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sldIdLst>
    <p:sldId id="256" r:id="rId2"/>
    <p:sldId id="414" r:id="rId3"/>
    <p:sldId id="415" r:id="rId4"/>
    <p:sldId id="416" r:id="rId5"/>
    <p:sldId id="417" r:id="rId6"/>
    <p:sldId id="418" r:id="rId7"/>
    <p:sldId id="419" r:id="rId8"/>
    <p:sldId id="420" r:id="rId9"/>
    <p:sldId id="421" r:id="rId10"/>
    <p:sldId id="423" r:id="rId11"/>
    <p:sldId id="424" r:id="rId12"/>
    <p:sldId id="425" r:id="rId13"/>
    <p:sldId id="422" r:id="rId14"/>
    <p:sldId id="426" r:id="rId15"/>
    <p:sldId id="427" r:id="rId16"/>
    <p:sldId id="257" r:id="rId17"/>
    <p:sldId id="258" r:id="rId18"/>
    <p:sldId id="261" r:id="rId19"/>
    <p:sldId id="403" r:id="rId20"/>
    <p:sldId id="402" r:id="rId21"/>
    <p:sldId id="262" r:id="rId22"/>
    <p:sldId id="404" r:id="rId23"/>
    <p:sldId id="263" r:id="rId24"/>
    <p:sldId id="405" r:id="rId25"/>
    <p:sldId id="266" r:id="rId26"/>
    <p:sldId id="408" r:id="rId27"/>
    <p:sldId id="267" r:id="rId28"/>
    <p:sldId id="409" r:id="rId29"/>
    <p:sldId id="410" r:id="rId30"/>
    <p:sldId id="268" r:id="rId31"/>
    <p:sldId id="411" r:id="rId32"/>
    <p:sldId id="269" r:id="rId33"/>
    <p:sldId id="272" r:id="rId34"/>
    <p:sldId id="437" r:id="rId35"/>
    <p:sldId id="273" r:id="rId36"/>
    <p:sldId id="438" r:id="rId37"/>
    <p:sldId id="434" r:id="rId38"/>
    <p:sldId id="431" r:id="rId39"/>
    <p:sldId id="432" r:id="rId40"/>
    <p:sldId id="435" r:id="rId41"/>
    <p:sldId id="436" r:id="rId42"/>
    <p:sldId id="433" r:id="rId4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FFFFFF"/>
    <a:srgbClr val="FFFF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59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8763" cy="6851650"/>
            <a:chOff x="1" y="0"/>
            <a:chExt cx="5763" cy="4316"/>
          </a:xfrm>
        </p:grpSpPr>
        <p:sp>
          <p:nvSpPr>
            <p:cNvPr id="5"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6"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29"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0"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1"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2"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3"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4"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5"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6"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7"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8"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9"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40"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grpSp>
        <p:sp>
          <p:nvSpPr>
            <p:cNvPr id="9"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10"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11"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12" name="Freeform 23"/>
            <p:cNvSpPr>
              <a:spLocks/>
            </p:cNvSpPr>
            <p:nvPr/>
          </p:nvSpPr>
          <p:spPr bwMode="hidden">
            <a:xfrm>
              <a:off x="5041" y="0"/>
              <a:ext cx="719" cy="845"/>
            </a:xfrm>
            <a:custGeom>
              <a:avLst/>
              <a:gdLst>
                <a:gd name="T0" fmla="*/ 725 w 717"/>
                <a:gd name="T1" fmla="*/ 845 h 845"/>
                <a:gd name="T2" fmla="*/ 725 w 717"/>
                <a:gd name="T3" fmla="*/ 821 h 845"/>
                <a:gd name="T4" fmla="*/ 582 w 717"/>
                <a:gd name="T5" fmla="*/ 605 h 845"/>
                <a:gd name="T6" fmla="*/ 410 w 717"/>
                <a:gd name="T7" fmla="*/ 396 h 845"/>
                <a:gd name="T8" fmla="*/ 225 w 717"/>
                <a:gd name="T9" fmla="*/ 192 h 845"/>
                <a:gd name="T10" fmla="*/ 17 w 717"/>
                <a:gd name="T11" fmla="*/ 0 h 845"/>
                <a:gd name="T12" fmla="*/ 0 w 717"/>
                <a:gd name="T13" fmla="*/ 0 h 845"/>
                <a:gd name="T14" fmla="*/ 213 w 717"/>
                <a:gd name="T15" fmla="*/ 198 h 845"/>
                <a:gd name="T16" fmla="*/ 404 w 717"/>
                <a:gd name="T17" fmla="*/ 408 h 845"/>
                <a:gd name="T18" fmla="*/ 576 w 717"/>
                <a:gd name="T19" fmla="*/ 623 h 845"/>
                <a:gd name="T20" fmla="*/ 725 w 717"/>
                <a:gd name="T21" fmla="*/ 845 h 845"/>
                <a:gd name="T22" fmla="*/ 725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13" name="Freeform 24"/>
            <p:cNvSpPr>
              <a:spLocks/>
            </p:cNvSpPr>
            <p:nvPr/>
          </p:nvSpPr>
          <p:spPr bwMode="hidden">
            <a:xfrm>
              <a:off x="5352" y="0"/>
              <a:ext cx="408" cy="414"/>
            </a:xfrm>
            <a:custGeom>
              <a:avLst/>
              <a:gdLst>
                <a:gd name="T0" fmla="*/ 411 w 407"/>
                <a:gd name="T1" fmla="*/ 414 h 414"/>
                <a:gd name="T2" fmla="*/ 411 w 407"/>
                <a:gd name="T3" fmla="*/ 396 h 414"/>
                <a:gd name="T4" fmla="*/ 226 w 407"/>
                <a:gd name="T5" fmla="*/ 192 h 414"/>
                <a:gd name="T6" fmla="*/ 12 w 407"/>
                <a:gd name="T7" fmla="*/ 0 h 414"/>
                <a:gd name="T8" fmla="*/ 0 w 407"/>
                <a:gd name="T9" fmla="*/ 0 h 414"/>
                <a:gd name="T10" fmla="*/ 108 w 407"/>
                <a:gd name="T11" fmla="*/ 102 h 414"/>
                <a:gd name="T12" fmla="*/ 220 w 407"/>
                <a:gd name="T13" fmla="*/ 204 h 414"/>
                <a:gd name="T14" fmla="*/ 411 w 407"/>
                <a:gd name="T15" fmla="*/ 414 h 414"/>
                <a:gd name="T16" fmla="*/ 411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14"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15" name="Freeform 26"/>
            <p:cNvSpPr>
              <a:spLocks/>
            </p:cNvSpPr>
            <p:nvPr/>
          </p:nvSpPr>
          <p:spPr bwMode="hidden">
            <a:xfrm>
              <a:off x="6" y="0"/>
              <a:ext cx="588" cy="599"/>
            </a:xfrm>
            <a:custGeom>
              <a:avLst/>
              <a:gdLst>
                <a:gd name="T0" fmla="*/ 594 w 586"/>
                <a:gd name="T1" fmla="*/ 0 h 599"/>
                <a:gd name="T2" fmla="*/ 576 w 586"/>
                <a:gd name="T3" fmla="*/ 0 h 599"/>
                <a:gd name="T4" fmla="*/ 411 w 586"/>
                <a:gd name="T5" fmla="*/ 132 h 599"/>
                <a:gd name="T6" fmla="*/ 261 w 586"/>
                <a:gd name="T7" fmla="*/ 270 h 599"/>
                <a:gd name="T8" fmla="*/ 120 w 586"/>
                <a:gd name="T9" fmla="*/ 420 h 599"/>
                <a:gd name="T10" fmla="*/ 0 w 586"/>
                <a:gd name="T11" fmla="*/ 575 h 599"/>
                <a:gd name="T12" fmla="*/ 0 w 586"/>
                <a:gd name="T13" fmla="*/ 599 h 599"/>
                <a:gd name="T14" fmla="*/ 120 w 586"/>
                <a:gd name="T15" fmla="*/ 432 h 599"/>
                <a:gd name="T16" fmla="*/ 261 w 586"/>
                <a:gd name="T17" fmla="*/ 282 h 599"/>
                <a:gd name="T18" fmla="*/ 417 w 586"/>
                <a:gd name="T19" fmla="*/ 138 h 599"/>
                <a:gd name="T20" fmla="*/ 594 w 586"/>
                <a:gd name="T21" fmla="*/ 0 h 599"/>
                <a:gd name="T22" fmla="*/ 594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16" name="Freeform 27"/>
            <p:cNvSpPr>
              <a:spLocks/>
            </p:cNvSpPr>
            <p:nvPr/>
          </p:nvSpPr>
          <p:spPr bwMode="hidden">
            <a:xfrm>
              <a:off x="6" y="0"/>
              <a:ext cx="270" cy="252"/>
            </a:xfrm>
            <a:custGeom>
              <a:avLst/>
              <a:gdLst>
                <a:gd name="T0" fmla="*/ 273 w 269"/>
                <a:gd name="T1" fmla="*/ 0 h 252"/>
                <a:gd name="T2" fmla="*/ 255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73 w 269"/>
                <a:gd name="T15" fmla="*/ 0 h 252"/>
                <a:gd name="T16" fmla="*/ 273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66951" name="Rectangle 39"/>
          <p:cNvSpPr>
            <a:spLocks noGrp="1" noChangeArrowheads="1"/>
          </p:cNvSpPr>
          <p:nvPr>
            <p:ph type="ctrTitle" sz="quarter"/>
          </p:nvPr>
        </p:nvSpPr>
        <p:spPr>
          <a:xfrm>
            <a:off x="685800" y="1692275"/>
            <a:ext cx="7772400" cy="1736725"/>
          </a:xfrm>
        </p:spPr>
        <p:txBody>
          <a:bodyPr anchor="b"/>
          <a:lstStyle>
            <a:lvl1pPr>
              <a:defRPr sz="5400"/>
            </a:lvl1pPr>
          </a:lstStyle>
          <a:p>
            <a:pPr lvl="0"/>
            <a:r>
              <a:rPr lang="zh-CN" altLang="en-US" noProof="0" smtClean="0"/>
              <a:t>单击此处编辑母版标题样式</a:t>
            </a:r>
          </a:p>
        </p:txBody>
      </p:sp>
      <p:sp>
        <p:nvSpPr>
          <p:cNvPr id="166952" name="Rectangle 40"/>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41" name="Rectangle 41"/>
          <p:cNvSpPr>
            <a:spLocks noGrp="1" noChangeArrowheads="1"/>
          </p:cNvSpPr>
          <p:nvPr>
            <p:ph type="dt" sz="quarter" idx="10"/>
          </p:nvPr>
        </p:nvSpPr>
        <p:spPr/>
        <p:txBody>
          <a:bodyPr/>
          <a:lstStyle>
            <a:lvl1pPr>
              <a:defRPr/>
            </a:lvl1pPr>
          </a:lstStyle>
          <a:p>
            <a:pPr>
              <a:defRPr/>
            </a:pPr>
            <a:endParaRPr lang="en-US" altLang="zh-CN"/>
          </a:p>
        </p:txBody>
      </p:sp>
      <p:sp>
        <p:nvSpPr>
          <p:cNvPr id="42" name="Rectangle 42"/>
          <p:cNvSpPr>
            <a:spLocks noGrp="1" noChangeArrowheads="1"/>
          </p:cNvSpPr>
          <p:nvPr>
            <p:ph type="ftr" sz="quarter" idx="11"/>
          </p:nvPr>
        </p:nvSpPr>
        <p:spPr/>
        <p:txBody>
          <a:bodyPr/>
          <a:lstStyle>
            <a:lvl1pPr>
              <a:defRPr/>
            </a:lvl1pPr>
          </a:lstStyle>
          <a:p>
            <a:pPr>
              <a:defRPr/>
            </a:pPr>
            <a:endParaRPr lang="en-US" altLang="zh-CN"/>
          </a:p>
        </p:txBody>
      </p:sp>
      <p:sp>
        <p:nvSpPr>
          <p:cNvPr id="43" name="Rectangle 43"/>
          <p:cNvSpPr>
            <a:spLocks noGrp="1" noChangeArrowheads="1"/>
          </p:cNvSpPr>
          <p:nvPr>
            <p:ph type="sldNum" sz="quarter" idx="12"/>
          </p:nvPr>
        </p:nvSpPr>
        <p:spPr/>
        <p:txBody>
          <a:bodyPr/>
          <a:lstStyle>
            <a:lvl1pPr>
              <a:defRPr/>
            </a:lvl1pPr>
          </a:lstStyle>
          <a:p>
            <a:pPr>
              <a:defRPr/>
            </a:pPr>
            <a:fld id="{18D8D022-4420-4475-A68C-620E1D824825}" type="slidenum">
              <a:rPr lang="en-US" altLang="zh-CN"/>
              <a:pPr>
                <a:defRPr/>
              </a:pPr>
              <a:t>‹#›</a:t>
            </a:fld>
            <a:endParaRPr lang="en-US" altLang="zh-CN"/>
          </a:p>
        </p:txBody>
      </p:sp>
    </p:spTree>
    <p:extLst>
      <p:ext uri="{BB962C8B-B14F-4D97-AF65-F5344CB8AC3E}">
        <p14:creationId xmlns="" xmlns:p14="http://schemas.microsoft.com/office/powerpoint/2010/main" val="4275880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2D25FC6C-F879-409F-8FEB-0989F9D28AE2}" type="slidenum">
              <a:rPr lang="en-US" altLang="zh-CN"/>
              <a:pPr>
                <a:defRPr/>
              </a:pPr>
              <a:t>‹#›</a:t>
            </a:fld>
            <a:endParaRPr lang="en-US" altLang="zh-CN"/>
          </a:p>
        </p:txBody>
      </p:sp>
    </p:spTree>
    <p:extLst>
      <p:ext uri="{BB962C8B-B14F-4D97-AF65-F5344CB8AC3E}">
        <p14:creationId xmlns="" xmlns:p14="http://schemas.microsoft.com/office/powerpoint/2010/main" val="272005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2"/>
          <p:cNvSpPr>
            <a:spLocks noGrp="1" noChangeArrowheads="1"/>
          </p:cNvSpPr>
          <p:nvPr>
            <p:ph type="sldNum" sz="quarter" idx="12"/>
          </p:nvPr>
        </p:nvSpPr>
        <p:spPr>
          <a:ln/>
        </p:spPr>
        <p:txBody>
          <a:bodyPr/>
          <a:lstStyle>
            <a:lvl1pPr>
              <a:defRPr/>
            </a:lvl1pPr>
          </a:lstStyle>
          <a:p>
            <a:pPr>
              <a:defRPr/>
            </a:pPr>
            <a:fld id="{59E44E06-6116-4CAF-A5E1-972B0FD72460}" type="slidenum">
              <a:rPr lang="en-US" altLang="zh-CN"/>
              <a:pPr>
                <a:defRPr/>
              </a:pPr>
              <a:t>‹#›</a:t>
            </a:fld>
            <a:endParaRPr lang="en-US" altLang="zh-CN"/>
          </a:p>
        </p:txBody>
      </p:sp>
    </p:spTree>
    <p:extLst>
      <p:ext uri="{BB962C8B-B14F-4D97-AF65-F5344CB8AC3E}">
        <p14:creationId xmlns="" xmlns:p14="http://schemas.microsoft.com/office/powerpoint/2010/main" val="995948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2"/>
          <p:cNvSpPr>
            <a:spLocks noGrp="1" noChangeArrowheads="1"/>
          </p:cNvSpPr>
          <p:nvPr>
            <p:ph type="sldNum" sz="quarter" idx="12"/>
          </p:nvPr>
        </p:nvSpPr>
        <p:spPr>
          <a:ln/>
        </p:spPr>
        <p:txBody>
          <a:bodyPr/>
          <a:lstStyle>
            <a:lvl1pPr>
              <a:defRPr/>
            </a:lvl1pPr>
          </a:lstStyle>
          <a:p>
            <a:pPr>
              <a:defRPr/>
            </a:pPr>
            <a:fld id="{302D0D7A-98D8-4B9A-968C-CF46539ACD95}" type="slidenum">
              <a:rPr lang="en-US" altLang="zh-CN"/>
              <a:pPr>
                <a:defRPr/>
              </a:pPr>
              <a:t>‹#›</a:t>
            </a:fld>
            <a:endParaRPr lang="en-US" altLang="zh-CN"/>
          </a:p>
        </p:txBody>
      </p:sp>
    </p:spTree>
    <p:extLst>
      <p:ext uri="{BB962C8B-B14F-4D97-AF65-F5344CB8AC3E}">
        <p14:creationId xmlns="" xmlns:p14="http://schemas.microsoft.com/office/powerpoint/2010/main" val="18951206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002850"/>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588" y="0"/>
            <a:ext cx="9148762" cy="6851650"/>
            <a:chOff x="1" y="0"/>
            <a:chExt cx="5763" cy="4316"/>
          </a:xfrm>
        </p:grpSpPr>
        <p:sp>
          <p:nvSpPr>
            <p:cNvPr id="165891"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165892"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165893"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grpSp>
          <p:nvGrpSpPr>
            <p:cNvPr id="1035" name="Group 6"/>
            <p:cNvGrpSpPr>
              <a:grpSpLocks/>
            </p:cNvGrpSpPr>
            <p:nvPr/>
          </p:nvGrpSpPr>
          <p:grpSpPr bwMode="auto">
            <a:xfrm>
              <a:off x="288" y="0"/>
              <a:ext cx="5098" cy="4316"/>
              <a:chOff x="288" y="0"/>
              <a:chExt cx="5098" cy="4316"/>
            </a:xfrm>
          </p:grpSpPr>
          <p:sp>
            <p:nvSpPr>
              <p:cNvPr id="165895"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165896"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165897"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165898"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165899"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165900"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165901"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165902"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165903"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165904"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165905"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165906"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165907"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grpSp>
        <p:sp>
          <p:nvSpPr>
            <p:cNvPr id="165908"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165909"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165910"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1039" name="Freeform 23"/>
            <p:cNvSpPr>
              <a:spLocks/>
            </p:cNvSpPr>
            <p:nvPr/>
          </p:nvSpPr>
          <p:spPr bwMode="hidden">
            <a:xfrm>
              <a:off x="5041" y="0"/>
              <a:ext cx="719" cy="845"/>
            </a:xfrm>
            <a:custGeom>
              <a:avLst/>
              <a:gdLst>
                <a:gd name="T0" fmla="*/ 725 w 717"/>
                <a:gd name="T1" fmla="*/ 845 h 845"/>
                <a:gd name="T2" fmla="*/ 725 w 717"/>
                <a:gd name="T3" fmla="*/ 821 h 845"/>
                <a:gd name="T4" fmla="*/ 582 w 717"/>
                <a:gd name="T5" fmla="*/ 605 h 845"/>
                <a:gd name="T6" fmla="*/ 410 w 717"/>
                <a:gd name="T7" fmla="*/ 396 h 845"/>
                <a:gd name="T8" fmla="*/ 225 w 717"/>
                <a:gd name="T9" fmla="*/ 192 h 845"/>
                <a:gd name="T10" fmla="*/ 17 w 717"/>
                <a:gd name="T11" fmla="*/ 0 h 845"/>
                <a:gd name="T12" fmla="*/ 0 w 717"/>
                <a:gd name="T13" fmla="*/ 0 h 845"/>
                <a:gd name="T14" fmla="*/ 213 w 717"/>
                <a:gd name="T15" fmla="*/ 198 h 845"/>
                <a:gd name="T16" fmla="*/ 404 w 717"/>
                <a:gd name="T17" fmla="*/ 408 h 845"/>
                <a:gd name="T18" fmla="*/ 576 w 717"/>
                <a:gd name="T19" fmla="*/ 623 h 845"/>
                <a:gd name="T20" fmla="*/ 725 w 717"/>
                <a:gd name="T21" fmla="*/ 845 h 845"/>
                <a:gd name="T22" fmla="*/ 725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1040" name="Freeform 24"/>
            <p:cNvSpPr>
              <a:spLocks/>
            </p:cNvSpPr>
            <p:nvPr/>
          </p:nvSpPr>
          <p:spPr bwMode="hidden">
            <a:xfrm>
              <a:off x="5352" y="0"/>
              <a:ext cx="408" cy="414"/>
            </a:xfrm>
            <a:custGeom>
              <a:avLst/>
              <a:gdLst>
                <a:gd name="T0" fmla="*/ 411 w 407"/>
                <a:gd name="T1" fmla="*/ 414 h 414"/>
                <a:gd name="T2" fmla="*/ 411 w 407"/>
                <a:gd name="T3" fmla="*/ 396 h 414"/>
                <a:gd name="T4" fmla="*/ 226 w 407"/>
                <a:gd name="T5" fmla="*/ 192 h 414"/>
                <a:gd name="T6" fmla="*/ 12 w 407"/>
                <a:gd name="T7" fmla="*/ 0 h 414"/>
                <a:gd name="T8" fmla="*/ 0 w 407"/>
                <a:gd name="T9" fmla="*/ 0 h 414"/>
                <a:gd name="T10" fmla="*/ 108 w 407"/>
                <a:gd name="T11" fmla="*/ 102 h 414"/>
                <a:gd name="T12" fmla="*/ 220 w 407"/>
                <a:gd name="T13" fmla="*/ 204 h 414"/>
                <a:gd name="T14" fmla="*/ 411 w 407"/>
                <a:gd name="T15" fmla="*/ 414 h 414"/>
                <a:gd name="T16" fmla="*/ 411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165913"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1042" name="Freeform 26"/>
            <p:cNvSpPr>
              <a:spLocks/>
            </p:cNvSpPr>
            <p:nvPr/>
          </p:nvSpPr>
          <p:spPr bwMode="hidden">
            <a:xfrm>
              <a:off x="6" y="0"/>
              <a:ext cx="588" cy="599"/>
            </a:xfrm>
            <a:custGeom>
              <a:avLst/>
              <a:gdLst>
                <a:gd name="T0" fmla="*/ 594 w 586"/>
                <a:gd name="T1" fmla="*/ 0 h 599"/>
                <a:gd name="T2" fmla="*/ 576 w 586"/>
                <a:gd name="T3" fmla="*/ 0 h 599"/>
                <a:gd name="T4" fmla="*/ 411 w 586"/>
                <a:gd name="T5" fmla="*/ 132 h 599"/>
                <a:gd name="T6" fmla="*/ 261 w 586"/>
                <a:gd name="T7" fmla="*/ 270 h 599"/>
                <a:gd name="T8" fmla="*/ 120 w 586"/>
                <a:gd name="T9" fmla="*/ 420 h 599"/>
                <a:gd name="T10" fmla="*/ 0 w 586"/>
                <a:gd name="T11" fmla="*/ 575 h 599"/>
                <a:gd name="T12" fmla="*/ 0 w 586"/>
                <a:gd name="T13" fmla="*/ 599 h 599"/>
                <a:gd name="T14" fmla="*/ 120 w 586"/>
                <a:gd name="T15" fmla="*/ 432 h 599"/>
                <a:gd name="T16" fmla="*/ 261 w 586"/>
                <a:gd name="T17" fmla="*/ 282 h 599"/>
                <a:gd name="T18" fmla="*/ 417 w 586"/>
                <a:gd name="T19" fmla="*/ 138 h 599"/>
                <a:gd name="T20" fmla="*/ 594 w 586"/>
                <a:gd name="T21" fmla="*/ 0 h 599"/>
                <a:gd name="T22" fmla="*/ 594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1043" name="Freeform 27"/>
            <p:cNvSpPr>
              <a:spLocks/>
            </p:cNvSpPr>
            <p:nvPr/>
          </p:nvSpPr>
          <p:spPr bwMode="hidden">
            <a:xfrm>
              <a:off x="6" y="0"/>
              <a:ext cx="270" cy="252"/>
            </a:xfrm>
            <a:custGeom>
              <a:avLst/>
              <a:gdLst>
                <a:gd name="T0" fmla="*/ 273 w 269"/>
                <a:gd name="T1" fmla="*/ 0 h 252"/>
                <a:gd name="T2" fmla="*/ 255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73 w 269"/>
                <a:gd name="T15" fmla="*/ 0 h 252"/>
                <a:gd name="T16" fmla="*/ 273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1044"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5"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6"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47" name="Group 31"/>
            <p:cNvGrpSpPr>
              <a:grpSpLocks/>
            </p:cNvGrpSpPr>
            <p:nvPr/>
          </p:nvGrpSpPr>
          <p:grpSpPr bwMode="auto">
            <a:xfrm>
              <a:off x="1" y="392"/>
              <a:ext cx="5758" cy="1571"/>
              <a:chOff x="1" y="392"/>
              <a:chExt cx="5758" cy="1571"/>
            </a:xfrm>
          </p:grpSpPr>
          <p:sp>
            <p:nvSpPr>
              <p:cNvPr id="1050"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1"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2"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3"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4"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48"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9"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65927" name="Rectangle 39"/>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zh-CN" altLang="en-US" smtClean="0"/>
              <a:t>单击此处编辑母版标题样式</a:t>
            </a:r>
          </a:p>
        </p:txBody>
      </p:sp>
      <p:sp>
        <p:nvSpPr>
          <p:cNvPr id="165928" name="Rectangle 40"/>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ea typeface="宋体" pitchFamily="2" charset="-122"/>
              </a:defRPr>
            </a:lvl1pPr>
          </a:lstStyle>
          <a:p>
            <a:pPr>
              <a:defRPr/>
            </a:pPr>
            <a:endParaRPr lang="en-US" altLang="zh-CN"/>
          </a:p>
        </p:txBody>
      </p:sp>
      <p:sp>
        <p:nvSpPr>
          <p:cNvPr id="165929" name="Rectangle 41"/>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ea typeface="宋体" pitchFamily="2" charset="-122"/>
              </a:defRPr>
            </a:lvl1pPr>
          </a:lstStyle>
          <a:p>
            <a:pPr>
              <a:defRPr/>
            </a:pPr>
            <a:endParaRPr lang="en-US" altLang="zh-CN"/>
          </a:p>
        </p:txBody>
      </p:sp>
      <p:sp>
        <p:nvSpPr>
          <p:cNvPr id="165930" name="Rectangle 42"/>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ea typeface="宋体" pitchFamily="2" charset="-122"/>
              </a:defRPr>
            </a:lvl1pPr>
          </a:lstStyle>
          <a:p>
            <a:pPr>
              <a:defRPr/>
            </a:pPr>
            <a:fld id="{E00A4082-3F85-494D-915D-FBB4A6952CF1}" type="slidenum">
              <a:rPr lang="en-US" altLang="zh-CN"/>
              <a:pPr>
                <a:defRPr/>
              </a:pPr>
              <a:t>‹#›</a:t>
            </a:fld>
            <a:endParaRPr lang="en-US" altLang="zh-CN"/>
          </a:p>
        </p:txBody>
      </p:sp>
      <p:sp>
        <p:nvSpPr>
          <p:cNvPr id="165931" name="Rectangle 4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3696" r:id="rId1"/>
    <p:sldLayoutId id="2147483693" r:id="rId2"/>
    <p:sldLayoutId id="2147483694" r:id="rId3"/>
    <p:sldLayoutId id="2147483695" r:id="rId4"/>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ea typeface="宋体"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ea typeface="宋体"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ea typeface="宋体"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ea typeface="宋体"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ea typeface="宋体"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ea typeface="宋体"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ea typeface="宋体"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4.v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5.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838200" y="2590800"/>
            <a:ext cx="7772400" cy="1143000"/>
          </a:xfrm>
        </p:spPr>
        <p:txBody>
          <a:bodyPr/>
          <a:lstStyle/>
          <a:p>
            <a:pPr eaLnBrk="1" hangingPunct="1">
              <a:defRPr/>
            </a:pPr>
            <a:r>
              <a:rPr lang="zh-CN" altLang="en-US" sz="6000" b="1" dirty="0" smtClean="0">
                <a:solidFill>
                  <a:srgbClr val="FFFF00"/>
                </a:solidFill>
              </a:rPr>
              <a:t>动 态 规 划</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8600" y="381000"/>
            <a:ext cx="8610600" cy="6248400"/>
          </a:xfrm>
        </p:spPr>
        <p:txBody>
          <a:bodyPr/>
          <a:lstStyle/>
          <a:p>
            <a:pPr marL="0" indent="0">
              <a:buNone/>
            </a:pPr>
            <a:r>
              <a:rPr lang="zh-CN" altLang="en-US" sz="2600" b="1" dirty="0" smtClean="0">
                <a:solidFill>
                  <a:srgbClr val="FFFFFF"/>
                </a:solidFill>
                <a:effectLst/>
                <a:latin typeface="Times New Roman" panose="02020603050405020304" pitchFamily="18" charset="0"/>
                <a:cs typeface="Times New Roman" panose="02020603050405020304" pitchFamily="18" charset="0"/>
              </a:rPr>
              <a:t>面对</a:t>
            </a:r>
            <a:r>
              <a:rPr lang="zh-CN" altLang="en-US" sz="2600" b="1" dirty="0">
                <a:solidFill>
                  <a:srgbClr val="FFFFFF"/>
                </a:solidFill>
                <a:effectLst/>
                <a:latin typeface="Times New Roman" panose="02020603050405020304" pitchFamily="18" charset="0"/>
                <a:cs typeface="Times New Roman" panose="02020603050405020304" pitchFamily="18" charset="0"/>
              </a:rPr>
              <a:t>这样一个问题</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，首先</a:t>
            </a:r>
            <a:r>
              <a:rPr lang="zh-CN" altLang="en-US" sz="2600" b="1" dirty="0">
                <a:solidFill>
                  <a:srgbClr val="FFFFFF"/>
                </a:solidFill>
                <a:effectLst/>
                <a:latin typeface="Times New Roman" panose="02020603050405020304" pitchFamily="18" charset="0"/>
                <a:cs typeface="Times New Roman" panose="02020603050405020304" pitchFamily="18" charset="0"/>
              </a:rPr>
              <a:t>要定义一个“状态”来代表它的子问题，并且找到它的解。注意，大部分情况下，某个状态只与它前面出现的状态有关，而独立于后面的状态。</a:t>
            </a:r>
            <a:endParaRPr lang="en-US" altLang="zh-CN" sz="2600" b="1" dirty="0">
              <a:solidFill>
                <a:srgbClr val="FFFFFF"/>
              </a:solidFill>
              <a:effectLst/>
              <a:latin typeface="Times New Roman" panose="02020603050405020304" pitchFamily="18" charset="0"/>
              <a:cs typeface="Times New Roman" panose="02020603050405020304" pitchFamily="18" charset="0"/>
            </a:endParaRPr>
          </a:p>
          <a:p>
            <a:pPr marL="0" indent="0">
              <a:buNone/>
            </a:pPr>
            <a:r>
              <a:rPr lang="zh-CN" altLang="en-US" sz="2600" b="1" dirty="0" smtClean="0">
                <a:solidFill>
                  <a:srgbClr val="FFFFFF"/>
                </a:solidFill>
                <a:effectLst/>
                <a:latin typeface="Times New Roman" panose="02020603050405020304" pitchFamily="18" charset="0"/>
                <a:cs typeface="Times New Roman" panose="02020603050405020304" pitchFamily="18" charset="0"/>
              </a:rPr>
              <a:t>考虑</a:t>
            </a:r>
            <a:r>
              <a:rPr lang="zh-CN" altLang="en-US" sz="2600" b="1" dirty="0">
                <a:solidFill>
                  <a:srgbClr val="FFFFFF"/>
                </a:solidFill>
                <a:effectLst/>
                <a:latin typeface="Times New Roman" panose="02020603050405020304" pitchFamily="18" charset="0"/>
                <a:cs typeface="Times New Roman" panose="02020603050405020304" pitchFamily="18" charset="0"/>
              </a:rPr>
              <a:t>求</a:t>
            </a:r>
            <a:r>
              <a:rPr lang="en-US" altLang="zh-CN" sz="2600" b="1" dirty="0">
                <a:solidFill>
                  <a:srgbClr val="FFFFFF"/>
                </a:solidFill>
                <a:effectLst/>
                <a:latin typeface="Times New Roman" panose="02020603050405020304" pitchFamily="18" charset="0"/>
                <a:cs typeface="Times New Roman" panose="02020603050405020304" pitchFamily="18" charset="0"/>
              </a:rPr>
              <a:t>A[1],A[2],…,A[</a:t>
            </a:r>
            <a:r>
              <a:rPr lang="en-US" altLang="zh-CN" sz="2600" b="1" dirty="0" err="1">
                <a:solidFill>
                  <a:srgbClr val="FFFFFF"/>
                </a:solidFill>
                <a:effectLst/>
                <a:latin typeface="Times New Roman" panose="02020603050405020304" pitchFamily="18" charset="0"/>
                <a:cs typeface="Times New Roman" panose="02020603050405020304" pitchFamily="18" charset="0"/>
              </a:rPr>
              <a:t>i</a:t>
            </a:r>
            <a:r>
              <a:rPr lang="en-US" altLang="zh-CN" sz="2600" b="1" dirty="0">
                <a:solidFill>
                  <a:srgbClr val="FFFFFF"/>
                </a:solidFill>
                <a:effectLst/>
                <a:latin typeface="Times New Roman" panose="02020603050405020304" pitchFamily="18" charset="0"/>
                <a:cs typeface="Times New Roman" panose="02020603050405020304" pitchFamily="18" charset="0"/>
              </a:rPr>
              <a:t>]</a:t>
            </a:r>
            <a:r>
              <a:rPr lang="zh-CN" altLang="en-US" sz="2600" b="1" dirty="0">
                <a:solidFill>
                  <a:srgbClr val="FFFFFF"/>
                </a:solidFill>
                <a:effectLst/>
                <a:latin typeface="Times New Roman" panose="02020603050405020304" pitchFamily="18" charset="0"/>
                <a:cs typeface="Times New Roman" panose="02020603050405020304" pitchFamily="18" charset="0"/>
              </a:rPr>
              <a:t>的最长非降子序列的长度，其中</a:t>
            </a:r>
            <a:r>
              <a:rPr lang="en-US" altLang="zh-CN" sz="2600" b="1" dirty="0" err="1">
                <a:solidFill>
                  <a:srgbClr val="FFFFFF"/>
                </a:solidFill>
                <a:effectLst/>
                <a:latin typeface="Times New Roman" panose="02020603050405020304" pitchFamily="18" charset="0"/>
                <a:cs typeface="Times New Roman" panose="02020603050405020304" pitchFamily="18" charset="0"/>
              </a:rPr>
              <a:t>i</a:t>
            </a:r>
            <a:r>
              <a:rPr lang="en-US" altLang="zh-CN" sz="2600" b="1" dirty="0">
                <a:solidFill>
                  <a:srgbClr val="FFFFFF"/>
                </a:solidFill>
                <a:effectLst/>
                <a:latin typeface="Times New Roman" panose="02020603050405020304" pitchFamily="18" charset="0"/>
                <a:cs typeface="Times New Roman" panose="02020603050405020304" pitchFamily="18" charset="0"/>
              </a:rPr>
              <a:t>&lt;N</a:t>
            </a:r>
            <a:r>
              <a:rPr lang="zh-CN" altLang="en-US" sz="2600" b="1" dirty="0">
                <a:solidFill>
                  <a:srgbClr val="FFFFFF"/>
                </a:solidFill>
                <a:effectLst/>
                <a:latin typeface="Times New Roman" panose="02020603050405020304" pitchFamily="18" charset="0"/>
                <a:cs typeface="Times New Roman" panose="02020603050405020304" pitchFamily="18" charset="0"/>
              </a:rPr>
              <a:t>，那么上面的问题变成了原问题的一个子问题</a:t>
            </a:r>
            <a:r>
              <a:rPr lang="en-US" altLang="zh-CN" sz="2600" b="1" dirty="0">
                <a:solidFill>
                  <a:srgbClr val="FFFFFF"/>
                </a:solidFill>
                <a:effectLst/>
                <a:latin typeface="Times New Roman" panose="02020603050405020304" pitchFamily="18" charset="0"/>
                <a:cs typeface="Times New Roman" panose="02020603050405020304" pitchFamily="18" charset="0"/>
              </a:rPr>
              <a:t>(</a:t>
            </a:r>
            <a:r>
              <a:rPr lang="zh-CN" altLang="en-US" sz="2600" b="1" dirty="0">
                <a:solidFill>
                  <a:srgbClr val="FFFFFF"/>
                </a:solidFill>
                <a:effectLst/>
                <a:latin typeface="Times New Roman" panose="02020603050405020304" pitchFamily="18" charset="0"/>
                <a:cs typeface="Times New Roman" panose="02020603050405020304" pitchFamily="18" charset="0"/>
              </a:rPr>
              <a:t>问题规模变小了，你可以让</a:t>
            </a:r>
            <a:r>
              <a:rPr lang="en-US" altLang="zh-CN" sz="2600" b="1" dirty="0" err="1">
                <a:solidFill>
                  <a:srgbClr val="FFFFFF"/>
                </a:solidFill>
                <a:effectLst/>
                <a:latin typeface="Times New Roman" panose="02020603050405020304" pitchFamily="18" charset="0"/>
                <a:cs typeface="Times New Roman" panose="02020603050405020304" pitchFamily="18" charset="0"/>
              </a:rPr>
              <a:t>i</a:t>
            </a:r>
            <a:r>
              <a:rPr lang="en-US" altLang="zh-CN" sz="2600" b="1" dirty="0">
                <a:solidFill>
                  <a:srgbClr val="FFFFFF"/>
                </a:solidFill>
                <a:effectLst/>
                <a:latin typeface="Times New Roman" panose="02020603050405020304" pitchFamily="18" charset="0"/>
                <a:cs typeface="Times New Roman" panose="02020603050405020304" pitchFamily="18" charset="0"/>
              </a:rPr>
              <a:t>=1,2,3</a:t>
            </a:r>
            <a:r>
              <a:rPr lang="zh-CN" altLang="en-US" sz="2600" b="1" dirty="0">
                <a:solidFill>
                  <a:srgbClr val="FFFFFF"/>
                </a:solidFill>
                <a:effectLst/>
                <a:latin typeface="Times New Roman" panose="02020603050405020304" pitchFamily="18" charset="0"/>
                <a:cs typeface="Times New Roman" panose="02020603050405020304" pitchFamily="18" charset="0"/>
              </a:rPr>
              <a:t>等来分析</a:t>
            </a:r>
            <a:r>
              <a:rPr lang="en-US" altLang="zh-CN" sz="2600" b="1" dirty="0">
                <a:solidFill>
                  <a:srgbClr val="FFFFFF"/>
                </a:solidFill>
                <a:effectLst/>
                <a:latin typeface="Times New Roman" panose="02020603050405020304" pitchFamily="18" charset="0"/>
                <a:cs typeface="Times New Roman" panose="02020603050405020304" pitchFamily="18" charset="0"/>
              </a:rPr>
              <a:t>) </a:t>
            </a:r>
            <a:endParaRPr lang="en-US" altLang="zh-CN" sz="2600" b="1" dirty="0" smtClean="0">
              <a:solidFill>
                <a:srgbClr val="FFFFFF"/>
              </a:solidFill>
              <a:effectLst/>
              <a:latin typeface="Times New Roman" panose="02020603050405020304" pitchFamily="18" charset="0"/>
              <a:cs typeface="Times New Roman" panose="02020603050405020304" pitchFamily="18" charset="0"/>
            </a:endParaRPr>
          </a:p>
          <a:p>
            <a:pPr marL="0" indent="0">
              <a:buNone/>
            </a:pPr>
            <a:r>
              <a:rPr lang="zh-CN" altLang="en-US" sz="2600" b="1" dirty="0" smtClean="0">
                <a:solidFill>
                  <a:srgbClr val="FFFFFF"/>
                </a:solidFill>
                <a:effectLst/>
                <a:latin typeface="Times New Roman" panose="02020603050405020304" pitchFamily="18" charset="0"/>
                <a:cs typeface="Times New Roman" panose="02020603050405020304" pitchFamily="18" charset="0"/>
              </a:rPr>
              <a:t>然后定义</a:t>
            </a:r>
            <a:r>
              <a:rPr lang="en-US" altLang="zh-CN" sz="2600" b="1" dirty="0">
                <a:solidFill>
                  <a:srgbClr val="FFFFFF"/>
                </a:solidFill>
                <a:effectLst/>
                <a:latin typeface="Times New Roman" panose="02020603050405020304" pitchFamily="18" charset="0"/>
                <a:cs typeface="Times New Roman" panose="02020603050405020304" pitchFamily="18" charset="0"/>
              </a:rPr>
              <a:t>d(</a:t>
            </a:r>
            <a:r>
              <a:rPr lang="en-US" altLang="zh-CN" sz="2600" b="1" dirty="0" err="1">
                <a:solidFill>
                  <a:srgbClr val="FFFFFF"/>
                </a:solidFill>
                <a:effectLst/>
                <a:latin typeface="Times New Roman" panose="02020603050405020304" pitchFamily="18" charset="0"/>
                <a:cs typeface="Times New Roman" panose="02020603050405020304" pitchFamily="18" charset="0"/>
              </a:rPr>
              <a:t>i</a:t>
            </a:r>
            <a:r>
              <a:rPr lang="en-US" altLang="zh-CN" sz="2600" b="1" dirty="0">
                <a:solidFill>
                  <a:srgbClr val="FFFFFF"/>
                </a:solidFill>
                <a:effectLst/>
                <a:latin typeface="Times New Roman" panose="02020603050405020304" pitchFamily="18" charset="0"/>
                <a:cs typeface="Times New Roman" panose="02020603050405020304" pitchFamily="18" charset="0"/>
              </a:rPr>
              <a:t>)</a:t>
            </a:r>
            <a:r>
              <a:rPr lang="zh-CN" altLang="en-US" sz="2600" b="1" dirty="0">
                <a:solidFill>
                  <a:srgbClr val="FFFFFF"/>
                </a:solidFill>
                <a:effectLst/>
                <a:latin typeface="Times New Roman" panose="02020603050405020304" pitchFamily="18" charset="0"/>
                <a:cs typeface="Times New Roman" panose="02020603050405020304" pitchFamily="18" charset="0"/>
              </a:rPr>
              <a:t>，表示前</a:t>
            </a:r>
            <a:r>
              <a:rPr lang="en-US" altLang="zh-CN" sz="2600" b="1" dirty="0" err="1">
                <a:solidFill>
                  <a:srgbClr val="FFFFFF"/>
                </a:solidFill>
                <a:effectLst/>
                <a:latin typeface="Times New Roman" panose="02020603050405020304" pitchFamily="18" charset="0"/>
                <a:cs typeface="Times New Roman" panose="02020603050405020304" pitchFamily="18" charset="0"/>
              </a:rPr>
              <a:t>i</a:t>
            </a:r>
            <a:r>
              <a:rPr lang="zh-CN" altLang="en-US" sz="2600" b="1" dirty="0">
                <a:solidFill>
                  <a:srgbClr val="FFFFFF"/>
                </a:solidFill>
                <a:effectLst/>
                <a:latin typeface="Times New Roman" panose="02020603050405020304" pitchFamily="18" charset="0"/>
                <a:cs typeface="Times New Roman" panose="02020603050405020304" pitchFamily="18" charset="0"/>
              </a:rPr>
              <a:t>个数中以</a:t>
            </a:r>
            <a:r>
              <a:rPr lang="en-US" altLang="zh-CN" sz="2600" b="1" dirty="0">
                <a:solidFill>
                  <a:srgbClr val="FFFFFF"/>
                </a:solidFill>
                <a:effectLst/>
                <a:latin typeface="Times New Roman" panose="02020603050405020304" pitchFamily="18" charset="0"/>
                <a:cs typeface="Times New Roman" panose="02020603050405020304" pitchFamily="18" charset="0"/>
              </a:rPr>
              <a:t>A[</a:t>
            </a:r>
            <a:r>
              <a:rPr lang="en-US" altLang="zh-CN" sz="2600" b="1" dirty="0" err="1">
                <a:solidFill>
                  <a:srgbClr val="FFFFFF"/>
                </a:solidFill>
                <a:effectLst/>
                <a:latin typeface="Times New Roman" panose="02020603050405020304" pitchFamily="18" charset="0"/>
                <a:cs typeface="Times New Roman" panose="02020603050405020304" pitchFamily="18" charset="0"/>
              </a:rPr>
              <a:t>i</a:t>
            </a:r>
            <a:r>
              <a:rPr lang="en-US" altLang="zh-CN" sz="2600" b="1" dirty="0">
                <a:solidFill>
                  <a:srgbClr val="FFFFFF"/>
                </a:solidFill>
                <a:effectLst/>
                <a:latin typeface="Times New Roman" panose="02020603050405020304" pitchFamily="18" charset="0"/>
                <a:cs typeface="Times New Roman" panose="02020603050405020304" pitchFamily="18" charset="0"/>
              </a:rPr>
              <a:t>]</a:t>
            </a:r>
            <a:r>
              <a:rPr lang="zh-CN" altLang="en-US" sz="2600" b="1" dirty="0">
                <a:solidFill>
                  <a:srgbClr val="FFFFFF"/>
                </a:solidFill>
                <a:effectLst/>
                <a:latin typeface="Times New Roman" panose="02020603050405020304" pitchFamily="18" charset="0"/>
                <a:cs typeface="Times New Roman" panose="02020603050405020304" pitchFamily="18" charset="0"/>
              </a:rPr>
              <a:t>结尾的最长非降子序列的长度</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。这个</a:t>
            </a:r>
            <a:r>
              <a:rPr lang="en-US" altLang="zh-CN" sz="2600" b="1" dirty="0">
                <a:solidFill>
                  <a:srgbClr val="FFFFFF"/>
                </a:solidFill>
                <a:effectLst/>
                <a:latin typeface="Times New Roman" panose="02020603050405020304" pitchFamily="18" charset="0"/>
                <a:cs typeface="Times New Roman" panose="02020603050405020304" pitchFamily="18" charset="0"/>
              </a:rPr>
              <a:t>d(</a:t>
            </a:r>
            <a:r>
              <a:rPr lang="en-US" altLang="zh-CN" sz="2600" b="1" dirty="0" err="1">
                <a:solidFill>
                  <a:srgbClr val="FFFFFF"/>
                </a:solidFill>
                <a:effectLst/>
                <a:latin typeface="Times New Roman" panose="02020603050405020304" pitchFamily="18" charset="0"/>
                <a:cs typeface="Times New Roman" panose="02020603050405020304" pitchFamily="18" charset="0"/>
              </a:rPr>
              <a:t>i</a:t>
            </a:r>
            <a:r>
              <a:rPr lang="en-US" altLang="zh-CN" sz="2600" b="1" dirty="0">
                <a:solidFill>
                  <a:srgbClr val="FFFFFF"/>
                </a:solidFill>
                <a:effectLst/>
                <a:latin typeface="Times New Roman" panose="02020603050405020304" pitchFamily="18" charset="0"/>
                <a:cs typeface="Times New Roman" panose="02020603050405020304" pitchFamily="18" charset="0"/>
              </a:rPr>
              <a:t>)</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就是要</a:t>
            </a:r>
            <a:r>
              <a:rPr lang="zh-CN" altLang="en-US" sz="2600" b="1" dirty="0">
                <a:solidFill>
                  <a:srgbClr val="FFFFFF"/>
                </a:solidFill>
                <a:effectLst/>
                <a:latin typeface="Times New Roman" panose="02020603050405020304" pitchFamily="18" charset="0"/>
                <a:cs typeface="Times New Roman" panose="02020603050405020304" pitchFamily="18" charset="0"/>
              </a:rPr>
              <a:t>找的状态。</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如果把</a:t>
            </a:r>
            <a:r>
              <a:rPr lang="en-US" altLang="zh-CN" sz="2600" b="1" dirty="0">
                <a:solidFill>
                  <a:srgbClr val="FFFFFF"/>
                </a:solidFill>
                <a:effectLst/>
                <a:latin typeface="Times New Roman" panose="02020603050405020304" pitchFamily="18" charset="0"/>
                <a:cs typeface="Times New Roman" panose="02020603050405020304" pitchFamily="18" charset="0"/>
              </a:rPr>
              <a:t>d(1)</a:t>
            </a:r>
            <a:r>
              <a:rPr lang="zh-CN" altLang="en-US" sz="2600" b="1" dirty="0">
                <a:solidFill>
                  <a:srgbClr val="FFFFFF"/>
                </a:solidFill>
                <a:effectLst/>
                <a:latin typeface="Times New Roman" panose="02020603050405020304" pitchFamily="18" charset="0"/>
                <a:cs typeface="Times New Roman" panose="02020603050405020304" pitchFamily="18" charset="0"/>
              </a:rPr>
              <a:t>到</a:t>
            </a:r>
            <a:r>
              <a:rPr lang="en-US" altLang="zh-CN" sz="2600" b="1" dirty="0">
                <a:solidFill>
                  <a:srgbClr val="FFFFFF"/>
                </a:solidFill>
                <a:effectLst/>
                <a:latin typeface="Times New Roman" panose="02020603050405020304" pitchFamily="18" charset="0"/>
                <a:cs typeface="Times New Roman" panose="02020603050405020304" pitchFamily="18" charset="0"/>
              </a:rPr>
              <a:t>d(N)</a:t>
            </a:r>
            <a:r>
              <a:rPr lang="zh-CN" altLang="en-US" sz="2600" b="1" dirty="0">
                <a:solidFill>
                  <a:srgbClr val="FFFFFF"/>
                </a:solidFill>
                <a:effectLst/>
                <a:latin typeface="Times New Roman" panose="02020603050405020304" pitchFamily="18" charset="0"/>
                <a:cs typeface="Times New Roman" panose="02020603050405020304" pitchFamily="18" charset="0"/>
              </a:rPr>
              <a:t>都计算出来，那么最终我们要找的答案就是这里面最大的那个</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a:t>
            </a:r>
            <a:endParaRPr lang="en-US" altLang="zh-CN" sz="2600" b="1" dirty="0" smtClean="0">
              <a:solidFill>
                <a:srgbClr val="FFFFFF"/>
              </a:solidFill>
              <a:effectLst/>
              <a:latin typeface="Times New Roman" panose="02020603050405020304" pitchFamily="18" charset="0"/>
              <a:cs typeface="Times New Roman" panose="02020603050405020304" pitchFamily="18" charset="0"/>
            </a:endParaRPr>
          </a:p>
          <a:p>
            <a:pPr marL="0" indent="0">
              <a:buNone/>
            </a:pPr>
            <a:r>
              <a:rPr lang="zh-CN" altLang="en-US" sz="2600" b="1" dirty="0" smtClean="0">
                <a:solidFill>
                  <a:srgbClr val="FFFFFF"/>
                </a:solidFill>
                <a:effectLst/>
                <a:latin typeface="Times New Roman" panose="02020603050405020304" pitchFamily="18" charset="0"/>
                <a:cs typeface="Times New Roman" panose="02020603050405020304" pitchFamily="18" charset="0"/>
              </a:rPr>
              <a:t>状态</a:t>
            </a:r>
            <a:r>
              <a:rPr lang="zh-CN" altLang="en-US" sz="2600" b="1" dirty="0">
                <a:solidFill>
                  <a:srgbClr val="FFFFFF"/>
                </a:solidFill>
                <a:effectLst/>
                <a:latin typeface="Times New Roman" panose="02020603050405020304" pitchFamily="18" charset="0"/>
                <a:cs typeface="Times New Roman" panose="02020603050405020304" pitchFamily="18" charset="0"/>
              </a:rPr>
              <a:t>找到了，下一步找出状态转移方程。</a:t>
            </a:r>
          </a:p>
        </p:txBody>
      </p:sp>
    </p:spTree>
    <p:extLst>
      <p:ext uri="{BB962C8B-B14F-4D97-AF65-F5344CB8AC3E}">
        <p14:creationId xmlns="" xmlns:p14="http://schemas.microsoft.com/office/powerpoint/2010/main" val="3368003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 y="228600"/>
            <a:ext cx="8686800" cy="6400800"/>
          </a:xfrm>
        </p:spPr>
        <p:txBody>
          <a:bodyPr/>
          <a:lstStyle/>
          <a:p>
            <a:pPr marL="0" indent="0">
              <a:buNone/>
            </a:pPr>
            <a:r>
              <a:rPr lang="zh-CN" altLang="en-US" sz="2600" b="1" dirty="0" smtClean="0">
                <a:solidFill>
                  <a:srgbClr val="FFFFFF"/>
                </a:solidFill>
                <a:effectLst/>
                <a:latin typeface="Times New Roman" panose="02020603050405020304" pitchFamily="18" charset="0"/>
                <a:cs typeface="Times New Roman" panose="02020603050405020304" pitchFamily="18" charset="0"/>
              </a:rPr>
              <a:t>如果要求的这</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N</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个数的序列是：</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5</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3</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4</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8</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6</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7</a:t>
            </a:r>
          </a:p>
          <a:p>
            <a:pPr marL="0" indent="0">
              <a:buNone/>
            </a:pPr>
            <a:r>
              <a:rPr lang="en-US" altLang="zh-CN" sz="2600" b="1" dirty="0" smtClean="0">
                <a:solidFill>
                  <a:srgbClr val="FFFFFF"/>
                </a:solidFill>
                <a:effectLst/>
                <a:latin typeface="Times New Roman" panose="02020603050405020304" pitchFamily="18" charset="0"/>
                <a:cs typeface="Times New Roman" panose="02020603050405020304" pitchFamily="18" charset="0"/>
              </a:rPr>
              <a:t> </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根据上面找到的状态，可以得到：</a:t>
            </a:r>
            <a:endParaRPr lang="en-US" altLang="zh-CN" sz="2600" b="1" dirty="0" smtClean="0">
              <a:solidFill>
                <a:srgbClr val="FFFFFF"/>
              </a:solidFill>
              <a:effectLst/>
              <a:latin typeface="Times New Roman" panose="02020603050405020304" pitchFamily="18" charset="0"/>
              <a:cs typeface="Times New Roman" panose="02020603050405020304" pitchFamily="18" charset="0"/>
            </a:endParaRPr>
          </a:p>
          <a:p>
            <a:pPr marL="0" indent="0">
              <a:buNone/>
            </a:pPr>
            <a:r>
              <a:rPr lang="zh-CN" altLang="en-US" sz="2600" b="1" dirty="0" smtClean="0">
                <a:solidFill>
                  <a:srgbClr val="FFFFFF"/>
                </a:solidFill>
                <a:effectLst/>
                <a:latin typeface="Times New Roman" panose="02020603050405020304" pitchFamily="18" charset="0"/>
                <a:cs typeface="Times New Roman" panose="02020603050405020304" pitchFamily="18" charset="0"/>
              </a:rPr>
              <a:t>前</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1</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个数的</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LIS</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长度</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d(1)=1 (</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序列：</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5)</a:t>
            </a:r>
          </a:p>
          <a:p>
            <a:pPr marL="0" indent="0">
              <a:buNone/>
            </a:pPr>
            <a:r>
              <a:rPr lang="zh-CN" altLang="en-US" sz="2600" b="1" dirty="0" smtClean="0">
                <a:solidFill>
                  <a:srgbClr val="FFFFFF"/>
                </a:solidFill>
                <a:effectLst/>
                <a:latin typeface="Times New Roman" panose="02020603050405020304" pitchFamily="18" charset="0"/>
                <a:cs typeface="Times New Roman" panose="02020603050405020304" pitchFamily="18" charset="0"/>
              </a:rPr>
              <a:t>前</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2</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个数的</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LIS</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长度</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d(2)=1 (</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序列：</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3</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3</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前面没有比</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3</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小的</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a:t>
            </a:r>
          </a:p>
          <a:p>
            <a:pPr marL="0" indent="0">
              <a:buNone/>
            </a:pPr>
            <a:r>
              <a:rPr lang="zh-CN" altLang="en-US" sz="2600" b="1" dirty="0" smtClean="0">
                <a:solidFill>
                  <a:srgbClr val="FFFFFF"/>
                </a:solidFill>
                <a:effectLst/>
                <a:latin typeface="Times New Roman" panose="02020603050405020304" pitchFamily="18" charset="0"/>
                <a:cs typeface="Times New Roman" panose="02020603050405020304" pitchFamily="18" charset="0"/>
              </a:rPr>
              <a:t>前</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3</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个数的</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LIS</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长度</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d(3)=2 (</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序列：</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3</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4</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4</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前面有个比它小的</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3</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，所以</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d(3)=d(2)+1)</a:t>
            </a:r>
          </a:p>
          <a:p>
            <a:pPr marL="0" indent="0">
              <a:buNone/>
            </a:pPr>
            <a:r>
              <a:rPr lang="zh-CN" altLang="en-US" sz="2600" b="1" dirty="0" smtClean="0">
                <a:solidFill>
                  <a:srgbClr val="FFFFFF"/>
                </a:solidFill>
                <a:effectLst/>
                <a:latin typeface="Times New Roman" panose="02020603050405020304" pitchFamily="18" charset="0"/>
                <a:cs typeface="Times New Roman" panose="02020603050405020304" pitchFamily="18" charset="0"/>
              </a:rPr>
              <a:t>前</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4</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个数的</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LIS</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长度</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d(4)=3 (</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序列：</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3</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4</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8</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8</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前面比它小的有</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3</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个数，所以 </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d(4)=max{d(1),d(2),d(3)}+1=3)</a:t>
            </a:r>
          </a:p>
          <a:p>
            <a:pPr marL="0" indent="0">
              <a:buNone/>
            </a:pPr>
            <a:r>
              <a:rPr lang="zh-CN" altLang="en-US" sz="2600" b="1" dirty="0" smtClean="0">
                <a:solidFill>
                  <a:srgbClr val="FFFFFF"/>
                </a:solidFill>
                <a:effectLst/>
                <a:latin typeface="Times New Roman" panose="02020603050405020304" pitchFamily="18" charset="0"/>
                <a:cs typeface="Times New Roman" panose="02020603050405020304" pitchFamily="18" charset="0"/>
              </a:rPr>
              <a:t>那么</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d(</a:t>
            </a:r>
            <a:r>
              <a:rPr lang="en-US" altLang="zh-CN" sz="2600" b="1" dirty="0" err="1" smtClean="0">
                <a:solidFill>
                  <a:srgbClr val="FFFFFF"/>
                </a:solidFill>
                <a:effectLst/>
                <a:latin typeface="Times New Roman" panose="02020603050405020304" pitchFamily="18" charset="0"/>
                <a:cs typeface="Times New Roman" panose="02020603050405020304" pitchFamily="18" charset="0"/>
              </a:rPr>
              <a:t>i</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可以用下面的状态转移方程得到：</a:t>
            </a:r>
            <a:endParaRPr lang="en-US" altLang="zh-CN" sz="2600" b="1" dirty="0" smtClean="0">
              <a:solidFill>
                <a:srgbClr val="FFFFFF"/>
              </a:solidFill>
              <a:effectLst/>
              <a:latin typeface="Times New Roman" panose="02020603050405020304" pitchFamily="18" charset="0"/>
              <a:cs typeface="Times New Roman" panose="02020603050405020304" pitchFamily="18" charset="0"/>
            </a:endParaRPr>
          </a:p>
          <a:p>
            <a:pPr marL="0" indent="0">
              <a:buNone/>
            </a:pPr>
            <a:r>
              <a:rPr lang="en-US" altLang="zh-CN" sz="2600" b="1" dirty="0" smtClean="0">
                <a:solidFill>
                  <a:srgbClr val="FFFF66"/>
                </a:solidFill>
                <a:effectLst/>
                <a:latin typeface="Times New Roman" panose="02020603050405020304" pitchFamily="18" charset="0"/>
                <a:cs typeface="Times New Roman" panose="02020603050405020304" pitchFamily="18" charset="0"/>
              </a:rPr>
              <a:t>d(</a:t>
            </a:r>
            <a:r>
              <a:rPr lang="en-US" altLang="zh-CN" sz="2600" b="1" dirty="0" err="1" smtClean="0">
                <a:solidFill>
                  <a:srgbClr val="FFFF66"/>
                </a:solidFill>
                <a:effectLst/>
                <a:latin typeface="Times New Roman" panose="02020603050405020304" pitchFamily="18" charset="0"/>
                <a:cs typeface="Times New Roman" panose="02020603050405020304" pitchFamily="18" charset="0"/>
              </a:rPr>
              <a:t>i</a:t>
            </a:r>
            <a:r>
              <a:rPr lang="en-US" altLang="zh-CN" sz="2600" b="1" dirty="0" smtClean="0">
                <a:solidFill>
                  <a:srgbClr val="FFFF66"/>
                </a:solidFill>
                <a:effectLst/>
                <a:latin typeface="Times New Roman" panose="02020603050405020304" pitchFamily="18" charset="0"/>
                <a:cs typeface="Times New Roman" panose="02020603050405020304" pitchFamily="18" charset="0"/>
              </a:rPr>
              <a:t>) = max{1, d(j)+1}</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其中</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j&lt;</a:t>
            </a:r>
            <a:r>
              <a:rPr lang="en-US" altLang="zh-CN" sz="2600" b="1" dirty="0" err="1" smtClean="0">
                <a:solidFill>
                  <a:srgbClr val="FFFFFF"/>
                </a:solidFill>
                <a:effectLst/>
                <a:latin typeface="Times New Roman" panose="02020603050405020304" pitchFamily="18" charset="0"/>
                <a:cs typeface="Times New Roman" panose="02020603050405020304" pitchFamily="18" charset="0"/>
              </a:rPr>
              <a:t>i,A</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[j]&lt;=A[</a:t>
            </a:r>
            <a:r>
              <a:rPr lang="en-US" altLang="zh-CN" sz="2600" b="1" dirty="0" err="1" smtClean="0">
                <a:solidFill>
                  <a:srgbClr val="FFFFFF"/>
                </a:solidFill>
                <a:effectLst/>
                <a:latin typeface="Times New Roman" panose="02020603050405020304" pitchFamily="18" charset="0"/>
                <a:cs typeface="Times New Roman" panose="02020603050405020304" pitchFamily="18" charset="0"/>
              </a:rPr>
              <a:t>i</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 </a:t>
            </a:r>
          </a:p>
          <a:p>
            <a:pPr marL="0" indent="0">
              <a:buNone/>
            </a:pPr>
            <a:r>
              <a:rPr lang="zh-CN" altLang="en-US" sz="2600" b="1" dirty="0" smtClean="0">
                <a:solidFill>
                  <a:srgbClr val="FFFFFF"/>
                </a:solidFill>
                <a:effectLst/>
                <a:latin typeface="Times New Roman" panose="02020603050405020304" pitchFamily="18" charset="0"/>
                <a:cs typeface="Times New Roman" panose="02020603050405020304" pitchFamily="18" charset="0"/>
              </a:rPr>
              <a:t>解释：想要求</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d(</a:t>
            </a:r>
            <a:r>
              <a:rPr lang="en-US" altLang="zh-CN" sz="2600" b="1" dirty="0" err="1" smtClean="0">
                <a:solidFill>
                  <a:srgbClr val="FFFFFF"/>
                </a:solidFill>
                <a:effectLst/>
                <a:latin typeface="Times New Roman" panose="02020603050405020304" pitchFamily="18" charset="0"/>
                <a:cs typeface="Times New Roman" panose="02020603050405020304" pitchFamily="18" charset="0"/>
              </a:rPr>
              <a:t>i</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，就把</a:t>
            </a:r>
            <a:r>
              <a:rPr lang="en-US" altLang="zh-CN" sz="2600" b="1" dirty="0" err="1" smtClean="0">
                <a:solidFill>
                  <a:srgbClr val="FFFFFF"/>
                </a:solidFill>
                <a:effectLst/>
                <a:latin typeface="Times New Roman" panose="02020603050405020304" pitchFamily="18" charset="0"/>
                <a:cs typeface="Times New Roman" panose="02020603050405020304" pitchFamily="18" charset="0"/>
              </a:rPr>
              <a:t>i</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前面的各个子序列中，最后一个数不大于</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A[</a:t>
            </a:r>
            <a:r>
              <a:rPr lang="en-US" altLang="zh-CN" sz="2600" b="1" dirty="0" err="1" smtClean="0">
                <a:solidFill>
                  <a:srgbClr val="FFFFFF"/>
                </a:solidFill>
                <a:effectLst/>
                <a:latin typeface="Times New Roman" panose="02020603050405020304" pitchFamily="18" charset="0"/>
                <a:cs typeface="Times New Roman" panose="02020603050405020304" pitchFamily="18" charset="0"/>
              </a:rPr>
              <a:t>i</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的序列长度加</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1</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，然后取出最大的长度即为</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d(</a:t>
            </a:r>
            <a:r>
              <a:rPr lang="en-US" altLang="zh-CN" sz="2600" b="1" dirty="0" err="1" smtClean="0">
                <a:solidFill>
                  <a:srgbClr val="FFFFFF"/>
                </a:solidFill>
                <a:effectLst/>
                <a:latin typeface="Times New Roman" panose="02020603050405020304" pitchFamily="18" charset="0"/>
                <a:cs typeface="Times New Roman" panose="02020603050405020304" pitchFamily="18" charset="0"/>
              </a:rPr>
              <a:t>i</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。当然了，有可能</a:t>
            </a:r>
            <a:r>
              <a:rPr lang="en-US" altLang="zh-CN" sz="2600" b="1" dirty="0" err="1" smtClean="0">
                <a:solidFill>
                  <a:srgbClr val="FFFFFF"/>
                </a:solidFill>
                <a:effectLst/>
                <a:latin typeface="Times New Roman" panose="02020603050405020304" pitchFamily="18" charset="0"/>
                <a:cs typeface="Times New Roman" panose="02020603050405020304" pitchFamily="18" charset="0"/>
              </a:rPr>
              <a:t>i</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前面的各个子序列中最后一个数都大于</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A[</a:t>
            </a:r>
            <a:r>
              <a:rPr lang="en-US" altLang="zh-CN" sz="2600" b="1" dirty="0" err="1" smtClean="0">
                <a:solidFill>
                  <a:srgbClr val="FFFFFF"/>
                </a:solidFill>
                <a:effectLst/>
                <a:latin typeface="Times New Roman" panose="02020603050405020304" pitchFamily="18" charset="0"/>
                <a:cs typeface="Times New Roman" panose="02020603050405020304" pitchFamily="18" charset="0"/>
              </a:rPr>
              <a:t>i</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，那么</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d(</a:t>
            </a:r>
            <a:r>
              <a:rPr lang="en-US" altLang="zh-CN" sz="2600" b="1" dirty="0" err="1" smtClean="0">
                <a:solidFill>
                  <a:srgbClr val="FFFFFF"/>
                </a:solidFill>
                <a:effectLst/>
                <a:latin typeface="Times New Roman" panose="02020603050405020304" pitchFamily="18" charset="0"/>
                <a:cs typeface="Times New Roman" panose="02020603050405020304" pitchFamily="18" charset="0"/>
              </a:rPr>
              <a:t>i</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)=1</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，即它自身成为一个长度为</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1</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的子序列。</a:t>
            </a:r>
          </a:p>
          <a:p>
            <a:endParaRPr lang="zh-CN" altLang="en-US" sz="2600" b="1" dirty="0">
              <a:solidFill>
                <a:srgbClr val="FFFFFF"/>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368003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2667000"/>
            <a:ext cx="8534400" cy="1143000"/>
          </a:xfrm>
        </p:spPr>
        <p:txBody>
          <a:bodyPr/>
          <a:lstStyle/>
          <a:p>
            <a:pPr algn="l"/>
            <a:r>
              <a:rPr lang="en-US" altLang="zh-CN" sz="2800" b="1" dirty="0" smtClean="0">
                <a:effectLst/>
                <a:latin typeface="Times New Roman" panose="02020603050405020304" pitchFamily="18" charset="0"/>
                <a:cs typeface="Times New Roman" panose="02020603050405020304" pitchFamily="18" charset="0"/>
              </a:rPr>
              <a:t>(</a:t>
            </a:r>
            <a:r>
              <a:rPr lang="zh-CN" altLang="en-US" sz="2800" b="1" dirty="0" smtClean="0">
                <a:effectLst/>
                <a:latin typeface="Times New Roman" panose="02020603050405020304" pitchFamily="18" charset="0"/>
                <a:cs typeface="Times New Roman" panose="02020603050405020304" pitchFamily="18" charset="0"/>
              </a:rPr>
              <a:t>第一列表示序号，第二列表示前</a:t>
            </a:r>
            <a:r>
              <a:rPr lang="en-US" altLang="zh-CN" sz="2800" b="1" dirty="0" err="1" smtClean="0">
                <a:effectLst/>
                <a:latin typeface="Times New Roman" panose="02020603050405020304" pitchFamily="18" charset="0"/>
                <a:cs typeface="Times New Roman" panose="02020603050405020304" pitchFamily="18" charset="0"/>
              </a:rPr>
              <a:t>i</a:t>
            </a:r>
            <a:r>
              <a:rPr lang="zh-CN" altLang="en-US" sz="2800" b="1" dirty="0" smtClean="0">
                <a:effectLst/>
                <a:latin typeface="Times New Roman" panose="02020603050405020304" pitchFamily="18" charset="0"/>
                <a:cs typeface="Times New Roman" panose="02020603050405020304" pitchFamily="18" charset="0"/>
              </a:rPr>
              <a:t>个数中</a:t>
            </a:r>
            <a:r>
              <a:rPr lang="en-US" altLang="zh-CN" sz="2800" b="1" dirty="0" smtClean="0">
                <a:effectLst/>
                <a:latin typeface="Times New Roman" panose="02020603050405020304" pitchFamily="18" charset="0"/>
                <a:cs typeface="Times New Roman" panose="02020603050405020304" pitchFamily="18" charset="0"/>
              </a:rPr>
              <a:t>LIS</a:t>
            </a:r>
            <a:r>
              <a:rPr lang="zh-CN" altLang="en-US" sz="2800" b="1" dirty="0" smtClean="0">
                <a:effectLst/>
                <a:latin typeface="Times New Roman" panose="02020603050405020304" pitchFamily="18" charset="0"/>
                <a:cs typeface="Times New Roman" panose="02020603050405020304" pitchFamily="18" charset="0"/>
              </a:rPr>
              <a:t>的长度，第三列表示，</a:t>
            </a:r>
            <a:r>
              <a:rPr lang="en-US" altLang="zh-CN" sz="2800" b="1" dirty="0" smtClean="0">
                <a:effectLst/>
                <a:latin typeface="Times New Roman" panose="02020603050405020304" pitchFamily="18" charset="0"/>
                <a:cs typeface="Times New Roman" panose="02020603050405020304" pitchFamily="18" charset="0"/>
              </a:rPr>
              <a:t>LIS</a:t>
            </a:r>
            <a:r>
              <a:rPr lang="zh-CN" altLang="en-US" sz="2800" b="1" dirty="0" smtClean="0">
                <a:effectLst/>
                <a:latin typeface="Times New Roman" panose="02020603050405020304" pitchFamily="18" charset="0"/>
                <a:cs typeface="Times New Roman" panose="02020603050405020304" pitchFamily="18" charset="0"/>
              </a:rPr>
              <a:t>中到达当前这个数的上一个数的下标，根据这个可以求出</a:t>
            </a:r>
            <a:r>
              <a:rPr lang="en-US" altLang="zh-CN" sz="2800" b="1" dirty="0" smtClean="0">
                <a:effectLst/>
                <a:latin typeface="Times New Roman" panose="02020603050405020304" pitchFamily="18" charset="0"/>
                <a:cs typeface="Times New Roman" panose="02020603050405020304" pitchFamily="18" charset="0"/>
              </a:rPr>
              <a:t>LIS</a:t>
            </a:r>
            <a:r>
              <a:rPr lang="zh-CN" altLang="en-US" sz="2800" b="1" dirty="0" smtClean="0">
                <a:effectLst/>
                <a:latin typeface="Times New Roman" panose="02020603050405020304" pitchFamily="18" charset="0"/>
                <a:cs typeface="Times New Roman" panose="02020603050405020304" pitchFamily="18" charset="0"/>
              </a:rPr>
              <a:t>序列</a:t>
            </a:r>
            <a:r>
              <a:rPr lang="en-US" altLang="zh-CN" sz="2800" b="1" dirty="0" smtClean="0">
                <a:effectLst/>
                <a:latin typeface="Times New Roman" panose="02020603050405020304" pitchFamily="18" charset="0"/>
                <a:cs typeface="Times New Roman" panose="02020603050405020304" pitchFamily="18" charset="0"/>
              </a:rPr>
              <a:t>)</a:t>
            </a:r>
            <a:endParaRPr lang="zh-CN" altLang="en-US" sz="2800" b="1" dirty="0">
              <a:effectLst/>
              <a:latin typeface="Times New Roman" panose="02020603050405020304" pitchFamily="18" charset="0"/>
              <a:cs typeface="Times New Roman" panose="02020603050405020304" pitchFamily="18" charset="0"/>
            </a:endParaRPr>
          </a:p>
        </p:txBody>
      </p:sp>
      <p:pic>
        <p:nvPicPr>
          <p:cNvPr id="4" name="内容占位符 3"/>
          <p:cNvPicPr>
            <a:picLocks noGrp="1" noChangeAspect="1"/>
          </p:cNvPicPr>
          <p:nvPr>
            <p:ph idx="1"/>
          </p:nvPr>
        </p:nvPicPr>
        <p:blipFill rotWithShape="1">
          <a:blip r:embed="rId2" cstate="print">
            <a:extLst>
              <a:ext uri="{28A0092B-C50C-407E-A947-70E740481C1C}">
                <a14:useLocalDpi xmlns="" xmlns:a14="http://schemas.microsoft.com/office/drawing/2010/main" val="0"/>
              </a:ext>
            </a:extLst>
          </a:blip>
          <a:srcRect t="30681" r="34195"/>
          <a:stretch/>
        </p:blipFill>
        <p:spPr>
          <a:xfrm>
            <a:off x="1828800" y="152400"/>
            <a:ext cx="4268972" cy="2278469"/>
          </a:xfrm>
        </p:spPr>
      </p:pic>
      <p:sp>
        <p:nvSpPr>
          <p:cNvPr id="5" name="矩形 4"/>
          <p:cNvSpPr/>
          <p:nvPr/>
        </p:nvSpPr>
        <p:spPr>
          <a:xfrm>
            <a:off x="533400" y="3962400"/>
            <a:ext cx="6401111" cy="523220"/>
          </a:xfrm>
          <a:prstGeom prst="rect">
            <a:avLst/>
          </a:prstGeom>
        </p:spPr>
        <p:txBody>
          <a:bodyPr wrap="none">
            <a:spAutoFit/>
          </a:bodyPr>
          <a:lstStyle/>
          <a:p>
            <a:pPr marL="0" indent="0">
              <a:buNone/>
            </a:pPr>
            <a:r>
              <a:rPr lang="en-US" altLang="zh-CN" sz="2800" b="1" smtClean="0">
                <a:solidFill>
                  <a:srgbClr val="FFFF66"/>
                </a:solidFill>
                <a:effectLst/>
                <a:latin typeface="Times New Roman" panose="02020603050405020304" pitchFamily="18" charset="0"/>
                <a:cs typeface="Times New Roman" panose="02020603050405020304" pitchFamily="18" charset="0"/>
              </a:rPr>
              <a:t>d(i) = max{1, d(j)+1}</a:t>
            </a:r>
            <a:r>
              <a:rPr lang="en-US" altLang="zh-CN" sz="2800" b="1">
                <a:solidFill>
                  <a:srgbClr val="FFFFFF"/>
                </a:solidFill>
                <a:latin typeface="Times New Roman" panose="02020603050405020304" pitchFamily="18" charset="0"/>
                <a:cs typeface="Times New Roman" panose="02020603050405020304" pitchFamily="18" charset="0"/>
              </a:rPr>
              <a:t>,</a:t>
            </a:r>
            <a:r>
              <a:rPr lang="zh-CN" altLang="en-US" sz="2800" b="1">
                <a:solidFill>
                  <a:srgbClr val="FFFFFF"/>
                </a:solidFill>
                <a:latin typeface="Times New Roman" panose="02020603050405020304" pitchFamily="18" charset="0"/>
                <a:cs typeface="Times New Roman" panose="02020603050405020304" pitchFamily="18" charset="0"/>
              </a:rPr>
              <a:t>其中</a:t>
            </a:r>
            <a:r>
              <a:rPr lang="en-US" altLang="zh-CN" sz="2800" b="1">
                <a:solidFill>
                  <a:srgbClr val="FFFFFF"/>
                </a:solidFill>
                <a:latin typeface="Times New Roman" panose="02020603050405020304" pitchFamily="18" charset="0"/>
                <a:cs typeface="Times New Roman" panose="02020603050405020304" pitchFamily="18" charset="0"/>
              </a:rPr>
              <a:t>j&lt;i,A[j]&lt;=A[i] </a:t>
            </a:r>
          </a:p>
        </p:txBody>
      </p:sp>
      <p:sp>
        <p:nvSpPr>
          <p:cNvPr id="6" name="矩形 5"/>
          <p:cNvSpPr/>
          <p:nvPr/>
        </p:nvSpPr>
        <p:spPr>
          <a:xfrm>
            <a:off x="2514600" y="5181600"/>
            <a:ext cx="3155031" cy="523220"/>
          </a:xfrm>
          <a:prstGeom prst="rect">
            <a:avLst/>
          </a:prstGeom>
        </p:spPr>
        <p:txBody>
          <a:bodyPr wrap="none">
            <a:spAutoFit/>
          </a:bodyPr>
          <a:lstStyle/>
          <a:p>
            <a:r>
              <a:rPr lang="en-US" altLang="zh-CN" sz="2800" b="1">
                <a:solidFill>
                  <a:srgbClr val="FFFFFF"/>
                </a:solidFill>
                <a:latin typeface="Times New Roman" panose="02020603050405020304" pitchFamily="18" charset="0"/>
                <a:cs typeface="Times New Roman" panose="02020603050405020304" pitchFamily="18" charset="0"/>
              </a:rPr>
              <a:t>5</a:t>
            </a:r>
            <a:r>
              <a:rPr lang="zh-CN" altLang="en-US" sz="2800" b="1">
                <a:solidFill>
                  <a:srgbClr val="FFFFFF"/>
                </a:solidFill>
                <a:latin typeface="Times New Roman" panose="02020603050405020304" pitchFamily="18" charset="0"/>
                <a:cs typeface="Times New Roman" panose="02020603050405020304" pitchFamily="18" charset="0"/>
              </a:rPr>
              <a:t>，</a:t>
            </a:r>
            <a:r>
              <a:rPr lang="en-US" altLang="zh-CN" sz="2800" b="1">
                <a:solidFill>
                  <a:srgbClr val="FFFFFF"/>
                </a:solidFill>
                <a:latin typeface="Times New Roman" panose="02020603050405020304" pitchFamily="18" charset="0"/>
                <a:cs typeface="Times New Roman" panose="02020603050405020304" pitchFamily="18" charset="0"/>
              </a:rPr>
              <a:t>3</a:t>
            </a:r>
            <a:r>
              <a:rPr lang="zh-CN" altLang="en-US" sz="2800" b="1">
                <a:solidFill>
                  <a:srgbClr val="FFFFFF"/>
                </a:solidFill>
                <a:latin typeface="Times New Roman" panose="02020603050405020304" pitchFamily="18" charset="0"/>
                <a:cs typeface="Times New Roman" panose="02020603050405020304" pitchFamily="18" charset="0"/>
              </a:rPr>
              <a:t>，</a:t>
            </a:r>
            <a:r>
              <a:rPr lang="en-US" altLang="zh-CN" sz="2800" b="1">
                <a:solidFill>
                  <a:srgbClr val="FFFFFF"/>
                </a:solidFill>
                <a:latin typeface="Times New Roman" panose="02020603050405020304" pitchFamily="18" charset="0"/>
                <a:cs typeface="Times New Roman" panose="02020603050405020304" pitchFamily="18" charset="0"/>
              </a:rPr>
              <a:t>4</a:t>
            </a:r>
            <a:r>
              <a:rPr lang="zh-CN" altLang="en-US" sz="2800" b="1">
                <a:solidFill>
                  <a:srgbClr val="FFFFFF"/>
                </a:solidFill>
                <a:latin typeface="Times New Roman" panose="02020603050405020304" pitchFamily="18" charset="0"/>
                <a:cs typeface="Times New Roman" panose="02020603050405020304" pitchFamily="18" charset="0"/>
              </a:rPr>
              <a:t>，</a:t>
            </a:r>
            <a:r>
              <a:rPr lang="en-US" altLang="zh-CN" sz="2800" b="1">
                <a:solidFill>
                  <a:srgbClr val="FFFFFF"/>
                </a:solidFill>
                <a:latin typeface="Times New Roman" panose="02020603050405020304" pitchFamily="18" charset="0"/>
                <a:cs typeface="Times New Roman" panose="02020603050405020304" pitchFamily="18" charset="0"/>
              </a:rPr>
              <a:t>8</a:t>
            </a:r>
            <a:r>
              <a:rPr lang="zh-CN" altLang="en-US" sz="2800" b="1">
                <a:solidFill>
                  <a:srgbClr val="FFFFFF"/>
                </a:solidFill>
                <a:latin typeface="Times New Roman" panose="02020603050405020304" pitchFamily="18" charset="0"/>
                <a:cs typeface="Times New Roman" panose="02020603050405020304" pitchFamily="18" charset="0"/>
              </a:rPr>
              <a:t>，</a:t>
            </a:r>
            <a:r>
              <a:rPr lang="en-US" altLang="zh-CN" sz="2800" b="1">
                <a:solidFill>
                  <a:srgbClr val="FFFFFF"/>
                </a:solidFill>
                <a:latin typeface="Times New Roman" panose="02020603050405020304" pitchFamily="18" charset="0"/>
                <a:cs typeface="Times New Roman" panose="02020603050405020304" pitchFamily="18" charset="0"/>
              </a:rPr>
              <a:t>6</a:t>
            </a:r>
            <a:r>
              <a:rPr lang="zh-CN" altLang="en-US" sz="2800" b="1">
                <a:solidFill>
                  <a:srgbClr val="FFFFFF"/>
                </a:solidFill>
                <a:latin typeface="Times New Roman" panose="02020603050405020304" pitchFamily="18" charset="0"/>
                <a:cs typeface="Times New Roman" panose="02020603050405020304" pitchFamily="18" charset="0"/>
              </a:rPr>
              <a:t>，</a:t>
            </a:r>
            <a:r>
              <a:rPr lang="en-US" altLang="zh-CN" sz="2800" b="1">
                <a:solidFill>
                  <a:srgbClr val="FFFFFF"/>
                </a:solidFill>
                <a:latin typeface="Times New Roman" panose="02020603050405020304" pitchFamily="18" charset="0"/>
                <a:cs typeface="Times New Roman" panose="02020603050405020304" pitchFamily="18" charset="0"/>
              </a:rPr>
              <a:t>7 </a:t>
            </a:r>
            <a:endParaRPr lang="zh-CN" altLang="en-US" sz="2800"/>
          </a:p>
        </p:txBody>
      </p:sp>
    </p:spTree>
    <p:extLst>
      <p:ext uri="{BB962C8B-B14F-4D97-AF65-F5344CB8AC3E}">
        <p14:creationId xmlns="" xmlns:p14="http://schemas.microsoft.com/office/powerpoint/2010/main" val="33680031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1"/>
            <a:ext cx="8229600" cy="838200"/>
          </a:xfrm>
        </p:spPr>
        <p:txBody>
          <a:bodyPr/>
          <a:lstStyle/>
          <a:p>
            <a:r>
              <a:rPr lang="zh-CN" altLang="en-US" sz="3600" b="1" smtClean="0">
                <a:solidFill>
                  <a:srgbClr val="FFFF66"/>
                </a:solidFill>
                <a:effectLst/>
              </a:rPr>
              <a:t>如何解决二维的</a:t>
            </a:r>
            <a:r>
              <a:rPr lang="en-US" altLang="zh-CN" sz="3600" b="1" smtClean="0">
                <a:solidFill>
                  <a:srgbClr val="FFFF66"/>
                </a:solidFill>
                <a:effectLst/>
              </a:rPr>
              <a:t>DP</a:t>
            </a:r>
            <a:r>
              <a:rPr lang="zh-CN" altLang="en-US" sz="3600" b="1" smtClean="0">
                <a:solidFill>
                  <a:srgbClr val="FFFF66"/>
                </a:solidFill>
                <a:effectLst/>
              </a:rPr>
              <a:t>问题</a:t>
            </a:r>
            <a:endParaRPr lang="zh-CN" altLang="en-US" sz="3600" b="1">
              <a:solidFill>
                <a:srgbClr val="FFFF66"/>
              </a:solidFill>
              <a:effectLst/>
            </a:endParaRPr>
          </a:p>
        </p:txBody>
      </p:sp>
      <p:sp>
        <p:nvSpPr>
          <p:cNvPr id="3" name="内容占位符 2"/>
          <p:cNvSpPr>
            <a:spLocks noGrp="1"/>
          </p:cNvSpPr>
          <p:nvPr>
            <p:ph idx="1"/>
          </p:nvPr>
        </p:nvSpPr>
        <p:spPr>
          <a:xfrm>
            <a:off x="228600" y="1143000"/>
            <a:ext cx="8610600" cy="5486400"/>
          </a:xfrm>
        </p:spPr>
        <p:txBody>
          <a:bodyPr/>
          <a:lstStyle/>
          <a:p>
            <a:pPr marL="0" indent="0">
              <a:buNone/>
            </a:pPr>
            <a:r>
              <a:rPr lang="zh-CN" altLang="en-US" sz="2600" b="1" dirty="0">
                <a:solidFill>
                  <a:srgbClr val="FFFFFF"/>
                </a:solidFill>
                <a:effectLst/>
                <a:latin typeface="Times New Roman" panose="02020603050405020304" pitchFamily="18" charset="0"/>
                <a:cs typeface="Times New Roman" panose="02020603050405020304" pitchFamily="18" charset="0"/>
              </a:rPr>
              <a:t>问题：</a:t>
            </a:r>
            <a:endParaRPr lang="en-US" altLang="zh-CN" sz="2600" b="1" dirty="0">
              <a:solidFill>
                <a:srgbClr val="FFFFFF"/>
              </a:solidFill>
              <a:effectLst/>
              <a:latin typeface="Times New Roman" panose="02020603050405020304" pitchFamily="18" charset="0"/>
              <a:cs typeface="Times New Roman" panose="02020603050405020304" pitchFamily="18" charset="0"/>
            </a:endParaRPr>
          </a:p>
          <a:p>
            <a:pPr marL="0" indent="0">
              <a:buNone/>
            </a:pPr>
            <a:r>
              <a:rPr lang="zh-CN" altLang="en-US" sz="2600" b="1" dirty="0">
                <a:solidFill>
                  <a:srgbClr val="FFFFFF"/>
                </a:solidFill>
                <a:effectLst/>
                <a:latin typeface="Times New Roman" panose="02020603050405020304" pitchFamily="18" charset="0"/>
                <a:cs typeface="Times New Roman" panose="02020603050405020304" pitchFamily="18" charset="0"/>
              </a:rPr>
              <a:t>平面上有</a:t>
            </a:r>
            <a:r>
              <a:rPr lang="en-US" altLang="zh-CN" sz="2600" b="1" dirty="0">
                <a:solidFill>
                  <a:srgbClr val="FFFFFF"/>
                </a:solidFill>
                <a:effectLst/>
                <a:latin typeface="Times New Roman" panose="02020603050405020304" pitchFamily="18" charset="0"/>
                <a:cs typeface="Times New Roman" panose="02020603050405020304" pitchFamily="18" charset="0"/>
              </a:rPr>
              <a:t>N</a:t>
            </a:r>
            <a:r>
              <a:rPr lang="zh-CN" altLang="en-US" sz="2600" b="1" dirty="0">
                <a:solidFill>
                  <a:srgbClr val="FFFFFF"/>
                </a:solidFill>
                <a:effectLst/>
                <a:latin typeface="Times New Roman" panose="02020603050405020304" pitchFamily="18" charset="0"/>
                <a:cs typeface="Times New Roman" panose="02020603050405020304" pitchFamily="18" charset="0"/>
              </a:rPr>
              <a:t>＊</a:t>
            </a:r>
            <a:r>
              <a:rPr lang="en-US" altLang="zh-CN" sz="2600" b="1" dirty="0">
                <a:solidFill>
                  <a:srgbClr val="FFFFFF"/>
                </a:solidFill>
                <a:effectLst/>
                <a:latin typeface="Times New Roman" panose="02020603050405020304" pitchFamily="18" charset="0"/>
                <a:cs typeface="Times New Roman" panose="02020603050405020304" pitchFamily="18" charset="0"/>
              </a:rPr>
              <a:t>M</a:t>
            </a:r>
            <a:r>
              <a:rPr lang="zh-CN" altLang="en-US" sz="2600" b="1" dirty="0">
                <a:solidFill>
                  <a:srgbClr val="FFFFFF"/>
                </a:solidFill>
                <a:effectLst/>
                <a:latin typeface="Times New Roman" panose="02020603050405020304" pitchFamily="18" charset="0"/>
                <a:cs typeface="Times New Roman" panose="02020603050405020304" pitchFamily="18" charset="0"/>
              </a:rPr>
              <a:t>个格子，每个格子中放着一定数量的苹果。你从左上角的格子开始，每一步只能向下走或是向右走，每次走到一个格子上就把格子里的苹果收集起来，这样下去，你最多能收集到多少个苹果。</a:t>
            </a:r>
            <a:endParaRPr lang="en-US" altLang="zh-CN" sz="2600" b="1" dirty="0">
              <a:solidFill>
                <a:srgbClr val="FFFFFF"/>
              </a:solidFill>
              <a:effectLst/>
              <a:latin typeface="Times New Roman" panose="02020603050405020304" pitchFamily="18" charset="0"/>
              <a:cs typeface="Times New Roman" panose="02020603050405020304" pitchFamily="18" charset="0"/>
            </a:endParaRPr>
          </a:p>
          <a:p>
            <a:pPr marL="0" indent="0">
              <a:buNone/>
            </a:pPr>
            <a:r>
              <a:rPr lang="zh-CN" altLang="en-US" sz="2600" b="1" dirty="0">
                <a:solidFill>
                  <a:srgbClr val="FFFFFF"/>
                </a:solidFill>
                <a:effectLst/>
                <a:latin typeface="Times New Roman" panose="02020603050405020304" pitchFamily="18" charset="0"/>
                <a:cs typeface="Times New Roman" panose="02020603050405020304" pitchFamily="18" charset="0"/>
              </a:rPr>
              <a:t>解这个问题与解其它的</a:t>
            </a:r>
            <a:r>
              <a:rPr lang="en-US" altLang="zh-CN" sz="2600" b="1" dirty="0">
                <a:solidFill>
                  <a:srgbClr val="FFFFFF"/>
                </a:solidFill>
                <a:effectLst/>
                <a:latin typeface="Times New Roman" panose="02020603050405020304" pitchFamily="18" charset="0"/>
                <a:cs typeface="Times New Roman" panose="02020603050405020304" pitchFamily="18" charset="0"/>
              </a:rPr>
              <a:t>DP</a:t>
            </a:r>
            <a:r>
              <a:rPr lang="zh-CN" altLang="en-US" sz="2600" b="1" dirty="0">
                <a:solidFill>
                  <a:srgbClr val="FFFFFF"/>
                </a:solidFill>
                <a:effectLst/>
                <a:latin typeface="Times New Roman" panose="02020603050405020304" pitchFamily="18" charset="0"/>
                <a:cs typeface="Times New Roman" panose="02020603050405020304" pitchFamily="18" charset="0"/>
              </a:rPr>
              <a:t>问题几乎没有什么两样。第一步找到问题的“状态”，第二步找到“状态转移方程”，然后基本上问题就解决了。</a:t>
            </a:r>
          </a:p>
        </p:txBody>
      </p:sp>
    </p:spTree>
    <p:extLst>
      <p:ext uri="{BB962C8B-B14F-4D97-AF65-F5344CB8AC3E}">
        <p14:creationId xmlns="" xmlns:p14="http://schemas.microsoft.com/office/powerpoint/2010/main" val="1578029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1"/>
            <a:ext cx="8229600" cy="838200"/>
          </a:xfrm>
        </p:spPr>
        <p:txBody>
          <a:bodyPr/>
          <a:lstStyle/>
          <a:p>
            <a:r>
              <a:rPr lang="zh-CN" altLang="en-US" sz="3600" b="1" smtClean="0">
                <a:solidFill>
                  <a:srgbClr val="FFFF66"/>
                </a:solidFill>
                <a:effectLst/>
              </a:rPr>
              <a:t>如何解决二维的</a:t>
            </a:r>
            <a:r>
              <a:rPr lang="en-US" altLang="zh-CN" sz="3600" b="1" smtClean="0">
                <a:solidFill>
                  <a:srgbClr val="FFFF66"/>
                </a:solidFill>
                <a:effectLst/>
              </a:rPr>
              <a:t>DP</a:t>
            </a:r>
            <a:r>
              <a:rPr lang="zh-CN" altLang="en-US" sz="3600" b="1" smtClean="0">
                <a:solidFill>
                  <a:srgbClr val="FFFF66"/>
                </a:solidFill>
                <a:effectLst/>
              </a:rPr>
              <a:t>问题</a:t>
            </a:r>
            <a:endParaRPr lang="zh-CN" altLang="en-US" sz="3600" b="1">
              <a:solidFill>
                <a:srgbClr val="FFFF66"/>
              </a:solidFill>
              <a:effectLst/>
            </a:endParaRPr>
          </a:p>
        </p:txBody>
      </p:sp>
      <p:sp>
        <p:nvSpPr>
          <p:cNvPr id="3" name="内容占位符 2"/>
          <p:cNvSpPr>
            <a:spLocks noGrp="1"/>
          </p:cNvSpPr>
          <p:nvPr>
            <p:ph idx="1"/>
          </p:nvPr>
        </p:nvSpPr>
        <p:spPr>
          <a:xfrm>
            <a:off x="228600" y="1143000"/>
            <a:ext cx="8610600" cy="5486400"/>
          </a:xfrm>
        </p:spPr>
        <p:txBody>
          <a:bodyPr/>
          <a:lstStyle/>
          <a:p>
            <a:pPr marL="0" indent="0">
              <a:buNone/>
            </a:pPr>
            <a:r>
              <a:rPr lang="zh-CN" altLang="en-US" sz="2600" b="1" dirty="0">
                <a:solidFill>
                  <a:srgbClr val="FFFFFF"/>
                </a:solidFill>
                <a:effectLst/>
                <a:latin typeface="Times New Roman" panose="02020603050405020304" pitchFamily="18" charset="0"/>
                <a:cs typeface="Times New Roman" panose="02020603050405020304" pitchFamily="18" charset="0"/>
              </a:rPr>
              <a:t>首先</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，要</a:t>
            </a:r>
            <a:r>
              <a:rPr lang="zh-CN" altLang="en-US" sz="2600" b="1" dirty="0">
                <a:solidFill>
                  <a:srgbClr val="FFFFFF"/>
                </a:solidFill>
                <a:effectLst/>
                <a:latin typeface="Times New Roman" panose="02020603050405020304" pitchFamily="18" charset="0"/>
                <a:cs typeface="Times New Roman" panose="02020603050405020304" pitchFamily="18" charset="0"/>
              </a:rPr>
              <a:t>找到这个问题中的“状态”是什么</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？必须</a:t>
            </a:r>
            <a:r>
              <a:rPr lang="zh-CN" altLang="en-US" sz="2600" b="1" dirty="0">
                <a:solidFill>
                  <a:srgbClr val="FFFFFF"/>
                </a:solidFill>
                <a:effectLst/>
                <a:latin typeface="Times New Roman" panose="02020603050405020304" pitchFamily="18" charset="0"/>
                <a:cs typeface="Times New Roman" panose="02020603050405020304" pitchFamily="18" charset="0"/>
              </a:rPr>
              <a:t>注意到的一点是，到达一个格子的方式最多只有两种：从左边来的</a:t>
            </a:r>
            <a:r>
              <a:rPr lang="en-US" altLang="zh-CN" sz="2600" b="1" dirty="0">
                <a:solidFill>
                  <a:srgbClr val="FFFFFF"/>
                </a:solidFill>
                <a:effectLst/>
                <a:latin typeface="Times New Roman" panose="02020603050405020304" pitchFamily="18" charset="0"/>
                <a:cs typeface="Times New Roman" panose="02020603050405020304" pitchFamily="18" charset="0"/>
              </a:rPr>
              <a:t>(</a:t>
            </a:r>
            <a:r>
              <a:rPr lang="zh-CN" altLang="en-US" sz="2600" b="1" dirty="0">
                <a:solidFill>
                  <a:srgbClr val="FFFFFF"/>
                </a:solidFill>
                <a:effectLst/>
                <a:latin typeface="Times New Roman" panose="02020603050405020304" pitchFamily="18" charset="0"/>
                <a:cs typeface="Times New Roman" panose="02020603050405020304" pitchFamily="18" charset="0"/>
              </a:rPr>
              <a:t>除了第一列</a:t>
            </a:r>
            <a:r>
              <a:rPr lang="en-US" altLang="zh-CN" sz="2600" b="1" dirty="0">
                <a:solidFill>
                  <a:srgbClr val="FFFFFF"/>
                </a:solidFill>
                <a:effectLst/>
                <a:latin typeface="Times New Roman" panose="02020603050405020304" pitchFamily="18" charset="0"/>
                <a:cs typeface="Times New Roman" panose="02020603050405020304" pitchFamily="18" charset="0"/>
              </a:rPr>
              <a:t>)</a:t>
            </a:r>
            <a:r>
              <a:rPr lang="zh-CN" altLang="en-US" sz="2600" b="1" dirty="0">
                <a:solidFill>
                  <a:srgbClr val="FFFFFF"/>
                </a:solidFill>
                <a:effectLst/>
                <a:latin typeface="Times New Roman" panose="02020603050405020304" pitchFamily="18" charset="0"/>
                <a:cs typeface="Times New Roman" panose="02020603050405020304" pitchFamily="18" charset="0"/>
              </a:rPr>
              <a:t>和从上边来的</a:t>
            </a:r>
            <a:r>
              <a:rPr lang="en-US" altLang="zh-CN" sz="2600" b="1" dirty="0">
                <a:solidFill>
                  <a:srgbClr val="FFFFFF"/>
                </a:solidFill>
                <a:effectLst/>
                <a:latin typeface="Times New Roman" panose="02020603050405020304" pitchFamily="18" charset="0"/>
                <a:cs typeface="Times New Roman" panose="02020603050405020304" pitchFamily="18" charset="0"/>
              </a:rPr>
              <a:t>(</a:t>
            </a:r>
            <a:r>
              <a:rPr lang="zh-CN" altLang="en-US" sz="2600" b="1" dirty="0">
                <a:solidFill>
                  <a:srgbClr val="FFFFFF"/>
                </a:solidFill>
                <a:effectLst/>
                <a:latin typeface="Times New Roman" panose="02020603050405020304" pitchFamily="18" charset="0"/>
                <a:cs typeface="Times New Roman" panose="02020603050405020304" pitchFamily="18" charset="0"/>
              </a:rPr>
              <a:t>除了第一行</a:t>
            </a:r>
            <a:r>
              <a:rPr lang="en-US" altLang="zh-CN" sz="2600" b="1" dirty="0">
                <a:solidFill>
                  <a:srgbClr val="FFFFFF"/>
                </a:solidFill>
                <a:effectLst/>
                <a:latin typeface="Times New Roman" panose="02020603050405020304" pitchFamily="18" charset="0"/>
                <a:cs typeface="Times New Roman" panose="02020603050405020304" pitchFamily="18" charset="0"/>
              </a:rPr>
              <a:t>)</a:t>
            </a:r>
            <a:r>
              <a:rPr lang="zh-CN" altLang="en-US" sz="2600" b="1" dirty="0">
                <a:solidFill>
                  <a:srgbClr val="FFFFFF"/>
                </a:solidFill>
                <a:effectLst/>
                <a:latin typeface="Times New Roman" panose="02020603050405020304" pitchFamily="18" charset="0"/>
                <a:cs typeface="Times New Roman" panose="02020603050405020304" pitchFamily="18" charset="0"/>
              </a:rPr>
              <a:t>。因此为了求出到达当前格子后最多能收集到多少个苹果</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，就要</a:t>
            </a:r>
            <a:r>
              <a:rPr lang="zh-CN" altLang="en-US" sz="2600" b="1" dirty="0">
                <a:solidFill>
                  <a:srgbClr val="FFFFFF"/>
                </a:solidFill>
                <a:effectLst/>
                <a:latin typeface="Times New Roman" panose="02020603050405020304" pitchFamily="18" charset="0"/>
                <a:cs typeface="Times New Roman" panose="02020603050405020304" pitchFamily="18" charset="0"/>
              </a:rPr>
              <a:t>先去考察那些能到达当前这个格子的格子，到达它们最多能收集到多少个苹果。 </a:t>
            </a:r>
            <a:r>
              <a:rPr lang="en-US" altLang="zh-CN" sz="2600" b="1" dirty="0">
                <a:solidFill>
                  <a:srgbClr val="FFFFFF"/>
                </a:solidFill>
                <a:effectLst/>
                <a:latin typeface="Times New Roman" panose="02020603050405020304" pitchFamily="18" charset="0"/>
                <a:cs typeface="Times New Roman" panose="02020603050405020304" pitchFamily="18" charset="0"/>
              </a:rPr>
              <a:t>(</a:t>
            </a:r>
            <a:r>
              <a:rPr lang="zh-CN" altLang="en-US" sz="2600" b="1" dirty="0">
                <a:solidFill>
                  <a:srgbClr val="FFFFFF"/>
                </a:solidFill>
                <a:effectLst/>
                <a:latin typeface="Times New Roman" panose="02020603050405020304" pitchFamily="18" charset="0"/>
                <a:cs typeface="Times New Roman" panose="02020603050405020304" pitchFamily="18" charset="0"/>
              </a:rPr>
              <a:t>是不是有点绕，但这句话的本质其实是</a:t>
            </a:r>
            <a:r>
              <a:rPr lang="en-US" altLang="zh-CN" sz="2600" b="1" dirty="0">
                <a:solidFill>
                  <a:srgbClr val="FFFFFF"/>
                </a:solidFill>
                <a:effectLst/>
                <a:latin typeface="Times New Roman" panose="02020603050405020304" pitchFamily="18" charset="0"/>
                <a:cs typeface="Times New Roman" panose="02020603050405020304" pitchFamily="18" charset="0"/>
              </a:rPr>
              <a:t>DP</a:t>
            </a:r>
            <a:r>
              <a:rPr lang="zh-CN" altLang="en-US" sz="2600" b="1" dirty="0">
                <a:solidFill>
                  <a:srgbClr val="FFFFFF"/>
                </a:solidFill>
                <a:effectLst/>
                <a:latin typeface="Times New Roman" panose="02020603050405020304" pitchFamily="18" charset="0"/>
                <a:cs typeface="Times New Roman" panose="02020603050405020304" pitchFamily="18" charset="0"/>
              </a:rPr>
              <a:t>的关键：欲求问题的解，先要去求子问题的解</a:t>
            </a:r>
            <a:r>
              <a:rPr lang="en-US" altLang="zh-CN" sz="2600" b="1" dirty="0">
                <a:solidFill>
                  <a:srgbClr val="FFFFFF"/>
                </a:solidFill>
                <a:effectLst/>
                <a:latin typeface="Times New Roman" panose="02020603050405020304" pitchFamily="18" charset="0"/>
                <a:cs typeface="Times New Roman" panose="02020603050405020304" pitchFamily="18" charset="0"/>
              </a:rPr>
              <a:t>)</a:t>
            </a:r>
            <a:endParaRPr lang="zh-CN" altLang="en-US" sz="2600" b="1" dirty="0">
              <a:solidFill>
                <a:srgbClr val="FFFFFF"/>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8348634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1"/>
            <a:ext cx="8229600" cy="838200"/>
          </a:xfrm>
        </p:spPr>
        <p:txBody>
          <a:bodyPr/>
          <a:lstStyle/>
          <a:p>
            <a:r>
              <a:rPr lang="zh-CN" altLang="en-US" sz="3600" b="1" smtClean="0">
                <a:solidFill>
                  <a:srgbClr val="FFFF66"/>
                </a:solidFill>
                <a:effectLst/>
              </a:rPr>
              <a:t>如何解决二维的</a:t>
            </a:r>
            <a:r>
              <a:rPr lang="en-US" altLang="zh-CN" sz="3600" b="1" smtClean="0">
                <a:solidFill>
                  <a:srgbClr val="FFFF66"/>
                </a:solidFill>
                <a:effectLst/>
              </a:rPr>
              <a:t>DP</a:t>
            </a:r>
            <a:r>
              <a:rPr lang="zh-CN" altLang="en-US" sz="3600" b="1" smtClean="0">
                <a:solidFill>
                  <a:srgbClr val="FFFF66"/>
                </a:solidFill>
                <a:effectLst/>
              </a:rPr>
              <a:t>问题</a:t>
            </a:r>
            <a:endParaRPr lang="zh-CN" altLang="en-US" sz="3600" b="1">
              <a:solidFill>
                <a:srgbClr val="FFFF66"/>
              </a:solidFill>
              <a:effectLst/>
            </a:endParaRPr>
          </a:p>
        </p:txBody>
      </p:sp>
      <p:sp>
        <p:nvSpPr>
          <p:cNvPr id="3" name="内容占位符 2"/>
          <p:cNvSpPr>
            <a:spLocks noGrp="1"/>
          </p:cNvSpPr>
          <p:nvPr>
            <p:ph idx="1"/>
          </p:nvPr>
        </p:nvSpPr>
        <p:spPr>
          <a:xfrm>
            <a:off x="228600" y="1143000"/>
            <a:ext cx="8610600" cy="5486400"/>
          </a:xfrm>
        </p:spPr>
        <p:txBody>
          <a:bodyPr/>
          <a:lstStyle/>
          <a:p>
            <a:pPr marL="0" indent="0">
              <a:buNone/>
            </a:pPr>
            <a:r>
              <a:rPr lang="zh-CN" altLang="en-US" sz="2600" b="1" dirty="0">
                <a:solidFill>
                  <a:srgbClr val="FFFFFF"/>
                </a:solidFill>
                <a:effectLst/>
                <a:latin typeface="Times New Roman" panose="02020603050405020304" pitchFamily="18" charset="0"/>
                <a:cs typeface="Times New Roman" panose="02020603050405020304" pitchFamily="18" charset="0"/>
              </a:rPr>
              <a:t>经过上面的分析</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，可以</a:t>
            </a:r>
            <a:r>
              <a:rPr lang="zh-CN" altLang="en-US" sz="2600" b="1" dirty="0">
                <a:solidFill>
                  <a:srgbClr val="FFFFFF"/>
                </a:solidFill>
                <a:effectLst/>
                <a:latin typeface="Times New Roman" panose="02020603050405020304" pitchFamily="18" charset="0"/>
                <a:cs typeface="Times New Roman" panose="02020603050405020304" pitchFamily="18" charset="0"/>
              </a:rPr>
              <a:t>得出问题的状态和状态转移方程。状态</a:t>
            </a:r>
            <a:r>
              <a:rPr lang="en-US" altLang="zh-CN" sz="2600" b="1" dirty="0">
                <a:solidFill>
                  <a:srgbClr val="FFFFFF"/>
                </a:solidFill>
                <a:effectLst/>
                <a:latin typeface="Times New Roman" panose="02020603050405020304" pitchFamily="18" charset="0"/>
                <a:cs typeface="Times New Roman" panose="02020603050405020304" pitchFamily="18" charset="0"/>
              </a:rPr>
              <a:t>S[</a:t>
            </a:r>
            <a:r>
              <a:rPr lang="en-US" altLang="zh-CN" sz="2600" b="1" dirty="0" err="1">
                <a:solidFill>
                  <a:srgbClr val="FFFFFF"/>
                </a:solidFill>
                <a:effectLst/>
                <a:latin typeface="Times New Roman" panose="02020603050405020304" pitchFamily="18" charset="0"/>
                <a:cs typeface="Times New Roman" panose="02020603050405020304" pitchFamily="18" charset="0"/>
              </a:rPr>
              <a:t>i</a:t>
            </a:r>
            <a:r>
              <a:rPr lang="en-US" altLang="zh-CN" sz="2600" b="1" dirty="0">
                <a:solidFill>
                  <a:srgbClr val="FFFFFF"/>
                </a:solidFill>
                <a:effectLst/>
                <a:latin typeface="Times New Roman" panose="02020603050405020304" pitchFamily="18" charset="0"/>
                <a:cs typeface="Times New Roman" panose="02020603050405020304" pitchFamily="18" charset="0"/>
              </a:rPr>
              <a:t>][j]</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表示走到</a:t>
            </a:r>
            <a:r>
              <a:rPr lang="en-US" altLang="zh-CN" sz="2600" b="1" dirty="0">
                <a:solidFill>
                  <a:srgbClr val="FFFFFF"/>
                </a:solidFill>
                <a:effectLst/>
                <a:latin typeface="Times New Roman" panose="02020603050405020304" pitchFamily="18" charset="0"/>
                <a:cs typeface="Times New Roman" panose="02020603050405020304" pitchFamily="18" charset="0"/>
              </a:rPr>
              <a:t>(</a:t>
            </a:r>
            <a:r>
              <a:rPr lang="en-US" altLang="zh-CN" sz="2600" b="1" dirty="0" err="1">
                <a:solidFill>
                  <a:srgbClr val="FFFFFF"/>
                </a:solidFill>
                <a:effectLst/>
                <a:latin typeface="Times New Roman" panose="02020603050405020304" pitchFamily="18" charset="0"/>
                <a:cs typeface="Times New Roman" panose="02020603050405020304" pitchFamily="18" charset="0"/>
              </a:rPr>
              <a:t>i</a:t>
            </a:r>
            <a:r>
              <a:rPr lang="en-US" altLang="zh-CN" sz="2600" b="1" dirty="0">
                <a:solidFill>
                  <a:srgbClr val="FFFFFF"/>
                </a:solidFill>
                <a:effectLst/>
                <a:latin typeface="Times New Roman" panose="02020603050405020304" pitchFamily="18" charset="0"/>
                <a:cs typeface="Times New Roman" panose="02020603050405020304" pitchFamily="18" charset="0"/>
              </a:rPr>
              <a:t>, j)</a:t>
            </a:r>
            <a:r>
              <a:rPr lang="zh-CN" altLang="en-US" sz="2600" b="1" dirty="0">
                <a:solidFill>
                  <a:srgbClr val="FFFFFF"/>
                </a:solidFill>
                <a:effectLst/>
                <a:latin typeface="Times New Roman" panose="02020603050405020304" pitchFamily="18" charset="0"/>
                <a:cs typeface="Times New Roman" panose="02020603050405020304" pitchFamily="18" charset="0"/>
              </a:rPr>
              <a:t>这个格子时，最多能收集到多少个苹果。那么，状态转移方程如下：</a:t>
            </a:r>
          </a:p>
          <a:p>
            <a:pPr marL="0" indent="0">
              <a:buNone/>
            </a:pPr>
            <a:r>
              <a:rPr lang="en-US" altLang="zh-CN" sz="2600" b="1" dirty="0">
                <a:solidFill>
                  <a:srgbClr val="FFFF66"/>
                </a:solidFill>
                <a:effectLst/>
                <a:latin typeface="Times New Roman" panose="02020603050405020304" pitchFamily="18" charset="0"/>
                <a:cs typeface="Times New Roman" panose="02020603050405020304" pitchFamily="18" charset="0"/>
              </a:rPr>
              <a:t>S[</a:t>
            </a:r>
            <a:r>
              <a:rPr lang="en-US" altLang="zh-CN" sz="2600" b="1" dirty="0" err="1">
                <a:solidFill>
                  <a:srgbClr val="FFFF66"/>
                </a:solidFill>
                <a:effectLst/>
                <a:latin typeface="Times New Roman" panose="02020603050405020304" pitchFamily="18" charset="0"/>
                <a:cs typeface="Times New Roman" panose="02020603050405020304" pitchFamily="18" charset="0"/>
              </a:rPr>
              <a:t>i</a:t>
            </a:r>
            <a:r>
              <a:rPr lang="en-US" altLang="zh-CN" sz="2600" b="1" dirty="0">
                <a:solidFill>
                  <a:srgbClr val="FFFF66"/>
                </a:solidFill>
                <a:effectLst/>
                <a:latin typeface="Times New Roman" panose="02020603050405020304" pitchFamily="18" charset="0"/>
                <a:cs typeface="Times New Roman" panose="02020603050405020304" pitchFamily="18" charset="0"/>
              </a:rPr>
              <a:t>][j]=A[</a:t>
            </a:r>
            <a:r>
              <a:rPr lang="en-US" altLang="zh-CN" sz="2600" b="1" dirty="0" err="1">
                <a:solidFill>
                  <a:srgbClr val="FFFF66"/>
                </a:solidFill>
                <a:effectLst/>
                <a:latin typeface="Times New Roman" panose="02020603050405020304" pitchFamily="18" charset="0"/>
                <a:cs typeface="Times New Roman" panose="02020603050405020304" pitchFamily="18" charset="0"/>
              </a:rPr>
              <a:t>i</a:t>
            </a:r>
            <a:r>
              <a:rPr lang="en-US" altLang="zh-CN" sz="2600" b="1" dirty="0">
                <a:solidFill>
                  <a:srgbClr val="FFFF66"/>
                </a:solidFill>
                <a:effectLst/>
                <a:latin typeface="Times New Roman" panose="02020603050405020304" pitchFamily="18" charset="0"/>
                <a:cs typeface="Times New Roman" panose="02020603050405020304" pitchFamily="18" charset="0"/>
              </a:rPr>
              <a:t>][j] + max(S[i-1][j] if </a:t>
            </a:r>
            <a:r>
              <a:rPr lang="en-US" altLang="zh-CN" sz="2600" b="1" dirty="0" err="1">
                <a:solidFill>
                  <a:srgbClr val="FFFF66"/>
                </a:solidFill>
                <a:effectLst/>
                <a:latin typeface="Times New Roman" panose="02020603050405020304" pitchFamily="18" charset="0"/>
                <a:cs typeface="Times New Roman" panose="02020603050405020304" pitchFamily="18" charset="0"/>
              </a:rPr>
              <a:t>i</a:t>
            </a:r>
            <a:r>
              <a:rPr lang="en-US" altLang="zh-CN" sz="2600" b="1" dirty="0">
                <a:solidFill>
                  <a:srgbClr val="FFFF66"/>
                </a:solidFill>
                <a:effectLst/>
                <a:latin typeface="Times New Roman" panose="02020603050405020304" pitchFamily="18" charset="0"/>
                <a:cs typeface="Times New Roman" panose="02020603050405020304" pitchFamily="18" charset="0"/>
              </a:rPr>
              <a:t>&gt;0 ; S[</a:t>
            </a:r>
            <a:r>
              <a:rPr lang="en-US" altLang="zh-CN" sz="2600" b="1" dirty="0" err="1">
                <a:solidFill>
                  <a:srgbClr val="FFFF66"/>
                </a:solidFill>
                <a:effectLst/>
                <a:latin typeface="Times New Roman" panose="02020603050405020304" pitchFamily="18" charset="0"/>
                <a:cs typeface="Times New Roman" panose="02020603050405020304" pitchFamily="18" charset="0"/>
              </a:rPr>
              <a:t>i</a:t>
            </a:r>
            <a:r>
              <a:rPr lang="en-US" altLang="zh-CN" sz="2600" b="1" dirty="0">
                <a:solidFill>
                  <a:srgbClr val="FFFF66"/>
                </a:solidFill>
                <a:effectLst/>
                <a:latin typeface="Times New Roman" panose="02020603050405020304" pitchFamily="18" charset="0"/>
                <a:cs typeface="Times New Roman" panose="02020603050405020304" pitchFamily="18" charset="0"/>
              </a:rPr>
              <a:t>][j-1], if j&gt;0) </a:t>
            </a:r>
          </a:p>
          <a:p>
            <a:pPr marL="0" indent="0">
              <a:buNone/>
            </a:pPr>
            <a:r>
              <a:rPr lang="zh-CN" altLang="en-US" sz="2600" b="1" dirty="0" smtClean="0">
                <a:solidFill>
                  <a:srgbClr val="FFFFFF"/>
                </a:solidFill>
                <a:effectLst/>
                <a:latin typeface="Times New Roman" panose="02020603050405020304" pitchFamily="18" charset="0"/>
                <a:cs typeface="Times New Roman" panose="02020603050405020304" pitchFamily="18" charset="0"/>
              </a:rPr>
              <a:t>其中</a:t>
            </a:r>
            <a:r>
              <a:rPr lang="en-US" altLang="zh-CN" sz="2600" b="1" dirty="0" err="1">
                <a:solidFill>
                  <a:srgbClr val="FFFFFF"/>
                </a:solidFill>
                <a:effectLst/>
                <a:latin typeface="Times New Roman" panose="02020603050405020304" pitchFamily="18" charset="0"/>
                <a:cs typeface="Times New Roman" panose="02020603050405020304" pitchFamily="18" charset="0"/>
              </a:rPr>
              <a:t>i</a:t>
            </a:r>
            <a:r>
              <a:rPr lang="zh-CN" altLang="en-US" sz="2600" b="1" dirty="0">
                <a:solidFill>
                  <a:srgbClr val="FFFFFF"/>
                </a:solidFill>
                <a:effectLst/>
                <a:latin typeface="Times New Roman" panose="02020603050405020304" pitchFamily="18" charset="0"/>
                <a:cs typeface="Times New Roman" panose="02020603050405020304" pitchFamily="18" charset="0"/>
              </a:rPr>
              <a:t>代表行，</a:t>
            </a:r>
            <a:r>
              <a:rPr lang="en-US" altLang="zh-CN" sz="2600" b="1" dirty="0">
                <a:solidFill>
                  <a:srgbClr val="FFFFFF"/>
                </a:solidFill>
                <a:effectLst/>
                <a:latin typeface="Times New Roman" panose="02020603050405020304" pitchFamily="18" charset="0"/>
                <a:cs typeface="Times New Roman" panose="02020603050405020304" pitchFamily="18" charset="0"/>
              </a:rPr>
              <a:t>j</a:t>
            </a:r>
            <a:r>
              <a:rPr lang="zh-CN" altLang="en-US" sz="2600" b="1" dirty="0">
                <a:solidFill>
                  <a:srgbClr val="FFFFFF"/>
                </a:solidFill>
                <a:effectLst/>
                <a:latin typeface="Times New Roman" panose="02020603050405020304" pitchFamily="18" charset="0"/>
                <a:cs typeface="Times New Roman" panose="02020603050405020304" pitchFamily="18" charset="0"/>
              </a:rPr>
              <a:t>代表列，下标均从</a:t>
            </a:r>
            <a:r>
              <a:rPr lang="en-US" altLang="zh-CN" sz="2600" b="1" dirty="0">
                <a:solidFill>
                  <a:srgbClr val="FFFFFF"/>
                </a:solidFill>
                <a:effectLst/>
                <a:latin typeface="Times New Roman" panose="02020603050405020304" pitchFamily="18" charset="0"/>
                <a:cs typeface="Times New Roman" panose="02020603050405020304" pitchFamily="18" charset="0"/>
              </a:rPr>
              <a:t>0</a:t>
            </a:r>
            <a:r>
              <a:rPr lang="zh-CN" altLang="en-US" sz="2600" b="1" dirty="0">
                <a:solidFill>
                  <a:srgbClr val="FFFFFF"/>
                </a:solidFill>
                <a:effectLst/>
                <a:latin typeface="Times New Roman" panose="02020603050405020304" pitchFamily="18" charset="0"/>
                <a:cs typeface="Times New Roman" panose="02020603050405020304" pitchFamily="18" charset="0"/>
              </a:rPr>
              <a:t>开始；</a:t>
            </a:r>
            <a:r>
              <a:rPr lang="en-US" altLang="zh-CN" sz="2600" b="1" dirty="0">
                <a:solidFill>
                  <a:srgbClr val="FFFFFF"/>
                </a:solidFill>
                <a:effectLst/>
                <a:latin typeface="Times New Roman" panose="02020603050405020304" pitchFamily="18" charset="0"/>
                <a:cs typeface="Times New Roman" panose="02020603050405020304" pitchFamily="18" charset="0"/>
              </a:rPr>
              <a:t>A[</a:t>
            </a:r>
            <a:r>
              <a:rPr lang="en-US" altLang="zh-CN" sz="2600" b="1" dirty="0" err="1">
                <a:solidFill>
                  <a:srgbClr val="FFFFFF"/>
                </a:solidFill>
                <a:effectLst/>
                <a:latin typeface="Times New Roman" panose="02020603050405020304" pitchFamily="18" charset="0"/>
                <a:cs typeface="Times New Roman" panose="02020603050405020304" pitchFamily="18" charset="0"/>
              </a:rPr>
              <a:t>i</a:t>
            </a:r>
            <a:r>
              <a:rPr lang="en-US" altLang="zh-CN" sz="2600" b="1" dirty="0">
                <a:solidFill>
                  <a:srgbClr val="FFFFFF"/>
                </a:solidFill>
                <a:effectLst/>
                <a:latin typeface="Times New Roman" panose="02020603050405020304" pitchFamily="18" charset="0"/>
                <a:cs typeface="Times New Roman" panose="02020603050405020304" pitchFamily="18" charset="0"/>
              </a:rPr>
              <a:t>][j]</a:t>
            </a:r>
            <a:r>
              <a:rPr lang="zh-CN" altLang="en-US" sz="2600" b="1" dirty="0">
                <a:solidFill>
                  <a:srgbClr val="FFFFFF"/>
                </a:solidFill>
                <a:effectLst/>
                <a:latin typeface="Times New Roman" panose="02020603050405020304" pitchFamily="18" charset="0"/>
                <a:cs typeface="Times New Roman" panose="02020603050405020304" pitchFamily="18" charset="0"/>
              </a:rPr>
              <a:t>代表格子</a:t>
            </a:r>
            <a:r>
              <a:rPr lang="en-US" altLang="zh-CN" sz="2600" b="1" dirty="0">
                <a:solidFill>
                  <a:srgbClr val="FFFFFF"/>
                </a:solidFill>
                <a:effectLst/>
                <a:latin typeface="Times New Roman" panose="02020603050405020304" pitchFamily="18" charset="0"/>
                <a:cs typeface="Times New Roman" panose="02020603050405020304" pitchFamily="18" charset="0"/>
              </a:rPr>
              <a:t>(</a:t>
            </a:r>
            <a:r>
              <a:rPr lang="en-US" altLang="zh-CN" sz="2600" b="1" dirty="0" err="1">
                <a:solidFill>
                  <a:srgbClr val="FFFFFF"/>
                </a:solidFill>
                <a:effectLst/>
                <a:latin typeface="Times New Roman" panose="02020603050405020304" pitchFamily="18" charset="0"/>
                <a:cs typeface="Times New Roman" panose="02020603050405020304" pitchFamily="18" charset="0"/>
              </a:rPr>
              <a:t>i</a:t>
            </a:r>
            <a:r>
              <a:rPr lang="en-US" altLang="zh-CN" sz="2600" b="1" dirty="0">
                <a:solidFill>
                  <a:srgbClr val="FFFFFF"/>
                </a:solidFill>
                <a:effectLst/>
                <a:latin typeface="Times New Roman" panose="02020603050405020304" pitchFamily="18" charset="0"/>
                <a:cs typeface="Times New Roman" panose="02020603050405020304" pitchFamily="18" charset="0"/>
              </a:rPr>
              <a:t>, j)</a:t>
            </a:r>
            <a:r>
              <a:rPr lang="zh-CN" altLang="en-US" sz="2600" b="1" dirty="0">
                <a:solidFill>
                  <a:srgbClr val="FFFFFF"/>
                </a:solidFill>
                <a:effectLst/>
                <a:latin typeface="Times New Roman" panose="02020603050405020304" pitchFamily="18" charset="0"/>
                <a:cs typeface="Times New Roman" panose="02020603050405020304" pitchFamily="18" charset="0"/>
              </a:rPr>
              <a:t>处的苹果数量。</a:t>
            </a:r>
          </a:p>
          <a:p>
            <a:pPr marL="0" indent="0">
              <a:buNone/>
            </a:pPr>
            <a:r>
              <a:rPr lang="en-US" altLang="zh-CN" sz="2600" b="1" dirty="0">
                <a:solidFill>
                  <a:srgbClr val="FFFFFF"/>
                </a:solidFill>
                <a:effectLst/>
                <a:latin typeface="Times New Roman" panose="02020603050405020304" pitchFamily="18" charset="0"/>
                <a:cs typeface="Times New Roman" panose="02020603050405020304" pitchFamily="18" charset="0"/>
              </a:rPr>
              <a:t>S[</a:t>
            </a:r>
            <a:r>
              <a:rPr lang="en-US" altLang="zh-CN" sz="2600" b="1" dirty="0" err="1">
                <a:solidFill>
                  <a:srgbClr val="FFFFFF"/>
                </a:solidFill>
                <a:effectLst/>
                <a:latin typeface="Times New Roman" panose="02020603050405020304" pitchFamily="18" charset="0"/>
                <a:cs typeface="Times New Roman" panose="02020603050405020304" pitchFamily="18" charset="0"/>
              </a:rPr>
              <a:t>i</a:t>
            </a:r>
            <a:r>
              <a:rPr lang="en-US" altLang="zh-CN" sz="2600" b="1" dirty="0">
                <a:solidFill>
                  <a:srgbClr val="FFFFFF"/>
                </a:solidFill>
                <a:effectLst/>
                <a:latin typeface="Times New Roman" panose="02020603050405020304" pitchFamily="18" charset="0"/>
                <a:cs typeface="Times New Roman" panose="02020603050405020304" pitchFamily="18" charset="0"/>
              </a:rPr>
              <a:t>][j]</a:t>
            </a:r>
            <a:r>
              <a:rPr lang="zh-CN" altLang="en-US" sz="2600" b="1" dirty="0">
                <a:solidFill>
                  <a:srgbClr val="FFFFFF"/>
                </a:solidFill>
                <a:effectLst/>
                <a:latin typeface="Times New Roman" panose="02020603050405020304" pitchFamily="18" charset="0"/>
                <a:cs typeface="Times New Roman" panose="02020603050405020304" pitchFamily="18" charset="0"/>
              </a:rPr>
              <a:t>有两种计算方式</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a:t>
            </a:r>
            <a:endParaRPr lang="en-US" altLang="zh-CN" sz="2600" b="1" dirty="0" smtClean="0">
              <a:solidFill>
                <a:srgbClr val="FFFFFF"/>
              </a:solidFill>
              <a:effectLst/>
              <a:latin typeface="Times New Roman" panose="02020603050405020304" pitchFamily="18" charset="0"/>
              <a:cs typeface="Times New Roman" panose="02020603050405020304" pitchFamily="18" charset="0"/>
            </a:endParaRPr>
          </a:p>
          <a:p>
            <a:pPr marL="0" indent="0">
              <a:buNone/>
            </a:pPr>
            <a:r>
              <a:rPr lang="en-US" altLang="zh-CN" sz="2600" b="1" dirty="0" smtClean="0">
                <a:solidFill>
                  <a:srgbClr val="FFFFFF"/>
                </a:solidFill>
                <a:effectLst/>
                <a:latin typeface="Times New Roman" panose="02020603050405020304" pitchFamily="18" charset="0"/>
                <a:cs typeface="Times New Roman" panose="02020603050405020304" pitchFamily="18" charset="0"/>
              </a:rPr>
              <a:t>1</a:t>
            </a:r>
            <a:r>
              <a:rPr lang="en-US" altLang="zh-CN" sz="2600" b="1" dirty="0">
                <a:solidFill>
                  <a:srgbClr val="FFFFFF"/>
                </a:solidFill>
                <a:effectLst/>
                <a:latin typeface="Times New Roman" panose="02020603050405020304" pitchFamily="18" charset="0"/>
                <a:cs typeface="Times New Roman" panose="02020603050405020304" pitchFamily="18" charset="0"/>
              </a:rPr>
              <a:t>.</a:t>
            </a:r>
            <a:r>
              <a:rPr lang="zh-CN" altLang="en-US" sz="2600" b="1" dirty="0">
                <a:solidFill>
                  <a:srgbClr val="FFFFFF"/>
                </a:solidFill>
                <a:effectLst/>
                <a:latin typeface="Times New Roman" panose="02020603050405020304" pitchFamily="18" charset="0"/>
                <a:cs typeface="Times New Roman" panose="02020603050405020304" pitchFamily="18" charset="0"/>
              </a:rPr>
              <a:t>对于每一行，从左向右计算，然后从上到下逐行处理</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a:t>
            </a:r>
            <a:endParaRPr lang="en-US" altLang="zh-CN" sz="2600" b="1" dirty="0" smtClean="0">
              <a:solidFill>
                <a:srgbClr val="FFFFFF"/>
              </a:solidFill>
              <a:effectLst/>
              <a:latin typeface="Times New Roman" panose="02020603050405020304" pitchFamily="18" charset="0"/>
              <a:cs typeface="Times New Roman" panose="02020603050405020304" pitchFamily="18" charset="0"/>
            </a:endParaRPr>
          </a:p>
          <a:p>
            <a:pPr marL="0" indent="0">
              <a:buNone/>
            </a:pPr>
            <a:r>
              <a:rPr lang="en-US" altLang="zh-CN" sz="2600" b="1" dirty="0" smtClean="0">
                <a:solidFill>
                  <a:srgbClr val="FFFFFF"/>
                </a:solidFill>
                <a:effectLst/>
                <a:latin typeface="Times New Roman" panose="02020603050405020304" pitchFamily="18" charset="0"/>
                <a:cs typeface="Times New Roman" panose="02020603050405020304" pitchFamily="18" charset="0"/>
              </a:rPr>
              <a:t>2</a:t>
            </a:r>
            <a:r>
              <a:rPr lang="en-US" altLang="zh-CN" sz="2600" b="1" dirty="0">
                <a:solidFill>
                  <a:srgbClr val="FFFFFF"/>
                </a:solidFill>
                <a:effectLst/>
                <a:latin typeface="Times New Roman" panose="02020603050405020304" pitchFamily="18" charset="0"/>
                <a:cs typeface="Times New Roman" panose="02020603050405020304" pitchFamily="18" charset="0"/>
              </a:rPr>
              <a:t>. </a:t>
            </a:r>
            <a:r>
              <a:rPr lang="zh-CN" altLang="en-US" sz="2600" b="1" dirty="0">
                <a:solidFill>
                  <a:srgbClr val="FFFFFF"/>
                </a:solidFill>
                <a:effectLst/>
                <a:latin typeface="Times New Roman" panose="02020603050405020304" pitchFamily="18" charset="0"/>
                <a:cs typeface="Times New Roman" panose="02020603050405020304" pitchFamily="18" charset="0"/>
              </a:rPr>
              <a:t>对于每一列，从上到下计算，然后从左向右逐列处理。这样做的目的是为了在计算</a:t>
            </a:r>
            <a:r>
              <a:rPr lang="en-US" altLang="zh-CN" sz="2600" b="1" dirty="0">
                <a:solidFill>
                  <a:srgbClr val="FFFFFF"/>
                </a:solidFill>
                <a:effectLst/>
                <a:latin typeface="Times New Roman" panose="02020603050405020304" pitchFamily="18" charset="0"/>
                <a:cs typeface="Times New Roman" panose="02020603050405020304" pitchFamily="18" charset="0"/>
              </a:rPr>
              <a:t>S[</a:t>
            </a:r>
            <a:r>
              <a:rPr lang="en-US" altLang="zh-CN" sz="2600" b="1" dirty="0" err="1">
                <a:solidFill>
                  <a:srgbClr val="FFFFFF"/>
                </a:solidFill>
                <a:effectLst/>
                <a:latin typeface="Times New Roman" panose="02020603050405020304" pitchFamily="18" charset="0"/>
                <a:cs typeface="Times New Roman" panose="02020603050405020304" pitchFamily="18" charset="0"/>
              </a:rPr>
              <a:t>i</a:t>
            </a:r>
            <a:r>
              <a:rPr lang="en-US" altLang="zh-CN" sz="2600" b="1" dirty="0">
                <a:solidFill>
                  <a:srgbClr val="FFFFFF"/>
                </a:solidFill>
                <a:effectLst/>
                <a:latin typeface="Times New Roman" panose="02020603050405020304" pitchFamily="18" charset="0"/>
                <a:cs typeface="Times New Roman" panose="02020603050405020304" pitchFamily="18" charset="0"/>
              </a:rPr>
              <a:t>][j]</a:t>
            </a:r>
            <a:r>
              <a:rPr lang="zh-CN" altLang="en-US" sz="2600" b="1" dirty="0">
                <a:solidFill>
                  <a:srgbClr val="FFFFFF"/>
                </a:solidFill>
                <a:effectLst/>
                <a:latin typeface="Times New Roman" panose="02020603050405020304" pitchFamily="18" charset="0"/>
                <a:cs typeface="Times New Roman" panose="02020603050405020304" pitchFamily="18" charset="0"/>
              </a:rPr>
              <a:t>时，</a:t>
            </a:r>
            <a:r>
              <a:rPr lang="en-US" altLang="zh-CN" sz="2600" b="1" dirty="0">
                <a:solidFill>
                  <a:srgbClr val="FFFFFF"/>
                </a:solidFill>
                <a:effectLst/>
                <a:latin typeface="Times New Roman" panose="02020603050405020304" pitchFamily="18" charset="0"/>
                <a:cs typeface="Times New Roman" panose="02020603050405020304" pitchFamily="18" charset="0"/>
              </a:rPr>
              <a:t>S[i-1][j]</a:t>
            </a:r>
            <a:r>
              <a:rPr lang="zh-CN" altLang="en-US" sz="2600" b="1" dirty="0">
                <a:solidFill>
                  <a:srgbClr val="FFFFFF"/>
                </a:solidFill>
                <a:effectLst/>
                <a:latin typeface="Times New Roman" panose="02020603050405020304" pitchFamily="18" charset="0"/>
                <a:cs typeface="Times New Roman" panose="02020603050405020304" pitchFamily="18" charset="0"/>
              </a:rPr>
              <a:t>和</a:t>
            </a:r>
            <a:r>
              <a:rPr lang="en-US" altLang="zh-CN" sz="2600" b="1" dirty="0">
                <a:solidFill>
                  <a:srgbClr val="FFFFFF"/>
                </a:solidFill>
                <a:effectLst/>
                <a:latin typeface="Times New Roman" panose="02020603050405020304" pitchFamily="18" charset="0"/>
                <a:cs typeface="Times New Roman" panose="02020603050405020304" pitchFamily="18" charset="0"/>
              </a:rPr>
              <a:t>S[</a:t>
            </a:r>
            <a:r>
              <a:rPr lang="en-US" altLang="zh-CN" sz="2600" b="1" dirty="0" err="1">
                <a:solidFill>
                  <a:srgbClr val="FFFFFF"/>
                </a:solidFill>
                <a:effectLst/>
                <a:latin typeface="Times New Roman" panose="02020603050405020304" pitchFamily="18" charset="0"/>
                <a:cs typeface="Times New Roman" panose="02020603050405020304" pitchFamily="18" charset="0"/>
              </a:rPr>
              <a:t>i</a:t>
            </a:r>
            <a:r>
              <a:rPr lang="en-US" altLang="zh-CN" sz="2600" b="1" dirty="0">
                <a:solidFill>
                  <a:srgbClr val="FFFFFF"/>
                </a:solidFill>
                <a:effectLst/>
                <a:latin typeface="Times New Roman" panose="02020603050405020304" pitchFamily="18" charset="0"/>
                <a:cs typeface="Times New Roman" panose="02020603050405020304" pitchFamily="18" charset="0"/>
              </a:rPr>
              <a:t>][j-1]</a:t>
            </a:r>
            <a:r>
              <a:rPr lang="zh-CN" altLang="en-US" sz="2600" b="1" dirty="0">
                <a:solidFill>
                  <a:srgbClr val="FFFFFF"/>
                </a:solidFill>
                <a:effectLst/>
                <a:latin typeface="Times New Roman" panose="02020603050405020304" pitchFamily="18" charset="0"/>
                <a:cs typeface="Times New Roman" panose="02020603050405020304" pitchFamily="18" charset="0"/>
              </a:rPr>
              <a:t>都已经计算出来了。</a:t>
            </a:r>
          </a:p>
          <a:p>
            <a:pPr marL="0" indent="0">
              <a:buNone/>
            </a:pPr>
            <a:endParaRPr lang="zh-CN" altLang="en-US" sz="2600" b="1" dirty="0">
              <a:solidFill>
                <a:srgbClr val="FFFFFF"/>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74216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4"/>
          <p:cNvSpPr txBox="1">
            <a:spLocks noChangeArrowheads="1"/>
          </p:cNvSpPr>
          <p:nvPr/>
        </p:nvSpPr>
        <p:spPr bwMode="auto">
          <a:xfrm>
            <a:off x="304800" y="685800"/>
            <a:ext cx="8458200" cy="4340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2400" b="1" dirty="0">
                <a:latin typeface="Arial" charset="0"/>
              </a:rPr>
              <a:t>        </a:t>
            </a:r>
            <a:r>
              <a:rPr lang="zh-CN" altLang="en-US" sz="2400" b="1" u="sng" dirty="0">
                <a:latin typeface="Arial" charset="0"/>
              </a:rPr>
              <a:t>动态规划</a:t>
            </a:r>
            <a:r>
              <a:rPr lang="zh-CN" altLang="en-US" sz="2400" b="1" dirty="0">
                <a:latin typeface="Arial" charset="0"/>
              </a:rPr>
              <a:t>程序设计是对解最优化问题的一种途径、一种方法，而不是一种特殊算法。不象搜索或数值计算那样，具有一个标准的数学表达式和明确清晰的解题方法。动态规划程序设计往往是针对一种最优化问题，由于各种问题的性质不同，确定最优解的条件也互不相同，因而动态规划的设计方法对不同的问题，有各具特色的解题方法，而不存在一种万能的动态规划算法，可以解决各类最优化问题。</a:t>
            </a:r>
            <a:endParaRPr lang="en-US" altLang="zh-CN" sz="2400" b="1" dirty="0">
              <a:latin typeface="Arial" charset="0"/>
            </a:endParaRPr>
          </a:p>
          <a:p>
            <a:pPr eaLnBrk="1" hangingPunct="1">
              <a:spcBef>
                <a:spcPct val="50000"/>
              </a:spcBef>
              <a:buClrTx/>
              <a:buSzTx/>
              <a:buFontTx/>
              <a:buNone/>
            </a:pPr>
            <a:r>
              <a:rPr lang="en-US" altLang="zh-CN" sz="2400" b="1" dirty="0">
                <a:latin typeface="Arial" charset="0"/>
              </a:rPr>
              <a:t>       </a:t>
            </a:r>
            <a:r>
              <a:rPr lang="zh-CN" altLang="en-US" sz="2400" b="1" dirty="0">
                <a:latin typeface="Arial" charset="0"/>
              </a:rPr>
              <a:t>因此在学习时，除了要对基本概念和方法正确理解外，必须具体问题具体分析处理，以丰富的想象力去建立模型，用创造性的技巧去求解。也可以通过对若干有代表性的问题的动态规划算法进行分析、讨论，逐渐学会并掌握这一设计方法。</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a:xfrm>
            <a:off x="527050" y="76200"/>
            <a:ext cx="8540750" cy="762000"/>
          </a:xfrm>
        </p:spPr>
        <p:txBody>
          <a:bodyPr/>
          <a:lstStyle/>
          <a:p>
            <a:pPr eaLnBrk="1" hangingPunct="1">
              <a:defRPr/>
            </a:pPr>
            <a:r>
              <a:rPr lang="zh-CN" altLang="en-US" b="1" dirty="0" smtClean="0">
                <a:solidFill>
                  <a:srgbClr val="FFFF00"/>
                </a:solidFill>
              </a:rPr>
              <a:t>动态规划</a:t>
            </a:r>
            <a:r>
              <a:rPr lang="zh-CN" altLang="en-US" b="1" dirty="0" smtClean="0">
                <a:solidFill>
                  <a:srgbClr val="FFFF00"/>
                </a:solidFill>
              </a:rPr>
              <a:t>的基本模型</a:t>
            </a:r>
          </a:p>
        </p:txBody>
      </p:sp>
      <p:sp>
        <p:nvSpPr>
          <p:cNvPr id="11268" name="Rectangle 4"/>
          <p:cNvSpPr>
            <a:spLocks noGrp="1" noChangeArrowheads="1"/>
          </p:cNvSpPr>
          <p:nvPr>
            <p:ph type="body" idx="1"/>
          </p:nvPr>
        </p:nvSpPr>
        <p:spPr>
          <a:xfrm>
            <a:off x="76200" y="838200"/>
            <a:ext cx="8540750" cy="609600"/>
          </a:xfrm>
        </p:spPr>
        <p:txBody>
          <a:bodyPr/>
          <a:lstStyle/>
          <a:p>
            <a:pPr eaLnBrk="1" hangingPunct="1">
              <a:defRPr/>
            </a:pPr>
            <a:r>
              <a:rPr lang="zh-CN" altLang="en-US" sz="2800" b="1" dirty="0" smtClean="0">
                <a:solidFill>
                  <a:srgbClr val="FFFF00"/>
                </a:solidFill>
              </a:rPr>
              <a:t>多阶段决策过程的最优化问题 </a:t>
            </a:r>
          </a:p>
        </p:txBody>
      </p:sp>
      <p:sp>
        <p:nvSpPr>
          <p:cNvPr id="5124" name="Text Box 5"/>
          <p:cNvSpPr txBox="1">
            <a:spLocks noChangeArrowheads="1"/>
          </p:cNvSpPr>
          <p:nvPr/>
        </p:nvSpPr>
        <p:spPr bwMode="auto">
          <a:xfrm>
            <a:off x="304800" y="1355725"/>
            <a:ext cx="8610600" cy="30464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2400" b="1">
                <a:latin typeface="Arial" charset="0"/>
              </a:rPr>
              <a:t>       </a:t>
            </a:r>
            <a:r>
              <a:rPr lang="zh-CN" altLang="en-US" sz="2400" b="1">
                <a:latin typeface="Arial" charset="0"/>
              </a:rPr>
              <a:t>在现实生活中，有一类活动的过程，由于它的特殊性，可将过程分成若干个互相联系的阶段，在它的每一阶段都需要作出决策，从而使整个过程达到最好的活动效果。当然，各个阶段决策的选取不是任意确定的，它依赖于当前面临的状态，又影响以后的发展，当各个阶段决策确定后，就组成一个决策序列，因而也就确定了整个过程的一条活动路线，这种把一个问题看作是一个前后关联具有链状结构的多阶段过程就称为多阶段决策过程，这种问题就称为多阶段决策问题。如下图所示： </a:t>
            </a:r>
          </a:p>
        </p:txBody>
      </p:sp>
      <p:pic>
        <p:nvPicPr>
          <p:cNvPr id="5125" name="Picture 6" descr="未命名"/>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33400" y="5181600"/>
            <a:ext cx="8153400" cy="917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5"/>
          <p:cNvSpPr>
            <a:spLocks noGrp="1" noChangeArrowheads="1"/>
          </p:cNvSpPr>
          <p:nvPr>
            <p:ph type="body" idx="1"/>
          </p:nvPr>
        </p:nvSpPr>
        <p:spPr>
          <a:xfrm>
            <a:off x="76200" y="76200"/>
            <a:ext cx="8540750" cy="609600"/>
          </a:xfrm>
        </p:spPr>
        <p:txBody>
          <a:bodyPr/>
          <a:lstStyle/>
          <a:p>
            <a:pPr eaLnBrk="1" hangingPunct="1">
              <a:defRPr/>
            </a:pPr>
            <a:r>
              <a:rPr lang="zh-CN" altLang="en-US" sz="2800" b="1" dirty="0" smtClean="0">
                <a:solidFill>
                  <a:srgbClr val="FFFF00"/>
                </a:solidFill>
              </a:rPr>
              <a:t>动态规划的基本概念和基本模型构成 </a:t>
            </a:r>
          </a:p>
        </p:txBody>
      </p:sp>
      <p:sp>
        <p:nvSpPr>
          <p:cNvPr id="10243" name="Text Box 6"/>
          <p:cNvSpPr txBox="1">
            <a:spLocks noChangeArrowheads="1"/>
          </p:cNvSpPr>
          <p:nvPr/>
        </p:nvSpPr>
        <p:spPr bwMode="auto">
          <a:xfrm>
            <a:off x="152400" y="617538"/>
            <a:ext cx="8915400" cy="4524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zh-CN" altLang="en-US" sz="2400" b="1" dirty="0">
                <a:latin typeface="Arial" charset="0"/>
              </a:rPr>
              <a:t>动态规划的基本概念。</a:t>
            </a:r>
          </a:p>
          <a:p>
            <a:pPr eaLnBrk="1" hangingPunct="1">
              <a:spcBef>
                <a:spcPct val="0"/>
              </a:spcBef>
              <a:buClrTx/>
              <a:buSzTx/>
              <a:buFontTx/>
              <a:buNone/>
            </a:pPr>
            <a:r>
              <a:rPr lang="en-US" altLang="zh-CN" sz="2400" b="1" dirty="0">
                <a:latin typeface="Arial" charset="0"/>
              </a:rPr>
              <a:t>1. </a:t>
            </a:r>
            <a:r>
              <a:rPr lang="zh-CN" altLang="en-US" sz="2400" b="1" dirty="0">
                <a:latin typeface="Arial" charset="0"/>
              </a:rPr>
              <a:t>阶段和阶段变量：</a:t>
            </a:r>
          </a:p>
          <a:p>
            <a:pPr eaLnBrk="1" hangingPunct="1">
              <a:spcBef>
                <a:spcPct val="0"/>
              </a:spcBef>
              <a:buClrTx/>
              <a:buSzTx/>
              <a:buFontTx/>
              <a:buNone/>
            </a:pPr>
            <a:r>
              <a:rPr lang="zh-CN" altLang="en-US" sz="2400" b="1" dirty="0">
                <a:latin typeface="Arial" charset="0"/>
              </a:rPr>
              <a:t>        用动态规划求解一个问题时，需要将问题的全过程恰当地分成若干个相互联系的阶段，以便按一定的次序去求解。描述阶段的变量称为阶段变量，通常用</a:t>
            </a:r>
            <a:r>
              <a:rPr lang="en-US" altLang="zh-CN" sz="2400" b="1" dirty="0">
                <a:latin typeface="Arial" charset="0"/>
              </a:rPr>
              <a:t>K</a:t>
            </a:r>
            <a:r>
              <a:rPr lang="zh-CN" altLang="en-US" sz="2400" b="1" dirty="0">
                <a:latin typeface="Arial" charset="0"/>
              </a:rPr>
              <a:t>表示，阶段的划分一般是根据时间和空间的自然特征来划分，同时阶段的划分要便于把问题转化成</a:t>
            </a:r>
            <a:r>
              <a:rPr lang="zh-CN" altLang="en-US" sz="2400" b="1" dirty="0" smtClean="0">
                <a:latin typeface="Arial" charset="0"/>
              </a:rPr>
              <a:t>多阶段决策过程，如例题</a:t>
            </a:r>
            <a:r>
              <a:rPr lang="en-US" altLang="zh-CN" sz="2400" b="1" dirty="0" smtClean="0">
                <a:latin typeface="Arial" charset="0"/>
              </a:rPr>
              <a:t>1</a:t>
            </a:r>
            <a:r>
              <a:rPr lang="zh-CN" altLang="en-US" sz="2400" b="1" dirty="0" smtClean="0">
                <a:latin typeface="Arial" charset="0"/>
              </a:rPr>
              <a:t>中，可将其划分成</a:t>
            </a:r>
            <a:r>
              <a:rPr lang="en-US" altLang="zh-CN" sz="2400" b="1" dirty="0" smtClean="0">
                <a:latin typeface="Arial" charset="0"/>
              </a:rPr>
              <a:t>4</a:t>
            </a:r>
            <a:r>
              <a:rPr lang="zh-CN" altLang="en-US" sz="2400" b="1" dirty="0" smtClean="0">
                <a:latin typeface="Arial" charset="0"/>
              </a:rPr>
              <a:t>个阶段，即</a:t>
            </a:r>
            <a:r>
              <a:rPr lang="en-US" altLang="zh-CN" sz="2400" b="1" dirty="0" smtClean="0">
                <a:latin typeface="Arial" charset="0"/>
              </a:rPr>
              <a:t>K = 1</a:t>
            </a:r>
            <a:r>
              <a:rPr lang="zh-CN" altLang="en-US" sz="2400" b="1" dirty="0" smtClean="0">
                <a:latin typeface="Arial" charset="0"/>
              </a:rPr>
              <a:t>，</a:t>
            </a:r>
            <a:r>
              <a:rPr lang="en-US" altLang="zh-CN" sz="2400" b="1" dirty="0" smtClean="0">
                <a:latin typeface="Arial" charset="0"/>
              </a:rPr>
              <a:t>2</a:t>
            </a:r>
            <a:r>
              <a:rPr lang="zh-CN" altLang="en-US" sz="2400" b="1" dirty="0" smtClean="0">
                <a:latin typeface="Arial" charset="0"/>
              </a:rPr>
              <a:t>，</a:t>
            </a:r>
            <a:r>
              <a:rPr lang="en-US" altLang="zh-CN" sz="2400" b="1" dirty="0" smtClean="0">
                <a:latin typeface="Arial" charset="0"/>
              </a:rPr>
              <a:t>3</a:t>
            </a:r>
            <a:r>
              <a:rPr lang="zh-CN" altLang="en-US" sz="2400" b="1" dirty="0" smtClean="0">
                <a:latin typeface="Arial" charset="0"/>
              </a:rPr>
              <a:t>，</a:t>
            </a:r>
            <a:r>
              <a:rPr lang="en-US" altLang="zh-CN" sz="2400" b="1" dirty="0" smtClean="0">
                <a:latin typeface="Arial" charset="0"/>
              </a:rPr>
              <a:t>4</a:t>
            </a:r>
            <a:r>
              <a:rPr lang="zh-CN" altLang="en-US" sz="2400" b="1" dirty="0" smtClean="0">
                <a:latin typeface="Arial" charset="0"/>
              </a:rPr>
              <a:t>。</a:t>
            </a:r>
            <a:endParaRPr lang="zh-CN" altLang="en-US" sz="2400" b="1" dirty="0">
              <a:latin typeface="Arial" charset="0"/>
            </a:endParaRPr>
          </a:p>
          <a:p>
            <a:pPr eaLnBrk="1" hangingPunct="1">
              <a:spcBef>
                <a:spcPct val="0"/>
              </a:spcBef>
              <a:buClrTx/>
              <a:buSzTx/>
              <a:buFontTx/>
              <a:buNone/>
            </a:pPr>
            <a:r>
              <a:rPr lang="en-US" altLang="zh-CN" sz="2400" b="1" dirty="0">
                <a:latin typeface="Arial" charset="0"/>
              </a:rPr>
              <a:t>2. </a:t>
            </a:r>
            <a:r>
              <a:rPr lang="zh-CN" altLang="en-US" sz="2400" b="1" dirty="0">
                <a:latin typeface="Arial" charset="0"/>
              </a:rPr>
              <a:t>状态和状态变量：</a:t>
            </a:r>
          </a:p>
          <a:p>
            <a:pPr eaLnBrk="1" hangingPunct="1">
              <a:spcBef>
                <a:spcPct val="0"/>
              </a:spcBef>
              <a:buClrTx/>
              <a:buSzTx/>
              <a:buFontTx/>
              <a:buNone/>
            </a:pPr>
            <a:r>
              <a:rPr lang="zh-CN" altLang="en-US" sz="2400" b="1" dirty="0">
                <a:latin typeface="Arial" charset="0"/>
              </a:rPr>
              <a:t>        某一阶段的出发位置称为状态，通常一个阶段包含若干状态。一般地，状态可由变量来描述，用来描述状态的变量称为状态变量</a:t>
            </a:r>
            <a:r>
              <a:rPr lang="zh-CN" altLang="en-US" sz="2400" b="1" dirty="0" smtClean="0">
                <a:latin typeface="Arial" charset="0"/>
              </a:rPr>
              <a:t>。</a:t>
            </a:r>
            <a:endParaRPr lang="zh-CN" altLang="en-US" sz="2400" b="1" dirty="0">
              <a:latin typeface="Arial"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5"/>
          <p:cNvSpPr>
            <a:spLocks noGrp="1" noChangeArrowheads="1"/>
          </p:cNvSpPr>
          <p:nvPr>
            <p:ph type="body" idx="1"/>
          </p:nvPr>
        </p:nvSpPr>
        <p:spPr>
          <a:xfrm>
            <a:off x="76200" y="76200"/>
            <a:ext cx="8540750" cy="609600"/>
          </a:xfrm>
        </p:spPr>
        <p:txBody>
          <a:bodyPr/>
          <a:lstStyle/>
          <a:p>
            <a:pPr eaLnBrk="1" hangingPunct="1">
              <a:defRPr/>
            </a:pPr>
            <a:r>
              <a:rPr lang="zh-CN" altLang="en-US" sz="2800" b="1" dirty="0" smtClean="0">
                <a:solidFill>
                  <a:srgbClr val="FFFF00"/>
                </a:solidFill>
              </a:rPr>
              <a:t>动态规划的基本概念和基本模型构成 </a:t>
            </a:r>
          </a:p>
        </p:txBody>
      </p:sp>
      <p:sp>
        <p:nvSpPr>
          <p:cNvPr id="11267" name="Text Box 6"/>
          <p:cNvSpPr txBox="1">
            <a:spLocks noChangeArrowheads="1"/>
          </p:cNvSpPr>
          <p:nvPr/>
        </p:nvSpPr>
        <p:spPr bwMode="auto">
          <a:xfrm>
            <a:off x="152400" y="617538"/>
            <a:ext cx="8915400" cy="30469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zh-CN" altLang="en-US" sz="2400" b="1" dirty="0">
                <a:latin typeface="Arial" charset="0"/>
              </a:rPr>
              <a:t>动态规划的基本概念。</a:t>
            </a:r>
          </a:p>
          <a:p>
            <a:pPr eaLnBrk="1" hangingPunct="1">
              <a:spcBef>
                <a:spcPct val="0"/>
              </a:spcBef>
              <a:buClrTx/>
              <a:buSzTx/>
              <a:buFontTx/>
              <a:buNone/>
            </a:pPr>
            <a:r>
              <a:rPr lang="en-US" altLang="zh-CN" sz="2400" b="1" dirty="0">
                <a:latin typeface="Arial" charset="0"/>
              </a:rPr>
              <a:t>3. </a:t>
            </a:r>
            <a:r>
              <a:rPr lang="zh-CN" altLang="en-US" sz="2400" b="1" dirty="0">
                <a:latin typeface="Arial" charset="0"/>
              </a:rPr>
              <a:t>决策、决策变量和决策允许集合：</a:t>
            </a:r>
          </a:p>
          <a:p>
            <a:pPr eaLnBrk="1" hangingPunct="1">
              <a:spcBef>
                <a:spcPct val="0"/>
              </a:spcBef>
              <a:buClrTx/>
              <a:buSzTx/>
              <a:buFontTx/>
              <a:buNone/>
            </a:pPr>
            <a:r>
              <a:rPr lang="zh-CN" altLang="en-US" sz="2400" b="1" dirty="0">
                <a:latin typeface="Arial" charset="0"/>
              </a:rPr>
              <a:t>        在对问题的处理中作出的每种选择性的行动就是决策。即从该阶段的每一个状态出发，通过一次选择性的行动转移至下一阶段的相应状态。一个实际问题可能要有多次决策和多个决策点，在每一个阶段的每一个状态中都需要有一次决策，决策也可以用变量来描述，称这种变量为决策变量。在实际问题中，决策变量的取值往往限制在某一个范围之内，此范围称为允许决策集合</a:t>
            </a:r>
            <a:r>
              <a:rPr lang="zh-CN" altLang="en-US" sz="2400" b="1" dirty="0" smtClean="0">
                <a:latin typeface="Arial" charset="0"/>
              </a:rPr>
              <a:t>。</a:t>
            </a:r>
            <a:endParaRPr lang="zh-CN" altLang="en-US" sz="2400" b="1" dirty="0">
              <a:latin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1"/>
            <a:ext cx="8229600" cy="838200"/>
          </a:xfrm>
        </p:spPr>
        <p:txBody>
          <a:bodyPr/>
          <a:lstStyle/>
          <a:p>
            <a:r>
              <a:rPr lang="zh-CN" altLang="en-US" sz="3600" b="1" smtClean="0">
                <a:solidFill>
                  <a:srgbClr val="FFFF66"/>
                </a:solidFill>
              </a:rPr>
              <a:t>什么是动态规划，要如何描述它</a:t>
            </a:r>
            <a:r>
              <a:rPr lang="en-US" altLang="zh-CN" sz="3600" b="1" smtClean="0">
                <a:solidFill>
                  <a:srgbClr val="FFFF66"/>
                </a:solidFill>
              </a:rPr>
              <a:t>?</a:t>
            </a:r>
            <a:endParaRPr lang="zh-CN" altLang="en-US" sz="3600">
              <a:solidFill>
                <a:srgbClr val="FFFF66"/>
              </a:solidFill>
            </a:endParaRPr>
          </a:p>
        </p:txBody>
      </p:sp>
      <p:sp>
        <p:nvSpPr>
          <p:cNvPr id="3" name="内容占位符 2"/>
          <p:cNvSpPr>
            <a:spLocks noGrp="1"/>
          </p:cNvSpPr>
          <p:nvPr>
            <p:ph idx="1"/>
          </p:nvPr>
        </p:nvSpPr>
        <p:spPr>
          <a:xfrm>
            <a:off x="228600" y="1143000"/>
            <a:ext cx="8610600" cy="5486400"/>
          </a:xfrm>
        </p:spPr>
        <p:txBody>
          <a:bodyPr/>
          <a:lstStyle/>
          <a:p>
            <a:pPr marL="0" indent="0">
              <a:buNone/>
            </a:pPr>
            <a:r>
              <a:rPr lang="zh-CN" altLang="en-US" sz="2800" b="1" smtClean="0">
                <a:effectLst/>
              </a:rPr>
              <a:t>      动态规划算法通常基于一个递推公式及一个或多个初始状态。首先要找到某个状态的最优解，然后在它的帮助下，找到下一个状态的最优解。</a:t>
            </a:r>
          </a:p>
          <a:p>
            <a:pPr marL="0" indent="0">
              <a:buNone/>
            </a:pPr>
            <a:endParaRPr lang="zh-CN" altLang="en-US" sz="2600" b="1">
              <a:effectLst/>
            </a:endParaRPr>
          </a:p>
        </p:txBody>
      </p:sp>
    </p:spTree>
    <p:extLst>
      <p:ext uri="{BB962C8B-B14F-4D97-AF65-F5344CB8AC3E}">
        <p14:creationId xmlns="" xmlns:p14="http://schemas.microsoft.com/office/powerpoint/2010/main" val="42629535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5"/>
          <p:cNvSpPr>
            <a:spLocks noGrp="1" noChangeArrowheads="1"/>
          </p:cNvSpPr>
          <p:nvPr>
            <p:ph type="body" idx="1"/>
          </p:nvPr>
        </p:nvSpPr>
        <p:spPr>
          <a:xfrm>
            <a:off x="76200" y="76200"/>
            <a:ext cx="8540750" cy="609600"/>
          </a:xfrm>
        </p:spPr>
        <p:txBody>
          <a:bodyPr/>
          <a:lstStyle/>
          <a:p>
            <a:pPr eaLnBrk="1" hangingPunct="1">
              <a:defRPr/>
            </a:pPr>
            <a:r>
              <a:rPr lang="zh-CN" altLang="en-US" sz="2800" b="1" dirty="0" smtClean="0">
                <a:solidFill>
                  <a:srgbClr val="FFFF00"/>
                </a:solidFill>
              </a:rPr>
              <a:t>动态规划的基本概念和基本模型构成 </a:t>
            </a:r>
          </a:p>
        </p:txBody>
      </p:sp>
      <p:sp>
        <p:nvSpPr>
          <p:cNvPr id="12291" name="Text Box 6"/>
          <p:cNvSpPr txBox="1">
            <a:spLocks noChangeArrowheads="1"/>
          </p:cNvSpPr>
          <p:nvPr/>
        </p:nvSpPr>
        <p:spPr bwMode="auto">
          <a:xfrm>
            <a:off x="152400" y="617538"/>
            <a:ext cx="8915400" cy="39087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zh-CN" altLang="en-US" sz="2400" b="1" dirty="0">
                <a:latin typeface="Arial" charset="0"/>
              </a:rPr>
              <a:t>动态规划的基本概念。</a:t>
            </a:r>
          </a:p>
          <a:p>
            <a:pPr eaLnBrk="1" hangingPunct="1">
              <a:spcBef>
                <a:spcPct val="0"/>
              </a:spcBef>
              <a:buClrTx/>
              <a:buSzTx/>
              <a:buFontTx/>
              <a:buNone/>
            </a:pPr>
            <a:r>
              <a:rPr lang="en-US" altLang="zh-CN" sz="2400" b="1" dirty="0">
                <a:latin typeface="Arial" charset="0"/>
              </a:rPr>
              <a:t>4</a:t>
            </a:r>
            <a:r>
              <a:rPr lang="zh-CN" altLang="en-US" sz="2400" b="1" dirty="0">
                <a:latin typeface="Arial" charset="0"/>
              </a:rPr>
              <a:t>．策略和最优策略：</a:t>
            </a:r>
          </a:p>
          <a:p>
            <a:pPr eaLnBrk="1" hangingPunct="1">
              <a:spcBef>
                <a:spcPct val="0"/>
              </a:spcBef>
              <a:buClrTx/>
              <a:buSzTx/>
              <a:buFontTx/>
              <a:buNone/>
            </a:pPr>
            <a:r>
              <a:rPr lang="zh-CN" altLang="en-US" sz="2400" b="1" dirty="0">
                <a:latin typeface="Arial" charset="0"/>
              </a:rPr>
              <a:t>        所有阶段依次排列构成问题的全过程。全过程中各阶段决策变量所组成的有序总体称为策略。在实际问题中，从决策允许集合中找出最优效果的策略成为最优策略。</a:t>
            </a:r>
          </a:p>
          <a:p>
            <a:pPr eaLnBrk="1" hangingPunct="1">
              <a:spcBef>
                <a:spcPct val="0"/>
              </a:spcBef>
              <a:buClrTx/>
              <a:buSzTx/>
              <a:buFontTx/>
              <a:buNone/>
            </a:pPr>
            <a:r>
              <a:rPr lang="en-US" altLang="zh-CN" sz="2400" b="1" dirty="0">
                <a:latin typeface="Arial" charset="0"/>
              </a:rPr>
              <a:t>5. </a:t>
            </a:r>
            <a:r>
              <a:rPr lang="zh-CN" altLang="en-US" sz="2400" b="1" dirty="0">
                <a:latin typeface="Arial" charset="0"/>
              </a:rPr>
              <a:t>状态转移方程</a:t>
            </a:r>
          </a:p>
          <a:p>
            <a:pPr eaLnBrk="1" hangingPunct="1">
              <a:spcBef>
                <a:spcPct val="0"/>
              </a:spcBef>
              <a:buClrTx/>
              <a:buSzTx/>
              <a:buFontTx/>
              <a:buNone/>
            </a:pPr>
            <a:r>
              <a:rPr lang="zh-CN" altLang="en-US" sz="2400" b="1" dirty="0">
                <a:latin typeface="Arial" charset="0"/>
              </a:rPr>
              <a:t>        前一阶段的终点就是后一阶段的起点，对前一阶段的状态作出某种决策，产生后一阶段的状态，这种关系描述了由</a:t>
            </a:r>
            <a:r>
              <a:rPr lang="en-US" altLang="zh-CN" sz="2400" b="1" dirty="0">
                <a:latin typeface="Arial" charset="0"/>
              </a:rPr>
              <a:t>k</a:t>
            </a:r>
            <a:r>
              <a:rPr lang="zh-CN" altLang="en-US" sz="2400" b="1" dirty="0">
                <a:latin typeface="Arial" charset="0"/>
              </a:rPr>
              <a:t>阶段到</a:t>
            </a:r>
            <a:r>
              <a:rPr lang="en-US" altLang="zh-CN" sz="2400" b="1" dirty="0">
                <a:latin typeface="Arial" charset="0"/>
              </a:rPr>
              <a:t>k+1</a:t>
            </a:r>
            <a:r>
              <a:rPr lang="zh-CN" altLang="en-US" sz="2400" b="1" dirty="0">
                <a:latin typeface="Arial" charset="0"/>
              </a:rPr>
              <a:t>阶段状态的演变规律，称为状态转移方程</a:t>
            </a:r>
            <a:r>
              <a:rPr lang="zh-CN" altLang="en-US" sz="2400" b="1" dirty="0" smtClean="0">
                <a:latin typeface="Arial" charset="0"/>
              </a:rPr>
              <a:t>。</a:t>
            </a:r>
            <a:endParaRPr lang="en-US" altLang="zh-CN" sz="2400" b="1" dirty="0" smtClean="0">
              <a:latin typeface="Arial" charset="0"/>
            </a:endParaRPr>
          </a:p>
          <a:p>
            <a:pPr eaLnBrk="1" hangingPunct="1">
              <a:spcBef>
                <a:spcPct val="0"/>
              </a:spcBef>
              <a:buClrTx/>
              <a:buSzTx/>
              <a:buFontTx/>
              <a:buNone/>
            </a:pPr>
            <a:r>
              <a:rPr lang="zh-CN" altLang="en-US" sz="2400" b="1" dirty="0" smtClean="0">
                <a:latin typeface="Arial" charset="0"/>
              </a:rPr>
              <a:t>例如：</a:t>
            </a:r>
            <a:r>
              <a:rPr lang="zh-CN" altLang="en-US" sz="2400" b="1" dirty="0" smtClean="0">
                <a:solidFill>
                  <a:srgbClr val="FFFF66"/>
                </a:solidFill>
                <a:effectLst/>
              </a:rPr>
              <a:t>非波那契数列</a:t>
            </a:r>
            <a:endParaRPr lang="zh-CN" altLang="en-US" sz="2400" b="1" dirty="0">
              <a:solidFill>
                <a:srgbClr val="FFFF66"/>
              </a:solidFill>
              <a:latin typeface="Arial"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0" y="0"/>
            <a:ext cx="8540750" cy="533400"/>
          </a:xfrm>
        </p:spPr>
        <p:txBody>
          <a:bodyPr/>
          <a:lstStyle/>
          <a:p>
            <a:pPr eaLnBrk="1" hangingPunct="1">
              <a:lnSpc>
                <a:spcPct val="90000"/>
              </a:lnSpc>
              <a:defRPr/>
            </a:pPr>
            <a:r>
              <a:rPr lang="zh-CN" altLang="en-US" b="1" dirty="0" smtClean="0">
                <a:solidFill>
                  <a:srgbClr val="FFFF00"/>
                </a:solidFill>
              </a:rPr>
              <a:t>最优化原理与无后效性 </a:t>
            </a:r>
          </a:p>
        </p:txBody>
      </p:sp>
      <p:sp>
        <p:nvSpPr>
          <p:cNvPr id="13315" name="Text Box 4"/>
          <p:cNvSpPr txBox="1">
            <a:spLocks noChangeArrowheads="1"/>
          </p:cNvSpPr>
          <p:nvPr/>
        </p:nvSpPr>
        <p:spPr bwMode="auto">
          <a:xfrm>
            <a:off x="0" y="681038"/>
            <a:ext cx="8991600" cy="52625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800100" indent="-342900" eaLnBrk="0" hangingPunct="0">
              <a:spcBef>
                <a:spcPct val="20000"/>
              </a:spcBef>
              <a:buClr>
                <a:schemeClr val="tx1"/>
              </a:buClr>
              <a:buChar char="•"/>
              <a:defRPr sz="2800">
                <a:solidFill>
                  <a:schemeClr val="tx1"/>
                </a:solidFill>
                <a:latin typeface="Verdana" pitchFamily="34" charset="0"/>
                <a:ea typeface="宋体" charset="-122"/>
              </a:defRPr>
            </a:lvl2pPr>
            <a:lvl3pPr marL="1257300" indent="-3429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714500" indent="-342900" eaLnBrk="0" hangingPunct="0">
              <a:spcBef>
                <a:spcPct val="20000"/>
              </a:spcBef>
              <a:buClr>
                <a:schemeClr val="tx2"/>
              </a:buClr>
              <a:buChar char="•"/>
              <a:defRPr sz="2000">
                <a:solidFill>
                  <a:schemeClr val="tx1"/>
                </a:solidFill>
                <a:latin typeface="Verdana" pitchFamily="34" charset="0"/>
                <a:ea typeface="宋体" charset="-122"/>
              </a:defRPr>
            </a:lvl4pPr>
            <a:lvl5pPr marL="2171700" indent="-3429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628900" indent="-3429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3086100" indent="-3429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543300" indent="-3429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4000500" indent="-3429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400" b="1">
                <a:latin typeface="Arial" charset="0"/>
              </a:rPr>
              <a:t>        </a:t>
            </a:r>
            <a:r>
              <a:rPr lang="zh-CN" altLang="en-US" sz="2400" b="1">
                <a:latin typeface="Arial" charset="0"/>
              </a:rPr>
              <a:t>上面已经介绍了动态规划模型的基本组成，现在需要解决的问题是：什么样的“多阶段决策问题”才可以采用动态规划的方法求解。</a:t>
            </a:r>
          </a:p>
          <a:p>
            <a:pPr eaLnBrk="1" hangingPunct="1">
              <a:spcBef>
                <a:spcPct val="0"/>
              </a:spcBef>
              <a:buClrTx/>
              <a:buSzTx/>
              <a:buFontTx/>
              <a:buNone/>
            </a:pPr>
            <a:r>
              <a:rPr lang="zh-CN" altLang="en-US" sz="2400" b="1">
                <a:latin typeface="Arial" charset="0"/>
              </a:rPr>
              <a:t>        一般来说，能够采用动态规划方法求解的问题，必须满足最优化原理和无后效性原则：</a:t>
            </a:r>
          </a:p>
          <a:p>
            <a:pPr eaLnBrk="1" hangingPunct="1">
              <a:spcBef>
                <a:spcPct val="0"/>
              </a:spcBef>
              <a:buClrTx/>
              <a:buSzTx/>
              <a:buFontTx/>
              <a:buNone/>
            </a:pPr>
            <a:r>
              <a:rPr lang="zh-CN" altLang="en-US" sz="2400" b="1">
                <a:latin typeface="Arial" charset="0"/>
              </a:rPr>
              <a:t>       </a:t>
            </a:r>
            <a:r>
              <a:rPr lang="zh-CN" altLang="en-US" sz="2400" b="1">
                <a:solidFill>
                  <a:srgbClr val="FFFF00"/>
                </a:solidFill>
                <a:latin typeface="Arial" charset="0"/>
              </a:rPr>
              <a:t> </a:t>
            </a:r>
            <a:r>
              <a:rPr lang="en-US" altLang="zh-CN" sz="2400" b="1">
                <a:solidFill>
                  <a:srgbClr val="FFFF00"/>
                </a:solidFill>
                <a:latin typeface="Arial" charset="0"/>
              </a:rPr>
              <a:t>1</a:t>
            </a:r>
            <a:r>
              <a:rPr lang="zh-CN" altLang="en-US" sz="2400" b="1">
                <a:solidFill>
                  <a:srgbClr val="FFFF00"/>
                </a:solidFill>
                <a:latin typeface="Arial" charset="0"/>
              </a:rPr>
              <a:t>、动态规划的最优化原理。</a:t>
            </a:r>
            <a:endParaRPr lang="en-US" altLang="zh-CN" sz="2400" b="1">
              <a:solidFill>
                <a:srgbClr val="FFFF00"/>
              </a:solidFill>
              <a:latin typeface="Arial" charset="0"/>
            </a:endParaRPr>
          </a:p>
          <a:p>
            <a:pPr eaLnBrk="1" hangingPunct="1">
              <a:spcBef>
                <a:spcPct val="0"/>
              </a:spcBef>
              <a:buClrTx/>
              <a:buSzTx/>
              <a:buFontTx/>
              <a:buNone/>
            </a:pPr>
            <a:r>
              <a:rPr lang="en-US" altLang="zh-CN" sz="2400" b="1">
                <a:solidFill>
                  <a:srgbClr val="FFFF00"/>
                </a:solidFill>
                <a:latin typeface="Arial" charset="0"/>
              </a:rPr>
              <a:t>            </a:t>
            </a:r>
            <a:r>
              <a:rPr lang="zh-CN" altLang="en-US" sz="2400" b="1">
                <a:latin typeface="Arial" charset="0"/>
              </a:rPr>
              <a:t>作为整个过程的最优策略具有：无论过去的状态和决策如何，对前面的决策所形成的状态而言，余下的诸决策必须构成最优策略的性质。也可以通俗地理解为子问题的局部最优将导致整个问题的全局最优，即问题具有最优子结构的性质，也就是说一个问题的最优解只取决于其子问题的最优解，而非最优解对问题的求解没有影响。在例题</a:t>
            </a:r>
            <a:r>
              <a:rPr lang="en-US" altLang="zh-CN" sz="2400" b="1">
                <a:latin typeface="Arial" charset="0"/>
              </a:rPr>
              <a:t>1</a:t>
            </a:r>
            <a:r>
              <a:rPr lang="zh-CN" altLang="en-US" sz="2400" b="1">
                <a:latin typeface="Arial" charset="0"/>
              </a:rPr>
              <a:t>最短路径问题中，</a:t>
            </a:r>
            <a:r>
              <a:rPr lang="en-US" altLang="zh-CN" sz="2400" b="1">
                <a:latin typeface="Arial" charset="0"/>
              </a:rPr>
              <a:t>A</a:t>
            </a:r>
            <a:r>
              <a:rPr lang="zh-CN" altLang="en-US" sz="2400" b="1">
                <a:latin typeface="Arial" charset="0"/>
              </a:rPr>
              <a:t>到</a:t>
            </a:r>
            <a:r>
              <a:rPr lang="en-US" altLang="zh-CN" sz="2400" b="1">
                <a:latin typeface="Arial" charset="0"/>
              </a:rPr>
              <a:t>E</a:t>
            </a:r>
            <a:r>
              <a:rPr lang="zh-CN" altLang="en-US" sz="2400" b="1">
                <a:latin typeface="Arial" charset="0"/>
              </a:rPr>
              <a:t>的最优路径上的任一点到终点</a:t>
            </a:r>
            <a:r>
              <a:rPr lang="en-US" altLang="zh-CN" sz="2400" b="1">
                <a:latin typeface="Arial" charset="0"/>
              </a:rPr>
              <a:t>E</a:t>
            </a:r>
            <a:r>
              <a:rPr lang="zh-CN" altLang="en-US" sz="2400" b="1">
                <a:latin typeface="Arial" charset="0"/>
              </a:rPr>
              <a:t>的路径，也必然是该点到终点</a:t>
            </a:r>
            <a:r>
              <a:rPr lang="en-US" altLang="zh-CN" sz="2400" b="1">
                <a:latin typeface="Arial" charset="0"/>
              </a:rPr>
              <a:t>E</a:t>
            </a:r>
            <a:r>
              <a:rPr lang="zh-CN" altLang="en-US" sz="2400" b="1">
                <a:latin typeface="Arial" charset="0"/>
              </a:rPr>
              <a:t>的一条最优路径，即整体优化可以分解为若干个局部优化。</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0" y="0"/>
            <a:ext cx="8540750" cy="533400"/>
          </a:xfrm>
        </p:spPr>
        <p:txBody>
          <a:bodyPr/>
          <a:lstStyle/>
          <a:p>
            <a:pPr eaLnBrk="1" hangingPunct="1">
              <a:lnSpc>
                <a:spcPct val="90000"/>
              </a:lnSpc>
              <a:defRPr/>
            </a:pPr>
            <a:r>
              <a:rPr lang="zh-CN" altLang="en-US" b="1" dirty="0" smtClean="0">
                <a:solidFill>
                  <a:srgbClr val="FFFF00"/>
                </a:solidFill>
              </a:rPr>
              <a:t>最优化原理与无后效性 </a:t>
            </a:r>
          </a:p>
        </p:txBody>
      </p:sp>
      <p:sp>
        <p:nvSpPr>
          <p:cNvPr id="14339" name="Text Box 4"/>
          <p:cNvSpPr txBox="1">
            <a:spLocks noChangeArrowheads="1"/>
          </p:cNvSpPr>
          <p:nvPr/>
        </p:nvSpPr>
        <p:spPr bwMode="auto">
          <a:xfrm>
            <a:off x="0" y="571500"/>
            <a:ext cx="9067800" cy="41549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800100" indent="-342900" eaLnBrk="0" hangingPunct="0">
              <a:spcBef>
                <a:spcPct val="20000"/>
              </a:spcBef>
              <a:buClr>
                <a:schemeClr val="tx1"/>
              </a:buClr>
              <a:buChar char="•"/>
              <a:defRPr sz="2800">
                <a:solidFill>
                  <a:schemeClr val="tx1"/>
                </a:solidFill>
                <a:latin typeface="Verdana" pitchFamily="34" charset="0"/>
                <a:ea typeface="宋体" charset="-122"/>
              </a:defRPr>
            </a:lvl2pPr>
            <a:lvl3pPr marL="1257300" indent="-3429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714500" indent="-342900" eaLnBrk="0" hangingPunct="0">
              <a:spcBef>
                <a:spcPct val="20000"/>
              </a:spcBef>
              <a:buClr>
                <a:schemeClr val="tx2"/>
              </a:buClr>
              <a:buChar char="•"/>
              <a:defRPr sz="2000">
                <a:solidFill>
                  <a:schemeClr val="tx1"/>
                </a:solidFill>
                <a:latin typeface="Verdana" pitchFamily="34" charset="0"/>
                <a:ea typeface="宋体" charset="-122"/>
              </a:defRPr>
            </a:lvl4pPr>
            <a:lvl5pPr marL="2171700" indent="-3429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628900" indent="-3429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3086100" indent="-3429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543300" indent="-3429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4000500" indent="-3429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400" b="1" dirty="0">
                <a:solidFill>
                  <a:srgbClr val="FFFF00"/>
                </a:solidFill>
                <a:latin typeface="Arial" charset="0"/>
              </a:rPr>
              <a:t>      2</a:t>
            </a:r>
            <a:r>
              <a:rPr lang="zh-CN" altLang="en-US" sz="2400" b="1" dirty="0">
                <a:solidFill>
                  <a:srgbClr val="FFFF00"/>
                </a:solidFill>
                <a:latin typeface="Arial" charset="0"/>
              </a:rPr>
              <a:t>、动态规划的无后效性原则。</a:t>
            </a:r>
            <a:endParaRPr lang="en-US" altLang="zh-CN" sz="2400" b="1" dirty="0">
              <a:solidFill>
                <a:srgbClr val="FFFF00"/>
              </a:solidFill>
              <a:latin typeface="Arial" charset="0"/>
            </a:endParaRPr>
          </a:p>
          <a:p>
            <a:pPr eaLnBrk="1" hangingPunct="1">
              <a:spcBef>
                <a:spcPct val="0"/>
              </a:spcBef>
              <a:buClrTx/>
              <a:buSzTx/>
              <a:buFontTx/>
              <a:buNone/>
            </a:pPr>
            <a:r>
              <a:rPr lang="zh-CN" altLang="en-US" sz="2400" b="1" dirty="0">
                <a:latin typeface="Arial" charset="0"/>
              </a:rPr>
              <a:t>              所谓无后效性原则，指的是这样一种性质：某阶段的状态一旦确定，则此后过程的演变不再受此前各状态及决策的影响。也就是说，“未来与过去无关”，当前的状态是此前历史的一个完整的总结，此前的历史只能通过当前的状态去影响过程未来的演变</a:t>
            </a:r>
            <a:r>
              <a:rPr lang="zh-CN" altLang="en-US" sz="2400" b="1" dirty="0" smtClean="0">
                <a:latin typeface="Arial" charset="0"/>
              </a:rPr>
              <a:t>。</a:t>
            </a:r>
            <a:endParaRPr lang="zh-CN" altLang="en-US" sz="2400" b="1" dirty="0">
              <a:latin typeface="Arial" charset="0"/>
            </a:endParaRPr>
          </a:p>
          <a:p>
            <a:pPr eaLnBrk="1" hangingPunct="1">
              <a:spcBef>
                <a:spcPct val="0"/>
              </a:spcBef>
              <a:buClrTx/>
              <a:buSzTx/>
              <a:buFontTx/>
              <a:buNone/>
            </a:pPr>
            <a:r>
              <a:rPr lang="zh-CN" altLang="en-US" sz="2400" b="1" dirty="0">
                <a:latin typeface="Arial" charset="0"/>
              </a:rPr>
              <a:t>        由此可见，对于不能划分阶段的问题，不能运用动态规划来解；对于能划分阶段，但不符合最优化原理的，也不能用动态规划来解；既能划分阶段，又符合最优化原理的，但不具备无后效性原则，还是不能用动态规划来解；误用动态规划程序设计方法求解会导致错误的结果。</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76200" y="228600"/>
            <a:ext cx="8540750" cy="457200"/>
          </a:xfrm>
        </p:spPr>
        <p:txBody>
          <a:bodyPr/>
          <a:lstStyle/>
          <a:p>
            <a:pPr eaLnBrk="1" hangingPunct="1">
              <a:lnSpc>
                <a:spcPct val="80000"/>
              </a:lnSpc>
              <a:defRPr/>
            </a:pPr>
            <a:r>
              <a:rPr lang="zh-CN" altLang="en-US" sz="2800" b="1" dirty="0" smtClean="0">
                <a:solidFill>
                  <a:srgbClr val="FFFF00"/>
                </a:solidFill>
              </a:rPr>
              <a:t>动态规划设计方法的一般模式 </a:t>
            </a:r>
          </a:p>
        </p:txBody>
      </p:sp>
      <p:sp>
        <p:nvSpPr>
          <p:cNvPr id="10243" name="Text Box 4"/>
          <p:cNvSpPr txBox="1">
            <a:spLocks noChangeArrowheads="1"/>
          </p:cNvSpPr>
          <p:nvPr/>
        </p:nvSpPr>
        <p:spPr bwMode="auto">
          <a:xfrm>
            <a:off x="152400" y="746125"/>
            <a:ext cx="8763000" cy="4894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a:spAutoFit/>
          </a:bodyPr>
          <a:lstStyle>
            <a:lvl1pPr marL="342900" indent="-342900" eaLnBrk="0" hangingPunct="0">
              <a:defRPr>
                <a:solidFill>
                  <a:schemeClr val="tx1"/>
                </a:solidFill>
                <a:latin typeface="Verdana" pitchFamily="34" charset="0"/>
                <a:ea typeface="宋体" pitchFamily="2" charset="-122"/>
              </a:defRPr>
            </a:lvl1pPr>
            <a:lvl2pPr marL="800100" indent="-342900" eaLnBrk="0" hangingPunct="0">
              <a:defRPr>
                <a:solidFill>
                  <a:schemeClr val="tx1"/>
                </a:solidFill>
                <a:latin typeface="Verdana" pitchFamily="34" charset="0"/>
                <a:ea typeface="宋体" pitchFamily="2" charset="-122"/>
              </a:defRPr>
            </a:lvl2pPr>
            <a:lvl3pPr marL="1257300" indent="-342900" eaLnBrk="0" hangingPunct="0">
              <a:defRPr>
                <a:solidFill>
                  <a:schemeClr val="tx1"/>
                </a:solidFill>
                <a:latin typeface="Verdana" pitchFamily="34" charset="0"/>
                <a:ea typeface="宋体" pitchFamily="2" charset="-122"/>
              </a:defRPr>
            </a:lvl3pPr>
            <a:lvl4pPr marL="1714500" indent="-342900" eaLnBrk="0" hangingPunct="0">
              <a:defRPr>
                <a:solidFill>
                  <a:schemeClr val="tx1"/>
                </a:solidFill>
                <a:latin typeface="Verdana" pitchFamily="34" charset="0"/>
                <a:ea typeface="宋体" pitchFamily="2" charset="-122"/>
              </a:defRPr>
            </a:lvl4pPr>
            <a:lvl5pPr marL="2171700" indent="-342900" eaLnBrk="0" hangingPunct="0">
              <a:defRPr>
                <a:solidFill>
                  <a:schemeClr val="tx1"/>
                </a:solidFill>
                <a:latin typeface="Verdana" pitchFamily="34" charset="0"/>
                <a:ea typeface="宋体" pitchFamily="2" charset="-122"/>
              </a:defRPr>
            </a:lvl5pPr>
            <a:lvl6pPr marL="2628900" indent="-342900" eaLnBrk="0" fontAlgn="base" hangingPunct="0">
              <a:spcBef>
                <a:spcPct val="0"/>
              </a:spcBef>
              <a:spcAft>
                <a:spcPct val="0"/>
              </a:spcAft>
              <a:defRPr>
                <a:solidFill>
                  <a:schemeClr val="tx1"/>
                </a:solidFill>
                <a:latin typeface="Verdana" pitchFamily="34" charset="0"/>
                <a:ea typeface="宋体" pitchFamily="2" charset="-122"/>
              </a:defRPr>
            </a:lvl6pPr>
            <a:lvl7pPr marL="3086100" indent="-342900" eaLnBrk="0" fontAlgn="base" hangingPunct="0">
              <a:spcBef>
                <a:spcPct val="0"/>
              </a:spcBef>
              <a:spcAft>
                <a:spcPct val="0"/>
              </a:spcAft>
              <a:defRPr>
                <a:solidFill>
                  <a:schemeClr val="tx1"/>
                </a:solidFill>
                <a:latin typeface="Verdana" pitchFamily="34" charset="0"/>
                <a:ea typeface="宋体" pitchFamily="2" charset="-122"/>
              </a:defRPr>
            </a:lvl7pPr>
            <a:lvl8pPr marL="3543300" indent="-342900" eaLnBrk="0" fontAlgn="base" hangingPunct="0">
              <a:spcBef>
                <a:spcPct val="0"/>
              </a:spcBef>
              <a:spcAft>
                <a:spcPct val="0"/>
              </a:spcAft>
              <a:defRPr>
                <a:solidFill>
                  <a:schemeClr val="tx1"/>
                </a:solidFill>
                <a:latin typeface="Verdana" pitchFamily="34" charset="0"/>
                <a:ea typeface="宋体" pitchFamily="2" charset="-122"/>
              </a:defRPr>
            </a:lvl8pPr>
            <a:lvl9pPr marL="4000500" indent="-342900" eaLnBrk="0" fontAlgn="base" hangingPunct="0">
              <a:spcBef>
                <a:spcPct val="0"/>
              </a:spcBef>
              <a:spcAft>
                <a:spcPct val="0"/>
              </a:spcAft>
              <a:defRPr>
                <a:solidFill>
                  <a:schemeClr val="tx1"/>
                </a:solidFill>
                <a:latin typeface="Verdana" pitchFamily="34" charset="0"/>
                <a:ea typeface="宋体" pitchFamily="2" charset="-122"/>
              </a:defRPr>
            </a:lvl9pPr>
          </a:lstStyle>
          <a:p>
            <a:pPr marL="0" indent="0" eaLnBrk="1" hangingPunct="1">
              <a:defRPr/>
            </a:pPr>
            <a:r>
              <a:rPr lang="en-US" altLang="zh-CN" sz="2400" b="1" dirty="0" smtClean="0">
                <a:latin typeface="Arial" pitchFamily="34" charset="0"/>
              </a:rPr>
              <a:t>       </a:t>
            </a:r>
            <a:r>
              <a:rPr lang="zh-CN" altLang="en-US" sz="2400" b="1" dirty="0" smtClean="0">
                <a:latin typeface="Arial" pitchFamily="34" charset="0"/>
              </a:rPr>
              <a:t>动态规划所处理的问题是一个多阶段决策问题，一般由初始状态开始，通过对中间阶段决策的选择，达到结束状态；或倒过来，从结束状态开始，通过对中间阶段决策的选择，达到初始状态。这些决策形成一个决策序列，同时确定了完成整个过程的一条活动路线，通常是求最优活动路线。</a:t>
            </a:r>
          </a:p>
          <a:p>
            <a:pPr eaLnBrk="1" hangingPunct="1">
              <a:defRPr/>
            </a:pPr>
            <a:r>
              <a:rPr lang="zh-CN" altLang="en-US" sz="2400" b="1" dirty="0" smtClean="0">
                <a:latin typeface="Arial" pitchFamily="34" charset="0"/>
              </a:rPr>
              <a:t>动态规划的设计都有着一定的模式，一般要经历以下几个步骤：</a:t>
            </a:r>
          </a:p>
          <a:p>
            <a:pPr eaLnBrk="1" hangingPunct="1">
              <a:defRPr/>
            </a:pPr>
            <a:r>
              <a:rPr lang="en-US" altLang="zh-CN" sz="2400" b="1" dirty="0" smtClean="0">
                <a:latin typeface="Arial" pitchFamily="34" charset="0"/>
              </a:rPr>
              <a:t>1</a:t>
            </a:r>
            <a:r>
              <a:rPr lang="zh-CN" altLang="en-US" sz="2400" b="1" dirty="0" smtClean="0">
                <a:latin typeface="Arial" pitchFamily="34" charset="0"/>
              </a:rPr>
              <a:t>、划分阶段</a:t>
            </a:r>
          </a:p>
          <a:p>
            <a:pPr marL="0" indent="0" eaLnBrk="1" hangingPunct="1">
              <a:defRPr/>
            </a:pPr>
            <a:r>
              <a:rPr lang="zh-CN" altLang="en-US" sz="2400" b="1" dirty="0" smtClean="0">
                <a:latin typeface="Arial" pitchFamily="34" charset="0"/>
              </a:rPr>
              <a:t>        按照问题的时间或空间特征，把问题划分为若干个阶段。在划分阶段时，注意划分后的阶段一定是有序的或者是可排序的，否则问题就无法求解。</a:t>
            </a:r>
          </a:p>
          <a:p>
            <a:pPr eaLnBrk="1" hangingPunct="1">
              <a:defRPr/>
            </a:pPr>
            <a:r>
              <a:rPr lang="en-US" altLang="zh-CN" sz="2400" b="1" dirty="0" smtClean="0">
                <a:latin typeface="Arial" pitchFamily="34" charset="0"/>
              </a:rPr>
              <a:t>2</a:t>
            </a:r>
            <a:r>
              <a:rPr lang="zh-CN" altLang="en-US" sz="2400" b="1" dirty="0" smtClean="0">
                <a:latin typeface="Arial" pitchFamily="34" charset="0"/>
              </a:rPr>
              <a:t>、确定状态和状态变量</a:t>
            </a:r>
          </a:p>
          <a:p>
            <a:pPr marL="0" indent="0" eaLnBrk="1" hangingPunct="1">
              <a:defRPr/>
            </a:pPr>
            <a:r>
              <a:rPr lang="zh-CN" altLang="en-US" sz="2400" b="1" dirty="0" smtClean="0">
                <a:latin typeface="Arial" pitchFamily="34" charset="0"/>
              </a:rPr>
              <a:t>        将问题发展到各个阶段时所处于的各种客观情况用不同的状态表示出来。当然，状态的选择要满足无后效性。</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76200" y="228600"/>
            <a:ext cx="8540750" cy="457200"/>
          </a:xfrm>
        </p:spPr>
        <p:txBody>
          <a:bodyPr/>
          <a:lstStyle/>
          <a:p>
            <a:pPr eaLnBrk="1" hangingPunct="1">
              <a:lnSpc>
                <a:spcPct val="80000"/>
              </a:lnSpc>
              <a:defRPr/>
            </a:pPr>
            <a:r>
              <a:rPr lang="zh-CN" altLang="en-US" sz="2800" b="1" dirty="0" smtClean="0">
                <a:solidFill>
                  <a:srgbClr val="FFFF00"/>
                </a:solidFill>
              </a:rPr>
              <a:t>动态规划设计方法的一般模式 </a:t>
            </a:r>
          </a:p>
        </p:txBody>
      </p:sp>
      <p:sp>
        <p:nvSpPr>
          <p:cNvPr id="10243" name="Text Box 4"/>
          <p:cNvSpPr txBox="1">
            <a:spLocks noChangeArrowheads="1"/>
          </p:cNvSpPr>
          <p:nvPr/>
        </p:nvSpPr>
        <p:spPr bwMode="auto">
          <a:xfrm>
            <a:off x="152400" y="746125"/>
            <a:ext cx="8763000" cy="30464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Verdana" pitchFamily="34" charset="0"/>
                <a:ea typeface="宋体" pitchFamily="2" charset="-122"/>
              </a:defRPr>
            </a:lvl1pPr>
            <a:lvl2pPr marL="800100" indent="-342900" eaLnBrk="0" hangingPunct="0">
              <a:defRPr>
                <a:solidFill>
                  <a:schemeClr val="tx1"/>
                </a:solidFill>
                <a:latin typeface="Verdana" pitchFamily="34" charset="0"/>
                <a:ea typeface="宋体" pitchFamily="2" charset="-122"/>
              </a:defRPr>
            </a:lvl2pPr>
            <a:lvl3pPr marL="1257300" indent="-342900" eaLnBrk="0" hangingPunct="0">
              <a:defRPr>
                <a:solidFill>
                  <a:schemeClr val="tx1"/>
                </a:solidFill>
                <a:latin typeface="Verdana" pitchFamily="34" charset="0"/>
                <a:ea typeface="宋体" pitchFamily="2" charset="-122"/>
              </a:defRPr>
            </a:lvl3pPr>
            <a:lvl4pPr marL="1714500" indent="-342900" eaLnBrk="0" hangingPunct="0">
              <a:defRPr>
                <a:solidFill>
                  <a:schemeClr val="tx1"/>
                </a:solidFill>
                <a:latin typeface="Verdana" pitchFamily="34" charset="0"/>
                <a:ea typeface="宋体" pitchFamily="2" charset="-122"/>
              </a:defRPr>
            </a:lvl4pPr>
            <a:lvl5pPr marL="2171700" indent="-342900" eaLnBrk="0" hangingPunct="0">
              <a:defRPr>
                <a:solidFill>
                  <a:schemeClr val="tx1"/>
                </a:solidFill>
                <a:latin typeface="Verdana" pitchFamily="34" charset="0"/>
                <a:ea typeface="宋体" pitchFamily="2" charset="-122"/>
              </a:defRPr>
            </a:lvl5pPr>
            <a:lvl6pPr marL="2628900" indent="-342900" eaLnBrk="0" fontAlgn="base" hangingPunct="0">
              <a:spcBef>
                <a:spcPct val="0"/>
              </a:spcBef>
              <a:spcAft>
                <a:spcPct val="0"/>
              </a:spcAft>
              <a:defRPr>
                <a:solidFill>
                  <a:schemeClr val="tx1"/>
                </a:solidFill>
                <a:latin typeface="Verdana" pitchFamily="34" charset="0"/>
                <a:ea typeface="宋体" pitchFamily="2" charset="-122"/>
              </a:defRPr>
            </a:lvl6pPr>
            <a:lvl7pPr marL="3086100" indent="-342900" eaLnBrk="0" fontAlgn="base" hangingPunct="0">
              <a:spcBef>
                <a:spcPct val="0"/>
              </a:spcBef>
              <a:spcAft>
                <a:spcPct val="0"/>
              </a:spcAft>
              <a:defRPr>
                <a:solidFill>
                  <a:schemeClr val="tx1"/>
                </a:solidFill>
                <a:latin typeface="Verdana" pitchFamily="34" charset="0"/>
                <a:ea typeface="宋体" pitchFamily="2" charset="-122"/>
              </a:defRPr>
            </a:lvl7pPr>
            <a:lvl8pPr marL="3543300" indent="-342900" eaLnBrk="0" fontAlgn="base" hangingPunct="0">
              <a:spcBef>
                <a:spcPct val="0"/>
              </a:spcBef>
              <a:spcAft>
                <a:spcPct val="0"/>
              </a:spcAft>
              <a:defRPr>
                <a:solidFill>
                  <a:schemeClr val="tx1"/>
                </a:solidFill>
                <a:latin typeface="Verdana" pitchFamily="34" charset="0"/>
                <a:ea typeface="宋体" pitchFamily="2" charset="-122"/>
              </a:defRPr>
            </a:lvl8pPr>
            <a:lvl9pPr marL="4000500" indent="-3429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r>
              <a:rPr lang="en-US" altLang="zh-CN" sz="2400" b="1" dirty="0" smtClean="0">
                <a:latin typeface="Arial" pitchFamily="34" charset="0"/>
              </a:rPr>
              <a:t>3</a:t>
            </a:r>
            <a:r>
              <a:rPr lang="zh-CN" altLang="en-US" sz="2400" b="1" dirty="0" smtClean="0">
                <a:latin typeface="Arial" pitchFamily="34" charset="0"/>
              </a:rPr>
              <a:t>、确定决策并写出状态转移方程</a:t>
            </a:r>
          </a:p>
          <a:p>
            <a:pPr marL="0" indent="0" eaLnBrk="1" hangingPunct="1">
              <a:defRPr/>
            </a:pPr>
            <a:r>
              <a:rPr lang="zh-CN" altLang="en-US" sz="2400" b="1" dirty="0" smtClean="0">
                <a:latin typeface="Arial" pitchFamily="34" charset="0"/>
              </a:rPr>
              <a:t>        因为决策和状态转移有着天然的联系，状态转移就是根据上一阶段的状态和决策来导出本阶段的状态。所以如果确定了决策，状态转移方程也就可以写出。但事实上常常是反过来做，根据相邻两段的各个状态之间的关系来确定决策。</a:t>
            </a:r>
          </a:p>
          <a:p>
            <a:pPr eaLnBrk="1" hangingPunct="1">
              <a:defRPr/>
            </a:pPr>
            <a:r>
              <a:rPr lang="en-US" altLang="zh-CN" sz="2400" b="1" dirty="0" smtClean="0">
                <a:latin typeface="Arial" pitchFamily="34" charset="0"/>
              </a:rPr>
              <a:t>4</a:t>
            </a:r>
            <a:r>
              <a:rPr lang="zh-CN" altLang="en-US" sz="2400" b="1" dirty="0" smtClean="0">
                <a:latin typeface="Arial" pitchFamily="34" charset="0"/>
              </a:rPr>
              <a:t>、寻找边界条件</a:t>
            </a:r>
          </a:p>
          <a:p>
            <a:pPr marL="0" indent="0" eaLnBrk="1" hangingPunct="1">
              <a:defRPr/>
            </a:pPr>
            <a:r>
              <a:rPr lang="zh-CN" altLang="en-US" sz="2400" b="1" dirty="0" smtClean="0">
                <a:latin typeface="Arial" pitchFamily="34" charset="0"/>
              </a:rPr>
              <a:t>        给出的状态转移方程是一个递推式，需要一个递推的终止条件或边界条件。</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0" y="0"/>
            <a:ext cx="9144000" cy="15700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400" b="1">
                <a:solidFill>
                  <a:schemeClr val="tx2"/>
                </a:solidFill>
                <a:latin typeface="Arial" charset="0"/>
              </a:rPr>
              <a:t>【</a:t>
            </a:r>
            <a:r>
              <a:rPr lang="zh-CN" altLang="en-US" sz="2400" b="1">
                <a:solidFill>
                  <a:schemeClr val="tx2"/>
                </a:solidFill>
                <a:latin typeface="Arial" charset="0"/>
              </a:rPr>
              <a:t>例</a:t>
            </a:r>
            <a:r>
              <a:rPr lang="en-US" altLang="zh-CN" sz="2400" b="1">
                <a:solidFill>
                  <a:schemeClr val="tx2"/>
                </a:solidFill>
                <a:latin typeface="Arial" charset="0"/>
              </a:rPr>
              <a:t>】</a:t>
            </a:r>
            <a:r>
              <a:rPr lang="zh-CN" altLang="en-US" sz="2400" b="1">
                <a:latin typeface="Arial" charset="0"/>
              </a:rPr>
              <a:t>数塔问题：有形如图所示的数塔，从顶部出发，在每一结点可以选择向左走或是向右走，一直走到底层，要求找出一条路径，使路径上的值最大。</a:t>
            </a:r>
          </a:p>
          <a:p>
            <a:pPr eaLnBrk="1" hangingPunct="1">
              <a:spcBef>
                <a:spcPct val="0"/>
              </a:spcBef>
              <a:buClrTx/>
              <a:buSzTx/>
              <a:buFontTx/>
              <a:buNone/>
            </a:pPr>
            <a:endParaRPr lang="en-US" altLang="zh-CN" sz="2400" b="1">
              <a:latin typeface="Arial" charset="0"/>
            </a:endParaRPr>
          </a:p>
        </p:txBody>
      </p:sp>
      <p:sp>
        <p:nvSpPr>
          <p:cNvPr id="18435" name="Rectangle 4"/>
          <p:cNvSpPr>
            <a:spLocks noChangeArrowheads="1"/>
          </p:cNvSpPr>
          <p:nvPr/>
        </p:nvSpPr>
        <p:spPr bwMode="auto">
          <a:xfrm>
            <a:off x="0" y="2652713"/>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graphicFrame>
        <p:nvGraphicFramePr>
          <p:cNvPr id="18436" name="Object 3"/>
          <p:cNvGraphicFramePr>
            <a:graphicFrameLocks noChangeAspect="1"/>
          </p:cNvGraphicFramePr>
          <p:nvPr/>
        </p:nvGraphicFramePr>
        <p:xfrm>
          <a:off x="1422400" y="1981200"/>
          <a:ext cx="5359400" cy="2895600"/>
        </p:xfrm>
        <a:graphic>
          <a:graphicData uri="http://schemas.openxmlformats.org/presentationml/2006/ole">
            <p:oleObj spid="_x0000_s18441" name="位图图像" r:id="rId3" imgW="3362794" imgH="1819529" progId="PBrush">
              <p:embed/>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ChangeArrowheads="1"/>
          </p:cNvSpPr>
          <p:nvPr/>
        </p:nvSpPr>
        <p:spPr bwMode="auto">
          <a:xfrm>
            <a:off x="0" y="2652713"/>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p>
        </p:txBody>
      </p:sp>
      <p:graphicFrame>
        <p:nvGraphicFramePr>
          <p:cNvPr id="19459" name="Object 3"/>
          <p:cNvGraphicFramePr>
            <a:graphicFrameLocks noChangeAspect="1"/>
          </p:cNvGraphicFramePr>
          <p:nvPr/>
        </p:nvGraphicFramePr>
        <p:xfrm>
          <a:off x="4419600" y="4267200"/>
          <a:ext cx="4343400" cy="2346325"/>
        </p:xfrm>
        <a:graphic>
          <a:graphicData uri="http://schemas.openxmlformats.org/presentationml/2006/ole">
            <p:oleObj spid="_x0000_s19465" name="位图图像" r:id="rId3" imgW="3362794" imgH="1819529" progId="PBrush">
              <p:embed/>
            </p:oleObj>
          </a:graphicData>
        </a:graphic>
      </p:graphicFrame>
      <p:sp>
        <p:nvSpPr>
          <p:cNvPr id="19460" name="Text Box 5"/>
          <p:cNvSpPr txBox="1">
            <a:spLocks noChangeArrowheads="1"/>
          </p:cNvSpPr>
          <p:nvPr/>
        </p:nvSpPr>
        <p:spPr bwMode="auto">
          <a:xfrm>
            <a:off x="38100" y="76200"/>
            <a:ext cx="9067800" cy="4154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 typeface="Wingdings" pitchFamily="2" charset="2"/>
              <a:buNone/>
            </a:pPr>
            <a:r>
              <a:rPr lang="en-US" altLang="zh-CN" sz="2400" b="1">
                <a:latin typeface="Arial" charset="0"/>
              </a:rPr>
              <a:t>        </a:t>
            </a:r>
            <a:r>
              <a:rPr lang="zh-CN" altLang="en-US" sz="2400" b="1">
                <a:latin typeface="Arial" charset="0"/>
              </a:rPr>
              <a:t>这道题如果用枚举法，在数塔层数稍大的情况下</a:t>
            </a:r>
            <a:r>
              <a:rPr lang="en-US" altLang="zh-CN" sz="2400" b="1">
                <a:latin typeface="Arial" charset="0"/>
              </a:rPr>
              <a:t>(</a:t>
            </a:r>
            <a:r>
              <a:rPr lang="zh-CN" altLang="en-US" sz="2400" b="1">
                <a:latin typeface="Arial" charset="0"/>
              </a:rPr>
              <a:t>如</a:t>
            </a:r>
            <a:r>
              <a:rPr lang="en-US" altLang="zh-CN" sz="2400" b="1">
                <a:latin typeface="Arial" charset="0"/>
              </a:rPr>
              <a:t>40)</a:t>
            </a:r>
            <a:r>
              <a:rPr lang="zh-CN" altLang="en-US" sz="2400" b="1">
                <a:latin typeface="Arial" charset="0"/>
              </a:rPr>
              <a:t>，则需要列举出的路径条数将是一个非常庞大的数目。如果用贪心法又往往得不到最优解。在用动态规划考虑数塔问题时可以自顶向下的分析，自底向上的计算。</a:t>
            </a:r>
            <a:endParaRPr lang="en-US" altLang="zh-CN" sz="2400" b="1">
              <a:latin typeface="Arial" charset="0"/>
            </a:endParaRPr>
          </a:p>
          <a:p>
            <a:pPr eaLnBrk="1" hangingPunct="1">
              <a:spcBef>
                <a:spcPct val="0"/>
              </a:spcBef>
              <a:buClrTx/>
              <a:buSzTx/>
              <a:buFont typeface="Wingdings" pitchFamily="2" charset="2"/>
              <a:buNone/>
            </a:pPr>
            <a:r>
              <a:rPr lang="en-US" altLang="zh-CN" sz="2400" b="1">
                <a:latin typeface="Arial" charset="0"/>
              </a:rPr>
              <a:t>       </a:t>
            </a:r>
            <a:r>
              <a:rPr lang="zh-CN" altLang="en-US" sz="2400" b="1">
                <a:latin typeface="Arial" charset="0"/>
              </a:rPr>
              <a:t>从顶点出发时到底向左走还是向右走应取决于是从左走能取到最大值还是从右走能取到最大值，只要左右两道路径上的最大值求出来了才能作出决策。同样的道理下一层的走向又要取决于再下一层上的最大值是否已经求出才能决策。这样一层一层推下去，直到倒数第二层时就非常明了。所以实际求解时，可从底层开始，层层递进，最后得到最大值。实际求解时应掌握其编程的一般规律，通常需要哪几个关键数组来存储变化过程这一点非常重要。</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76200" y="212725"/>
            <a:ext cx="8915400" cy="30464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800100" indent="-342900" eaLnBrk="0" hangingPunct="0">
              <a:spcBef>
                <a:spcPct val="20000"/>
              </a:spcBef>
              <a:buClr>
                <a:schemeClr val="tx1"/>
              </a:buClr>
              <a:buChar char="•"/>
              <a:defRPr sz="2800">
                <a:solidFill>
                  <a:schemeClr val="tx1"/>
                </a:solidFill>
                <a:latin typeface="Verdana" pitchFamily="34" charset="0"/>
                <a:ea typeface="宋体" charset="-122"/>
              </a:defRPr>
            </a:lvl2pPr>
            <a:lvl3pPr marL="1257300" indent="-3429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714500" indent="-342900" eaLnBrk="0" hangingPunct="0">
              <a:spcBef>
                <a:spcPct val="20000"/>
              </a:spcBef>
              <a:buClr>
                <a:schemeClr val="tx2"/>
              </a:buClr>
              <a:buChar char="•"/>
              <a:defRPr sz="2000">
                <a:solidFill>
                  <a:schemeClr val="tx1"/>
                </a:solidFill>
                <a:latin typeface="Verdana" pitchFamily="34" charset="0"/>
                <a:ea typeface="宋体" charset="-122"/>
              </a:defRPr>
            </a:lvl4pPr>
            <a:lvl5pPr marL="2171700" indent="-3429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628900" indent="-3429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3086100" indent="-3429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543300" indent="-3429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4000500" indent="-3429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解法</a:t>
            </a:r>
            <a:r>
              <a:rPr lang="en-US" altLang="zh-CN" sz="2400" b="1" dirty="0" smtClean="0">
                <a:latin typeface="Times New Roman" pitchFamily="18" charset="0"/>
                <a:cs typeface="Times New Roman" pitchFamily="18" charset="0"/>
              </a:rPr>
              <a:t>】(</a:t>
            </a:r>
            <a:r>
              <a:rPr lang="zh-CN" altLang="en-US" sz="2400" b="1" dirty="0">
                <a:latin typeface="Times New Roman" pitchFamily="18" charset="0"/>
                <a:cs typeface="Times New Roman" pitchFamily="18" charset="0"/>
              </a:rPr>
              <a:t>逆推法</a:t>
            </a:r>
            <a:r>
              <a:rPr lang="en-US" altLang="zh-CN" sz="2400" b="1" dirty="0">
                <a:latin typeface="Times New Roman" pitchFamily="18" charset="0"/>
                <a:cs typeface="Times New Roman" pitchFamily="18" charset="0"/>
              </a:rPr>
              <a:t>)</a:t>
            </a:r>
            <a:endParaRPr lang="zh-CN" altLang="en-US" sz="2400" b="1" dirty="0">
              <a:latin typeface="Times New Roman" pitchFamily="18" charset="0"/>
              <a:cs typeface="Times New Roman" pitchFamily="18" charset="0"/>
            </a:endParaRPr>
          </a:p>
          <a:p>
            <a:pPr eaLnBrk="1" hangingPunct="1">
              <a:spcBef>
                <a:spcPct val="0"/>
              </a:spcBef>
              <a:buClrTx/>
              <a:buSzTx/>
              <a:buFontTx/>
              <a:buNone/>
            </a:pPr>
            <a:r>
              <a:rPr lang="en-US" altLang="zh-CN" sz="2400" b="1" dirty="0">
                <a:latin typeface="Times New Roman" pitchFamily="18" charset="0"/>
                <a:cs typeface="Times New Roman" pitchFamily="18" charset="0"/>
              </a:rPr>
              <a:t>【</a:t>
            </a:r>
            <a:r>
              <a:rPr lang="zh-CN" altLang="en-US" sz="2400" b="1" dirty="0">
                <a:latin typeface="Times New Roman" pitchFamily="18" charset="0"/>
                <a:cs typeface="Times New Roman" pitchFamily="18" charset="0"/>
              </a:rPr>
              <a:t>算法分析</a:t>
            </a:r>
            <a:r>
              <a:rPr lang="en-US" altLang="zh-CN" sz="2400" b="1" dirty="0">
                <a:latin typeface="Times New Roman" pitchFamily="18" charset="0"/>
                <a:cs typeface="Times New Roman" pitchFamily="18" charset="0"/>
              </a:rPr>
              <a:t>】</a:t>
            </a:r>
          </a:p>
          <a:p>
            <a:pPr eaLnBrk="1" hangingPunct="1">
              <a:spcBef>
                <a:spcPct val="0"/>
              </a:spcBef>
              <a:buClrTx/>
              <a:buSzTx/>
              <a:buFontTx/>
              <a:buNone/>
            </a:pPr>
            <a:r>
              <a:rPr lang="en-US" altLang="zh-CN" sz="2400" b="1" dirty="0">
                <a:latin typeface="Times New Roman" pitchFamily="18" charset="0"/>
                <a:cs typeface="Times New Roman" pitchFamily="18" charset="0"/>
              </a:rPr>
              <a:t>        ①</a:t>
            </a:r>
            <a:r>
              <a:rPr lang="zh-CN" altLang="en-US" sz="2400" b="1" dirty="0">
                <a:latin typeface="Times New Roman" pitchFamily="18" charset="0"/>
                <a:cs typeface="Times New Roman" pitchFamily="18" charset="0"/>
              </a:rPr>
              <a:t>贪心法往往得不到最优解：本题若采用贪心法则：</a:t>
            </a:r>
            <a:r>
              <a:rPr lang="en-US" altLang="zh-CN" sz="2400" b="1" dirty="0">
                <a:latin typeface="Times New Roman" pitchFamily="18" charset="0"/>
                <a:cs typeface="Times New Roman" pitchFamily="18" charset="0"/>
              </a:rPr>
              <a:t>13-11-12-14-13</a:t>
            </a:r>
            <a:r>
              <a:rPr lang="zh-CN" altLang="en-US" sz="2400" b="1" dirty="0">
                <a:latin typeface="Times New Roman" pitchFamily="18" charset="0"/>
                <a:cs typeface="Times New Roman" pitchFamily="18" charset="0"/>
              </a:rPr>
              <a:t>，其和为</a:t>
            </a:r>
            <a:r>
              <a:rPr lang="en-US" altLang="zh-CN" sz="2400" b="1" dirty="0">
                <a:latin typeface="Times New Roman" pitchFamily="18" charset="0"/>
                <a:cs typeface="Times New Roman" pitchFamily="18" charset="0"/>
              </a:rPr>
              <a:t>63,</a:t>
            </a:r>
            <a:r>
              <a:rPr lang="zh-CN" altLang="en-US" sz="2400" b="1" dirty="0">
                <a:latin typeface="Times New Roman" pitchFamily="18" charset="0"/>
                <a:cs typeface="Times New Roman" pitchFamily="18" charset="0"/>
              </a:rPr>
              <a:t>但存在另一条路：</a:t>
            </a:r>
            <a:r>
              <a:rPr lang="en-US" altLang="zh-CN" sz="2400" b="1" dirty="0">
                <a:latin typeface="Times New Roman" pitchFamily="18" charset="0"/>
                <a:cs typeface="Times New Roman" pitchFamily="18" charset="0"/>
              </a:rPr>
              <a:t>13-8-26-15-24</a:t>
            </a:r>
            <a:r>
              <a:rPr lang="zh-CN" altLang="en-US" sz="2400" b="1" dirty="0">
                <a:latin typeface="Times New Roman" pitchFamily="18" charset="0"/>
                <a:cs typeface="Times New Roman" pitchFamily="18" charset="0"/>
              </a:rPr>
              <a:t>，其和为</a:t>
            </a:r>
            <a:r>
              <a:rPr lang="en-US" altLang="zh-CN" sz="2400" b="1" dirty="0">
                <a:latin typeface="Times New Roman" pitchFamily="18" charset="0"/>
                <a:cs typeface="Times New Roman" pitchFamily="18" charset="0"/>
              </a:rPr>
              <a:t>86</a:t>
            </a:r>
            <a:r>
              <a:rPr lang="zh-CN" altLang="en-US" sz="2400" b="1" dirty="0">
                <a:latin typeface="Times New Roman" pitchFamily="18" charset="0"/>
                <a:cs typeface="Times New Roman" pitchFamily="18" charset="0"/>
              </a:rPr>
              <a:t>。</a:t>
            </a:r>
          </a:p>
          <a:p>
            <a:pPr eaLnBrk="1" hangingPunct="1">
              <a:spcBef>
                <a:spcPct val="0"/>
              </a:spcBef>
              <a:buClrTx/>
              <a:buSzTx/>
              <a:buFontTx/>
              <a:buNone/>
            </a:pPr>
            <a:r>
              <a:rPr lang="zh-CN" altLang="en-US" sz="2400" b="1" dirty="0">
                <a:latin typeface="Times New Roman" pitchFamily="18" charset="0"/>
                <a:cs typeface="Times New Roman" pitchFamily="18" charset="0"/>
              </a:rPr>
              <a:t>        贪心法问题所在：眼光短浅。</a:t>
            </a:r>
          </a:p>
          <a:p>
            <a:pPr eaLnBrk="1" hangingPunct="1">
              <a:spcBef>
                <a:spcPct val="0"/>
              </a:spcBef>
              <a:buClrTx/>
              <a:buSzTx/>
              <a:buFontTx/>
              <a:buNone/>
            </a:pPr>
            <a:r>
              <a:rPr lang="zh-CN" altLang="en-US" sz="2400" b="1" dirty="0">
                <a:latin typeface="Times New Roman" pitchFamily="18" charset="0"/>
                <a:cs typeface="Times New Roman" pitchFamily="18" charset="0"/>
              </a:rPr>
              <a:t>        ②动态规划求解：动态规划求解问题的过程归纳为：自顶向下的分析，自底向上计算。</a:t>
            </a:r>
            <a:endParaRPr lang="en-US" altLang="zh-CN" sz="2400" b="1" dirty="0">
              <a:latin typeface="Times New Roman" pitchFamily="18" charset="0"/>
              <a:cs typeface="Times New Roman" pitchFamily="18" charset="0"/>
            </a:endParaRPr>
          </a:p>
        </p:txBody>
      </p:sp>
      <p:graphicFrame>
        <p:nvGraphicFramePr>
          <p:cNvPr id="21507" name="对象 1"/>
          <p:cNvGraphicFramePr>
            <a:graphicFrameLocks noChangeAspect="1"/>
          </p:cNvGraphicFramePr>
          <p:nvPr/>
        </p:nvGraphicFramePr>
        <p:xfrm>
          <a:off x="3521075" y="3429000"/>
          <a:ext cx="4937125" cy="2667000"/>
        </p:xfrm>
        <a:graphic>
          <a:graphicData uri="http://schemas.openxmlformats.org/presentationml/2006/ole">
            <p:oleObj spid="_x0000_s21512" name="位图图像" r:id="rId3" imgW="3362794" imgH="1819529" progId="PBrush">
              <p:embed/>
            </p:oleObj>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76200" y="212725"/>
            <a:ext cx="8915400" cy="30464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800100" indent="-342900" eaLnBrk="0" hangingPunct="0">
              <a:spcBef>
                <a:spcPct val="20000"/>
              </a:spcBef>
              <a:buClr>
                <a:schemeClr val="tx1"/>
              </a:buClr>
              <a:buChar char="•"/>
              <a:defRPr sz="2800">
                <a:solidFill>
                  <a:schemeClr val="tx1"/>
                </a:solidFill>
                <a:latin typeface="Verdana" pitchFamily="34" charset="0"/>
                <a:ea typeface="宋体" charset="-122"/>
              </a:defRPr>
            </a:lvl2pPr>
            <a:lvl3pPr marL="1257300" indent="-3429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714500" indent="-342900" eaLnBrk="0" hangingPunct="0">
              <a:spcBef>
                <a:spcPct val="20000"/>
              </a:spcBef>
              <a:buClr>
                <a:schemeClr val="tx2"/>
              </a:buClr>
              <a:buChar char="•"/>
              <a:defRPr sz="2000">
                <a:solidFill>
                  <a:schemeClr val="tx1"/>
                </a:solidFill>
                <a:latin typeface="Verdana" pitchFamily="34" charset="0"/>
                <a:ea typeface="宋体" charset="-122"/>
              </a:defRPr>
            </a:lvl4pPr>
            <a:lvl5pPr marL="2171700" indent="-3429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628900" indent="-3429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3086100" indent="-3429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543300" indent="-3429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4000500" indent="-3429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zh-CN" altLang="en-US" sz="2400" b="1">
                <a:latin typeface="Arial" charset="0"/>
              </a:rPr>
              <a:t>其基本方法是：</a:t>
            </a:r>
          </a:p>
          <a:p>
            <a:pPr eaLnBrk="1" hangingPunct="1">
              <a:spcBef>
                <a:spcPct val="0"/>
              </a:spcBef>
              <a:buClrTx/>
              <a:buSzTx/>
              <a:buFontTx/>
              <a:buNone/>
            </a:pPr>
            <a:r>
              <a:rPr lang="zh-CN" altLang="en-US" sz="2400" b="1">
                <a:latin typeface="Arial" charset="0"/>
              </a:rPr>
              <a:t>        划分阶段：按三角形的行，划分阶段，若有</a:t>
            </a:r>
            <a:r>
              <a:rPr lang="en-US" altLang="zh-CN" sz="2400" b="1">
                <a:latin typeface="Arial" charset="0"/>
              </a:rPr>
              <a:t>n</a:t>
            </a:r>
            <a:r>
              <a:rPr lang="zh-CN" altLang="en-US" sz="2400" b="1">
                <a:latin typeface="Arial" charset="0"/>
              </a:rPr>
              <a:t>行，则有</a:t>
            </a:r>
            <a:r>
              <a:rPr lang="en-US" altLang="zh-CN" sz="2400" b="1">
                <a:latin typeface="Arial" charset="0"/>
              </a:rPr>
              <a:t>n-1</a:t>
            </a:r>
            <a:r>
              <a:rPr lang="zh-CN" altLang="en-US" sz="2400" b="1">
                <a:latin typeface="Arial" charset="0"/>
              </a:rPr>
              <a:t>个阶段。</a:t>
            </a:r>
          </a:p>
          <a:p>
            <a:pPr eaLnBrk="1" hangingPunct="1">
              <a:spcBef>
                <a:spcPct val="0"/>
              </a:spcBef>
              <a:buClrTx/>
              <a:buSzTx/>
              <a:buFontTx/>
              <a:buNone/>
            </a:pPr>
            <a:r>
              <a:rPr lang="zh-CN" altLang="en-US" sz="2400" b="1">
                <a:latin typeface="Arial" charset="0"/>
              </a:rPr>
              <a:t>        </a:t>
            </a:r>
            <a:r>
              <a:rPr lang="en-US" altLang="zh-CN" sz="2400" b="1">
                <a:latin typeface="Arial" charset="0"/>
              </a:rPr>
              <a:t>A</a:t>
            </a:r>
            <a:r>
              <a:rPr lang="zh-CN" altLang="en-US" sz="2400" b="1">
                <a:latin typeface="Arial" charset="0"/>
              </a:rPr>
              <a:t>．从根结点</a:t>
            </a:r>
            <a:r>
              <a:rPr lang="en-US" altLang="zh-CN" sz="2400" b="1">
                <a:latin typeface="Arial" charset="0"/>
              </a:rPr>
              <a:t>13</a:t>
            </a:r>
            <a:r>
              <a:rPr lang="zh-CN" altLang="en-US" sz="2400" b="1">
                <a:latin typeface="Arial" charset="0"/>
              </a:rPr>
              <a:t>出发，选取它的两个方向中的一条支路，当到倒数第二层时，每个结点其后继仅有两个结点，可以直接比较，选择最大值为前进方向，从而求得从根结点开始到底端的最大路径。</a:t>
            </a:r>
          </a:p>
          <a:p>
            <a:pPr eaLnBrk="1" hangingPunct="1">
              <a:spcBef>
                <a:spcPct val="0"/>
              </a:spcBef>
              <a:buClrTx/>
              <a:buSzTx/>
              <a:buFontTx/>
              <a:buNone/>
            </a:pPr>
            <a:r>
              <a:rPr lang="zh-CN" altLang="en-US" sz="2400" b="1">
                <a:latin typeface="Arial" charset="0"/>
              </a:rPr>
              <a:t>        </a:t>
            </a:r>
            <a:endParaRPr lang="en-US" altLang="zh-CN" sz="2400" b="1">
              <a:latin typeface="Arial" charset="0"/>
            </a:endParaRPr>
          </a:p>
        </p:txBody>
      </p:sp>
      <p:graphicFrame>
        <p:nvGraphicFramePr>
          <p:cNvPr id="22531" name="对象 1"/>
          <p:cNvGraphicFramePr>
            <a:graphicFrameLocks noChangeAspect="1"/>
          </p:cNvGraphicFramePr>
          <p:nvPr/>
        </p:nvGraphicFramePr>
        <p:xfrm>
          <a:off x="3521075" y="3429000"/>
          <a:ext cx="4937125" cy="2667000"/>
        </p:xfrm>
        <a:graphic>
          <a:graphicData uri="http://schemas.openxmlformats.org/presentationml/2006/ole">
            <p:oleObj spid="_x0000_s22536" name="位图图像" r:id="rId3" imgW="3362794" imgH="1819529" progId="PBrush">
              <p:embed/>
            </p:oleObj>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76200" y="0"/>
            <a:ext cx="8915400" cy="4154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800100" indent="-342900" eaLnBrk="0" hangingPunct="0">
              <a:spcBef>
                <a:spcPct val="20000"/>
              </a:spcBef>
              <a:buClr>
                <a:schemeClr val="tx1"/>
              </a:buClr>
              <a:buChar char="•"/>
              <a:defRPr sz="2800">
                <a:solidFill>
                  <a:schemeClr val="tx1"/>
                </a:solidFill>
                <a:latin typeface="Verdana" pitchFamily="34" charset="0"/>
                <a:ea typeface="宋体" charset="-122"/>
              </a:defRPr>
            </a:lvl2pPr>
            <a:lvl3pPr marL="1257300" indent="-3429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714500" indent="-342900" eaLnBrk="0" hangingPunct="0">
              <a:spcBef>
                <a:spcPct val="20000"/>
              </a:spcBef>
              <a:buClr>
                <a:schemeClr val="tx2"/>
              </a:buClr>
              <a:buChar char="•"/>
              <a:defRPr sz="2000">
                <a:solidFill>
                  <a:schemeClr val="tx1"/>
                </a:solidFill>
                <a:latin typeface="Verdana" pitchFamily="34" charset="0"/>
                <a:ea typeface="宋体" charset="-122"/>
              </a:defRPr>
            </a:lvl4pPr>
            <a:lvl5pPr marL="2171700" indent="-3429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628900" indent="-3429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3086100" indent="-3429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543300" indent="-3429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4000500" indent="-3429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400" b="1" dirty="0">
                <a:latin typeface="Times New Roman" pitchFamily="18" charset="0"/>
                <a:cs typeface="Times New Roman" pitchFamily="18" charset="0"/>
              </a:rPr>
              <a:t>B</a:t>
            </a:r>
            <a:r>
              <a:rPr lang="zh-CN" altLang="en-US" sz="2400" b="1" dirty="0">
                <a:latin typeface="Times New Roman" pitchFamily="18" charset="0"/>
                <a:cs typeface="Times New Roman" pitchFamily="18" charset="0"/>
              </a:rPr>
              <a:t>．自底向上计算：</a:t>
            </a:r>
            <a:r>
              <a:rPr lang="en-US" altLang="zh-CN" sz="2400" b="1" dirty="0">
                <a:latin typeface="Times New Roman" pitchFamily="18" charset="0"/>
                <a:cs typeface="Times New Roman" pitchFamily="18" charset="0"/>
              </a:rPr>
              <a:t>(</a:t>
            </a:r>
            <a:r>
              <a:rPr lang="zh-CN" altLang="en-US" sz="2400" b="1" dirty="0">
                <a:latin typeface="Times New Roman" pitchFamily="18" charset="0"/>
                <a:cs typeface="Times New Roman" pitchFamily="18" charset="0"/>
              </a:rPr>
              <a:t>给出递推式和终止条件</a:t>
            </a:r>
            <a:r>
              <a:rPr lang="en-US" altLang="zh-CN" sz="2400" b="1" dirty="0">
                <a:latin typeface="Times New Roman" pitchFamily="18" charset="0"/>
                <a:cs typeface="Times New Roman" pitchFamily="18" charset="0"/>
              </a:rPr>
              <a:t>)</a:t>
            </a:r>
            <a:endParaRPr lang="zh-CN" altLang="en-US" sz="2400" b="1" dirty="0">
              <a:latin typeface="Times New Roman" pitchFamily="18" charset="0"/>
              <a:cs typeface="Times New Roman" pitchFamily="18" charset="0"/>
            </a:endParaRPr>
          </a:p>
          <a:p>
            <a:pPr eaLnBrk="1" hangingPunct="1">
              <a:spcBef>
                <a:spcPct val="0"/>
              </a:spcBef>
              <a:buClrTx/>
              <a:buSzTx/>
              <a:buFontTx/>
              <a:buNone/>
            </a:pPr>
            <a:r>
              <a:rPr lang="zh-CN" altLang="en-US" sz="2400" b="1" dirty="0">
                <a:latin typeface="Times New Roman" pitchFamily="18" charset="0"/>
                <a:cs typeface="Times New Roman" pitchFamily="18" charset="0"/>
              </a:rPr>
              <a:t>        ①从底层开始，本身数即为最大数；</a:t>
            </a:r>
          </a:p>
          <a:p>
            <a:pPr eaLnBrk="1" hangingPunct="1">
              <a:spcBef>
                <a:spcPct val="0"/>
              </a:spcBef>
              <a:buClrTx/>
              <a:buSzTx/>
              <a:buFontTx/>
              <a:buNone/>
            </a:pPr>
            <a:r>
              <a:rPr lang="zh-CN" altLang="en-US" sz="2400" b="1" dirty="0">
                <a:latin typeface="Times New Roman" pitchFamily="18" charset="0"/>
                <a:cs typeface="Times New Roman" pitchFamily="18" charset="0"/>
              </a:rPr>
              <a:t>        ②倒数第二层的计算，取决于底层的数据：</a:t>
            </a:r>
            <a:endParaRPr lang="en-US" altLang="zh-CN" sz="2400" b="1" dirty="0">
              <a:latin typeface="Times New Roman" pitchFamily="18" charset="0"/>
              <a:cs typeface="Times New Roman" pitchFamily="18" charset="0"/>
            </a:endParaRPr>
          </a:p>
          <a:p>
            <a:pPr eaLnBrk="1" hangingPunct="1">
              <a:spcBef>
                <a:spcPct val="0"/>
              </a:spcBef>
              <a:buClrTx/>
              <a:buSzTx/>
              <a:buFontTx/>
              <a:buNone/>
            </a:pPr>
            <a:r>
              <a:rPr lang="en-US" altLang="zh-CN" sz="2400" b="1" dirty="0">
                <a:latin typeface="Times New Roman" pitchFamily="18" charset="0"/>
                <a:cs typeface="Times New Roman" pitchFamily="18" charset="0"/>
              </a:rPr>
              <a:t>             12+6=18</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13+14=27</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24+15=39</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24+8=32</a:t>
            </a:r>
            <a:r>
              <a:rPr lang="zh-CN" altLang="en-US" sz="2400" b="1" dirty="0">
                <a:latin typeface="Times New Roman" pitchFamily="18" charset="0"/>
                <a:cs typeface="Times New Roman" pitchFamily="18" charset="0"/>
              </a:rPr>
              <a:t>；</a:t>
            </a:r>
          </a:p>
          <a:p>
            <a:pPr eaLnBrk="1" hangingPunct="1">
              <a:spcBef>
                <a:spcPct val="0"/>
              </a:spcBef>
              <a:buClrTx/>
              <a:buSzTx/>
              <a:buFontTx/>
              <a:buNone/>
            </a:pPr>
            <a:r>
              <a:rPr lang="zh-CN" altLang="en-US" sz="2400" b="1" dirty="0">
                <a:latin typeface="Times New Roman" pitchFamily="18" charset="0"/>
                <a:cs typeface="Times New Roman" pitchFamily="18" charset="0"/>
              </a:rPr>
              <a:t>        ③倒数第三层的计算，取决于底二层计算的数据：    </a:t>
            </a:r>
            <a:endParaRPr lang="en-US" altLang="zh-CN" sz="2400" b="1" dirty="0">
              <a:latin typeface="Times New Roman" pitchFamily="18" charset="0"/>
              <a:cs typeface="Times New Roman" pitchFamily="18" charset="0"/>
            </a:endParaRPr>
          </a:p>
          <a:p>
            <a:pPr eaLnBrk="1" hangingPunct="1">
              <a:spcBef>
                <a:spcPct val="0"/>
              </a:spcBef>
              <a:buClrTx/>
              <a:buSzTx/>
              <a:buFontTx/>
              <a:buNone/>
            </a:pPr>
            <a:r>
              <a:rPr lang="en-US" altLang="zh-CN" sz="2400" b="1" dirty="0">
                <a:latin typeface="Times New Roman" pitchFamily="18" charset="0"/>
                <a:cs typeface="Times New Roman" pitchFamily="18" charset="0"/>
              </a:rPr>
              <a:t>             27+12=39</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39+7=46</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39+26=65</a:t>
            </a:r>
          </a:p>
          <a:p>
            <a:pPr eaLnBrk="1" hangingPunct="1">
              <a:spcBef>
                <a:spcPct val="0"/>
              </a:spcBef>
              <a:buClrTx/>
              <a:buSzTx/>
              <a:buFontTx/>
              <a:buNone/>
            </a:pPr>
            <a:r>
              <a:rPr lang="en-US" altLang="zh-CN" sz="2400" b="1" dirty="0">
                <a:latin typeface="Times New Roman" pitchFamily="18" charset="0"/>
                <a:cs typeface="Times New Roman" pitchFamily="18" charset="0"/>
              </a:rPr>
              <a:t>        ④</a:t>
            </a:r>
            <a:r>
              <a:rPr lang="zh-CN" altLang="en-US" sz="2400" b="1" dirty="0">
                <a:latin typeface="Times New Roman" pitchFamily="18" charset="0"/>
                <a:cs typeface="Times New Roman" pitchFamily="18" charset="0"/>
              </a:rPr>
              <a:t>倒数第四层的计算，取决于底三层计算的数据：</a:t>
            </a:r>
            <a:endParaRPr lang="en-US" altLang="zh-CN" sz="2400" b="1" dirty="0">
              <a:latin typeface="Times New Roman" pitchFamily="18" charset="0"/>
              <a:cs typeface="Times New Roman" pitchFamily="18" charset="0"/>
            </a:endParaRPr>
          </a:p>
          <a:p>
            <a:pPr eaLnBrk="1" hangingPunct="1">
              <a:spcBef>
                <a:spcPct val="0"/>
              </a:spcBef>
              <a:buClrTx/>
              <a:buSzTx/>
              <a:buFontTx/>
              <a:buNone/>
            </a:pPr>
            <a:r>
              <a:rPr lang="en-US" altLang="zh-CN" sz="2400" b="1" dirty="0">
                <a:latin typeface="Times New Roman" pitchFamily="18" charset="0"/>
                <a:cs typeface="Times New Roman" pitchFamily="18" charset="0"/>
              </a:rPr>
              <a:t>             46+11=57</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65+8=73</a:t>
            </a:r>
          </a:p>
          <a:p>
            <a:pPr eaLnBrk="1" hangingPunct="1">
              <a:spcBef>
                <a:spcPct val="0"/>
              </a:spcBef>
              <a:buClrTx/>
              <a:buSzTx/>
              <a:buFont typeface="Wingdings" pitchFamily="2" charset="2"/>
              <a:buNone/>
            </a:pPr>
            <a:r>
              <a:rPr lang="en-US" altLang="zh-CN" sz="2400" b="1" dirty="0">
                <a:latin typeface="Times New Roman" pitchFamily="18" charset="0"/>
                <a:cs typeface="Times New Roman" pitchFamily="18" charset="0"/>
              </a:rPr>
              <a:t>        ⑤</a:t>
            </a:r>
            <a:r>
              <a:rPr lang="zh-CN" altLang="en-US" sz="2400" b="1" dirty="0">
                <a:latin typeface="Times New Roman" pitchFamily="18" charset="0"/>
                <a:cs typeface="Times New Roman" pitchFamily="18" charset="0"/>
              </a:rPr>
              <a:t>最后一层的计算，取决于底四层计算的数据：</a:t>
            </a:r>
            <a:endParaRPr lang="en-US" altLang="zh-CN" sz="2400" b="1" dirty="0">
              <a:latin typeface="Times New Roman" pitchFamily="18" charset="0"/>
              <a:cs typeface="Times New Roman" pitchFamily="18" charset="0"/>
            </a:endParaRPr>
          </a:p>
          <a:p>
            <a:pPr eaLnBrk="1" hangingPunct="1">
              <a:spcBef>
                <a:spcPct val="0"/>
              </a:spcBef>
              <a:buClrTx/>
              <a:buSzTx/>
              <a:buFont typeface="Wingdings" pitchFamily="2" charset="2"/>
              <a:buNone/>
            </a:pPr>
            <a:r>
              <a:rPr lang="en-US" altLang="zh-CN" sz="2400" b="1" dirty="0">
                <a:latin typeface="Times New Roman" pitchFamily="18" charset="0"/>
                <a:cs typeface="Times New Roman" pitchFamily="18" charset="0"/>
              </a:rPr>
              <a:t>             73+13=86</a:t>
            </a:r>
          </a:p>
          <a:p>
            <a:pPr eaLnBrk="1" hangingPunct="1">
              <a:spcBef>
                <a:spcPct val="0"/>
              </a:spcBef>
              <a:buClrTx/>
              <a:buSzTx/>
              <a:buFontTx/>
              <a:buNone/>
            </a:pPr>
            <a:r>
              <a:rPr lang="en-US" altLang="zh-CN" sz="2400" b="1" dirty="0">
                <a:latin typeface="Times New Roman" pitchFamily="18" charset="0"/>
                <a:cs typeface="Times New Roman" pitchFamily="18" charset="0"/>
              </a:rPr>
              <a:t>   </a:t>
            </a:r>
            <a:r>
              <a:rPr lang="zh-CN" altLang="en-US" sz="2400" b="1" dirty="0">
                <a:latin typeface="Times New Roman" pitchFamily="18" charset="0"/>
                <a:cs typeface="Times New Roman" pitchFamily="18" charset="0"/>
              </a:rPr>
              <a:t>最后的路径：</a:t>
            </a:r>
            <a:r>
              <a:rPr lang="en-US" altLang="zh-CN" sz="2400" b="1" dirty="0">
                <a:latin typeface="Times New Roman" pitchFamily="18" charset="0"/>
                <a:cs typeface="Times New Roman" pitchFamily="18" charset="0"/>
              </a:rPr>
              <a:t>13——8——26——15——24 </a:t>
            </a:r>
          </a:p>
        </p:txBody>
      </p:sp>
      <p:graphicFrame>
        <p:nvGraphicFramePr>
          <p:cNvPr id="23555" name="对象 1"/>
          <p:cNvGraphicFramePr>
            <a:graphicFrameLocks noChangeAspect="1"/>
          </p:cNvGraphicFramePr>
          <p:nvPr/>
        </p:nvGraphicFramePr>
        <p:xfrm>
          <a:off x="3657600" y="4114800"/>
          <a:ext cx="4937125" cy="2667000"/>
        </p:xfrm>
        <a:graphic>
          <a:graphicData uri="http://schemas.openxmlformats.org/presentationml/2006/ole">
            <p:oleObj spid="_x0000_s23560" name="位图图像" r:id="rId3" imgW="3362794" imgH="1819529" progId="PBrush">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1"/>
            <a:ext cx="8229600" cy="838200"/>
          </a:xfrm>
        </p:spPr>
        <p:txBody>
          <a:bodyPr/>
          <a:lstStyle/>
          <a:p>
            <a:r>
              <a:rPr lang="zh-CN" altLang="en-US" sz="3600" b="1" smtClean="0">
                <a:solidFill>
                  <a:srgbClr val="FFFF66"/>
                </a:solidFill>
              </a:rPr>
              <a:t>“状态”代表什么及如何找到它</a:t>
            </a:r>
            <a:r>
              <a:rPr lang="en-US" altLang="zh-CN" sz="3600" b="1" smtClean="0">
                <a:solidFill>
                  <a:srgbClr val="FFFF66"/>
                </a:solidFill>
              </a:rPr>
              <a:t>?</a:t>
            </a:r>
            <a:endParaRPr lang="zh-CN" altLang="en-US" sz="3600">
              <a:solidFill>
                <a:srgbClr val="FFFF66"/>
              </a:solidFill>
            </a:endParaRPr>
          </a:p>
        </p:txBody>
      </p:sp>
      <p:sp>
        <p:nvSpPr>
          <p:cNvPr id="3" name="内容占位符 2"/>
          <p:cNvSpPr>
            <a:spLocks noGrp="1"/>
          </p:cNvSpPr>
          <p:nvPr>
            <p:ph idx="1"/>
          </p:nvPr>
        </p:nvSpPr>
        <p:spPr>
          <a:xfrm>
            <a:off x="228600" y="1143000"/>
            <a:ext cx="8763000" cy="5486400"/>
          </a:xfrm>
        </p:spPr>
        <p:txBody>
          <a:bodyPr/>
          <a:lstStyle/>
          <a:p>
            <a:pPr marL="0" indent="0">
              <a:buNone/>
            </a:pPr>
            <a:r>
              <a:rPr lang="en-US" altLang="zh-CN" sz="2600" b="1" dirty="0" smtClean="0">
                <a:solidFill>
                  <a:srgbClr val="FFFFFF"/>
                </a:solidFill>
                <a:effectLst/>
                <a:latin typeface="Times New Roman" panose="02020603050405020304" pitchFamily="18" charset="0"/>
                <a:cs typeface="Times New Roman" panose="02020603050405020304" pitchFamily="18" charset="0"/>
              </a:rPr>
              <a:t>        “</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状态</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用来描述该问题的子问题的解。看例子：</a:t>
            </a:r>
          </a:p>
          <a:p>
            <a:pPr marL="0" indent="0">
              <a:buNone/>
            </a:pPr>
            <a:r>
              <a:rPr lang="zh-CN" altLang="en-US" sz="2600" b="1" dirty="0" smtClean="0">
                <a:solidFill>
                  <a:srgbClr val="FFFFFF"/>
                </a:solidFill>
                <a:effectLst/>
                <a:latin typeface="Times New Roman" panose="02020603050405020304" pitchFamily="18" charset="0"/>
                <a:cs typeface="Times New Roman" panose="02020603050405020304" pitchFamily="18" charset="0"/>
              </a:rPr>
              <a:t>        如果有面值为</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1</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元、</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3</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元和</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5</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元的硬币若干枚，如何用最少的硬币凑够</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11</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元？ </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表面上这道题可以用贪心算法，但</a:t>
            </a:r>
            <a:r>
              <a:rPr lang="zh-CN" altLang="en-US" sz="2600" b="1" dirty="0">
                <a:solidFill>
                  <a:srgbClr val="FFFFFF"/>
                </a:solidFill>
                <a:effectLst/>
                <a:latin typeface="Times New Roman" panose="02020603050405020304" pitchFamily="18" charset="0"/>
                <a:cs typeface="Times New Roman" panose="02020603050405020304" pitchFamily="18" charset="0"/>
              </a:rPr>
              <a:t>贪心算法无法保证可以求出解，比如</a:t>
            </a:r>
            <a:r>
              <a:rPr lang="en-US" altLang="zh-CN" sz="2600" b="1" dirty="0">
                <a:solidFill>
                  <a:srgbClr val="FFFFFF"/>
                </a:solidFill>
                <a:effectLst/>
                <a:latin typeface="Times New Roman" panose="02020603050405020304" pitchFamily="18" charset="0"/>
                <a:cs typeface="Times New Roman" panose="02020603050405020304" pitchFamily="18" charset="0"/>
              </a:rPr>
              <a:t>1</a:t>
            </a:r>
            <a:r>
              <a:rPr lang="zh-CN" altLang="en-US" sz="2600" b="1" dirty="0">
                <a:solidFill>
                  <a:srgbClr val="FFFFFF"/>
                </a:solidFill>
                <a:effectLst/>
                <a:latin typeface="Times New Roman" panose="02020603050405020304" pitchFamily="18" charset="0"/>
                <a:cs typeface="Times New Roman" panose="02020603050405020304" pitchFamily="18" charset="0"/>
              </a:rPr>
              <a:t>元换成</a:t>
            </a:r>
            <a:r>
              <a:rPr lang="en-US" altLang="zh-CN" sz="2600" b="1" dirty="0">
                <a:solidFill>
                  <a:srgbClr val="FFFFFF"/>
                </a:solidFill>
                <a:effectLst/>
                <a:latin typeface="Times New Roman" panose="02020603050405020304" pitchFamily="18" charset="0"/>
                <a:cs typeface="Times New Roman" panose="02020603050405020304" pitchFamily="18" charset="0"/>
              </a:rPr>
              <a:t>2</a:t>
            </a:r>
            <a:r>
              <a:rPr lang="zh-CN" altLang="en-US" sz="2600" b="1" dirty="0">
                <a:solidFill>
                  <a:srgbClr val="FFFFFF"/>
                </a:solidFill>
                <a:effectLst/>
                <a:latin typeface="Times New Roman" panose="02020603050405020304" pitchFamily="18" charset="0"/>
                <a:cs typeface="Times New Roman" panose="02020603050405020304" pitchFamily="18" charset="0"/>
              </a:rPr>
              <a:t>元的时候</a:t>
            </a:r>
            <a:r>
              <a:rPr lang="en-US" altLang="zh-CN" sz="2600" b="1" dirty="0">
                <a:solidFill>
                  <a:srgbClr val="FFFFFF"/>
                </a:solidFill>
                <a:effectLst/>
                <a:latin typeface="Times New Roman" panose="02020603050405020304" pitchFamily="18" charset="0"/>
                <a:cs typeface="Times New Roman" panose="02020603050405020304" pitchFamily="18" charset="0"/>
              </a:rPr>
              <a:t>)</a:t>
            </a:r>
          </a:p>
          <a:p>
            <a:pPr marL="0" indent="0">
              <a:buNone/>
            </a:pPr>
            <a:r>
              <a:rPr lang="zh-CN" altLang="en-US" sz="2600" b="1" dirty="0" smtClean="0">
                <a:solidFill>
                  <a:srgbClr val="FFFFFF"/>
                </a:solidFill>
                <a:effectLst/>
                <a:latin typeface="Times New Roman" panose="02020603050405020304" pitchFamily="18" charset="0"/>
                <a:cs typeface="Times New Roman" panose="02020603050405020304" pitchFamily="18" charset="0"/>
              </a:rPr>
              <a:t>         首先思考</a:t>
            </a:r>
            <a:r>
              <a:rPr lang="zh-CN" altLang="en-US" sz="2600" b="1" dirty="0">
                <a:solidFill>
                  <a:srgbClr val="FFFFFF"/>
                </a:solidFill>
                <a:effectLst/>
                <a:latin typeface="Times New Roman" panose="02020603050405020304" pitchFamily="18" charset="0"/>
                <a:cs typeface="Times New Roman" panose="02020603050405020304" pitchFamily="18" charset="0"/>
              </a:rPr>
              <a:t>一个问题，如何用最少的硬币凑够</a:t>
            </a:r>
            <a:r>
              <a:rPr lang="en-US" altLang="zh-CN" sz="2600" b="1" dirty="0" err="1">
                <a:solidFill>
                  <a:srgbClr val="FFFFFF"/>
                </a:solidFill>
                <a:effectLst/>
                <a:latin typeface="Times New Roman" panose="02020603050405020304" pitchFamily="18" charset="0"/>
                <a:cs typeface="Times New Roman" panose="02020603050405020304" pitchFamily="18" charset="0"/>
              </a:rPr>
              <a:t>i</a:t>
            </a:r>
            <a:r>
              <a:rPr lang="zh-CN" altLang="en-US" sz="2600" b="1" dirty="0">
                <a:solidFill>
                  <a:srgbClr val="FFFFFF"/>
                </a:solidFill>
                <a:effectLst/>
                <a:latin typeface="Times New Roman" panose="02020603050405020304" pitchFamily="18" charset="0"/>
                <a:cs typeface="Times New Roman" panose="02020603050405020304" pitchFamily="18" charset="0"/>
              </a:rPr>
              <a:t>元</a:t>
            </a:r>
            <a:r>
              <a:rPr lang="en-US" altLang="zh-CN" sz="2600" b="1" dirty="0">
                <a:solidFill>
                  <a:srgbClr val="FFFFFF"/>
                </a:solidFill>
                <a:effectLst/>
                <a:latin typeface="Times New Roman" panose="02020603050405020304" pitchFamily="18" charset="0"/>
                <a:cs typeface="Times New Roman" panose="02020603050405020304" pitchFamily="18" charset="0"/>
              </a:rPr>
              <a:t>(</a:t>
            </a:r>
            <a:r>
              <a:rPr lang="en-US" altLang="zh-CN" sz="2600" b="1" dirty="0" err="1">
                <a:solidFill>
                  <a:srgbClr val="FFFFFF"/>
                </a:solidFill>
                <a:effectLst/>
                <a:latin typeface="Times New Roman" panose="02020603050405020304" pitchFamily="18" charset="0"/>
                <a:cs typeface="Times New Roman" panose="02020603050405020304" pitchFamily="18" charset="0"/>
              </a:rPr>
              <a:t>i</a:t>
            </a:r>
            <a:r>
              <a:rPr lang="en-US" altLang="zh-CN" sz="2600" b="1" dirty="0">
                <a:solidFill>
                  <a:srgbClr val="FFFFFF"/>
                </a:solidFill>
                <a:effectLst/>
                <a:latin typeface="Times New Roman" panose="02020603050405020304" pitchFamily="18" charset="0"/>
                <a:cs typeface="Times New Roman" panose="02020603050405020304" pitchFamily="18" charset="0"/>
              </a:rPr>
              <a:t>&lt;11)</a:t>
            </a:r>
            <a:r>
              <a:rPr lang="zh-CN" altLang="en-US" sz="2600" b="1" dirty="0">
                <a:solidFill>
                  <a:srgbClr val="FFFFFF"/>
                </a:solidFill>
                <a:effectLst/>
                <a:latin typeface="Times New Roman" panose="02020603050405020304" pitchFamily="18" charset="0"/>
                <a:cs typeface="Times New Roman" panose="02020603050405020304" pitchFamily="18" charset="0"/>
              </a:rPr>
              <a:t>？为什么要这么问呢？两个原因</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a:t>
            </a:r>
            <a:endParaRPr lang="en-US" altLang="zh-CN" sz="2600" b="1" dirty="0" smtClean="0">
              <a:solidFill>
                <a:srgbClr val="FFFFFF"/>
              </a:solidFill>
              <a:effectLst/>
              <a:latin typeface="Times New Roman" panose="02020603050405020304" pitchFamily="18" charset="0"/>
              <a:cs typeface="Times New Roman" panose="02020603050405020304" pitchFamily="18" charset="0"/>
            </a:endParaRPr>
          </a:p>
          <a:p>
            <a:pPr marL="0" indent="0">
              <a:buNone/>
            </a:pPr>
            <a:r>
              <a:rPr lang="en-US" altLang="zh-CN" sz="2600" b="1" dirty="0" smtClean="0">
                <a:solidFill>
                  <a:srgbClr val="FFFFFF"/>
                </a:solidFill>
                <a:effectLst/>
                <a:latin typeface="Times New Roman" panose="02020603050405020304" pitchFamily="18" charset="0"/>
                <a:cs typeface="Times New Roman" panose="02020603050405020304" pitchFamily="18" charset="0"/>
              </a:rPr>
              <a:t>1</a:t>
            </a:r>
            <a:r>
              <a:rPr lang="en-US" altLang="zh-CN" sz="2600" b="1" dirty="0">
                <a:solidFill>
                  <a:srgbClr val="FFFFFF"/>
                </a:solidFill>
                <a:effectLst/>
                <a:latin typeface="Times New Roman" panose="02020603050405020304" pitchFamily="18" charset="0"/>
                <a:cs typeface="Times New Roman" panose="02020603050405020304" pitchFamily="18" charset="0"/>
              </a:rPr>
              <a:t>.</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当遇到</a:t>
            </a:r>
            <a:r>
              <a:rPr lang="zh-CN" altLang="en-US" sz="2600" b="1" dirty="0">
                <a:solidFill>
                  <a:srgbClr val="FFFFFF"/>
                </a:solidFill>
                <a:effectLst/>
                <a:latin typeface="Times New Roman" panose="02020603050405020304" pitchFamily="18" charset="0"/>
                <a:cs typeface="Times New Roman" panose="02020603050405020304" pitchFamily="18" charset="0"/>
              </a:rPr>
              <a:t>一个大问题时，总是习惯把问题的规模变小，这样便于分析讨论。 </a:t>
            </a:r>
            <a:endParaRPr lang="en-US" altLang="zh-CN" sz="2600" b="1" dirty="0" smtClean="0">
              <a:solidFill>
                <a:srgbClr val="FFFFFF"/>
              </a:solidFill>
              <a:effectLst/>
              <a:latin typeface="Times New Roman" panose="02020603050405020304" pitchFamily="18" charset="0"/>
              <a:cs typeface="Times New Roman" panose="02020603050405020304" pitchFamily="18" charset="0"/>
            </a:endParaRPr>
          </a:p>
          <a:p>
            <a:pPr marL="0" indent="0">
              <a:buNone/>
            </a:pPr>
            <a:r>
              <a:rPr lang="en-US" altLang="zh-CN" sz="2600" b="1" dirty="0" smtClean="0">
                <a:solidFill>
                  <a:srgbClr val="FFFFFF"/>
                </a:solidFill>
                <a:effectLst/>
                <a:latin typeface="Times New Roman" panose="02020603050405020304" pitchFamily="18" charset="0"/>
                <a:cs typeface="Times New Roman" panose="02020603050405020304" pitchFamily="18" charset="0"/>
              </a:rPr>
              <a:t>2</a:t>
            </a:r>
            <a:r>
              <a:rPr lang="en-US" altLang="zh-CN" sz="2600" b="1" dirty="0">
                <a:solidFill>
                  <a:srgbClr val="FFFFFF"/>
                </a:solidFill>
                <a:effectLst/>
                <a:latin typeface="Times New Roman" panose="02020603050405020304" pitchFamily="18" charset="0"/>
                <a:cs typeface="Times New Roman" panose="02020603050405020304" pitchFamily="18" charset="0"/>
              </a:rPr>
              <a:t>.</a:t>
            </a:r>
            <a:r>
              <a:rPr lang="zh-CN" altLang="en-US" sz="2600" b="1" dirty="0">
                <a:solidFill>
                  <a:srgbClr val="FFFFFF"/>
                </a:solidFill>
                <a:effectLst/>
                <a:latin typeface="Times New Roman" panose="02020603050405020304" pitchFamily="18" charset="0"/>
                <a:cs typeface="Times New Roman" panose="02020603050405020304" pitchFamily="18" charset="0"/>
              </a:rPr>
              <a:t>这个规模变小后的问题和原来的问题是同质的，除了规模变小，其它的都是一样的，本质上它还是同一个问题</a:t>
            </a:r>
            <a:r>
              <a:rPr lang="en-US" altLang="zh-CN" sz="2600" b="1" dirty="0">
                <a:solidFill>
                  <a:srgbClr val="FFFFFF"/>
                </a:solidFill>
                <a:effectLst/>
                <a:latin typeface="Times New Roman" panose="02020603050405020304" pitchFamily="18" charset="0"/>
                <a:cs typeface="Times New Roman" panose="02020603050405020304" pitchFamily="18" charset="0"/>
              </a:rPr>
              <a:t>(</a:t>
            </a:r>
            <a:r>
              <a:rPr lang="zh-CN" altLang="en-US" sz="2600" b="1" dirty="0">
                <a:solidFill>
                  <a:srgbClr val="FFFFFF"/>
                </a:solidFill>
                <a:effectLst/>
                <a:latin typeface="Times New Roman" panose="02020603050405020304" pitchFamily="18" charset="0"/>
                <a:cs typeface="Times New Roman" panose="02020603050405020304" pitchFamily="18" charset="0"/>
              </a:rPr>
              <a:t>规模变小后的问题其实是原问题的子问题</a:t>
            </a:r>
            <a:r>
              <a:rPr lang="en-US" altLang="zh-CN" sz="2600" b="1" dirty="0">
                <a:solidFill>
                  <a:srgbClr val="FFFFFF"/>
                </a:solidFill>
                <a:effectLst/>
                <a:latin typeface="Times New Roman" panose="02020603050405020304" pitchFamily="18" charset="0"/>
                <a:cs typeface="Times New Roman" panose="02020603050405020304" pitchFamily="18" charset="0"/>
              </a:rPr>
              <a:t>)</a:t>
            </a:r>
            <a:r>
              <a:rPr lang="zh-CN" altLang="en-US" sz="2600" b="1" dirty="0">
                <a:solidFill>
                  <a:srgbClr val="FFFFFF"/>
                </a:solidFill>
                <a:effectLst/>
                <a:latin typeface="Times New Roman" panose="02020603050405020304" pitchFamily="18" charset="0"/>
                <a:cs typeface="Times New Roman" panose="02020603050405020304" pitchFamily="18" charset="0"/>
              </a:rPr>
              <a:t>。</a:t>
            </a:r>
            <a:endParaRPr lang="en-US" altLang="zh-CN" sz="2600" b="1" dirty="0">
              <a:solidFill>
                <a:srgbClr val="FFFFFF"/>
              </a:solidFill>
              <a:effectLst/>
              <a:latin typeface="Times New Roman" panose="02020603050405020304" pitchFamily="18" charset="0"/>
              <a:cs typeface="Times New Roman" panose="02020603050405020304" pitchFamily="18" charset="0"/>
            </a:endParaRPr>
          </a:p>
          <a:p>
            <a:pPr marL="0" indent="0">
              <a:buNone/>
            </a:pPr>
            <a:endParaRPr lang="zh-CN" altLang="en-US" sz="2600" b="1" dirty="0">
              <a:solidFill>
                <a:srgbClr val="FFFFFF"/>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14537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0" y="-15875"/>
            <a:ext cx="9144000" cy="4154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400" b="1" dirty="0">
                <a:latin typeface="Times New Roman" pitchFamily="18" charset="0"/>
                <a:cs typeface="Times New Roman" pitchFamily="18" charset="0"/>
              </a:rPr>
              <a:t>C</a:t>
            </a:r>
            <a:r>
              <a:rPr lang="zh-CN" altLang="en-US" sz="2400" b="1" dirty="0">
                <a:latin typeface="Times New Roman" pitchFamily="18" charset="0"/>
                <a:cs typeface="Times New Roman" pitchFamily="18" charset="0"/>
              </a:rPr>
              <a:t>．数据结构及算法设计</a:t>
            </a:r>
          </a:p>
          <a:p>
            <a:pPr eaLnBrk="1" hangingPunct="1">
              <a:spcBef>
                <a:spcPct val="0"/>
              </a:spcBef>
              <a:buClrTx/>
              <a:buSzTx/>
              <a:buFontTx/>
              <a:buNone/>
            </a:pPr>
            <a:r>
              <a:rPr lang="zh-CN" altLang="en-US" sz="2400" b="1" dirty="0">
                <a:latin typeface="Times New Roman" pitchFamily="18" charset="0"/>
                <a:cs typeface="Times New Roman" pitchFamily="18" charset="0"/>
              </a:rPr>
              <a:t>①图形转化：直角三角形，便于搜索：向下、向右</a:t>
            </a:r>
          </a:p>
          <a:p>
            <a:pPr eaLnBrk="1" hangingPunct="1">
              <a:spcBef>
                <a:spcPct val="0"/>
              </a:spcBef>
              <a:buClrTx/>
              <a:buSzTx/>
              <a:buFontTx/>
              <a:buNone/>
            </a:pPr>
            <a:r>
              <a:rPr lang="zh-CN" altLang="en-US" sz="2400" b="1" dirty="0">
                <a:latin typeface="Times New Roman" pitchFamily="18" charset="0"/>
                <a:cs typeface="Times New Roman" pitchFamily="18" charset="0"/>
              </a:rPr>
              <a:t>②用三维数组表示数塔：</a:t>
            </a:r>
            <a:endParaRPr lang="en-US" altLang="zh-CN" sz="2400" b="1" dirty="0">
              <a:latin typeface="Times New Roman" pitchFamily="18" charset="0"/>
              <a:cs typeface="Times New Roman" pitchFamily="18" charset="0"/>
            </a:endParaRPr>
          </a:p>
          <a:p>
            <a:pPr eaLnBrk="1" hangingPunct="1">
              <a:spcBef>
                <a:spcPct val="0"/>
              </a:spcBef>
              <a:buClrTx/>
              <a:buSzTx/>
              <a:buFontTx/>
              <a:buNone/>
            </a:pPr>
            <a:r>
              <a:rPr lang="en-US" altLang="zh-CN" sz="2400" b="1" dirty="0">
                <a:latin typeface="Times New Roman" pitchFamily="18" charset="0"/>
                <a:cs typeface="Times New Roman" pitchFamily="18" charset="0"/>
              </a:rPr>
              <a:t>  a[x,y,1]</a:t>
            </a:r>
            <a:r>
              <a:rPr lang="zh-CN" altLang="en-US" sz="2400" b="1" dirty="0">
                <a:latin typeface="Times New Roman" pitchFamily="18" charset="0"/>
                <a:cs typeface="Times New Roman" pitchFamily="18" charset="0"/>
              </a:rPr>
              <a:t>表示行、列及结点本身数据</a:t>
            </a:r>
            <a:endParaRPr lang="en-US" altLang="zh-CN" sz="2400" b="1" dirty="0">
              <a:latin typeface="Times New Roman" pitchFamily="18" charset="0"/>
              <a:cs typeface="Times New Roman" pitchFamily="18" charset="0"/>
            </a:endParaRPr>
          </a:p>
          <a:p>
            <a:pPr eaLnBrk="1" hangingPunct="1">
              <a:spcBef>
                <a:spcPct val="0"/>
              </a:spcBef>
              <a:buClrTx/>
              <a:buSzTx/>
              <a:buFontTx/>
              <a:buNone/>
            </a:pPr>
            <a:r>
              <a:rPr lang="en-US" altLang="zh-CN" sz="2400" b="1" dirty="0">
                <a:latin typeface="Times New Roman" pitchFamily="18" charset="0"/>
                <a:cs typeface="Times New Roman" pitchFamily="18" charset="0"/>
              </a:rPr>
              <a:t>  a[x,y,2]</a:t>
            </a:r>
            <a:r>
              <a:rPr lang="zh-CN" altLang="en-US" sz="2400" b="1" dirty="0">
                <a:latin typeface="Times New Roman" pitchFamily="18" charset="0"/>
                <a:cs typeface="Times New Roman" pitchFamily="18" charset="0"/>
              </a:rPr>
              <a:t>能够取得最大值</a:t>
            </a:r>
            <a:endParaRPr lang="en-US" altLang="zh-CN" sz="2400" b="1" dirty="0">
              <a:latin typeface="Times New Roman" pitchFamily="18" charset="0"/>
              <a:cs typeface="Times New Roman" pitchFamily="18" charset="0"/>
            </a:endParaRPr>
          </a:p>
          <a:p>
            <a:pPr eaLnBrk="1" hangingPunct="1">
              <a:spcBef>
                <a:spcPct val="0"/>
              </a:spcBef>
              <a:buClrTx/>
              <a:buSzTx/>
              <a:buFontTx/>
              <a:buNone/>
            </a:pPr>
            <a:r>
              <a:rPr lang="en-US" altLang="zh-CN" sz="2400" b="1" dirty="0">
                <a:latin typeface="Times New Roman" pitchFamily="18" charset="0"/>
                <a:cs typeface="Times New Roman" pitchFamily="18" charset="0"/>
              </a:rPr>
              <a:t>  a[x,y,3]</a:t>
            </a:r>
            <a:r>
              <a:rPr lang="zh-CN" altLang="en-US" sz="2400" b="1" dirty="0">
                <a:latin typeface="Times New Roman" pitchFamily="18" charset="0"/>
                <a:cs typeface="Times New Roman" pitchFamily="18" charset="0"/>
              </a:rPr>
              <a:t>表示前进的方向</a:t>
            </a:r>
            <a:r>
              <a:rPr lang="en-US" altLang="zh-CN" sz="2400" b="1" dirty="0">
                <a:latin typeface="Times New Roman" pitchFamily="18" charset="0"/>
                <a:cs typeface="Times New Roman" pitchFamily="18" charset="0"/>
              </a:rPr>
              <a:t>——0</a:t>
            </a:r>
            <a:r>
              <a:rPr lang="zh-CN" altLang="en-US" sz="2400" b="1" dirty="0">
                <a:latin typeface="Times New Roman" pitchFamily="18" charset="0"/>
                <a:cs typeface="Times New Roman" pitchFamily="18" charset="0"/>
              </a:rPr>
              <a:t>向下，</a:t>
            </a:r>
            <a:r>
              <a:rPr lang="en-US" altLang="zh-CN" sz="2400" b="1" dirty="0">
                <a:latin typeface="Times New Roman" pitchFamily="18" charset="0"/>
                <a:cs typeface="Times New Roman" pitchFamily="18" charset="0"/>
              </a:rPr>
              <a:t>1</a:t>
            </a:r>
            <a:r>
              <a:rPr lang="zh-CN" altLang="en-US" sz="2400" b="1" dirty="0">
                <a:latin typeface="Times New Roman" pitchFamily="18" charset="0"/>
                <a:cs typeface="Times New Roman" pitchFamily="18" charset="0"/>
              </a:rPr>
              <a:t>向右；</a:t>
            </a:r>
          </a:p>
          <a:p>
            <a:pPr eaLnBrk="1" hangingPunct="1">
              <a:spcBef>
                <a:spcPct val="0"/>
              </a:spcBef>
              <a:buClrTx/>
              <a:buSzTx/>
              <a:buFontTx/>
              <a:buNone/>
            </a:pPr>
            <a:r>
              <a:rPr lang="zh-CN" altLang="en-US" sz="2400" b="1" dirty="0">
                <a:latin typeface="Times New Roman" pitchFamily="18" charset="0"/>
                <a:cs typeface="Times New Roman" pitchFamily="18" charset="0"/>
              </a:rPr>
              <a:t>③算法：</a:t>
            </a:r>
          </a:p>
          <a:p>
            <a:pPr eaLnBrk="1" hangingPunct="1">
              <a:spcBef>
                <a:spcPct val="0"/>
              </a:spcBef>
              <a:buClrTx/>
              <a:buSzTx/>
              <a:buFontTx/>
              <a:buNone/>
            </a:pPr>
            <a:r>
              <a:rPr lang="zh-CN" altLang="en-US" sz="2400" b="1" dirty="0">
                <a:latin typeface="Times New Roman" pitchFamily="18" charset="0"/>
                <a:cs typeface="Times New Roman" pitchFamily="18" charset="0"/>
              </a:rPr>
              <a:t>数组初始化，输入每个结点值及初始的最大路径、前进方向为</a:t>
            </a:r>
            <a:r>
              <a:rPr lang="en-US" altLang="zh-CN" sz="2400" b="1" dirty="0">
                <a:latin typeface="Times New Roman" pitchFamily="18" charset="0"/>
                <a:cs typeface="Times New Roman" pitchFamily="18" charset="0"/>
              </a:rPr>
              <a:t>0</a:t>
            </a:r>
            <a:r>
              <a:rPr lang="zh-CN" altLang="en-US" sz="2400" b="1" dirty="0">
                <a:latin typeface="Times New Roman" pitchFamily="18" charset="0"/>
                <a:cs typeface="Times New Roman" pitchFamily="18" charset="0"/>
              </a:rPr>
              <a:t>；</a:t>
            </a:r>
          </a:p>
          <a:p>
            <a:pPr eaLnBrk="1" hangingPunct="1">
              <a:spcBef>
                <a:spcPct val="0"/>
              </a:spcBef>
              <a:buClrTx/>
              <a:buSzTx/>
              <a:buFontTx/>
              <a:buNone/>
            </a:pPr>
            <a:r>
              <a:rPr lang="zh-CN" altLang="en-US" sz="2400" b="1" dirty="0">
                <a:latin typeface="Times New Roman" pitchFamily="18" charset="0"/>
                <a:cs typeface="Times New Roman" pitchFamily="18" charset="0"/>
              </a:rPr>
              <a:t>从倒数第二层开始向上一层求最大路径，共循环</a:t>
            </a:r>
            <a:r>
              <a:rPr lang="en-US" altLang="zh-CN" sz="2400" b="1" dirty="0">
                <a:latin typeface="Times New Roman" pitchFamily="18" charset="0"/>
                <a:cs typeface="Times New Roman" pitchFamily="18" charset="0"/>
              </a:rPr>
              <a:t>N-1</a:t>
            </a:r>
            <a:r>
              <a:rPr lang="zh-CN" altLang="en-US" sz="2400" b="1" dirty="0">
                <a:latin typeface="Times New Roman" pitchFamily="18" charset="0"/>
                <a:cs typeface="Times New Roman" pitchFamily="18" charset="0"/>
              </a:rPr>
              <a:t>次；</a:t>
            </a:r>
          </a:p>
          <a:p>
            <a:pPr eaLnBrk="1" hangingPunct="1">
              <a:spcBef>
                <a:spcPct val="0"/>
              </a:spcBef>
              <a:buClrTx/>
              <a:buSzTx/>
              <a:buFontTx/>
              <a:buNone/>
            </a:pPr>
            <a:r>
              <a:rPr lang="zh-CN" altLang="en-US" sz="2400" b="1" dirty="0">
                <a:latin typeface="Times New Roman" pitchFamily="18" charset="0"/>
                <a:cs typeface="Times New Roman" pitchFamily="18" charset="0"/>
              </a:rPr>
              <a:t>从顶向下，输出路径：究竟向下还是向右取决于列的值，若列的值比原先多</a:t>
            </a:r>
            <a:r>
              <a:rPr lang="en-US" altLang="zh-CN" sz="2400" b="1" dirty="0">
                <a:latin typeface="Times New Roman" pitchFamily="18" charset="0"/>
                <a:cs typeface="Times New Roman" pitchFamily="18" charset="0"/>
              </a:rPr>
              <a:t>1</a:t>
            </a:r>
            <a:r>
              <a:rPr lang="zh-CN" altLang="en-US" sz="2400" b="1" dirty="0">
                <a:latin typeface="Times New Roman" pitchFamily="18" charset="0"/>
                <a:cs typeface="Times New Roman" pitchFamily="18" charset="0"/>
              </a:rPr>
              <a:t>则向右，否则向下。</a:t>
            </a:r>
          </a:p>
        </p:txBody>
      </p:sp>
      <p:pic>
        <p:nvPicPr>
          <p:cNvPr id="52226" name="Picture 2"/>
          <p:cNvPicPr>
            <a:picLocks noChangeAspect="1" noChangeArrowheads="1"/>
          </p:cNvPicPr>
          <p:nvPr/>
        </p:nvPicPr>
        <p:blipFill>
          <a:blip r:embed="rId2" cstate="print"/>
          <a:srcRect/>
          <a:stretch>
            <a:fillRect/>
          </a:stretch>
        </p:blipFill>
        <p:spPr bwMode="auto">
          <a:xfrm>
            <a:off x="3810000" y="4191000"/>
            <a:ext cx="4927600" cy="2667000"/>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3"/>
          <p:cNvSpPr txBox="1">
            <a:spLocks noChangeArrowheads="1"/>
          </p:cNvSpPr>
          <p:nvPr/>
        </p:nvSpPr>
        <p:spPr bwMode="auto">
          <a:xfrm>
            <a:off x="0" y="304800"/>
            <a:ext cx="9144000" cy="64940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800" b="1" dirty="0">
                <a:latin typeface="Times New Roman" pitchFamily="18" charset="0"/>
                <a:cs typeface="Times New Roman" pitchFamily="18" charset="0"/>
              </a:rPr>
              <a:t>【</a:t>
            </a:r>
            <a:r>
              <a:rPr lang="zh-CN" altLang="en-US" sz="2800" b="1" dirty="0">
                <a:latin typeface="Times New Roman" pitchFamily="18" charset="0"/>
                <a:cs typeface="Times New Roman" pitchFamily="18" charset="0"/>
              </a:rPr>
              <a:t>参考程序</a:t>
            </a:r>
            <a:r>
              <a:rPr lang="en-US" altLang="zh-CN" sz="2800" b="1" dirty="0">
                <a:latin typeface="Times New Roman" pitchFamily="18" charset="0"/>
                <a:cs typeface="Times New Roman" pitchFamily="18" charset="0"/>
              </a:rPr>
              <a:t>】</a:t>
            </a:r>
          </a:p>
          <a:p>
            <a:pPr eaLnBrk="1" hangingPunct="1">
              <a:spcBef>
                <a:spcPct val="0"/>
              </a:spcBef>
              <a:buClrTx/>
              <a:buSzTx/>
              <a:buFontTx/>
              <a:buNone/>
            </a:pPr>
            <a:r>
              <a:rPr lang="en-US" altLang="zh-CN" sz="2200" b="1" dirty="0" err="1">
                <a:latin typeface="Times New Roman" pitchFamily="18" charset="0"/>
                <a:cs typeface="Times New Roman" pitchFamily="18" charset="0"/>
              </a:rPr>
              <a:t>int</a:t>
            </a:r>
            <a:r>
              <a:rPr lang="en-US" altLang="zh-CN" sz="2200" b="1" dirty="0">
                <a:latin typeface="Times New Roman" pitchFamily="18" charset="0"/>
                <a:cs typeface="Times New Roman" pitchFamily="18" charset="0"/>
              </a:rPr>
              <a:t> a[1..50,1..50,1..3],</a:t>
            </a:r>
          </a:p>
          <a:p>
            <a:pPr eaLnBrk="1" hangingPunct="1">
              <a:spcBef>
                <a:spcPct val="0"/>
              </a:spcBef>
              <a:buClrTx/>
              <a:buSzTx/>
              <a:buFontTx/>
              <a:buNone/>
            </a:pPr>
            <a:r>
              <a:rPr lang="en-US" altLang="zh-CN" sz="2200" b="1" dirty="0" err="1">
                <a:latin typeface="Times New Roman" pitchFamily="18" charset="0"/>
                <a:cs typeface="Times New Roman" pitchFamily="18" charset="0"/>
              </a:rPr>
              <a:t>int</a:t>
            </a:r>
            <a:r>
              <a:rPr lang="en-US" altLang="zh-CN" sz="2200" b="1" dirty="0">
                <a:latin typeface="Times New Roman" pitchFamily="18" charset="0"/>
                <a:cs typeface="Times New Roman" pitchFamily="18" charset="0"/>
              </a:rPr>
              <a:t> </a:t>
            </a:r>
            <a:r>
              <a:rPr lang="en-US" altLang="zh-CN" sz="2200" b="1" dirty="0" err="1">
                <a:latin typeface="Times New Roman" pitchFamily="18" charset="0"/>
                <a:cs typeface="Times New Roman" pitchFamily="18" charset="0"/>
              </a:rPr>
              <a:t>x,y,n</a:t>
            </a:r>
            <a:r>
              <a:rPr lang="en-US" altLang="zh-CN" sz="2200" b="1" dirty="0">
                <a:latin typeface="Times New Roman" pitchFamily="18" charset="0"/>
                <a:cs typeface="Times New Roman" pitchFamily="18" charset="0"/>
              </a:rPr>
              <a:t>,</a:t>
            </a:r>
          </a:p>
          <a:p>
            <a:pPr eaLnBrk="1" hangingPunct="1">
              <a:spcBef>
                <a:spcPct val="0"/>
              </a:spcBef>
              <a:buClrTx/>
              <a:buSzTx/>
              <a:buFontTx/>
              <a:buNone/>
            </a:pPr>
            <a:r>
              <a:rPr lang="en-US" altLang="zh-CN" sz="2200" b="1" dirty="0" err="1">
                <a:latin typeface="Times New Roman" pitchFamily="18" charset="0"/>
                <a:cs typeface="Times New Roman" pitchFamily="18" charset="0"/>
              </a:rPr>
              <a:t>scanf</a:t>
            </a:r>
            <a:r>
              <a:rPr lang="en-US" altLang="zh-CN" sz="2200" b="1" dirty="0">
                <a:latin typeface="Times New Roman" pitchFamily="18" charset="0"/>
                <a:cs typeface="Times New Roman" pitchFamily="18" charset="0"/>
              </a:rPr>
              <a:t>(“%</a:t>
            </a:r>
            <a:r>
              <a:rPr lang="en-US" altLang="zh-CN" sz="2200" b="1" dirty="0" err="1">
                <a:latin typeface="Times New Roman" pitchFamily="18" charset="0"/>
                <a:cs typeface="Times New Roman" pitchFamily="18" charset="0"/>
              </a:rPr>
              <a:t>d”,&amp;n</a:t>
            </a:r>
            <a:r>
              <a:rPr lang="en-US" altLang="zh-CN" sz="2200" b="1" dirty="0">
                <a:latin typeface="Times New Roman" pitchFamily="18" charset="0"/>
                <a:cs typeface="Times New Roman" pitchFamily="18" charset="0"/>
              </a:rPr>
              <a:t>);</a:t>
            </a:r>
          </a:p>
          <a:p>
            <a:pPr eaLnBrk="1" hangingPunct="1">
              <a:spcBef>
                <a:spcPct val="0"/>
              </a:spcBef>
              <a:buClrTx/>
              <a:buSzTx/>
              <a:buFontTx/>
              <a:buNone/>
            </a:pPr>
            <a:r>
              <a:rPr lang="en-US" altLang="zh-CN" sz="2200" b="1" dirty="0">
                <a:latin typeface="Times New Roman" pitchFamily="18" charset="0"/>
                <a:cs typeface="Times New Roman" pitchFamily="18" charset="0"/>
              </a:rPr>
              <a:t> for(x=1; x&lt;=</a:t>
            </a:r>
            <a:r>
              <a:rPr lang="en-US" altLang="zh-CN" sz="2200" b="1" dirty="0" err="1" smtClean="0">
                <a:latin typeface="Times New Roman" pitchFamily="18" charset="0"/>
                <a:cs typeface="Times New Roman" pitchFamily="18" charset="0"/>
              </a:rPr>
              <a:t>n;x</a:t>
            </a:r>
            <a:endParaRPr lang="zh-CN" altLang="en-US" sz="2200" b="1" dirty="0">
              <a:latin typeface="Times New Roman" pitchFamily="18" charset="0"/>
              <a:cs typeface="Times New Roman" pitchFamily="18" charset="0"/>
            </a:endParaRPr>
          </a:p>
          <a:p>
            <a:pPr eaLnBrk="1" hangingPunct="1">
              <a:spcBef>
                <a:spcPct val="0"/>
              </a:spcBef>
              <a:buClrTx/>
              <a:buSzTx/>
              <a:buFontTx/>
              <a:buNone/>
            </a:pPr>
            <a:r>
              <a:rPr lang="zh-CN" altLang="en-US" sz="2200" b="1" dirty="0">
                <a:latin typeface="Times New Roman" pitchFamily="18" charset="0"/>
                <a:cs typeface="Times New Roman" pitchFamily="18" charset="0"/>
              </a:rPr>
              <a:t>      </a:t>
            </a:r>
            <a:r>
              <a:rPr lang="en-US" altLang="zh-CN" sz="2200" b="1" dirty="0">
                <a:latin typeface="Times New Roman" pitchFamily="18" charset="0"/>
                <a:cs typeface="Times New Roman" pitchFamily="18" charset="0"/>
              </a:rPr>
              <a:t>for(y=1; y&lt;=</a:t>
            </a:r>
            <a:r>
              <a:rPr lang="en-US" altLang="zh-CN" sz="2200" b="1" dirty="0" err="1">
                <a:latin typeface="Times New Roman" pitchFamily="18" charset="0"/>
                <a:cs typeface="Times New Roman" pitchFamily="18" charset="0"/>
              </a:rPr>
              <a:t>x;y</a:t>
            </a:r>
            <a:r>
              <a:rPr lang="en-US" altLang="zh-CN" sz="2200" b="1" dirty="0">
                <a:latin typeface="Times New Roman" pitchFamily="18" charset="0"/>
                <a:cs typeface="Times New Roman" pitchFamily="18" charset="0"/>
              </a:rPr>
              <a:t>++)</a:t>
            </a:r>
          </a:p>
          <a:p>
            <a:pPr eaLnBrk="1" hangingPunct="1">
              <a:spcBef>
                <a:spcPct val="0"/>
              </a:spcBef>
              <a:buClrTx/>
              <a:buSzTx/>
              <a:buFontTx/>
              <a:buNone/>
            </a:pPr>
            <a:r>
              <a:rPr lang="en-US" altLang="zh-CN" sz="2200" b="1" dirty="0">
                <a:latin typeface="Times New Roman" pitchFamily="18" charset="0"/>
                <a:cs typeface="Times New Roman" pitchFamily="18" charset="0"/>
              </a:rPr>
              <a:t>        {</a:t>
            </a:r>
          </a:p>
          <a:p>
            <a:pPr eaLnBrk="1" hangingPunct="1">
              <a:spcBef>
                <a:spcPct val="0"/>
              </a:spcBef>
              <a:buClrTx/>
              <a:buSzTx/>
              <a:buFontTx/>
              <a:buNone/>
            </a:pPr>
            <a:r>
              <a:rPr lang="en-US" altLang="zh-CN" sz="2200" b="1" dirty="0">
                <a:latin typeface="Times New Roman" pitchFamily="18" charset="0"/>
                <a:cs typeface="Times New Roman" pitchFamily="18" charset="0"/>
              </a:rPr>
              <a:t>           </a:t>
            </a:r>
            <a:r>
              <a:rPr lang="en-US" altLang="zh-CN" sz="2200" b="1" dirty="0" err="1">
                <a:latin typeface="Times New Roman" pitchFamily="18" charset="0"/>
                <a:cs typeface="Times New Roman" pitchFamily="18" charset="0"/>
              </a:rPr>
              <a:t>scanf</a:t>
            </a:r>
            <a:r>
              <a:rPr lang="en-US" altLang="zh-CN" sz="2200" b="1" dirty="0">
                <a:latin typeface="Times New Roman" pitchFamily="18" charset="0"/>
                <a:cs typeface="Times New Roman" pitchFamily="18" charset="0"/>
              </a:rPr>
              <a:t>(“%</a:t>
            </a:r>
            <a:r>
              <a:rPr lang="en-US" altLang="zh-CN" sz="2200" b="1" dirty="0" err="1">
                <a:latin typeface="Times New Roman" pitchFamily="18" charset="0"/>
                <a:cs typeface="Times New Roman" pitchFamily="18" charset="0"/>
              </a:rPr>
              <a:t>d”,&amp;a</a:t>
            </a:r>
            <a:r>
              <a:rPr lang="en-US" altLang="zh-CN" sz="2200" b="1" dirty="0">
                <a:latin typeface="Times New Roman" pitchFamily="18" charset="0"/>
                <a:cs typeface="Times New Roman" pitchFamily="18" charset="0"/>
              </a:rPr>
              <a:t>[x,y,1]);</a:t>
            </a:r>
          </a:p>
          <a:p>
            <a:pPr eaLnBrk="1" hangingPunct="1">
              <a:spcBef>
                <a:spcPct val="0"/>
              </a:spcBef>
              <a:buClrTx/>
              <a:buSzTx/>
              <a:buFontTx/>
              <a:buNone/>
            </a:pPr>
            <a:r>
              <a:rPr lang="en-US" altLang="zh-CN" sz="2200" b="1" dirty="0">
                <a:latin typeface="Times New Roman" pitchFamily="18" charset="0"/>
                <a:cs typeface="Times New Roman" pitchFamily="18" charset="0"/>
              </a:rPr>
              <a:t>           a[x,y,2]=a[x,y,1];  a[x,y,3]=0;                    </a:t>
            </a:r>
            <a:r>
              <a:rPr lang="en-US" altLang="zh-CN" sz="2000" b="1" dirty="0">
                <a:latin typeface="Times New Roman" pitchFamily="18" charset="0"/>
                <a:cs typeface="Times New Roman" pitchFamily="18" charset="0"/>
              </a:rPr>
              <a:t>//</a:t>
            </a:r>
            <a:r>
              <a:rPr lang="zh-CN" altLang="en-US" sz="2000" b="1" dirty="0">
                <a:latin typeface="Times New Roman" pitchFamily="18" charset="0"/>
                <a:cs typeface="Times New Roman" pitchFamily="18" charset="0"/>
              </a:rPr>
              <a:t>路径走向，默认向下</a:t>
            </a:r>
          </a:p>
          <a:p>
            <a:pPr eaLnBrk="1" hangingPunct="1">
              <a:spcBef>
                <a:spcPct val="0"/>
              </a:spcBef>
              <a:buClrTx/>
              <a:buSzTx/>
              <a:buFontTx/>
              <a:buNone/>
            </a:pPr>
            <a:r>
              <a:rPr lang="zh-CN" altLang="en-US" sz="2000" b="1" dirty="0">
                <a:latin typeface="Times New Roman" pitchFamily="18" charset="0"/>
                <a:cs typeface="Times New Roman" pitchFamily="18" charset="0"/>
              </a:rPr>
              <a:t>        </a:t>
            </a:r>
            <a:r>
              <a:rPr lang="en-US" altLang="zh-CN" sz="2000" b="1" dirty="0">
                <a:latin typeface="Times New Roman" pitchFamily="18" charset="0"/>
                <a:cs typeface="Times New Roman" pitchFamily="18" charset="0"/>
              </a:rPr>
              <a:t>}</a:t>
            </a:r>
          </a:p>
          <a:p>
            <a:pPr eaLnBrk="1" hangingPunct="1">
              <a:spcBef>
                <a:spcPct val="0"/>
              </a:spcBef>
              <a:buClrTx/>
              <a:buSzTx/>
              <a:buFontTx/>
              <a:buNone/>
            </a:pPr>
            <a:r>
              <a:rPr lang="en-US" altLang="zh-CN" sz="2000" b="1" dirty="0">
                <a:latin typeface="Arial" charset="0"/>
              </a:rPr>
              <a:t> </a:t>
            </a:r>
            <a:r>
              <a:rPr lang="en-US" altLang="zh-CN" sz="2400" b="1" dirty="0">
                <a:latin typeface="Times New Roman" pitchFamily="18" charset="0"/>
                <a:cs typeface="Times New Roman" pitchFamily="18" charset="0"/>
              </a:rPr>
              <a:t>for(x=n-1;x&gt;=1;x--)</a:t>
            </a:r>
          </a:p>
          <a:p>
            <a:pPr eaLnBrk="1" hangingPunct="1">
              <a:spcBef>
                <a:spcPct val="0"/>
              </a:spcBef>
              <a:buClrTx/>
              <a:buSzTx/>
              <a:buFontTx/>
              <a:buNone/>
            </a:pPr>
            <a:r>
              <a:rPr lang="en-US" altLang="zh-CN" sz="2400" b="1" dirty="0">
                <a:latin typeface="Times New Roman" pitchFamily="18" charset="0"/>
                <a:cs typeface="Times New Roman" pitchFamily="18" charset="0"/>
              </a:rPr>
              <a:t>     for(y=1;y&lt;=</a:t>
            </a:r>
            <a:r>
              <a:rPr lang="en-US" altLang="zh-CN" sz="2400" b="1" dirty="0" err="1">
                <a:latin typeface="Times New Roman" pitchFamily="18" charset="0"/>
                <a:cs typeface="Times New Roman" pitchFamily="18" charset="0"/>
              </a:rPr>
              <a:t>x;y</a:t>
            </a:r>
            <a:r>
              <a:rPr lang="en-US" altLang="zh-CN" sz="2400" b="1" dirty="0">
                <a:latin typeface="Times New Roman" pitchFamily="18" charset="0"/>
                <a:cs typeface="Times New Roman" pitchFamily="18" charset="0"/>
              </a:rPr>
              <a:t>++)</a:t>
            </a:r>
          </a:p>
          <a:p>
            <a:pPr eaLnBrk="1" hangingPunct="1">
              <a:spcBef>
                <a:spcPct val="0"/>
              </a:spcBef>
              <a:buClrTx/>
              <a:buSzTx/>
              <a:buFontTx/>
              <a:buNone/>
            </a:pPr>
            <a:r>
              <a:rPr lang="en-US" altLang="zh-CN" sz="2400" b="1" dirty="0">
                <a:latin typeface="Times New Roman" pitchFamily="18" charset="0"/>
                <a:cs typeface="Times New Roman" pitchFamily="18" charset="0"/>
              </a:rPr>
              <a:t>        if(a[x+1,y,2]&gt;a[x+1,y+1,2])            //</a:t>
            </a:r>
            <a:r>
              <a:rPr lang="zh-CN" altLang="en-US" sz="2400" b="1" dirty="0">
                <a:latin typeface="Times New Roman" pitchFamily="18" charset="0"/>
                <a:cs typeface="Times New Roman" pitchFamily="18" charset="0"/>
              </a:rPr>
              <a:t>选择路径，保留最大路径值</a:t>
            </a:r>
          </a:p>
          <a:p>
            <a:pPr eaLnBrk="1" hangingPunct="1">
              <a:spcBef>
                <a:spcPct val="0"/>
              </a:spcBef>
              <a:buClrTx/>
              <a:buSzTx/>
              <a:buFontTx/>
              <a:buNone/>
            </a:pPr>
            <a:r>
              <a:rPr lang="zh-CN" altLang="en-US" sz="2400" b="1"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{a[x,y,2]=a[x,y,2]+a[x+1,y,2];a[x,y,3</a:t>
            </a:r>
            <a:r>
              <a:rPr lang="en-US" altLang="zh-CN" sz="2400" b="1" dirty="0" smtClean="0">
                <a:latin typeface="Times New Roman" pitchFamily="18" charset="0"/>
                <a:cs typeface="Times New Roman" pitchFamily="18" charset="0"/>
              </a:rPr>
              <a:t>]=</a:t>
            </a:r>
            <a:r>
              <a:rPr lang="en-US" altLang="zh-CN" sz="2400" b="1" dirty="0">
                <a:latin typeface="Times New Roman" pitchFamily="18" charset="0"/>
                <a:cs typeface="Times New Roman" pitchFamily="18" charset="0"/>
              </a:rPr>
              <a:t>0}</a:t>
            </a:r>
          </a:p>
          <a:p>
            <a:pPr eaLnBrk="1" hangingPunct="1">
              <a:spcBef>
                <a:spcPct val="0"/>
              </a:spcBef>
              <a:buClrTx/>
              <a:buSzTx/>
              <a:buFontTx/>
              <a:buNone/>
            </a:pPr>
            <a:r>
              <a:rPr lang="en-US" altLang="zh-CN" sz="2400" b="1" dirty="0">
                <a:latin typeface="Times New Roman" pitchFamily="18" charset="0"/>
                <a:cs typeface="Times New Roman" pitchFamily="18" charset="0"/>
              </a:rPr>
              <a:t>       else </a:t>
            </a:r>
          </a:p>
          <a:p>
            <a:pPr eaLnBrk="1" hangingPunct="1">
              <a:spcBef>
                <a:spcPct val="0"/>
              </a:spcBef>
              <a:buClrTx/>
              <a:buSzTx/>
              <a:buFontTx/>
              <a:buNone/>
            </a:pPr>
            <a:r>
              <a:rPr lang="en-US" altLang="zh-CN" sz="2400" b="1" dirty="0">
                <a:latin typeface="Times New Roman" pitchFamily="18" charset="0"/>
                <a:cs typeface="Times New Roman" pitchFamily="18" charset="0"/>
              </a:rPr>
              <a:t>          {a[x,y,2]=a[x,y,2]+a[x+1,y+1,2];a[x,y,3</a:t>
            </a:r>
            <a:r>
              <a:rPr lang="en-US" altLang="zh-CN" sz="2400" b="1" dirty="0" smtClean="0">
                <a:latin typeface="Times New Roman" pitchFamily="18" charset="0"/>
                <a:cs typeface="Times New Roman" pitchFamily="18" charset="0"/>
              </a:rPr>
              <a:t>]=</a:t>
            </a:r>
            <a:r>
              <a:rPr lang="en-US" altLang="zh-CN" sz="2400" b="1" dirty="0">
                <a:latin typeface="Times New Roman" pitchFamily="18" charset="0"/>
                <a:cs typeface="Times New Roman" pitchFamily="18" charset="0"/>
              </a:rPr>
              <a:t>1};</a:t>
            </a:r>
          </a:p>
          <a:p>
            <a:pPr eaLnBrk="1" hangingPunct="1">
              <a:spcBef>
                <a:spcPct val="0"/>
              </a:spcBef>
              <a:buClrTx/>
              <a:buSzTx/>
              <a:buFontTx/>
              <a:buNone/>
            </a:pPr>
            <a:r>
              <a:rPr lang="en-US" altLang="zh-CN" sz="2400" b="1" dirty="0">
                <a:latin typeface="Times New Roman" pitchFamily="18" charset="0"/>
                <a:cs typeface="Times New Roman" pitchFamily="18" charset="0"/>
              </a:rPr>
              <a:t>   </a:t>
            </a:r>
          </a:p>
          <a:p>
            <a:pPr eaLnBrk="1" hangingPunct="1">
              <a:spcBef>
                <a:spcPct val="0"/>
              </a:spcBef>
              <a:buClrTx/>
              <a:buSzTx/>
              <a:buFontTx/>
              <a:buNone/>
            </a:pPr>
            <a:r>
              <a:rPr lang="en-US" altLang="zh-CN" sz="2400" b="1" dirty="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76200" y="136525"/>
            <a:ext cx="9144000" cy="6370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400" b="1" dirty="0" err="1" smtClean="0">
                <a:latin typeface="Times New Roman" pitchFamily="18" charset="0"/>
                <a:cs typeface="Times New Roman" pitchFamily="18" charset="0"/>
              </a:rPr>
              <a:t>printf</a:t>
            </a:r>
            <a:r>
              <a:rPr lang="en-US" altLang="zh-CN" sz="2400" b="1" dirty="0" smtClean="0">
                <a:latin typeface="Times New Roman" pitchFamily="18" charset="0"/>
                <a:cs typeface="Times New Roman" pitchFamily="18" charset="0"/>
              </a:rPr>
              <a:t>(“max</a:t>
            </a:r>
            <a:r>
              <a:rPr lang="en-US" altLang="zh-CN" sz="2400" b="1" dirty="0">
                <a:latin typeface="Times New Roman" pitchFamily="18" charset="0"/>
                <a:cs typeface="Times New Roman" pitchFamily="18" charset="0"/>
              </a:rPr>
              <a:t>=%</a:t>
            </a:r>
            <a:r>
              <a:rPr lang="en-US" altLang="zh-CN" sz="2400" b="1" dirty="0" err="1" smtClean="0">
                <a:latin typeface="Times New Roman" pitchFamily="18" charset="0"/>
                <a:cs typeface="Times New Roman" pitchFamily="18" charset="0"/>
              </a:rPr>
              <a:t>d”,a</a:t>
            </a:r>
            <a:r>
              <a:rPr lang="en-US" altLang="zh-CN" sz="2400" b="1" dirty="0" smtClean="0">
                <a:latin typeface="Times New Roman" pitchFamily="18" charset="0"/>
                <a:cs typeface="Times New Roman" pitchFamily="18" charset="0"/>
              </a:rPr>
              <a:t>[1,1,2</a:t>
            </a:r>
            <a:r>
              <a:rPr lang="en-US" altLang="zh-CN" sz="2400" b="1" dirty="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     //</a:t>
            </a:r>
            <a:r>
              <a:rPr lang="zh-CN" altLang="en-US" sz="2400" b="1" dirty="0">
                <a:latin typeface="Times New Roman" pitchFamily="18" charset="0"/>
                <a:cs typeface="Times New Roman" pitchFamily="18" charset="0"/>
              </a:rPr>
              <a:t>输出数塔最大值</a:t>
            </a:r>
          </a:p>
          <a:p>
            <a:pPr eaLnBrk="1" hangingPunct="1">
              <a:spcBef>
                <a:spcPct val="0"/>
              </a:spcBef>
              <a:buClrTx/>
              <a:buSzTx/>
              <a:buFontTx/>
              <a:buNone/>
            </a:pPr>
            <a:r>
              <a:rPr lang="zh-CN" altLang="en-US" sz="2400" b="1"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y=1;</a:t>
            </a:r>
          </a:p>
          <a:p>
            <a:pPr eaLnBrk="1" hangingPunct="1">
              <a:spcBef>
                <a:spcPct val="0"/>
              </a:spcBef>
              <a:buClrTx/>
              <a:buSzTx/>
              <a:buFontTx/>
              <a:buNone/>
            </a:pPr>
            <a:r>
              <a:rPr lang="en-US" altLang="zh-CN" sz="2400" b="1" dirty="0">
                <a:latin typeface="Times New Roman" pitchFamily="18" charset="0"/>
                <a:cs typeface="Times New Roman" pitchFamily="18" charset="0"/>
              </a:rPr>
              <a:t>for(x=1;x&lt;=n-1;x</a:t>
            </a:r>
            <a:r>
              <a:rPr lang="en-US" altLang="zh-CN" sz="2400" b="1" dirty="0" smtClean="0">
                <a:latin typeface="Times New Roman" pitchFamily="18" charset="0"/>
                <a:cs typeface="Times New Roman" pitchFamily="18" charset="0"/>
              </a:rPr>
              <a:t>++)</a:t>
            </a:r>
            <a:endParaRPr lang="zh-CN" altLang="en-US" sz="2400" b="1" dirty="0">
              <a:latin typeface="Times New Roman" pitchFamily="18" charset="0"/>
              <a:cs typeface="Times New Roman" pitchFamily="18" charset="0"/>
            </a:endParaRPr>
          </a:p>
          <a:p>
            <a:pPr eaLnBrk="1" hangingPunct="1">
              <a:spcBef>
                <a:spcPct val="0"/>
              </a:spcBef>
              <a:buClrTx/>
              <a:buSzTx/>
              <a:buFontTx/>
              <a:buNone/>
            </a:pPr>
            <a:r>
              <a:rPr lang="zh-CN" altLang="en-US" sz="2400" b="1"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a:t>
            </a:r>
          </a:p>
          <a:p>
            <a:pPr eaLnBrk="1" hangingPunct="1">
              <a:spcBef>
                <a:spcPct val="0"/>
              </a:spcBef>
              <a:buClrTx/>
              <a:buSzTx/>
              <a:buFontTx/>
              <a:buNone/>
            </a:pPr>
            <a:r>
              <a:rPr lang="en-US" altLang="zh-CN" sz="2400" b="1" dirty="0">
                <a:latin typeface="Times New Roman" pitchFamily="18" charset="0"/>
                <a:cs typeface="Times New Roman" pitchFamily="18" charset="0"/>
              </a:rPr>
              <a:t>       </a:t>
            </a:r>
            <a:r>
              <a:rPr lang="en-US" altLang="zh-CN" sz="2400" b="1" dirty="0" err="1">
                <a:latin typeface="Times New Roman" pitchFamily="18" charset="0"/>
                <a:cs typeface="Times New Roman" pitchFamily="18" charset="0"/>
              </a:rPr>
              <a:t>printf</a:t>
            </a:r>
            <a:r>
              <a:rPr lang="en-US" altLang="zh-CN" sz="2400" b="1" dirty="0">
                <a:latin typeface="Times New Roman" pitchFamily="18" charset="0"/>
                <a:cs typeface="Times New Roman" pitchFamily="18" charset="0"/>
              </a:rPr>
              <a:t>(“%d-&gt;”,a[x,y,1]);</a:t>
            </a:r>
          </a:p>
          <a:p>
            <a:pPr eaLnBrk="1" hangingPunct="1">
              <a:spcBef>
                <a:spcPct val="0"/>
              </a:spcBef>
              <a:buClrTx/>
              <a:buSzTx/>
              <a:buFontTx/>
              <a:buNone/>
            </a:pPr>
            <a:r>
              <a:rPr lang="en-US" altLang="zh-CN" sz="2400" b="1" dirty="0">
                <a:latin typeface="Times New Roman" pitchFamily="18" charset="0"/>
                <a:cs typeface="Times New Roman" pitchFamily="18" charset="0"/>
              </a:rPr>
              <a:t>       y=</a:t>
            </a:r>
            <a:r>
              <a:rPr lang="en-US" altLang="zh-CN" sz="2400" b="1" dirty="0" err="1">
                <a:latin typeface="Times New Roman" pitchFamily="18" charset="0"/>
                <a:cs typeface="Times New Roman" pitchFamily="18" charset="0"/>
              </a:rPr>
              <a:t>y+a</a:t>
            </a:r>
            <a:r>
              <a:rPr lang="en-US" altLang="zh-CN" sz="2400" b="1" dirty="0">
                <a:latin typeface="Times New Roman" pitchFamily="18" charset="0"/>
                <a:cs typeface="Times New Roman" pitchFamily="18" charset="0"/>
              </a:rPr>
              <a:t>[x,y,3] ;		</a:t>
            </a:r>
            <a:endParaRPr lang="zh-CN" altLang="en-US" sz="2400" b="1" dirty="0">
              <a:latin typeface="Times New Roman" pitchFamily="18" charset="0"/>
              <a:cs typeface="Times New Roman" pitchFamily="18" charset="0"/>
            </a:endParaRPr>
          </a:p>
          <a:p>
            <a:pPr eaLnBrk="1" hangingPunct="1">
              <a:spcBef>
                <a:spcPct val="0"/>
              </a:spcBef>
              <a:buClrTx/>
              <a:buSzTx/>
              <a:buFontTx/>
              <a:buNone/>
            </a:pPr>
            <a:r>
              <a:rPr lang="zh-CN" altLang="en-US" sz="2400" b="1"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a:t>
            </a:r>
          </a:p>
          <a:p>
            <a:pPr eaLnBrk="1" hangingPunct="1">
              <a:spcBef>
                <a:spcPct val="0"/>
              </a:spcBef>
              <a:buClrTx/>
              <a:buSzTx/>
              <a:buFontTx/>
              <a:buNone/>
            </a:pPr>
            <a:r>
              <a:rPr lang="en-US" altLang="zh-CN" sz="2400" b="1" dirty="0">
                <a:latin typeface="Times New Roman" pitchFamily="18" charset="0"/>
                <a:cs typeface="Times New Roman" pitchFamily="18" charset="0"/>
              </a:rPr>
              <a:t>   </a:t>
            </a:r>
            <a:r>
              <a:rPr lang="en-US" altLang="zh-CN" sz="2400" b="1" dirty="0" err="1">
                <a:latin typeface="Times New Roman" pitchFamily="18" charset="0"/>
                <a:cs typeface="Times New Roman" pitchFamily="18" charset="0"/>
              </a:rPr>
              <a:t>printf</a:t>
            </a:r>
            <a:r>
              <a:rPr lang="en-US" altLang="zh-CN" sz="2400" b="1" dirty="0">
                <a:latin typeface="Times New Roman" pitchFamily="18" charset="0"/>
                <a:cs typeface="Times New Roman" pitchFamily="18" charset="0"/>
              </a:rPr>
              <a:t>(“%</a:t>
            </a:r>
            <a:r>
              <a:rPr lang="en-US" altLang="zh-CN" sz="2400" b="1" dirty="0" err="1">
                <a:latin typeface="Times New Roman" pitchFamily="18" charset="0"/>
                <a:cs typeface="Times New Roman" pitchFamily="18" charset="0"/>
              </a:rPr>
              <a:t>d”,a</a:t>
            </a:r>
            <a:r>
              <a:rPr lang="en-US" altLang="zh-CN" sz="2400" b="1" dirty="0">
                <a:latin typeface="Times New Roman" pitchFamily="18" charset="0"/>
                <a:cs typeface="Times New Roman" pitchFamily="18" charset="0"/>
              </a:rPr>
              <a:t>[n,y,1]);</a:t>
            </a:r>
          </a:p>
          <a:p>
            <a:pPr eaLnBrk="1" hangingPunct="1">
              <a:spcBef>
                <a:spcPct val="0"/>
              </a:spcBef>
              <a:buClrTx/>
              <a:buSzTx/>
              <a:buFontTx/>
              <a:buNone/>
            </a:pPr>
            <a:r>
              <a:rPr lang="en-US" altLang="zh-CN" sz="2400" b="1" dirty="0">
                <a:latin typeface="Times New Roman" pitchFamily="18" charset="0"/>
                <a:cs typeface="Times New Roman" pitchFamily="18" charset="0"/>
              </a:rPr>
              <a:t>}</a:t>
            </a:r>
          </a:p>
          <a:p>
            <a:pPr eaLnBrk="1" hangingPunct="1">
              <a:spcBef>
                <a:spcPct val="0"/>
              </a:spcBef>
              <a:buClrTx/>
              <a:buSzTx/>
              <a:buFontTx/>
              <a:buNone/>
            </a:pPr>
            <a:endParaRPr lang="en-US" altLang="zh-CN" sz="2400" b="1" dirty="0">
              <a:latin typeface="Times New Roman" pitchFamily="18" charset="0"/>
              <a:cs typeface="Times New Roman" pitchFamily="18" charset="0"/>
            </a:endParaRPr>
          </a:p>
          <a:p>
            <a:pPr eaLnBrk="1" hangingPunct="1">
              <a:spcBef>
                <a:spcPct val="0"/>
              </a:spcBef>
              <a:buClrTx/>
              <a:buSzTx/>
              <a:buFontTx/>
              <a:buNone/>
            </a:pPr>
            <a:r>
              <a:rPr lang="zh-CN" altLang="en-US" sz="2400" b="1" dirty="0">
                <a:latin typeface="Times New Roman" pitchFamily="18" charset="0"/>
                <a:cs typeface="Times New Roman" pitchFamily="18" charset="0"/>
              </a:rPr>
              <a:t>输入：</a:t>
            </a:r>
          </a:p>
          <a:p>
            <a:pPr eaLnBrk="1" hangingPunct="1">
              <a:spcBef>
                <a:spcPct val="0"/>
              </a:spcBef>
              <a:buClrTx/>
              <a:buSzTx/>
              <a:buFontTx/>
              <a:buNone/>
            </a:pPr>
            <a:r>
              <a:rPr lang="en-US" altLang="zh-CN" sz="2400" b="1" dirty="0">
                <a:latin typeface="Times New Roman" pitchFamily="18" charset="0"/>
                <a:cs typeface="Times New Roman" pitchFamily="18" charset="0"/>
              </a:rPr>
              <a:t>5               //</a:t>
            </a:r>
            <a:r>
              <a:rPr lang="zh-CN" altLang="en-US" sz="2400" b="1" dirty="0">
                <a:latin typeface="Times New Roman" pitchFamily="18" charset="0"/>
                <a:cs typeface="Times New Roman" pitchFamily="18" charset="0"/>
              </a:rPr>
              <a:t>数塔层数</a:t>
            </a:r>
          </a:p>
          <a:p>
            <a:pPr eaLnBrk="1" hangingPunct="1">
              <a:spcBef>
                <a:spcPct val="0"/>
              </a:spcBef>
              <a:buClrTx/>
              <a:buSzTx/>
              <a:buFontTx/>
              <a:buNone/>
            </a:pPr>
            <a:r>
              <a:rPr lang="en-US" altLang="zh-CN" sz="2400" b="1" dirty="0">
                <a:latin typeface="Times New Roman" pitchFamily="18" charset="0"/>
                <a:cs typeface="Times New Roman" pitchFamily="18" charset="0"/>
              </a:rPr>
              <a:t>13</a:t>
            </a:r>
          </a:p>
          <a:p>
            <a:pPr eaLnBrk="1" hangingPunct="1">
              <a:spcBef>
                <a:spcPct val="0"/>
              </a:spcBef>
              <a:buClrTx/>
              <a:buSzTx/>
              <a:buFontTx/>
              <a:buNone/>
            </a:pPr>
            <a:r>
              <a:rPr lang="en-US" altLang="zh-CN" sz="2400" b="1" dirty="0">
                <a:latin typeface="Times New Roman" pitchFamily="18" charset="0"/>
                <a:cs typeface="Times New Roman" pitchFamily="18" charset="0"/>
              </a:rPr>
              <a:t>11   8</a:t>
            </a:r>
          </a:p>
          <a:p>
            <a:pPr eaLnBrk="1" hangingPunct="1">
              <a:spcBef>
                <a:spcPct val="0"/>
              </a:spcBef>
              <a:buClrTx/>
              <a:buSzTx/>
              <a:buFontTx/>
              <a:buNone/>
            </a:pPr>
            <a:r>
              <a:rPr lang="en-US" altLang="zh-CN" sz="2400" b="1" dirty="0">
                <a:latin typeface="Times New Roman" pitchFamily="18" charset="0"/>
                <a:cs typeface="Times New Roman" pitchFamily="18" charset="0"/>
              </a:rPr>
              <a:t>12   7    26</a:t>
            </a:r>
          </a:p>
          <a:p>
            <a:pPr eaLnBrk="1" hangingPunct="1">
              <a:spcBef>
                <a:spcPct val="0"/>
              </a:spcBef>
              <a:buClrTx/>
              <a:buSzTx/>
              <a:buFontTx/>
              <a:buNone/>
            </a:pPr>
            <a:r>
              <a:rPr lang="en-US" altLang="zh-CN" sz="2400" b="1" dirty="0">
                <a:latin typeface="Times New Roman" pitchFamily="18" charset="0"/>
                <a:cs typeface="Times New Roman" pitchFamily="18" charset="0"/>
              </a:rPr>
              <a:t>6   14    15    8</a:t>
            </a:r>
          </a:p>
          <a:p>
            <a:pPr eaLnBrk="1" hangingPunct="1">
              <a:spcBef>
                <a:spcPct val="0"/>
              </a:spcBef>
              <a:buClrTx/>
              <a:buSzTx/>
              <a:buFontTx/>
              <a:buNone/>
            </a:pPr>
            <a:r>
              <a:rPr lang="en-US" altLang="zh-CN" sz="2400" b="1" dirty="0">
                <a:latin typeface="Times New Roman" pitchFamily="18" charset="0"/>
                <a:cs typeface="Times New Roman" pitchFamily="18" charset="0"/>
              </a:rPr>
              <a:t>12   7    13   24    11</a:t>
            </a:r>
          </a:p>
        </p:txBody>
      </p:sp>
      <p:sp>
        <p:nvSpPr>
          <p:cNvPr id="26627" name="Rectangle 3"/>
          <p:cNvSpPr>
            <a:spLocks noChangeArrowheads="1"/>
          </p:cNvSpPr>
          <p:nvPr/>
        </p:nvSpPr>
        <p:spPr bwMode="auto">
          <a:xfrm>
            <a:off x="4343400" y="4479925"/>
            <a:ext cx="4572000" cy="1754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zh-CN" altLang="en-US" sz="2400">
                <a:latin typeface="Arial" charset="0"/>
              </a:rPr>
              <a:t>输出结果：</a:t>
            </a:r>
          </a:p>
          <a:p>
            <a:pPr eaLnBrk="1" hangingPunct="1">
              <a:spcBef>
                <a:spcPct val="0"/>
              </a:spcBef>
              <a:buClrTx/>
              <a:buSzTx/>
              <a:buFontTx/>
              <a:buNone/>
            </a:pPr>
            <a:r>
              <a:rPr lang="zh-CN" altLang="en-US" sz="2400">
                <a:latin typeface="Arial" charset="0"/>
              </a:rPr>
              <a:t> </a:t>
            </a:r>
            <a:r>
              <a:rPr lang="en-US" altLang="zh-CN" sz="2400">
                <a:latin typeface="Arial" charset="0"/>
              </a:rPr>
              <a:t>max=86</a:t>
            </a:r>
          </a:p>
          <a:p>
            <a:pPr eaLnBrk="1" hangingPunct="1">
              <a:spcBef>
                <a:spcPct val="0"/>
              </a:spcBef>
              <a:buClrTx/>
              <a:buSzTx/>
              <a:buFontTx/>
              <a:buNone/>
            </a:pPr>
            <a:r>
              <a:rPr lang="en-US" altLang="zh-CN" sz="2400">
                <a:latin typeface="Arial" charset="0"/>
              </a:rPr>
              <a:t> 13-&gt;8-&gt;26-&gt;15-&gt;24</a:t>
            </a:r>
          </a:p>
          <a:p>
            <a:pPr eaLnBrk="1" hangingPunct="1">
              <a:spcBef>
                <a:spcPct val="50000"/>
              </a:spcBef>
              <a:buClrTx/>
              <a:buSzTx/>
              <a:buFontTx/>
              <a:buNone/>
            </a:pPr>
            <a:endParaRPr lang="en-US" altLang="zh-CN" sz="2400">
              <a:latin typeface="Arial" charset="0"/>
            </a:endParaRPr>
          </a:p>
        </p:txBody>
      </p:sp>
      <p:pic>
        <p:nvPicPr>
          <p:cNvPr id="4" name="Picture 2"/>
          <p:cNvPicPr>
            <a:picLocks noChangeAspect="1" noChangeArrowheads="1"/>
          </p:cNvPicPr>
          <p:nvPr/>
        </p:nvPicPr>
        <p:blipFill>
          <a:blip r:embed="rId2" cstate="print"/>
          <a:srcRect/>
          <a:stretch>
            <a:fillRect/>
          </a:stretch>
        </p:blipFill>
        <p:spPr bwMode="auto">
          <a:xfrm>
            <a:off x="4216400" y="609600"/>
            <a:ext cx="4927600" cy="2667000"/>
          </a:xfrm>
          <a:prstGeom prst="rect">
            <a:avLst/>
          </a:prstGeom>
          <a:noFill/>
        </p:spPr>
      </p:pic>
      <p:cxnSp>
        <p:nvCxnSpPr>
          <p:cNvPr id="6" name="直接连接符 5"/>
          <p:cNvCxnSpPr/>
          <p:nvPr/>
        </p:nvCxnSpPr>
        <p:spPr>
          <a:xfrm>
            <a:off x="6781800" y="838200"/>
            <a:ext cx="990600" cy="990600"/>
          </a:xfrm>
          <a:prstGeom prst="line">
            <a:avLst/>
          </a:prstGeom>
          <a:ln w="539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7315200" y="2057400"/>
            <a:ext cx="457200" cy="457200"/>
          </a:xfrm>
          <a:prstGeom prst="line">
            <a:avLst/>
          </a:prstGeom>
          <a:ln w="539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239000" y="2590800"/>
            <a:ext cx="381000" cy="457200"/>
          </a:xfrm>
          <a:prstGeom prst="line">
            <a:avLst/>
          </a:prstGeom>
          <a:ln w="53975">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0" y="0"/>
            <a:ext cx="9144000" cy="501675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zh-CN" altLang="en-US" sz="2800" b="1" dirty="0" smtClean="0">
                <a:latin typeface="Arial" charset="0"/>
              </a:rPr>
              <a:t>求</a:t>
            </a:r>
            <a:r>
              <a:rPr lang="zh-CN" altLang="en-US" sz="2800" b="1" dirty="0">
                <a:latin typeface="Arial" charset="0"/>
              </a:rPr>
              <a:t>最长不下降</a:t>
            </a:r>
            <a:r>
              <a:rPr lang="zh-CN" altLang="en-US" sz="2800" b="1" dirty="0" smtClean="0">
                <a:latin typeface="Arial" charset="0"/>
              </a:rPr>
              <a:t>序列</a:t>
            </a:r>
            <a:endParaRPr lang="en-US" altLang="zh-CN" sz="2800" b="1" dirty="0" smtClean="0">
              <a:latin typeface="Arial" charset="0"/>
            </a:endParaRPr>
          </a:p>
          <a:p>
            <a:pPr eaLnBrk="1" hangingPunct="1">
              <a:spcBef>
                <a:spcPct val="0"/>
              </a:spcBef>
              <a:buClrTx/>
              <a:buSzTx/>
              <a:buFontTx/>
              <a:buNone/>
            </a:pPr>
            <a:endParaRPr lang="zh-CN" altLang="en-US" sz="2800" b="1" dirty="0">
              <a:latin typeface="Arial" charset="0"/>
            </a:endParaRPr>
          </a:p>
          <a:p>
            <a:pPr eaLnBrk="1" hangingPunct="1">
              <a:spcBef>
                <a:spcPct val="0"/>
              </a:spcBef>
              <a:buClrTx/>
              <a:buSzTx/>
              <a:buFontTx/>
              <a:buNone/>
            </a:pPr>
            <a:r>
              <a:rPr lang="zh-CN" altLang="en-US" sz="2200" b="1" dirty="0" smtClean="0">
                <a:solidFill>
                  <a:srgbClr val="FFFF66"/>
                </a:solidFill>
                <a:latin typeface="Arial" charset="0"/>
              </a:rPr>
              <a:t>一、问题描述</a:t>
            </a:r>
            <a:r>
              <a:rPr lang="zh-CN" altLang="en-US" sz="2200" b="1" dirty="0">
                <a:solidFill>
                  <a:srgbClr val="FFFF66"/>
                </a:solidFill>
                <a:latin typeface="Arial" charset="0"/>
              </a:rPr>
              <a:t>：</a:t>
            </a:r>
          </a:p>
          <a:p>
            <a:pPr eaLnBrk="1" hangingPunct="1">
              <a:spcBef>
                <a:spcPct val="0"/>
              </a:spcBef>
              <a:buClrTx/>
              <a:buSzTx/>
              <a:buFontTx/>
              <a:buNone/>
            </a:pPr>
            <a:r>
              <a:rPr lang="zh-CN" altLang="en-US" sz="2200" b="1" dirty="0">
                <a:latin typeface="Arial" charset="0"/>
              </a:rPr>
              <a:t>       设有由</a:t>
            </a:r>
            <a:r>
              <a:rPr lang="en-US" altLang="zh-CN" sz="2200" b="1" dirty="0">
                <a:latin typeface="Arial" charset="0"/>
              </a:rPr>
              <a:t>n</a:t>
            </a:r>
            <a:r>
              <a:rPr lang="zh-CN" altLang="en-US" sz="2200" b="1" dirty="0">
                <a:latin typeface="Arial" charset="0"/>
              </a:rPr>
              <a:t>个不相同的整数组成的数列，记为</a:t>
            </a:r>
            <a:r>
              <a:rPr lang="en-US" altLang="zh-CN" sz="2200" b="1" dirty="0">
                <a:latin typeface="Arial" charset="0"/>
              </a:rPr>
              <a:t>:b(1)</a:t>
            </a:r>
            <a:r>
              <a:rPr lang="zh-CN" altLang="en-US" sz="2200" b="1" dirty="0">
                <a:latin typeface="Arial" charset="0"/>
              </a:rPr>
              <a:t>、</a:t>
            </a:r>
            <a:r>
              <a:rPr lang="en-US" altLang="zh-CN" sz="2200" b="1" dirty="0">
                <a:latin typeface="Arial" charset="0"/>
              </a:rPr>
              <a:t>b(2)</a:t>
            </a:r>
            <a:r>
              <a:rPr lang="zh-CN" altLang="en-US" sz="2200" b="1" dirty="0">
                <a:latin typeface="Arial" charset="0"/>
              </a:rPr>
              <a:t>、</a:t>
            </a:r>
            <a:r>
              <a:rPr lang="en-US" altLang="zh-CN" sz="2200" b="1" dirty="0">
                <a:latin typeface="Arial" charset="0"/>
              </a:rPr>
              <a:t>……</a:t>
            </a:r>
            <a:r>
              <a:rPr lang="zh-CN" altLang="en-US" sz="2200" b="1" dirty="0">
                <a:latin typeface="Arial" charset="0"/>
              </a:rPr>
              <a:t>、</a:t>
            </a:r>
            <a:r>
              <a:rPr lang="en-US" altLang="zh-CN" sz="2200" b="1" dirty="0">
                <a:latin typeface="Arial" charset="0"/>
              </a:rPr>
              <a:t>b(n)</a:t>
            </a:r>
            <a:r>
              <a:rPr lang="zh-CN" altLang="en-US" sz="2200" b="1" dirty="0">
                <a:latin typeface="Arial" charset="0"/>
              </a:rPr>
              <a:t>且</a:t>
            </a:r>
            <a:r>
              <a:rPr lang="en-US" altLang="zh-CN" sz="2200" b="1" dirty="0">
                <a:latin typeface="Arial" charset="0"/>
              </a:rPr>
              <a:t>b(</a:t>
            </a:r>
            <a:r>
              <a:rPr lang="en-US" altLang="zh-CN" sz="2200" b="1" dirty="0" err="1">
                <a:latin typeface="Arial" charset="0"/>
              </a:rPr>
              <a:t>i</a:t>
            </a:r>
            <a:r>
              <a:rPr lang="en-US" altLang="zh-CN" sz="2200" b="1" dirty="0">
                <a:latin typeface="Arial" charset="0"/>
              </a:rPr>
              <a:t>)&lt;&gt;b(j)  (</a:t>
            </a:r>
            <a:r>
              <a:rPr lang="en-US" altLang="zh-CN" sz="2200" b="1" dirty="0" err="1">
                <a:latin typeface="Arial" charset="0"/>
              </a:rPr>
              <a:t>i</a:t>
            </a:r>
            <a:r>
              <a:rPr lang="en-US" altLang="zh-CN" sz="2200" b="1" dirty="0">
                <a:latin typeface="Arial" charset="0"/>
              </a:rPr>
              <a:t>&lt;&gt;j)</a:t>
            </a:r>
            <a:r>
              <a:rPr lang="zh-CN" altLang="en-US" sz="2200" b="1" dirty="0">
                <a:latin typeface="Arial" charset="0"/>
              </a:rPr>
              <a:t>，若存在</a:t>
            </a:r>
            <a:r>
              <a:rPr lang="en-US" altLang="zh-CN" sz="2200" b="1" dirty="0">
                <a:latin typeface="Arial" charset="0"/>
              </a:rPr>
              <a:t>i1&lt;i2&lt;i3&lt; … &lt; </a:t>
            </a:r>
            <a:r>
              <a:rPr lang="en-US" altLang="zh-CN" sz="2200" b="1" dirty="0" err="1">
                <a:latin typeface="Arial" charset="0"/>
              </a:rPr>
              <a:t>ie</a:t>
            </a:r>
            <a:r>
              <a:rPr lang="en-US" altLang="zh-CN" sz="2200" b="1" dirty="0">
                <a:latin typeface="Arial" charset="0"/>
              </a:rPr>
              <a:t> </a:t>
            </a:r>
            <a:r>
              <a:rPr lang="zh-CN" altLang="en-US" sz="2200" b="1" dirty="0">
                <a:latin typeface="Arial" charset="0"/>
              </a:rPr>
              <a:t>且有</a:t>
            </a:r>
            <a:r>
              <a:rPr lang="en-US" altLang="zh-CN" sz="2200" b="1" dirty="0">
                <a:latin typeface="Arial" charset="0"/>
              </a:rPr>
              <a:t>b(i1)&lt;b(i2)&lt; … &lt;b(</a:t>
            </a:r>
            <a:r>
              <a:rPr lang="en-US" altLang="zh-CN" sz="2200" b="1" dirty="0" err="1">
                <a:latin typeface="Arial" charset="0"/>
              </a:rPr>
              <a:t>ie</a:t>
            </a:r>
            <a:r>
              <a:rPr lang="en-US" altLang="zh-CN" sz="2200" b="1" dirty="0">
                <a:latin typeface="Arial" charset="0"/>
              </a:rPr>
              <a:t>)</a:t>
            </a:r>
            <a:r>
              <a:rPr lang="zh-CN" altLang="en-US" sz="2200" b="1" dirty="0">
                <a:latin typeface="Arial" charset="0"/>
              </a:rPr>
              <a:t>则称为长度为</a:t>
            </a:r>
            <a:r>
              <a:rPr lang="en-US" altLang="zh-CN" sz="2200" b="1" dirty="0">
                <a:latin typeface="Arial" charset="0"/>
              </a:rPr>
              <a:t>e</a:t>
            </a:r>
            <a:r>
              <a:rPr lang="zh-CN" altLang="en-US" sz="2200" b="1" dirty="0">
                <a:latin typeface="Arial" charset="0"/>
              </a:rPr>
              <a:t>的不下降序列。程序要求，当原数列出之后，求出最长的不下降序列。</a:t>
            </a:r>
          </a:p>
          <a:p>
            <a:pPr eaLnBrk="1" hangingPunct="1">
              <a:spcBef>
                <a:spcPct val="0"/>
              </a:spcBef>
              <a:buClrTx/>
              <a:buSzTx/>
              <a:buFontTx/>
              <a:buNone/>
            </a:pPr>
            <a:r>
              <a:rPr lang="zh-CN" altLang="en-US" sz="2200" b="1" dirty="0">
                <a:latin typeface="Arial" charset="0"/>
              </a:rPr>
              <a:t>       </a:t>
            </a:r>
            <a:r>
              <a:rPr lang="zh-CN" altLang="en-US" sz="2200" b="1" dirty="0" smtClean="0">
                <a:latin typeface="Arial" charset="0"/>
              </a:rPr>
              <a:t>例如</a:t>
            </a:r>
            <a:r>
              <a:rPr lang="en-US" altLang="zh-CN" sz="2200" b="1" dirty="0" smtClean="0">
                <a:latin typeface="Arial" charset="0"/>
              </a:rPr>
              <a:t>:</a:t>
            </a:r>
          </a:p>
          <a:p>
            <a:pPr eaLnBrk="1" hangingPunct="1">
              <a:spcBef>
                <a:spcPct val="0"/>
              </a:spcBef>
              <a:buClrTx/>
              <a:buSzTx/>
              <a:buFontTx/>
              <a:buNone/>
            </a:pPr>
            <a:r>
              <a:rPr lang="en-US" altLang="zh-CN" sz="2200" b="1" dirty="0" smtClean="0">
                <a:latin typeface="Arial" charset="0"/>
              </a:rPr>
              <a:t>13</a:t>
            </a:r>
            <a:r>
              <a:rPr lang="zh-CN" altLang="en-US" sz="2200" b="1" dirty="0">
                <a:latin typeface="Arial" charset="0"/>
              </a:rPr>
              <a:t>，</a:t>
            </a:r>
            <a:r>
              <a:rPr lang="en-US" altLang="zh-CN" sz="2200" b="1" dirty="0">
                <a:latin typeface="Arial" charset="0"/>
              </a:rPr>
              <a:t>7</a:t>
            </a:r>
            <a:r>
              <a:rPr lang="zh-CN" altLang="en-US" sz="2200" b="1" dirty="0">
                <a:latin typeface="Arial" charset="0"/>
              </a:rPr>
              <a:t>，</a:t>
            </a:r>
            <a:r>
              <a:rPr lang="en-US" altLang="zh-CN" sz="2200" b="1" dirty="0">
                <a:latin typeface="Arial" charset="0"/>
              </a:rPr>
              <a:t>9</a:t>
            </a:r>
            <a:r>
              <a:rPr lang="zh-CN" altLang="en-US" sz="2200" b="1" dirty="0">
                <a:latin typeface="Arial" charset="0"/>
              </a:rPr>
              <a:t>，</a:t>
            </a:r>
            <a:r>
              <a:rPr lang="en-US" altLang="zh-CN" sz="2200" b="1" dirty="0">
                <a:latin typeface="Arial" charset="0"/>
              </a:rPr>
              <a:t>16</a:t>
            </a:r>
            <a:r>
              <a:rPr lang="zh-CN" altLang="en-US" sz="2200" b="1" dirty="0">
                <a:latin typeface="Arial" charset="0"/>
              </a:rPr>
              <a:t>，</a:t>
            </a:r>
            <a:r>
              <a:rPr lang="en-US" altLang="zh-CN" sz="2200" b="1" dirty="0">
                <a:latin typeface="Arial" charset="0"/>
              </a:rPr>
              <a:t>38</a:t>
            </a:r>
            <a:r>
              <a:rPr lang="zh-CN" altLang="en-US" sz="2200" b="1" dirty="0">
                <a:latin typeface="Arial" charset="0"/>
              </a:rPr>
              <a:t>，</a:t>
            </a:r>
            <a:r>
              <a:rPr lang="en-US" altLang="zh-CN" sz="2200" b="1" dirty="0">
                <a:latin typeface="Arial" charset="0"/>
              </a:rPr>
              <a:t>24</a:t>
            </a:r>
            <a:r>
              <a:rPr lang="zh-CN" altLang="en-US" sz="2200" b="1" dirty="0">
                <a:latin typeface="Arial" charset="0"/>
              </a:rPr>
              <a:t>，</a:t>
            </a:r>
            <a:r>
              <a:rPr lang="en-US" altLang="zh-CN" sz="2200" b="1" dirty="0">
                <a:latin typeface="Arial" charset="0"/>
              </a:rPr>
              <a:t>37</a:t>
            </a:r>
            <a:r>
              <a:rPr lang="zh-CN" altLang="en-US" sz="2200" b="1" dirty="0">
                <a:latin typeface="Arial" charset="0"/>
              </a:rPr>
              <a:t>，</a:t>
            </a:r>
            <a:r>
              <a:rPr lang="en-US" altLang="zh-CN" sz="2200" b="1" dirty="0">
                <a:latin typeface="Arial" charset="0"/>
              </a:rPr>
              <a:t>18</a:t>
            </a:r>
            <a:r>
              <a:rPr lang="zh-CN" altLang="en-US" sz="2200" b="1" dirty="0">
                <a:latin typeface="Arial" charset="0"/>
              </a:rPr>
              <a:t>，</a:t>
            </a:r>
            <a:r>
              <a:rPr lang="en-US" altLang="zh-CN" sz="2200" b="1" dirty="0">
                <a:latin typeface="Arial" charset="0"/>
              </a:rPr>
              <a:t>44</a:t>
            </a:r>
            <a:r>
              <a:rPr lang="zh-CN" altLang="en-US" sz="2200" b="1" dirty="0">
                <a:latin typeface="Arial" charset="0"/>
              </a:rPr>
              <a:t>，</a:t>
            </a:r>
            <a:r>
              <a:rPr lang="en-US" altLang="zh-CN" sz="2200" b="1" dirty="0">
                <a:latin typeface="Arial" charset="0"/>
              </a:rPr>
              <a:t>19</a:t>
            </a:r>
            <a:r>
              <a:rPr lang="zh-CN" altLang="en-US" sz="2200" b="1" dirty="0">
                <a:latin typeface="Arial" charset="0"/>
              </a:rPr>
              <a:t>，</a:t>
            </a:r>
            <a:r>
              <a:rPr lang="en-US" altLang="zh-CN" sz="2200" b="1" dirty="0">
                <a:latin typeface="Arial" charset="0"/>
              </a:rPr>
              <a:t>21</a:t>
            </a:r>
            <a:r>
              <a:rPr lang="zh-CN" altLang="en-US" sz="2200" b="1" dirty="0">
                <a:latin typeface="Arial" charset="0"/>
              </a:rPr>
              <a:t>，</a:t>
            </a:r>
            <a:r>
              <a:rPr lang="en-US" altLang="zh-CN" sz="2200" b="1" dirty="0">
                <a:latin typeface="Arial" charset="0"/>
              </a:rPr>
              <a:t>22</a:t>
            </a:r>
            <a:r>
              <a:rPr lang="zh-CN" altLang="en-US" sz="2200" b="1" dirty="0">
                <a:latin typeface="Arial" charset="0"/>
              </a:rPr>
              <a:t>，</a:t>
            </a:r>
            <a:r>
              <a:rPr lang="en-US" altLang="zh-CN" sz="2200" b="1" dirty="0">
                <a:latin typeface="Arial" charset="0"/>
              </a:rPr>
              <a:t>63</a:t>
            </a:r>
            <a:r>
              <a:rPr lang="zh-CN" altLang="en-US" sz="2200" b="1" dirty="0">
                <a:latin typeface="Arial" charset="0"/>
              </a:rPr>
              <a:t>，</a:t>
            </a:r>
            <a:r>
              <a:rPr lang="en-US" altLang="zh-CN" sz="2200" b="1" dirty="0" smtClean="0">
                <a:latin typeface="Arial" charset="0"/>
              </a:rPr>
              <a:t>15</a:t>
            </a:r>
          </a:p>
          <a:p>
            <a:pPr eaLnBrk="1" hangingPunct="1">
              <a:spcBef>
                <a:spcPct val="0"/>
              </a:spcBef>
              <a:buClrTx/>
              <a:buSzTx/>
              <a:buFontTx/>
              <a:buNone/>
            </a:pPr>
            <a:endParaRPr lang="en-US" altLang="zh-CN" sz="2200" b="1" dirty="0" smtClean="0">
              <a:latin typeface="Arial" charset="0"/>
            </a:endParaRPr>
          </a:p>
          <a:p>
            <a:pPr eaLnBrk="1" hangingPunct="1">
              <a:spcBef>
                <a:spcPct val="0"/>
              </a:spcBef>
              <a:buClrTx/>
              <a:buSzTx/>
              <a:buFontTx/>
              <a:buNone/>
            </a:pPr>
            <a:r>
              <a:rPr lang="zh-CN" altLang="en-US" sz="2200" b="1" dirty="0" smtClean="0">
                <a:latin typeface="Arial" charset="0"/>
              </a:rPr>
              <a:t>例</a:t>
            </a:r>
            <a:r>
              <a:rPr lang="zh-CN" altLang="en-US" sz="2200" b="1" dirty="0">
                <a:latin typeface="Arial" charset="0"/>
              </a:rPr>
              <a:t>中</a:t>
            </a:r>
            <a:r>
              <a:rPr lang="en-US" altLang="zh-CN" sz="2200" b="1" dirty="0">
                <a:latin typeface="Arial" charset="0"/>
              </a:rPr>
              <a:t>13</a:t>
            </a:r>
            <a:r>
              <a:rPr lang="zh-CN" altLang="en-US" sz="2200" b="1" dirty="0">
                <a:latin typeface="Arial" charset="0"/>
              </a:rPr>
              <a:t>，</a:t>
            </a:r>
            <a:r>
              <a:rPr lang="en-US" altLang="zh-CN" sz="2200" b="1" dirty="0">
                <a:latin typeface="Arial" charset="0"/>
              </a:rPr>
              <a:t>16</a:t>
            </a:r>
            <a:r>
              <a:rPr lang="zh-CN" altLang="en-US" sz="2200" b="1" dirty="0">
                <a:latin typeface="Arial" charset="0"/>
              </a:rPr>
              <a:t>，</a:t>
            </a:r>
            <a:r>
              <a:rPr lang="en-US" altLang="zh-CN" sz="2200" b="1" dirty="0">
                <a:latin typeface="Arial" charset="0"/>
              </a:rPr>
              <a:t>18</a:t>
            </a:r>
            <a:r>
              <a:rPr lang="zh-CN" altLang="en-US" sz="2200" b="1" dirty="0">
                <a:latin typeface="Arial" charset="0"/>
              </a:rPr>
              <a:t>，</a:t>
            </a:r>
            <a:r>
              <a:rPr lang="en-US" altLang="zh-CN" sz="2200" b="1" dirty="0">
                <a:latin typeface="Arial" charset="0"/>
              </a:rPr>
              <a:t>19</a:t>
            </a:r>
            <a:r>
              <a:rPr lang="zh-CN" altLang="en-US" sz="2200" b="1" dirty="0">
                <a:latin typeface="Arial" charset="0"/>
              </a:rPr>
              <a:t>，</a:t>
            </a:r>
            <a:r>
              <a:rPr lang="en-US" altLang="zh-CN" sz="2200" b="1" dirty="0">
                <a:latin typeface="Arial" charset="0"/>
              </a:rPr>
              <a:t>21</a:t>
            </a:r>
            <a:r>
              <a:rPr lang="zh-CN" altLang="en-US" sz="2200" b="1" dirty="0">
                <a:latin typeface="Arial" charset="0"/>
              </a:rPr>
              <a:t>，</a:t>
            </a:r>
            <a:r>
              <a:rPr lang="en-US" altLang="zh-CN" sz="2200" b="1" dirty="0">
                <a:latin typeface="Arial" charset="0"/>
              </a:rPr>
              <a:t>22</a:t>
            </a:r>
            <a:r>
              <a:rPr lang="zh-CN" altLang="en-US" sz="2200" b="1" dirty="0">
                <a:latin typeface="Arial" charset="0"/>
              </a:rPr>
              <a:t>，</a:t>
            </a:r>
            <a:r>
              <a:rPr lang="en-US" altLang="zh-CN" sz="2200" b="1" dirty="0" smtClean="0">
                <a:latin typeface="Arial" charset="0"/>
              </a:rPr>
              <a:t>63</a:t>
            </a:r>
            <a:r>
              <a:rPr lang="zh-CN" altLang="en-US" sz="2200" b="1" dirty="0" smtClean="0">
                <a:latin typeface="Arial" charset="0"/>
              </a:rPr>
              <a:t>是</a:t>
            </a:r>
            <a:r>
              <a:rPr lang="zh-CN" altLang="en-US" sz="2200" b="1" dirty="0">
                <a:latin typeface="Arial" charset="0"/>
              </a:rPr>
              <a:t>一个长度为</a:t>
            </a:r>
            <a:r>
              <a:rPr lang="en-US" altLang="zh-CN" sz="2200" b="1" dirty="0">
                <a:latin typeface="Arial" charset="0"/>
              </a:rPr>
              <a:t>7</a:t>
            </a:r>
            <a:r>
              <a:rPr lang="zh-CN" altLang="en-US" sz="2200" b="1" dirty="0">
                <a:latin typeface="Arial" charset="0"/>
              </a:rPr>
              <a:t>的不下降</a:t>
            </a:r>
            <a:r>
              <a:rPr lang="zh-CN" altLang="en-US" sz="2200" b="1" dirty="0" smtClean="0">
                <a:latin typeface="Arial" charset="0"/>
              </a:rPr>
              <a:t>序列</a:t>
            </a:r>
            <a:endParaRPr lang="en-US" altLang="zh-CN" sz="2200" b="1" dirty="0" smtClean="0">
              <a:latin typeface="Arial" charset="0"/>
            </a:endParaRPr>
          </a:p>
          <a:p>
            <a:pPr eaLnBrk="1" hangingPunct="1">
              <a:spcBef>
                <a:spcPct val="0"/>
              </a:spcBef>
              <a:buClrTx/>
              <a:buSzTx/>
              <a:buFontTx/>
              <a:buNone/>
            </a:pPr>
            <a:r>
              <a:rPr lang="en-US" altLang="zh-CN" sz="2200" b="1" dirty="0" smtClean="0">
                <a:latin typeface="Arial" charset="0"/>
              </a:rPr>
              <a:t>7 </a:t>
            </a:r>
            <a:r>
              <a:rPr lang="zh-CN" altLang="en-US" sz="2200" b="1" dirty="0">
                <a:latin typeface="Arial" charset="0"/>
              </a:rPr>
              <a:t>，</a:t>
            </a:r>
            <a:r>
              <a:rPr lang="en-US" altLang="zh-CN" sz="2200" b="1" dirty="0">
                <a:latin typeface="Arial" charset="0"/>
              </a:rPr>
              <a:t>9</a:t>
            </a:r>
            <a:r>
              <a:rPr lang="zh-CN" altLang="en-US" sz="2200" b="1" dirty="0">
                <a:latin typeface="Arial" charset="0"/>
              </a:rPr>
              <a:t>，</a:t>
            </a:r>
            <a:r>
              <a:rPr lang="en-US" altLang="zh-CN" sz="2200" b="1" dirty="0">
                <a:latin typeface="Arial" charset="0"/>
              </a:rPr>
              <a:t>16</a:t>
            </a:r>
            <a:r>
              <a:rPr lang="zh-CN" altLang="en-US" sz="2200" b="1" dirty="0">
                <a:latin typeface="Arial" charset="0"/>
              </a:rPr>
              <a:t>，</a:t>
            </a:r>
            <a:r>
              <a:rPr lang="en-US" altLang="zh-CN" sz="2200" b="1" dirty="0">
                <a:latin typeface="Arial" charset="0"/>
              </a:rPr>
              <a:t>18</a:t>
            </a:r>
            <a:r>
              <a:rPr lang="zh-CN" altLang="en-US" sz="2200" b="1" dirty="0">
                <a:latin typeface="Arial" charset="0"/>
              </a:rPr>
              <a:t>，</a:t>
            </a:r>
            <a:r>
              <a:rPr lang="en-US" altLang="zh-CN" sz="2200" b="1" dirty="0">
                <a:latin typeface="Arial" charset="0"/>
              </a:rPr>
              <a:t>19</a:t>
            </a:r>
            <a:r>
              <a:rPr lang="zh-CN" altLang="en-US" sz="2200" b="1" dirty="0">
                <a:latin typeface="Arial" charset="0"/>
              </a:rPr>
              <a:t>，</a:t>
            </a:r>
            <a:r>
              <a:rPr lang="en-US" altLang="zh-CN" sz="2200" b="1" dirty="0">
                <a:latin typeface="Arial" charset="0"/>
              </a:rPr>
              <a:t>21</a:t>
            </a:r>
            <a:r>
              <a:rPr lang="zh-CN" altLang="en-US" sz="2200" b="1" dirty="0">
                <a:latin typeface="Arial" charset="0"/>
              </a:rPr>
              <a:t>，</a:t>
            </a:r>
            <a:r>
              <a:rPr lang="en-US" altLang="zh-CN" sz="2200" b="1" dirty="0">
                <a:latin typeface="Arial" charset="0"/>
              </a:rPr>
              <a:t>22</a:t>
            </a:r>
            <a:r>
              <a:rPr lang="zh-CN" altLang="en-US" sz="2200" b="1" dirty="0">
                <a:latin typeface="Arial" charset="0"/>
              </a:rPr>
              <a:t>，</a:t>
            </a:r>
            <a:r>
              <a:rPr lang="en-US" altLang="zh-CN" sz="2200" b="1" dirty="0" smtClean="0">
                <a:latin typeface="Arial" charset="0"/>
              </a:rPr>
              <a:t>63</a:t>
            </a:r>
            <a:r>
              <a:rPr lang="zh-CN" altLang="en-US" sz="2200" b="1" dirty="0" smtClean="0">
                <a:latin typeface="Arial" charset="0"/>
              </a:rPr>
              <a:t>是一个长度</a:t>
            </a:r>
            <a:r>
              <a:rPr lang="zh-CN" altLang="en-US" sz="2200" b="1" dirty="0">
                <a:latin typeface="Arial" charset="0"/>
              </a:rPr>
              <a:t>为</a:t>
            </a:r>
            <a:r>
              <a:rPr lang="en-US" altLang="zh-CN" sz="2200" b="1" dirty="0">
                <a:latin typeface="Arial" charset="0"/>
              </a:rPr>
              <a:t>8</a:t>
            </a:r>
            <a:r>
              <a:rPr lang="zh-CN" altLang="en-US" sz="2200" b="1" dirty="0">
                <a:latin typeface="Arial" charset="0"/>
              </a:rPr>
              <a:t>的不下降序列</a:t>
            </a:r>
            <a:r>
              <a:rPr lang="zh-CN" altLang="en-US" sz="2200" b="1" dirty="0" smtClean="0">
                <a:latin typeface="Arial" charset="0"/>
              </a:rPr>
              <a:t>。</a:t>
            </a:r>
            <a:endParaRPr lang="en-US" altLang="zh-CN" sz="2200" b="1" dirty="0" smtClean="0">
              <a:latin typeface="Arial" charset="0"/>
            </a:endParaRPr>
          </a:p>
          <a:p>
            <a:pPr eaLnBrk="1" hangingPunct="1">
              <a:spcBef>
                <a:spcPct val="0"/>
              </a:spcBef>
              <a:buClrTx/>
              <a:buSzTx/>
              <a:buFontTx/>
              <a:buNone/>
            </a:pPr>
            <a:endParaRPr lang="zh-CN" altLang="en-US" sz="2200" b="1" dirty="0">
              <a:solidFill>
                <a:srgbClr val="FFFF66"/>
              </a:solidFill>
              <a:latin typeface="Arial" charset="0"/>
            </a:endParaRPr>
          </a:p>
          <a:p>
            <a:pPr eaLnBrk="1" hangingPunct="1">
              <a:spcBef>
                <a:spcPct val="0"/>
              </a:spcBef>
              <a:buClrTx/>
              <a:buSzTx/>
              <a:buFontTx/>
              <a:buNone/>
            </a:pPr>
            <a:r>
              <a:rPr lang="zh-CN" altLang="en-US" sz="2200" b="1" dirty="0" smtClean="0">
                <a:latin typeface="Arial" charset="0"/>
              </a:rPr>
              <a:t>        </a:t>
            </a:r>
            <a:endParaRPr lang="zh-CN" altLang="en-US" sz="2200" b="1" dirty="0">
              <a:latin typeface="Arial"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0" y="-15876"/>
            <a:ext cx="9144000" cy="64017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2200" b="1" dirty="0">
              <a:solidFill>
                <a:srgbClr val="FFFF66"/>
              </a:solidFill>
              <a:latin typeface="Times New Roman" pitchFamily="18" charset="0"/>
              <a:cs typeface="Times New Roman" pitchFamily="18" charset="0"/>
            </a:endParaRPr>
          </a:p>
          <a:p>
            <a:pPr eaLnBrk="1" hangingPunct="1">
              <a:spcBef>
                <a:spcPct val="0"/>
              </a:spcBef>
              <a:buClrTx/>
              <a:buSzTx/>
              <a:buFontTx/>
              <a:buNone/>
            </a:pPr>
            <a:r>
              <a:rPr lang="zh-CN" altLang="en-US" sz="2800" b="1" dirty="0" smtClean="0">
                <a:solidFill>
                  <a:srgbClr val="FFFF66"/>
                </a:solidFill>
                <a:latin typeface="Times New Roman" pitchFamily="18" charset="0"/>
                <a:cs typeface="Times New Roman" pitchFamily="18" charset="0"/>
              </a:rPr>
              <a:t>二、算法分析</a:t>
            </a:r>
            <a:r>
              <a:rPr lang="zh-CN" altLang="en-US" sz="2800" b="1" dirty="0">
                <a:solidFill>
                  <a:srgbClr val="FFFF66"/>
                </a:solidFill>
                <a:latin typeface="Times New Roman" pitchFamily="18" charset="0"/>
                <a:cs typeface="Times New Roman" pitchFamily="18" charset="0"/>
              </a:rPr>
              <a:t>：</a:t>
            </a:r>
          </a:p>
          <a:p>
            <a:pPr eaLnBrk="1" hangingPunct="1">
              <a:lnSpc>
                <a:spcPct val="150000"/>
              </a:lnSpc>
              <a:spcBef>
                <a:spcPct val="0"/>
              </a:spcBef>
              <a:buClrTx/>
              <a:buSzTx/>
              <a:buFontTx/>
              <a:buNone/>
            </a:pPr>
            <a:r>
              <a:rPr lang="zh-CN" altLang="en-US" sz="2400" b="1" dirty="0">
                <a:latin typeface="Times New Roman" pitchFamily="18" charset="0"/>
                <a:cs typeface="Times New Roman" pitchFamily="18" charset="0"/>
              </a:rPr>
              <a:t>   </a:t>
            </a:r>
            <a:r>
              <a:rPr lang="zh-CN" altLang="en-US" sz="2400" b="1" dirty="0" smtClean="0">
                <a:latin typeface="Times New Roman" pitchFamily="18" charset="0"/>
                <a:cs typeface="Times New Roman" pitchFamily="18" charset="0"/>
              </a:rPr>
              <a:t>根据</a:t>
            </a:r>
            <a:r>
              <a:rPr lang="zh-CN" altLang="en-US" sz="2400" b="1" dirty="0">
                <a:latin typeface="Times New Roman" pitchFamily="18" charset="0"/>
                <a:cs typeface="Times New Roman" pitchFamily="18" charset="0"/>
              </a:rPr>
              <a:t>动态规划的原理，由后往前进行搜索</a:t>
            </a:r>
            <a:r>
              <a:rPr lang="en-US" altLang="zh-CN" sz="2400" b="1" dirty="0">
                <a:latin typeface="Times New Roman" pitchFamily="18" charset="0"/>
                <a:cs typeface="Times New Roman" pitchFamily="18" charset="0"/>
              </a:rPr>
              <a:t>(</a:t>
            </a:r>
            <a:r>
              <a:rPr lang="zh-CN" altLang="en-US" sz="2400" b="1" dirty="0">
                <a:latin typeface="Times New Roman" pitchFamily="18" charset="0"/>
                <a:cs typeface="Times New Roman" pitchFamily="18" charset="0"/>
              </a:rPr>
              <a:t>当然从前往后也一样</a:t>
            </a:r>
            <a:r>
              <a:rPr lang="en-US" altLang="zh-CN" sz="2400" b="1" dirty="0">
                <a:latin typeface="Times New Roman" pitchFamily="18" charset="0"/>
                <a:cs typeface="Times New Roman" pitchFamily="18" charset="0"/>
              </a:rPr>
              <a:t>)</a:t>
            </a:r>
            <a:r>
              <a:rPr lang="zh-CN" altLang="en-US" sz="2400" b="1" dirty="0">
                <a:latin typeface="Times New Roman" pitchFamily="18" charset="0"/>
                <a:cs typeface="Times New Roman" pitchFamily="18" charset="0"/>
              </a:rPr>
              <a:t>。</a:t>
            </a:r>
          </a:p>
          <a:p>
            <a:pPr eaLnBrk="1" hangingPunct="1">
              <a:lnSpc>
                <a:spcPct val="150000"/>
              </a:lnSpc>
              <a:spcBef>
                <a:spcPct val="0"/>
              </a:spcBef>
              <a:buClrTx/>
              <a:buSzTx/>
              <a:buFontTx/>
              <a:buNone/>
            </a:pPr>
            <a:r>
              <a:rPr lang="zh-CN" altLang="en-US" sz="2400" b="1" dirty="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1</a:t>
            </a:r>
            <a:r>
              <a:rPr lang="en-US" altLang="zh-CN" sz="2400" b="1" dirty="0">
                <a:latin typeface="Times New Roman" pitchFamily="18" charset="0"/>
                <a:cs typeface="Times New Roman" pitchFamily="18" charset="0"/>
              </a:rPr>
              <a:t>·</a:t>
            </a:r>
            <a:r>
              <a:rPr lang="zh-CN" altLang="en-US" sz="2400" b="1" dirty="0">
                <a:latin typeface="Times New Roman" pitchFamily="18" charset="0"/>
                <a:cs typeface="Times New Roman" pitchFamily="18" charset="0"/>
              </a:rPr>
              <a:t>对</a:t>
            </a:r>
            <a:r>
              <a:rPr lang="en-US" altLang="zh-CN" sz="2400" b="1" dirty="0">
                <a:latin typeface="Times New Roman" pitchFamily="18" charset="0"/>
                <a:cs typeface="Times New Roman" pitchFamily="18" charset="0"/>
              </a:rPr>
              <a:t>b(n)</a:t>
            </a:r>
            <a:r>
              <a:rPr lang="zh-CN" altLang="en-US" sz="2400" b="1" dirty="0">
                <a:latin typeface="Times New Roman" pitchFamily="18" charset="0"/>
                <a:cs typeface="Times New Roman" pitchFamily="18" charset="0"/>
              </a:rPr>
              <a:t>来说，由于它是最后一个数，所以当从</a:t>
            </a:r>
            <a:r>
              <a:rPr lang="en-US" altLang="zh-CN" sz="2400" b="1" dirty="0">
                <a:latin typeface="Times New Roman" pitchFamily="18" charset="0"/>
                <a:cs typeface="Times New Roman" pitchFamily="18" charset="0"/>
              </a:rPr>
              <a:t>b(n)</a:t>
            </a:r>
            <a:r>
              <a:rPr lang="zh-CN" altLang="en-US" sz="2400" b="1" dirty="0">
                <a:latin typeface="Times New Roman" pitchFamily="18" charset="0"/>
                <a:cs typeface="Times New Roman" pitchFamily="18" charset="0"/>
              </a:rPr>
              <a:t>开始查找时，只存在长度为</a:t>
            </a:r>
            <a:r>
              <a:rPr lang="en-US" altLang="zh-CN" sz="2400" b="1" dirty="0">
                <a:latin typeface="Times New Roman" pitchFamily="18" charset="0"/>
                <a:cs typeface="Times New Roman" pitchFamily="18" charset="0"/>
              </a:rPr>
              <a:t>1</a:t>
            </a:r>
            <a:r>
              <a:rPr lang="zh-CN" altLang="en-US" sz="2400" b="1" dirty="0">
                <a:latin typeface="Times New Roman" pitchFamily="18" charset="0"/>
                <a:cs typeface="Times New Roman" pitchFamily="18" charset="0"/>
              </a:rPr>
              <a:t>的不下降序列；</a:t>
            </a:r>
          </a:p>
          <a:p>
            <a:pPr eaLnBrk="1" hangingPunct="1">
              <a:lnSpc>
                <a:spcPct val="150000"/>
              </a:lnSpc>
              <a:spcBef>
                <a:spcPct val="0"/>
              </a:spcBef>
              <a:buClrTx/>
              <a:buSzTx/>
              <a:buFontTx/>
              <a:buNone/>
            </a:pPr>
            <a:r>
              <a:rPr lang="zh-CN" altLang="en-US" sz="2400" b="1" dirty="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2</a:t>
            </a:r>
            <a:r>
              <a:rPr lang="en-US" altLang="zh-CN" sz="2400" b="1" dirty="0">
                <a:latin typeface="Times New Roman" pitchFamily="18" charset="0"/>
                <a:cs typeface="Times New Roman" pitchFamily="18" charset="0"/>
              </a:rPr>
              <a:t>·</a:t>
            </a:r>
            <a:r>
              <a:rPr lang="zh-CN" altLang="en-US" sz="2400" b="1" dirty="0">
                <a:latin typeface="Times New Roman" pitchFamily="18" charset="0"/>
                <a:cs typeface="Times New Roman" pitchFamily="18" charset="0"/>
              </a:rPr>
              <a:t>若从</a:t>
            </a:r>
            <a:r>
              <a:rPr lang="en-US" altLang="zh-CN" sz="2400" b="1" dirty="0">
                <a:latin typeface="Times New Roman" pitchFamily="18" charset="0"/>
                <a:cs typeface="Times New Roman" pitchFamily="18" charset="0"/>
              </a:rPr>
              <a:t>b(n-1)</a:t>
            </a:r>
            <a:r>
              <a:rPr lang="zh-CN" altLang="en-US" sz="2400" b="1" dirty="0">
                <a:latin typeface="Times New Roman" pitchFamily="18" charset="0"/>
                <a:cs typeface="Times New Roman" pitchFamily="18" charset="0"/>
              </a:rPr>
              <a:t>开始查找，则存在下面的两种可能性：</a:t>
            </a:r>
          </a:p>
          <a:p>
            <a:pPr eaLnBrk="1" hangingPunct="1">
              <a:lnSpc>
                <a:spcPct val="150000"/>
              </a:lnSpc>
              <a:spcBef>
                <a:spcPct val="0"/>
              </a:spcBef>
              <a:buClrTx/>
              <a:buSzTx/>
              <a:buFontTx/>
              <a:buNone/>
            </a:pPr>
            <a:r>
              <a:rPr lang="zh-CN" altLang="en-US" sz="2400" b="1" dirty="0">
                <a:latin typeface="Times New Roman" pitchFamily="18" charset="0"/>
                <a:cs typeface="Times New Roman" pitchFamily="18" charset="0"/>
              </a:rPr>
              <a:t>   </a:t>
            </a:r>
            <a:r>
              <a:rPr lang="zh-CN" altLang="en-US" sz="2400" b="1" dirty="0" smtClean="0">
                <a:latin typeface="Times New Roman" pitchFamily="18" charset="0"/>
                <a:cs typeface="Times New Roman" pitchFamily="18" charset="0"/>
              </a:rPr>
              <a:t>  </a:t>
            </a:r>
            <a:r>
              <a:rPr lang="zh-CN" altLang="en-US" sz="2400" b="1" dirty="0">
                <a:latin typeface="Times New Roman" pitchFamily="18" charset="0"/>
                <a:cs typeface="Times New Roman" pitchFamily="18" charset="0"/>
              </a:rPr>
              <a:t>①若</a:t>
            </a:r>
            <a:r>
              <a:rPr lang="en-US" altLang="zh-CN" sz="2400" b="1" dirty="0">
                <a:latin typeface="Times New Roman" pitchFamily="18" charset="0"/>
                <a:cs typeface="Times New Roman" pitchFamily="18" charset="0"/>
              </a:rPr>
              <a:t>b(n-1)&lt;b(n)</a:t>
            </a:r>
            <a:r>
              <a:rPr lang="zh-CN" altLang="en-US" sz="2400" b="1" dirty="0">
                <a:latin typeface="Times New Roman" pitchFamily="18" charset="0"/>
                <a:cs typeface="Times New Roman" pitchFamily="18" charset="0"/>
              </a:rPr>
              <a:t>则存在长度为</a:t>
            </a:r>
            <a:r>
              <a:rPr lang="en-US" altLang="zh-CN" sz="2400" b="1" dirty="0">
                <a:latin typeface="Times New Roman" pitchFamily="18" charset="0"/>
                <a:cs typeface="Times New Roman" pitchFamily="18" charset="0"/>
              </a:rPr>
              <a:t>2</a:t>
            </a:r>
            <a:r>
              <a:rPr lang="zh-CN" altLang="en-US" sz="2400" b="1" dirty="0">
                <a:latin typeface="Times New Roman" pitchFamily="18" charset="0"/>
                <a:cs typeface="Times New Roman" pitchFamily="18" charset="0"/>
              </a:rPr>
              <a:t>的不下降序列</a:t>
            </a:r>
            <a:r>
              <a:rPr lang="en-US" altLang="zh-CN" sz="2400" b="1" dirty="0">
                <a:latin typeface="Times New Roman" pitchFamily="18" charset="0"/>
                <a:cs typeface="Times New Roman" pitchFamily="18" charset="0"/>
              </a:rPr>
              <a:t>b(n-1)</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b(n)</a:t>
            </a:r>
            <a:r>
              <a:rPr lang="zh-CN" altLang="en-US" sz="2400" b="1" dirty="0">
                <a:latin typeface="Times New Roman" pitchFamily="18" charset="0"/>
                <a:cs typeface="Times New Roman" pitchFamily="18" charset="0"/>
              </a:rPr>
              <a:t>。</a:t>
            </a:r>
          </a:p>
          <a:p>
            <a:pPr eaLnBrk="1" hangingPunct="1">
              <a:lnSpc>
                <a:spcPct val="150000"/>
              </a:lnSpc>
              <a:spcBef>
                <a:spcPct val="0"/>
              </a:spcBef>
              <a:buClrTx/>
              <a:buSzTx/>
              <a:buFontTx/>
              <a:buNone/>
            </a:pPr>
            <a:r>
              <a:rPr lang="zh-CN" altLang="en-US" sz="2400" b="1" dirty="0">
                <a:latin typeface="Times New Roman" pitchFamily="18" charset="0"/>
                <a:cs typeface="Times New Roman" pitchFamily="18" charset="0"/>
              </a:rPr>
              <a:t>   </a:t>
            </a:r>
            <a:r>
              <a:rPr lang="zh-CN" altLang="en-US" sz="2400" b="1" dirty="0" smtClean="0">
                <a:latin typeface="Times New Roman" pitchFamily="18" charset="0"/>
                <a:cs typeface="Times New Roman" pitchFamily="18" charset="0"/>
              </a:rPr>
              <a:t>  </a:t>
            </a:r>
            <a:r>
              <a:rPr lang="zh-CN" altLang="en-US" sz="2400" b="1" dirty="0">
                <a:latin typeface="Times New Roman" pitchFamily="18" charset="0"/>
                <a:cs typeface="Times New Roman" pitchFamily="18" charset="0"/>
              </a:rPr>
              <a:t>②若</a:t>
            </a:r>
            <a:r>
              <a:rPr lang="en-US" altLang="zh-CN" sz="2400" b="1" dirty="0">
                <a:latin typeface="Times New Roman" pitchFamily="18" charset="0"/>
                <a:cs typeface="Times New Roman" pitchFamily="18" charset="0"/>
              </a:rPr>
              <a:t>b(n-1)&gt;b(n)</a:t>
            </a:r>
            <a:r>
              <a:rPr lang="zh-CN" altLang="en-US" sz="2400" b="1" dirty="0">
                <a:latin typeface="Times New Roman" pitchFamily="18" charset="0"/>
                <a:cs typeface="Times New Roman" pitchFamily="18" charset="0"/>
              </a:rPr>
              <a:t>则存在长度为</a:t>
            </a:r>
            <a:r>
              <a:rPr lang="en-US" altLang="zh-CN" sz="2400" b="1" dirty="0">
                <a:latin typeface="Times New Roman" pitchFamily="18" charset="0"/>
                <a:cs typeface="Times New Roman" pitchFamily="18" charset="0"/>
              </a:rPr>
              <a:t>1</a:t>
            </a:r>
            <a:r>
              <a:rPr lang="zh-CN" altLang="en-US" sz="2400" b="1" dirty="0">
                <a:latin typeface="Times New Roman" pitchFamily="18" charset="0"/>
                <a:cs typeface="Times New Roman" pitchFamily="18" charset="0"/>
              </a:rPr>
              <a:t>的不下降序列</a:t>
            </a:r>
            <a:r>
              <a:rPr lang="en-US" altLang="zh-CN" sz="2400" b="1" dirty="0">
                <a:latin typeface="Times New Roman" pitchFamily="18" charset="0"/>
                <a:cs typeface="Times New Roman" pitchFamily="18" charset="0"/>
              </a:rPr>
              <a:t>b(n-1)</a:t>
            </a:r>
            <a:r>
              <a:rPr lang="zh-CN" altLang="en-US" sz="2400" b="1" dirty="0">
                <a:latin typeface="Times New Roman" pitchFamily="18" charset="0"/>
                <a:cs typeface="Times New Roman" pitchFamily="18" charset="0"/>
              </a:rPr>
              <a:t>或</a:t>
            </a:r>
            <a:r>
              <a:rPr lang="en-US" altLang="zh-CN" sz="2400" b="1" dirty="0">
                <a:latin typeface="Times New Roman" pitchFamily="18" charset="0"/>
                <a:cs typeface="Times New Roman" pitchFamily="18" charset="0"/>
              </a:rPr>
              <a:t>b(n)</a:t>
            </a:r>
            <a:r>
              <a:rPr lang="zh-CN" altLang="en-US" sz="2400" b="1" dirty="0">
                <a:latin typeface="Times New Roman" pitchFamily="18" charset="0"/>
                <a:cs typeface="Times New Roman" pitchFamily="18" charset="0"/>
              </a:rPr>
              <a:t>。</a:t>
            </a:r>
          </a:p>
          <a:p>
            <a:pPr eaLnBrk="1" hangingPunct="1">
              <a:lnSpc>
                <a:spcPct val="150000"/>
              </a:lnSpc>
              <a:spcBef>
                <a:spcPct val="0"/>
              </a:spcBef>
              <a:buClrTx/>
              <a:buSzTx/>
              <a:buFontTx/>
              <a:buNone/>
            </a:pPr>
            <a:r>
              <a:rPr lang="zh-CN" altLang="en-US" sz="2400" b="1" dirty="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3</a:t>
            </a:r>
            <a:r>
              <a:rPr lang="en-US" altLang="zh-CN" sz="2400" b="1" dirty="0">
                <a:latin typeface="Times New Roman" pitchFamily="18" charset="0"/>
                <a:cs typeface="Times New Roman" pitchFamily="18" charset="0"/>
              </a:rPr>
              <a:t>·</a:t>
            </a:r>
            <a:r>
              <a:rPr lang="zh-CN" altLang="en-US" sz="2400" b="1" dirty="0">
                <a:latin typeface="Times New Roman" pitchFamily="18" charset="0"/>
                <a:cs typeface="Times New Roman" pitchFamily="18" charset="0"/>
              </a:rPr>
              <a:t>一般若从</a:t>
            </a:r>
            <a:r>
              <a:rPr lang="en-US" altLang="zh-CN" sz="2400" b="1" dirty="0">
                <a:latin typeface="Times New Roman" pitchFamily="18" charset="0"/>
                <a:cs typeface="Times New Roman" pitchFamily="18" charset="0"/>
              </a:rPr>
              <a:t>b(</a:t>
            </a:r>
            <a:r>
              <a:rPr lang="en-US" altLang="zh-CN" sz="2400" b="1" dirty="0" err="1">
                <a:latin typeface="Times New Roman" pitchFamily="18" charset="0"/>
                <a:cs typeface="Times New Roman" pitchFamily="18" charset="0"/>
              </a:rPr>
              <a:t>i</a:t>
            </a:r>
            <a:r>
              <a:rPr lang="en-US" altLang="zh-CN" sz="2400" b="1" dirty="0">
                <a:latin typeface="Times New Roman" pitchFamily="18" charset="0"/>
                <a:cs typeface="Times New Roman" pitchFamily="18" charset="0"/>
              </a:rPr>
              <a:t>)</a:t>
            </a:r>
            <a:r>
              <a:rPr lang="zh-CN" altLang="en-US" sz="2400" b="1" dirty="0">
                <a:latin typeface="Times New Roman" pitchFamily="18" charset="0"/>
                <a:cs typeface="Times New Roman" pitchFamily="18" charset="0"/>
              </a:rPr>
              <a:t>开始，此时最长不下降序列应该按下列方法求出</a:t>
            </a:r>
            <a:r>
              <a:rPr lang="en-US" altLang="zh-CN" sz="2400" b="1" dirty="0">
                <a:latin typeface="Times New Roman" pitchFamily="18" charset="0"/>
                <a:cs typeface="Times New Roman" pitchFamily="18" charset="0"/>
              </a:rPr>
              <a:t>:</a:t>
            </a:r>
          </a:p>
          <a:p>
            <a:pPr eaLnBrk="1" hangingPunct="1">
              <a:lnSpc>
                <a:spcPct val="150000"/>
              </a:lnSpc>
              <a:spcBef>
                <a:spcPct val="0"/>
              </a:spcBef>
              <a:buClrTx/>
              <a:buSzTx/>
              <a:buFontTx/>
              <a:buNone/>
            </a:pPr>
            <a:r>
              <a:rPr lang="zh-CN" altLang="en-US" sz="2400" b="1" dirty="0">
                <a:latin typeface="Times New Roman" pitchFamily="18" charset="0"/>
                <a:cs typeface="Times New Roman" pitchFamily="18" charset="0"/>
              </a:rPr>
              <a:t>在</a:t>
            </a:r>
            <a:r>
              <a:rPr lang="en-US" altLang="zh-CN" sz="2400" b="1" dirty="0">
                <a:latin typeface="Times New Roman" pitchFamily="18" charset="0"/>
                <a:cs typeface="Times New Roman" pitchFamily="18" charset="0"/>
              </a:rPr>
              <a:t>b(i+1),b(i+2),…,b(n)</a:t>
            </a:r>
            <a:r>
              <a:rPr lang="zh-CN" altLang="en-US" sz="2400" b="1" dirty="0">
                <a:latin typeface="Times New Roman" pitchFamily="18" charset="0"/>
                <a:cs typeface="Times New Roman" pitchFamily="18" charset="0"/>
              </a:rPr>
              <a:t>中，找出一个比</a:t>
            </a:r>
            <a:r>
              <a:rPr lang="en-US" altLang="zh-CN" sz="2400" b="1" dirty="0">
                <a:latin typeface="Times New Roman" pitchFamily="18" charset="0"/>
                <a:cs typeface="Times New Roman" pitchFamily="18" charset="0"/>
              </a:rPr>
              <a:t>b(</a:t>
            </a:r>
            <a:r>
              <a:rPr lang="en-US" altLang="zh-CN" sz="2400" b="1" dirty="0" err="1">
                <a:latin typeface="Times New Roman" pitchFamily="18" charset="0"/>
                <a:cs typeface="Times New Roman" pitchFamily="18" charset="0"/>
              </a:rPr>
              <a:t>i</a:t>
            </a:r>
            <a:r>
              <a:rPr lang="en-US" altLang="zh-CN" sz="2400" b="1" dirty="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大且</a:t>
            </a:r>
            <a:r>
              <a:rPr lang="zh-CN" altLang="en-US" sz="2400" b="1" dirty="0">
                <a:latin typeface="Times New Roman" pitchFamily="18" charset="0"/>
                <a:cs typeface="Times New Roman" pitchFamily="18" charset="0"/>
              </a:rPr>
              <a:t>最长的不下降序列，作为它的后继。</a:t>
            </a:r>
          </a:p>
          <a:p>
            <a:pPr eaLnBrk="1" hangingPunct="1">
              <a:lnSpc>
                <a:spcPct val="150000"/>
              </a:lnSpc>
              <a:spcBef>
                <a:spcPct val="0"/>
              </a:spcBef>
              <a:buClrTx/>
              <a:buSzTx/>
              <a:buFontTx/>
              <a:buNone/>
            </a:pPr>
            <a:r>
              <a:rPr lang="zh-CN" altLang="en-US" sz="2400" b="1" dirty="0" smtClean="0">
                <a:latin typeface="Times New Roman" pitchFamily="18" charset="0"/>
                <a:cs typeface="Times New Roman" pitchFamily="18" charset="0"/>
              </a:rPr>
              <a:t>        </a:t>
            </a:r>
            <a:endParaRPr lang="zh-CN" alt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ChangeArrowheads="1"/>
          </p:cNvSpPr>
          <p:nvPr/>
        </p:nvSpPr>
        <p:spPr bwMode="auto">
          <a:xfrm>
            <a:off x="228600" y="76200"/>
            <a:ext cx="8915400" cy="40626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lnSpc>
                <a:spcPct val="150000"/>
              </a:lnSpc>
              <a:spcBef>
                <a:spcPct val="0"/>
              </a:spcBef>
              <a:buClrTx/>
              <a:buSzTx/>
              <a:buFontTx/>
              <a:buNone/>
            </a:pPr>
            <a:r>
              <a:rPr lang="zh-CN" altLang="en-US" sz="2800" b="1" dirty="0" smtClean="0">
                <a:solidFill>
                  <a:srgbClr val="FFFF66"/>
                </a:solidFill>
                <a:latin typeface="Times New Roman" pitchFamily="18" charset="0"/>
                <a:cs typeface="Times New Roman" pitchFamily="18" charset="0"/>
              </a:rPr>
              <a:t>三、</a:t>
            </a:r>
            <a:r>
              <a:rPr lang="zh-CN" altLang="en-US" sz="2800" b="1" dirty="0" smtClean="0">
                <a:solidFill>
                  <a:srgbClr val="FFFF66"/>
                </a:solidFill>
                <a:latin typeface="Times New Roman" pitchFamily="18" charset="0"/>
                <a:cs typeface="Times New Roman" pitchFamily="18" charset="0"/>
              </a:rPr>
              <a:t>数据结构：</a:t>
            </a:r>
            <a:endParaRPr lang="en-US" altLang="zh-CN" sz="2800" b="1" dirty="0" smtClean="0">
              <a:solidFill>
                <a:srgbClr val="FFFF66"/>
              </a:solidFill>
              <a:latin typeface="Times New Roman" pitchFamily="18" charset="0"/>
              <a:cs typeface="Times New Roman" pitchFamily="18" charset="0"/>
            </a:endParaRPr>
          </a:p>
          <a:p>
            <a:pPr eaLnBrk="1" hangingPunct="1">
              <a:lnSpc>
                <a:spcPct val="150000"/>
              </a:lnSpc>
              <a:spcBef>
                <a:spcPct val="0"/>
              </a:spcBef>
              <a:buClrTx/>
              <a:buSzTx/>
              <a:buFontTx/>
              <a:buNone/>
            </a:pPr>
            <a:endParaRPr lang="zh-CN" altLang="en-US" sz="2800" b="1" dirty="0" smtClean="0">
              <a:solidFill>
                <a:srgbClr val="FFFF66"/>
              </a:solidFill>
              <a:latin typeface="Times New Roman" pitchFamily="18" charset="0"/>
              <a:cs typeface="Times New Roman" pitchFamily="18" charset="0"/>
            </a:endParaRPr>
          </a:p>
          <a:p>
            <a:pPr eaLnBrk="1" hangingPunct="1">
              <a:lnSpc>
                <a:spcPct val="150000"/>
              </a:lnSpc>
              <a:spcBef>
                <a:spcPct val="0"/>
              </a:spcBef>
              <a:buClrTx/>
              <a:buSzTx/>
              <a:buFontTx/>
              <a:buNone/>
            </a:pPr>
            <a:r>
              <a:rPr lang="zh-CN" altLang="en-US" sz="2400" b="1" dirty="0" smtClean="0">
                <a:latin typeface="Times New Roman" pitchFamily="18" charset="0"/>
                <a:cs typeface="Times New Roman" pitchFamily="18" charset="0"/>
              </a:rPr>
              <a:t>        为算法上的需要，定义一个整数类型二维数组</a:t>
            </a:r>
            <a:r>
              <a:rPr lang="en-US" altLang="zh-CN" sz="2400" b="1" dirty="0" smtClean="0">
                <a:latin typeface="Times New Roman" pitchFamily="18" charset="0"/>
                <a:cs typeface="Times New Roman" pitchFamily="18" charset="0"/>
              </a:rPr>
              <a:t>b(N,3)</a:t>
            </a:r>
          </a:p>
          <a:p>
            <a:pPr eaLnBrk="1" hangingPunct="1">
              <a:lnSpc>
                <a:spcPct val="150000"/>
              </a:lnSpc>
              <a:spcBef>
                <a:spcPct val="0"/>
              </a:spcBef>
              <a:buClrTx/>
              <a:buSzTx/>
              <a:buFontTx/>
              <a:buNone/>
            </a:pPr>
            <a:r>
              <a:rPr lang="en-US" altLang="zh-CN" sz="2400" b="1" dirty="0" smtClean="0">
                <a:latin typeface="Times New Roman" pitchFamily="18" charset="0"/>
                <a:cs typeface="Times New Roman" pitchFamily="18" charset="0"/>
              </a:rPr>
              <a:t>1 </a:t>
            </a:r>
            <a:r>
              <a:rPr lang="en-US" altLang="zh-CN" sz="2400" b="1" dirty="0" smtClean="0">
                <a:latin typeface="Times New Roman" pitchFamily="18" charset="0"/>
                <a:cs typeface="Times New Roman" pitchFamily="18" charset="0"/>
              </a:rPr>
              <a:t>b(i,1</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表示</a:t>
            </a:r>
            <a:r>
              <a:rPr lang="zh-CN" altLang="en-US" sz="2400" b="1" dirty="0" smtClean="0">
                <a:latin typeface="Times New Roman" pitchFamily="18" charset="0"/>
                <a:cs typeface="Times New Roman" pitchFamily="18" charset="0"/>
              </a:rPr>
              <a:t>第</a:t>
            </a:r>
            <a:r>
              <a:rPr lang="en-US" altLang="zh-CN" sz="2400" b="1" dirty="0" err="1" smtClean="0">
                <a:latin typeface="Times New Roman" pitchFamily="18" charset="0"/>
                <a:cs typeface="Times New Roman" pitchFamily="18" charset="0"/>
              </a:rPr>
              <a:t>i</a:t>
            </a:r>
            <a:r>
              <a:rPr lang="zh-CN" altLang="en-US" sz="2400" b="1" dirty="0" smtClean="0">
                <a:latin typeface="Times New Roman" pitchFamily="18" charset="0"/>
                <a:cs typeface="Times New Roman" pitchFamily="18" charset="0"/>
              </a:rPr>
              <a:t>个数</a:t>
            </a:r>
            <a:r>
              <a:rPr lang="zh-CN" altLang="en-US" sz="2400" b="1" dirty="0" smtClean="0">
                <a:latin typeface="Times New Roman" pitchFamily="18" charset="0"/>
                <a:cs typeface="Times New Roman" pitchFamily="18" charset="0"/>
              </a:rPr>
              <a:t>的数值本身；</a:t>
            </a:r>
          </a:p>
          <a:p>
            <a:pPr eaLnBrk="1" hangingPunct="1">
              <a:lnSpc>
                <a:spcPct val="150000"/>
              </a:lnSpc>
              <a:spcBef>
                <a:spcPct val="0"/>
              </a:spcBef>
              <a:buClrTx/>
              <a:buSzTx/>
              <a:buFontTx/>
              <a:buNone/>
            </a:pPr>
            <a:r>
              <a:rPr lang="en-US" altLang="zh-CN" sz="2400" b="1" dirty="0" smtClean="0">
                <a:latin typeface="Times New Roman" pitchFamily="18" charset="0"/>
                <a:cs typeface="Times New Roman" pitchFamily="18" charset="0"/>
              </a:rPr>
              <a:t>2 </a:t>
            </a:r>
            <a:r>
              <a:rPr lang="en-US" altLang="zh-CN" sz="2400" b="1" dirty="0" smtClean="0">
                <a:latin typeface="Times New Roman" pitchFamily="18" charset="0"/>
                <a:cs typeface="Times New Roman" pitchFamily="18" charset="0"/>
              </a:rPr>
              <a:t>b(i,2</a:t>
            </a:r>
            <a:r>
              <a:rPr lang="en-US" altLang="zh-CN"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表示</a:t>
            </a:r>
            <a:r>
              <a:rPr lang="zh-CN" altLang="en-US" sz="2400" b="1" dirty="0" smtClean="0">
                <a:latin typeface="Times New Roman" pitchFamily="18" charset="0"/>
                <a:cs typeface="Times New Roman" pitchFamily="18" charset="0"/>
              </a:rPr>
              <a:t>从</a:t>
            </a:r>
            <a:r>
              <a:rPr lang="en-US" altLang="zh-CN" sz="2400" b="1" dirty="0" err="1" smtClean="0">
                <a:latin typeface="Times New Roman" pitchFamily="18" charset="0"/>
                <a:cs typeface="Times New Roman" pitchFamily="18" charset="0"/>
              </a:rPr>
              <a:t>i</a:t>
            </a:r>
            <a:r>
              <a:rPr lang="zh-CN" altLang="en-US" sz="2400" b="1" dirty="0" smtClean="0">
                <a:latin typeface="Times New Roman" pitchFamily="18" charset="0"/>
                <a:cs typeface="Times New Roman" pitchFamily="18" charset="0"/>
              </a:rPr>
              <a:t>位置</a:t>
            </a:r>
            <a:r>
              <a:rPr lang="zh-CN" altLang="en-US" sz="2400" b="1" dirty="0" smtClean="0">
                <a:latin typeface="Times New Roman" pitchFamily="18" charset="0"/>
                <a:cs typeface="Times New Roman" pitchFamily="18" charset="0"/>
              </a:rPr>
              <a:t>到达</a:t>
            </a:r>
            <a:r>
              <a:rPr lang="en-US" altLang="zh-CN" sz="2400" b="1" dirty="0" smtClean="0">
                <a:latin typeface="Times New Roman" pitchFamily="18" charset="0"/>
                <a:cs typeface="Times New Roman" pitchFamily="18" charset="0"/>
              </a:rPr>
              <a:t>N</a:t>
            </a:r>
            <a:r>
              <a:rPr lang="zh-CN" altLang="en-US" sz="2400" b="1" dirty="0" smtClean="0">
                <a:latin typeface="Times New Roman" pitchFamily="18" charset="0"/>
                <a:cs typeface="Times New Roman" pitchFamily="18" charset="0"/>
              </a:rPr>
              <a:t>的最长不下降序列长度</a:t>
            </a:r>
            <a:r>
              <a:rPr lang="en-US" altLang="zh-CN" sz="2200" b="1" dirty="0" smtClean="0">
                <a:latin typeface="Times New Roman" pitchFamily="18" charset="0"/>
                <a:cs typeface="Times New Roman" pitchFamily="18" charset="0"/>
              </a:rPr>
              <a:t>       </a:t>
            </a:r>
          </a:p>
          <a:p>
            <a:pPr eaLnBrk="1" hangingPunct="1">
              <a:lnSpc>
                <a:spcPct val="150000"/>
              </a:lnSpc>
              <a:spcBef>
                <a:spcPct val="0"/>
              </a:spcBef>
              <a:buClrTx/>
              <a:buSzTx/>
              <a:buFontTx/>
              <a:buNone/>
            </a:pPr>
            <a:r>
              <a:rPr lang="en-US" altLang="zh-CN" sz="2200" b="1" dirty="0" smtClean="0">
                <a:latin typeface="Times New Roman" pitchFamily="18" charset="0"/>
                <a:cs typeface="Times New Roman" pitchFamily="18" charset="0"/>
              </a:rPr>
              <a:t>3 </a:t>
            </a:r>
            <a:r>
              <a:rPr lang="en-US" altLang="zh-CN" sz="2200" b="1" dirty="0" smtClean="0">
                <a:latin typeface="Times New Roman" pitchFamily="18" charset="0"/>
                <a:cs typeface="Times New Roman" pitchFamily="18" charset="0"/>
              </a:rPr>
              <a:t>b(i,3</a:t>
            </a:r>
            <a:r>
              <a:rPr lang="en-US" altLang="zh-CN" sz="2200" b="1" dirty="0">
                <a:latin typeface="Times New Roman" pitchFamily="18" charset="0"/>
                <a:cs typeface="Times New Roman" pitchFamily="18" charset="0"/>
              </a:rPr>
              <a:t>)</a:t>
            </a:r>
            <a:r>
              <a:rPr lang="zh-CN" altLang="en-US" sz="2200" b="1" dirty="0">
                <a:latin typeface="Times New Roman" pitchFamily="18" charset="0"/>
                <a:cs typeface="Times New Roman" pitchFamily="18" charset="0"/>
              </a:rPr>
              <a:t>表示</a:t>
            </a:r>
            <a:r>
              <a:rPr lang="zh-CN" altLang="en-US" sz="2200" b="1" dirty="0" smtClean="0">
                <a:latin typeface="Times New Roman" pitchFamily="18" charset="0"/>
                <a:cs typeface="Times New Roman" pitchFamily="18" charset="0"/>
              </a:rPr>
              <a:t>从</a:t>
            </a:r>
            <a:r>
              <a:rPr lang="en-US" altLang="zh-CN" sz="2200" b="1" dirty="0" err="1" smtClean="0">
                <a:latin typeface="Times New Roman" pitchFamily="18" charset="0"/>
                <a:cs typeface="Times New Roman" pitchFamily="18" charset="0"/>
              </a:rPr>
              <a:t>i</a:t>
            </a:r>
            <a:r>
              <a:rPr lang="zh-CN" altLang="en-US" sz="2200" b="1" dirty="0" smtClean="0">
                <a:latin typeface="Times New Roman" pitchFamily="18" charset="0"/>
                <a:cs typeface="Times New Roman" pitchFamily="18" charset="0"/>
              </a:rPr>
              <a:t>位置</a:t>
            </a:r>
            <a:r>
              <a:rPr lang="zh-CN" altLang="en-US" sz="2200" b="1" dirty="0">
                <a:latin typeface="Times New Roman" pitchFamily="18" charset="0"/>
                <a:cs typeface="Times New Roman" pitchFamily="18" charset="0"/>
              </a:rPr>
              <a:t>开始最长不下降序列的下一个位置，若</a:t>
            </a:r>
            <a:r>
              <a:rPr lang="en-US" altLang="zh-CN" sz="2200" b="1" dirty="0" smtClean="0">
                <a:latin typeface="Times New Roman" pitchFamily="18" charset="0"/>
                <a:cs typeface="Times New Roman" pitchFamily="18" charset="0"/>
              </a:rPr>
              <a:t>b[i,3</a:t>
            </a:r>
            <a:r>
              <a:rPr lang="en-US" altLang="zh-CN" sz="2200" b="1" dirty="0">
                <a:latin typeface="Times New Roman" pitchFamily="18" charset="0"/>
                <a:cs typeface="Times New Roman" pitchFamily="18" charset="0"/>
              </a:rPr>
              <a:t>]=0</a:t>
            </a:r>
            <a:r>
              <a:rPr lang="zh-CN" altLang="en-US" sz="2200" b="1" dirty="0">
                <a:latin typeface="Times New Roman" pitchFamily="18" charset="0"/>
                <a:cs typeface="Times New Roman" pitchFamily="18" charset="0"/>
              </a:rPr>
              <a:t>则表示后面没有连接项。</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 Box 4"/>
          <p:cNvSpPr txBox="1">
            <a:spLocks noChangeArrowheads="1"/>
          </p:cNvSpPr>
          <p:nvPr/>
        </p:nvSpPr>
        <p:spPr bwMode="auto">
          <a:xfrm>
            <a:off x="0" y="381000"/>
            <a:ext cx="8839200" cy="27392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zh-CN" altLang="en-US" sz="2800" b="1" dirty="0" smtClean="0">
                <a:solidFill>
                  <a:srgbClr val="FFFF66"/>
                </a:solidFill>
                <a:latin typeface="Arial" charset="0"/>
              </a:rPr>
              <a:t>四、</a:t>
            </a:r>
            <a:r>
              <a:rPr lang="zh-CN" altLang="en-US" sz="2800" b="1" dirty="0" smtClean="0">
                <a:solidFill>
                  <a:srgbClr val="FFFF66"/>
                </a:solidFill>
                <a:latin typeface="Arial" charset="0"/>
              </a:rPr>
              <a:t>求解</a:t>
            </a:r>
            <a:r>
              <a:rPr lang="zh-CN" altLang="en-US" sz="2800" b="1" dirty="0">
                <a:solidFill>
                  <a:srgbClr val="FFFF66"/>
                </a:solidFill>
                <a:latin typeface="Arial" charset="0"/>
              </a:rPr>
              <a:t>过程：</a:t>
            </a:r>
          </a:p>
          <a:p>
            <a:pPr eaLnBrk="1" hangingPunct="1">
              <a:lnSpc>
                <a:spcPct val="150000"/>
              </a:lnSpc>
              <a:spcBef>
                <a:spcPct val="0"/>
              </a:spcBef>
              <a:buClrTx/>
              <a:buSzTx/>
              <a:buFontTx/>
              <a:buNone/>
            </a:pPr>
            <a:r>
              <a:rPr lang="zh-CN" altLang="en-US" sz="2400" b="1" dirty="0">
                <a:latin typeface="Arial" charset="0"/>
              </a:rPr>
              <a:t>        ①从倒数第二项开始计算，后面仅有</a:t>
            </a:r>
            <a:r>
              <a:rPr lang="en-US" altLang="zh-CN" sz="2400" b="1" dirty="0">
                <a:latin typeface="Arial" charset="0"/>
              </a:rPr>
              <a:t>1</a:t>
            </a:r>
            <a:r>
              <a:rPr lang="zh-CN" altLang="en-US" sz="2400" b="1" dirty="0">
                <a:latin typeface="Arial" charset="0"/>
              </a:rPr>
              <a:t>项，比较一次，因</a:t>
            </a:r>
            <a:r>
              <a:rPr lang="en-US" altLang="zh-CN" sz="2400" b="1" dirty="0">
                <a:latin typeface="Arial" charset="0"/>
              </a:rPr>
              <a:t>63&gt;15</a:t>
            </a:r>
            <a:r>
              <a:rPr lang="zh-CN" altLang="en-US" sz="2400" b="1" dirty="0">
                <a:latin typeface="Arial" charset="0"/>
              </a:rPr>
              <a:t>，不符合要求，长度仍为</a:t>
            </a:r>
            <a:r>
              <a:rPr lang="en-US" altLang="zh-CN" sz="2400" b="1" dirty="0">
                <a:latin typeface="Arial" charset="0"/>
              </a:rPr>
              <a:t>1</a:t>
            </a:r>
            <a:r>
              <a:rPr lang="zh-CN" altLang="en-US" sz="2400" b="1" dirty="0">
                <a:latin typeface="Arial" charset="0"/>
              </a:rPr>
              <a:t>。</a:t>
            </a:r>
          </a:p>
          <a:p>
            <a:pPr eaLnBrk="1" hangingPunct="1">
              <a:lnSpc>
                <a:spcPct val="150000"/>
              </a:lnSpc>
              <a:spcBef>
                <a:spcPct val="0"/>
              </a:spcBef>
              <a:buClrTx/>
              <a:buSzTx/>
              <a:buFontTx/>
              <a:buNone/>
            </a:pPr>
            <a:r>
              <a:rPr lang="zh-CN" altLang="en-US" sz="2400" b="1" dirty="0">
                <a:latin typeface="Arial" charset="0"/>
              </a:rPr>
              <a:t>        ②从倒数第三项开始其后有</a:t>
            </a:r>
            <a:r>
              <a:rPr lang="en-US" altLang="zh-CN" sz="2400" b="1" dirty="0">
                <a:latin typeface="Arial" charset="0"/>
              </a:rPr>
              <a:t>2</a:t>
            </a:r>
            <a:r>
              <a:rPr lang="zh-CN" altLang="en-US" sz="2400" b="1" dirty="0">
                <a:latin typeface="Arial" charset="0"/>
              </a:rPr>
              <a:t>项，需做两次比较，得到目前最长的不下降序列为</a:t>
            </a:r>
            <a:r>
              <a:rPr lang="en-US" altLang="zh-CN" sz="2400" b="1" dirty="0">
                <a:latin typeface="Arial" charset="0"/>
              </a:rPr>
              <a:t>2</a:t>
            </a:r>
            <a:r>
              <a:rPr lang="zh-CN" altLang="en-US" sz="2400" b="1" dirty="0">
                <a:latin typeface="Arial" charset="0"/>
              </a:rPr>
              <a:t>，如下表：</a:t>
            </a:r>
          </a:p>
        </p:txBody>
      </p:sp>
      <p:graphicFrame>
        <p:nvGraphicFramePr>
          <p:cNvPr id="29989" name="Group 293"/>
          <p:cNvGraphicFramePr>
            <a:graphicFrameLocks noGrp="1"/>
          </p:cNvGraphicFramePr>
          <p:nvPr>
            <p:extLst>
              <p:ext uri="{D42A27DB-BD31-4B8C-83A1-F6EECF244321}">
                <p14:modId xmlns="" xmlns:p14="http://schemas.microsoft.com/office/powerpoint/2010/main" val="846319168"/>
              </p:ext>
            </p:extLst>
          </p:nvPr>
        </p:nvGraphicFramePr>
        <p:xfrm>
          <a:off x="381000" y="4038600"/>
          <a:ext cx="8229601" cy="2286000"/>
        </p:xfrm>
        <a:graphic>
          <a:graphicData uri="http://schemas.openxmlformats.org/drawingml/2006/table">
            <a:tbl>
              <a:tblPr/>
              <a:tblGrid>
                <a:gridCol w="762001"/>
                <a:gridCol w="609599"/>
                <a:gridCol w="685800"/>
                <a:gridCol w="685800"/>
                <a:gridCol w="683697"/>
                <a:gridCol w="1375808"/>
                <a:gridCol w="683696"/>
                <a:gridCol w="685800"/>
                <a:gridCol w="685800"/>
                <a:gridCol w="685800"/>
                <a:gridCol w="685800"/>
              </a:tblGrid>
              <a:tr h="571500">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dirty="0" err="1"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i</a:t>
                      </a:r>
                      <a:endParaRPr kumimoji="0" lang="zh-CN"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11</a:t>
                      </a:r>
                      <a:endPar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12</a:t>
                      </a:r>
                      <a:endPar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13</a:t>
                      </a:r>
                      <a:endPar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14</a:t>
                      </a:r>
                      <a:endPar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Arial"/>
                          <a:ea typeface="华文中宋" pitchFamily="2" charset="-122"/>
                          <a:cs typeface="Times New Roman" pitchFamily="18" charset="0"/>
                        </a:rPr>
                        <a:t>……</a:t>
                      </a:r>
                      <a:endPar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dirty="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11</a:t>
                      </a:r>
                      <a:endPar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12</a:t>
                      </a:r>
                      <a:endPar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13</a:t>
                      </a:r>
                      <a:endPar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14</a:t>
                      </a:r>
                      <a:endPar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defRPr/>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b[i,2]</a:t>
                      </a: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dirty="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22</a:t>
                      </a:r>
                      <a:endPar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63</a:t>
                      </a:r>
                      <a:endPar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15</a:t>
                      </a:r>
                      <a:endPar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a:ea typeface="华文中宋" pitchFamily="2" charset="-122"/>
                          <a:cs typeface="Times New Roman" pitchFamily="18" charset="0"/>
                        </a:rPr>
                        <a:t>……</a:t>
                      </a:r>
                      <a:endPar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21</a:t>
                      </a:r>
                      <a:endPar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22</a:t>
                      </a:r>
                      <a:endPar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63</a:t>
                      </a:r>
                      <a:endPar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15</a:t>
                      </a:r>
                      <a:endPar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defRPr/>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b[i,2]</a:t>
                      </a: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dirty="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2</a:t>
                      </a:r>
                      <a:endPar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1</a:t>
                      </a:r>
                      <a:endPar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1</a:t>
                      </a:r>
                      <a:endPar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a:ea typeface="华文中宋" pitchFamily="2" charset="-122"/>
                          <a:cs typeface="Times New Roman" pitchFamily="18" charset="0"/>
                        </a:rPr>
                        <a:t>……</a:t>
                      </a:r>
                      <a:endPar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3</a:t>
                      </a:r>
                      <a:endPar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2</a:t>
                      </a:r>
                      <a:endPar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1</a:t>
                      </a:r>
                      <a:endPar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1</a:t>
                      </a:r>
                      <a:endPar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defRPr/>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b[i,2]</a:t>
                      </a: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13</a:t>
                      </a:r>
                      <a:endPar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0</a:t>
                      </a:r>
                      <a:endPar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0</a:t>
                      </a:r>
                      <a:endPar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a:ea typeface="华文中宋" pitchFamily="2" charset="-122"/>
                          <a:cs typeface="Times New Roman" pitchFamily="18" charset="0"/>
                        </a:rPr>
                        <a:t>……</a:t>
                      </a:r>
                      <a:endPar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12</a:t>
                      </a:r>
                      <a:endPar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13</a:t>
                      </a:r>
                      <a:endPar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0</a:t>
                      </a:r>
                      <a:endPar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0</a:t>
                      </a:r>
                      <a:endPar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34" name="Text Box 294"/>
          <p:cNvSpPr txBox="1">
            <a:spLocks noChangeArrowheads="1"/>
          </p:cNvSpPr>
          <p:nvPr/>
        </p:nvSpPr>
        <p:spPr bwMode="auto">
          <a:xfrm>
            <a:off x="0" y="533400"/>
            <a:ext cx="9144000" cy="25853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600" b="1" dirty="0">
                <a:solidFill>
                  <a:srgbClr val="FFFF66"/>
                </a:solidFill>
                <a:latin typeface="Arial" charset="0"/>
              </a:rPr>
              <a:t> </a:t>
            </a:r>
            <a:r>
              <a:rPr lang="en-US" altLang="zh-CN" sz="2800" b="1" dirty="0" smtClean="0">
                <a:solidFill>
                  <a:srgbClr val="FFFF66"/>
                </a:solidFill>
                <a:latin typeface="Arial" charset="0"/>
              </a:rPr>
              <a:t>㈤</a:t>
            </a:r>
            <a:r>
              <a:rPr lang="zh-CN" altLang="en-US" sz="2800" b="1" dirty="0">
                <a:solidFill>
                  <a:srgbClr val="FFFF66"/>
                </a:solidFill>
                <a:latin typeface="Arial" charset="0"/>
              </a:rPr>
              <a:t>一般处理过程是</a:t>
            </a:r>
            <a:r>
              <a:rPr lang="zh-CN" altLang="en-US" sz="2800" b="1" dirty="0" smtClean="0">
                <a:solidFill>
                  <a:srgbClr val="FFFF66"/>
                </a:solidFill>
                <a:latin typeface="Arial" charset="0"/>
              </a:rPr>
              <a:t>：</a:t>
            </a:r>
            <a:endParaRPr lang="en-US" altLang="zh-CN" sz="2800" b="1" dirty="0" smtClean="0">
              <a:solidFill>
                <a:srgbClr val="FFFF66"/>
              </a:solidFill>
              <a:latin typeface="Arial" charset="0"/>
            </a:endParaRPr>
          </a:p>
          <a:p>
            <a:pPr eaLnBrk="1" hangingPunct="1">
              <a:spcBef>
                <a:spcPct val="0"/>
              </a:spcBef>
              <a:buClrTx/>
              <a:buSzTx/>
              <a:buFontTx/>
              <a:buNone/>
            </a:pPr>
            <a:endParaRPr lang="zh-CN" altLang="en-US" sz="2600" b="1" dirty="0">
              <a:solidFill>
                <a:srgbClr val="FFFF66"/>
              </a:solidFill>
              <a:latin typeface="Arial" charset="0"/>
            </a:endParaRPr>
          </a:p>
          <a:p>
            <a:pPr eaLnBrk="1" hangingPunct="1">
              <a:lnSpc>
                <a:spcPct val="150000"/>
              </a:lnSpc>
              <a:spcBef>
                <a:spcPct val="0"/>
              </a:spcBef>
              <a:buClrTx/>
              <a:buSzTx/>
              <a:buFontTx/>
              <a:buNone/>
            </a:pPr>
            <a:r>
              <a:rPr lang="zh-CN" altLang="en-US" sz="2400" b="1" dirty="0">
                <a:latin typeface="Times New Roman" pitchFamily="18" charset="0"/>
                <a:cs typeface="Times New Roman" pitchFamily="18" charset="0"/>
              </a:rPr>
              <a:t>    </a:t>
            </a:r>
            <a:r>
              <a:rPr lang="zh-CN" altLang="en-US" sz="2400" b="1" dirty="0" smtClean="0">
                <a:latin typeface="Times New Roman" pitchFamily="18" charset="0"/>
                <a:cs typeface="Times New Roman" pitchFamily="18" charset="0"/>
              </a:rPr>
              <a:t>①</a:t>
            </a:r>
            <a:r>
              <a:rPr lang="zh-CN" altLang="en-US" sz="2400" b="1" dirty="0">
                <a:latin typeface="Times New Roman" pitchFamily="18" charset="0"/>
                <a:cs typeface="Times New Roman" pitchFamily="18" charset="0"/>
              </a:rPr>
              <a:t>在</a:t>
            </a:r>
            <a:r>
              <a:rPr lang="en-US" altLang="zh-CN" sz="2400" b="1" dirty="0">
                <a:latin typeface="Times New Roman" pitchFamily="18" charset="0"/>
                <a:cs typeface="Times New Roman" pitchFamily="18" charset="0"/>
              </a:rPr>
              <a:t>i+1,i+2,…,n</a:t>
            </a:r>
            <a:r>
              <a:rPr lang="zh-CN" altLang="en-US" sz="2400" b="1" dirty="0">
                <a:latin typeface="Times New Roman" pitchFamily="18" charset="0"/>
                <a:cs typeface="Times New Roman" pitchFamily="18" charset="0"/>
              </a:rPr>
              <a:t>项中，找出比</a:t>
            </a:r>
            <a:r>
              <a:rPr lang="en-US" altLang="zh-CN" sz="2400" b="1" dirty="0" smtClean="0">
                <a:latin typeface="Times New Roman" pitchFamily="18" charset="0"/>
                <a:cs typeface="Times New Roman" pitchFamily="18" charset="0"/>
              </a:rPr>
              <a:t>b[i,1</a:t>
            </a:r>
            <a:r>
              <a:rPr lang="en-US" altLang="zh-CN" sz="2400" b="1" dirty="0">
                <a:latin typeface="Times New Roman" pitchFamily="18" charset="0"/>
                <a:cs typeface="Times New Roman" pitchFamily="18" charset="0"/>
              </a:rPr>
              <a:t>]</a:t>
            </a:r>
            <a:r>
              <a:rPr lang="zh-CN" altLang="en-US" sz="2400" b="1" dirty="0">
                <a:latin typeface="Times New Roman" pitchFamily="18" charset="0"/>
                <a:cs typeface="Times New Roman" pitchFamily="18" charset="0"/>
              </a:rPr>
              <a:t>大的最长长度</a:t>
            </a:r>
            <a:r>
              <a:rPr lang="en-US" altLang="zh-CN" sz="2400" b="1" dirty="0">
                <a:latin typeface="Times New Roman" pitchFamily="18" charset="0"/>
                <a:cs typeface="Times New Roman" pitchFamily="18" charset="0"/>
              </a:rPr>
              <a:t>L</a:t>
            </a:r>
            <a:r>
              <a:rPr lang="zh-CN" altLang="en-US" sz="2400" b="1" dirty="0">
                <a:latin typeface="Times New Roman" pitchFamily="18" charset="0"/>
                <a:cs typeface="Times New Roman" pitchFamily="18" charset="0"/>
              </a:rPr>
              <a:t>以及位置</a:t>
            </a:r>
            <a:r>
              <a:rPr lang="en-US" altLang="zh-CN" sz="2400" b="1" dirty="0">
                <a:latin typeface="Times New Roman" pitchFamily="18" charset="0"/>
                <a:cs typeface="Times New Roman" pitchFamily="18" charset="0"/>
              </a:rPr>
              <a:t>K;</a:t>
            </a:r>
          </a:p>
          <a:p>
            <a:pPr eaLnBrk="1" hangingPunct="1">
              <a:lnSpc>
                <a:spcPct val="150000"/>
              </a:lnSpc>
              <a:spcBef>
                <a:spcPct val="0"/>
              </a:spcBef>
              <a:buClrTx/>
              <a:buSzTx/>
              <a:buFontTx/>
              <a:buNone/>
            </a:pPr>
            <a:r>
              <a:rPr lang="en-US" altLang="zh-CN" sz="2400" b="1" dirty="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②</a:t>
            </a:r>
            <a:r>
              <a:rPr lang="zh-CN" altLang="en-US" sz="2400" b="1" dirty="0">
                <a:latin typeface="Times New Roman" pitchFamily="18" charset="0"/>
                <a:cs typeface="Times New Roman" pitchFamily="18" charset="0"/>
              </a:rPr>
              <a:t>若</a:t>
            </a:r>
            <a:r>
              <a:rPr lang="en-US" altLang="zh-CN" sz="2400" b="1" dirty="0">
                <a:latin typeface="Times New Roman" pitchFamily="18" charset="0"/>
                <a:cs typeface="Times New Roman" pitchFamily="18" charset="0"/>
              </a:rPr>
              <a:t>L&gt;0</a:t>
            </a:r>
            <a:r>
              <a:rPr lang="zh-CN" altLang="en-US" sz="2400" b="1" dirty="0">
                <a:latin typeface="Times New Roman" pitchFamily="18" charset="0"/>
                <a:cs typeface="Times New Roman" pitchFamily="18" charset="0"/>
              </a:rPr>
              <a:t>，则</a:t>
            </a:r>
            <a:r>
              <a:rPr lang="en-US" altLang="zh-CN" sz="2400" b="1" dirty="0" smtClean="0">
                <a:latin typeface="Times New Roman" pitchFamily="18" charset="0"/>
                <a:cs typeface="Times New Roman" pitchFamily="18" charset="0"/>
              </a:rPr>
              <a:t>b[i,2]=L+1;b[i,3]=</a:t>
            </a:r>
            <a:r>
              <a:rPr lang="en-US" altLang="zh-CN" sz="2400" b="1" dirty="0">
                <a:latin typeface="Times New Roman" pitchFamily="18" charset="0"/>
                <a:cs typeface="Times New Roman" pitchFamily="18" charset="0"/>
              </a:rPr>
              <a:t>k;</a:t>
            </a:r>
          </a:p>
          <a:p>
            <a:pPr eaLnBrk="1" hangingPunct="1">
              <a:lnSpc>
                <a:spcPct val="150000"/>
              </a:lnSpc>
              <a:spcBef>
                <a:spcPct val="0"/>
              </a:spcBef>
              <a:buClrTx/>
              <a:buSzTx/>
              <a:buFontTx/>
              <a:buNone/>
            </a:pPr>
            <a:r>
              <a:rPr lang="en-US" altLang="zh-CN" sz="2400" b="1" dirty="0">
                <a:latin typeface="Times New Roman" pitchFamily="18" charset="0"/>
                <a:cs typeface="Times New Roman" pitchFamily="18" charset="0"/>
              </a:rPr>
              <a:t>         </a:t>
            </a:r>
            <a:r>
              <a:rPr lang="zh-CN" altLang="en-US" sz="2400" b="1" dirty="0">
                <a:latin typeface="Times New Roman" pitchFamily="18" charset="0"/>
                <a:cs typeface="Times New Roman" pitchFamily="18" charset="0"/>
              </a:rPr>
              <a:t>最后本题经过计算，其数据存储表如下：</a:t>
            </a:r>
          </a:p>
        </p:txBody>
      </p:sp>
      <p:graphicFrame>
        <p:nvGraphicFramePr>
          <p:cNvPr id="30354" name="Group 658"/>
          <p:cNvGraphicFramePr>
            <a:graphicFrameLocks noGrp="1"/>
          </p:cNvGraphicFramePr>
          <p:nvPr>
            <p:extLst>
              <p:ext uri="{D42A27DB-BD31-4B8C-83A1-F6EECF244321}">
                <p14:modId xmlns="" xmlns:p14="http://schemas.microsoft.com/office/powerpoint/2010/main" val="1152390268"/>
              </p:ext>
            </p:extLst>
          </p:nvPr>
        </p:nvGraphicFramePr>
        <p:xfrm>
          <a:off x="304796" y="3962400"/>
          <a:ext cx="8686804" cy="1950880"/>
        </p:xfrm>
        <a:graphic>
          <a:graphicData uri="http://schemas.openxmlformats.org/drawingml/2006/table">
            <a:tbl>
              <a:tblPr/>
              <a:tblGrid>
                <a:gridCol w="920210"/>
                <a:gridCol w="553643"/>
                <a:gridCol w="555592"/>
                <a:gridCol w="553643"/>
                <a:gridCol w="557542"/>
                <a:gridCol w="553643"/>
                <a:gridCol w="555591"/>
                <a:gridCol w="553643"/>
                <a:gridCol w="553643"/>
                <a:gridCol w="555592"/>
                <a:gridCol w="553643"/>
                <a:gridCol w="557542"/>
                <a:gridCol w="553643"/>
                <a:gridCol w="555591"/>
                <a:gridCol w="553643"/>
              </a:tblGrid>
              <a:tr h="432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err="1"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i</a:t>
                      </a:r>
                      <a:endParaRPr kumimoji="0" lang="en-US" altLang="zh-CN" sz="26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1</a:t>
                      </a:r>
                      <a:endParaRPr kumimoji="0" lang="en-US" altLang="zh-CN" sz="2600" b="1" i="0" u="none" strike="noStrike" cap="none" normalizeH="0" baseline="0" dirty="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2</a:t>
                      </a:r>
                      <a:endParaRPr kumimoji="0" lang="en-US" altLang="zh-CN" sz="2600" b="1" i="0" u="none" strike="noStrike" cap="none" normalizeH="0" baseline="0" dirty="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3</a:t>
                      </a:r>
                      <a:endPar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4</a:t>
                      </a:r>
                      <a:endParaRPr kumimoji="0" lang="en-US" altLang="zh-CN" sz="2600" b="1" i="0" u="none" strike="noStrike" cap="none" normalizeH="0" baseline="0" dirty="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5</a:t>
                      </a:r>
                      <a:endPar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6</a:t>
                      </a:r>
                      <a:endPar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7</a:t>
                      </a:r>
                      <a:endPar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8</a:t>
                      </a:r>
                      <a:endPar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9</a:t>
                      </a:r>
                      <a:endPar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10</a:t>
                      </a:r>
                      <a:endPar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11</a:t>
                      </a:r>
                      <a:endPar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12</a:t>
                      </a:r>
                      <a:endPar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13</a:t>
                      </a:r>
                      <a:endPar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14</a:t>
                      </a:r>
                      <a:endPar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2000">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6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b[i,1]</a:t>
                      </a: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rgbClr val="FFFF66"/>
                          </a:solidFill>
                          <a:effectLst>
                            <a:outerShdw blurRad="38100" dist="38100" dir="2700000" algn="tl">
                              <a:srgbClr val="000000"/>
                            </a:outerShdw>
                          </a:effectLst>
                          <a:latin typeface="Times New Roman" pitchFamily="18" charset="0"/>
                          <a:ea typeface="华文中宋" pitchFamily="2" charset="-122"/>
                          <a:cs typeface="Times New Roman" pitchFamily="18" charset="0"/>
                        </a:rPr>
                        <a:t>13</a:t>
                      </a:r>
                      <a:endParaRPr kumimoji="0" lang="en-US" altLang="zh-CN" sz="2600" b="1" i="0" u="none" strike="noStrike" cap="none" normalizeH="0" baseline="0" dirty="0" smtClean="0">
                        <a:ln>
                          <a:noFill/>
                        </a:ln>
                        <a:solidFill>
                          <a:srgbClr val="FFFF66"/>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rgbClr val="FFFF66"/>
                          </a:solidFill>
                          <a:effectLst>
                            <a:outerShdw blurRad="38100" dist="38100" dir="2700000" algn="tl">
                              <a:srgbClr val="000000"/>
                            </a:outerShdw>
                          </a:effectLst>
                          <a:latin typeface="Times New Roman" pitchFamily="18" charset="0"/>
                          <a:ea typeface="华文中宋" pitchFamily="2" charset="-122"/>
                          <a:cs typeface="Times New Roman" pitchFamily="18" charset="0"/>
                        </a:rPr>
                        <a:t>7</a:t>
                      </a:r>
                      <a:endParaRPr kumimoji="0" lang="en-US" altLang="zh-CN" sz="2600" b="1" i="0" u="none" strike="noStrike" cap="none" normalizeH="0" baseline="0" dirty="0" smtClean="0">
                        <a:ln>
                          <a:noFill/>
                        </a:ln>
                        <a:solidFill>
                          <a:srgbClr val="FFFF66"/>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rgbClr val="FFFF66"/>
                          </a:solidFill>
                          <a:effectLst>
                            <a:outerShdw blurRad="38100" dist="38100" dir="2700000" algn="tl">
                              <a:srgbClr val="000000"/>
                            </a:outerShdw>
                          </a:effectLst>
                          <a:latin typeface="Times New Roman" pitchFamily="18" charset="0"/>
                          <a:ea typeface="华文中宋" pitchFamily="2" charset="-122"/>
                          <a:cs typeface="Times New Roman" pitchFamily="18" charset="0"/>
                        </a:rPr>
                        <a:t>9</a:t>
                      </a:r>
                      <a:endParaRPr kumimoji="0" lang="en-US" altLang="zh-CN" sz="2600" b="1" i="0" u="none" strike="noStrike" cap="none" normalizeH="0" baseline="0" dirty="0" smtClean="0">
                        <a:ln>
                          <a:noFill/>
                        </a:ln>
                        <a:solidFill>
                          <a:srgbClr val="FFFF66"/>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rgbClr val="FFFF66"/>
                          </a:solidFill>
                          <a:effectLst>
                            <a:outerShdw blurRad="38100" dist="38100" dir="2700000" algn="tl">
                              <a:srgbClr val="000000"/>
                            </a:outerShdw>
                          </a:effectLst>
                          <a:latin typeface="Times New Roman" pitchFamily="18" charset="0"/>
                          <a:ea typeface="华文中宋" pitchFamily="2" charset="-122"/>
                          <a:cs typeface="Times New Roman" pitchFamily="18" charset="0"/>
                        </a:rPr>
                        <a:t>16</a:t>
                      </a:r>
                      <a:endParaRPr kumimoji="0" lang="en-US" altLang="zh-CN" sz="2600" b="1" i="0" u="none" strike="noStrike" cap="none" normalizeH="0" baseline="0" dirty="0" smtClean="0">
                        <a:ln>
                          <a:noFill/>
                        </a:ln>
                        <a:solidFill>
                          <a:srgbClr val="FFFF66"/>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rgbClr val="FFFF66"/>
                          </a:solidFill>
                          <a:effectLst>
                            <a:outerShdw blurRad="38100" dist="38100" dir="2700000" algn="tl">
                              <a:srgbClr val="000000"/>
                            </a:outerShdw>
                          </a:effectLst>
                          <a:latin typeface="Times New Roman" pitchFamily="18" charset="0"/>
                          <a:ea typeface="华文中宋" pitchFamily="2" charset="-122"/>
                          <a:cs typeface="Times New Roman" pitchFamily="18" charset="0"/>
                        </a:rPr>
                        <a:t>38</a:t>
                      </a:r>
                      <a:endParaRPr kumimoji="0" lang="en-US" altLang="zh-CN" sz="2600" b="1" i="0" u="none" strike="noStrike" cap="none" normalizeH="0" baseline="0" dirty="0" smtClean="0">
                        <a:ln>
                          <a:noFill/>
                        </a:ln>
                        <a:solidFill>
                          <a:srgbClr val="FFFF66"/>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rgbClr val="FFFF66"/>
                          </a:solidFill>
                          <a:effectLst>
                            <a:outerShdw blurRad="38100" dist="38100" dir="2700000" algn="tl">
                              <a:srgbClr val="000000"/>
                            </a:outerShdw>
                          </a:effectLst>
                          <a:latin typeface="Times New Roman" pitchFamily="18" charset="0"/>
                          <a:ea typeface="华文中宋" pitchFamily="2" charset="-122"/>
                          <a:cs typeface="Times New Roman" pitchFamily="18" charset="0"/>
                        </a:rPr>
                        <a:t>24</a:t>
                      </a:r>
                      <a:endParaRPr kumimoji="0" lang="en-US" altLang="zh-CN" sz="2600" b="1" i="0" u="none" strike="noStrike" cap="none" normalizeH="0" baseline="0" dirty="0" smtClean="0">
                        <a:ln>
                          <a:noFill/>
                        </a:ln>
                        <a:solidFill>
                          <a:srgbClr val="FFFF66"/>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rgbClr val="FFFF66"/>
                          </a:solidFill>
                          <a:effectLst>
                            <a:outerShdw blurRad="38100" dist="38100" dir="2700000" algn="tl">
                              <a:srgbClr val="000000"/>
                            </a:outerShdw>
                          </a:effectLst>
                          <a:latin typeface="Times New Roman" pitchFamily="18" charset="0"/>
                          <a:ea typeface="华文中宋" pitchFamily="2" charset="-122"/>
                          <a:cs typeface="Times New Roman" pitchFamily="18" charset="0"/>
                        </a:rPr>
                        <a:t>37</a:t>
                      </a:r>
                      <a:endParaRPr kumimoji="0" lang="en-US" altLang="zh-CN" sz="2600" b="1" i="0" u="none" strike="noStrike" cap="none" normalizeH="0" baseline="0" dirty="0" smtClean="0">
                        <a:ln>
                          <a:noFill/>
                        </a:ln>
                        <a:solidFill>
                          <a:srgbClr val="FFFF66"/>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rgbClr val="FFFF66"/>
                          </a:solidFill>
                          <a:effectLst>
                            <a:outerShdw blurRad="38100" dist="38100" dir="2700000" algn="tl">
                              <a:srgbClr val="000000"/>
                            </a:outerShdw>
                          </a:effectLst>
                          <a:latin typeface="Times New Roman" pitchFamily="18" charset="0"/>
                          <a:ea typeface="华文中宋" pitchFamily="2" charset="-122"/>
                          <a:cs typeface="Times New Roman" pitchFamily="18" charset="0"/>
                        </a:rPr>
                        <a:t>18</a:t>
                      </a:r>
                      <a:endParaRPr kumimoji="0" lang="en-US" altLang="zh-CN" sz="2600" b="1" i="0" u="none" strike="noStrike" cap="none" normalizeH="0" baseline="0" dirty="0" smtClean="0">
                        <a:ln>
                          <a:noFill/>
                        </a:ln>
                        <a:solidFill>
                          <a:srgbClr val="FFFF66"/>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rgbClr val="FFFF66"/>
                          </a:solidFill>
                          <a:effectLst>
                            <a:outerShdw blurRad="38100" dist="38100" dir="2700000" algn="tl">
                              <a:srgbClr val="000000"/>
                            </a:outerShdw>
                          </a:effectLst>
                          <a:latin typeface="Times New Roman" pitchFamily="18" charset="0"/>
                          <a:ea typeface="华文中宋" pitchFamily="2" charset="-122"/>
                          <a:cs typeface="Times New Roman" pitchFamily="18" charset="0"/>
                        </a:rPr>
                        <a:t>44</a:t>
                      </a:r>
                      <a:endParaRPr kumimoji="0" lang="en-US" altLang="zh-CN" sz="2600" b="1" i="0" u="none" strike="noStrike" cap="none" normalizeH="0" baseline="0" dirty="0" smtClean="0">
                        <a:ln>
                          <a:noFill/>
                        </a:ln>
                        <a:solidFill>
                          <a:srgbClr val="FFFF66"/>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rgbClr val="FFFF66"/>
                          </a:solidFill>
                          <a:effectLst>
                            <a:outerShdw blurRad="38100" dist="38100" dir="2700000" algn="tl">
                              <a:srgbClr val="000000"/>
                            </a:outerShdw>
                          </a:effectLst>
                          <a:latin typeface="Times New Roman" pitchFamily="18" charset="0"/>
                          <a:ea typeface="华文中宋" pitchFamily="2" charset="-122"/>
                          <a:cs typeface="Times New Roman" pitchFamily="18" charset="0"/>
                        </a:rPr>
                        <a:t>19</a:t>
                      </a:r>
                      <a:endParaRPr kumimoji="0" lang="en-US" altLang="zh-CN" sz="2600" b="1" i="0" u="none" strike="noStrike" cap="none" normalizeH="0" baseline="0" dirty="0" smtClean="0">
                        <a:ln>
                          <a:noFill/>
                        </a:ln>
                        <a:solidFill>
                          <a:srgbClr val="FFFF66"/>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rgbClr val="FFFF66"/>
                          </a:solidFill>
                          <a:effectLst>
                            <a:outerShdw blurRad="38100" dist="38100" dir="2700000" algn="tl">
                              <a:srgbClr val="000000"/>
                            </a:outerShdw>
                          </a:effectLst>
                          <a:latin typeface="Times New Roman" pitchFamily="18" charset="0"/>
                          <a:ea typeface="华文中宋" pitchFamily="2" charset="-122"/>
                          <a:cs typeface="Times New Roman" pitchFamily="18" charset="0"/>
                        </a:rPr>
                        <a:t>21</a:t>
                      </a:r>
                      <a:endParaRPr kumimoji="0" lang="en-US" altLang="zh-CN" sz="2600" b="1" i="0" u="none" strike="noStrike" cap="none" normalizeH="0" baseline="0" dirty="0" smtClean="0">
                        <a:ln>
                          <a:noFill/>
                        </a:ln>
                        <a:solidFill>
                          <a:srgbClr val="FFFF66"/>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rgbClr val="FFFF66"/>
                          </a:solidFill>
                          <a:effectLst>
                            <a:outerShdw blurRad="38100" dist="38100" dir="2700000" algn="tl">
                              <a:srgbClr val="000000"/>
                            </a:outerShdw>
                          </a:effectLst>
                          <a:latin typeface="Times New Roman" pitchFamily="18" charset="0"/>
                          <a:ea typeface="华文中宋" pitchFamily="2" charset="-122"/>
                          <a:cs typeface="Times New Roman" pitchFamily="18" charset="0"/>
                        </a:rPr>
                        <a:t>22</a:t>
                      </a:r>
                      <a:endParaRPr kumimoji="0" lang="en-US" altLang="zh-CN" sz="2600" b="1" i="0" u="none" strike="noStrike" cap="none" normalizeH="0" baseline="0" dirty="0" smtClean="0">
                        <a:ln>
                          <a:noFill/>
                        </a:ln>
                        <a:solidFill>
                          <a:srgbClr val="FFFF66"/>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rgbClr val="FFFF66"/>
                          </a:solidFill>
                          <a:effectLst>
                            <a:outerShdw blurRad="38100" dist="38100" dir="2700000" algn="tl">
                              <a:srgbClr val="000000"/>
                            </a:outerShdw>
                          </a:effectLst>
                          <a:latin typeface="Times New Roman" pitchFamily="18" charset="0"/>
                          <a:ea typeface="华文中宋" pitchFamily="2" charset="-122"/>
                          <a:cs typeface="Times New Roman" pitchFamily="18" charset="0"/>
                        </a:rPr>
                        <a:t>63</a:t>
                      </a:r>
                      <a:endParaRPr kumimoji="0" lang="en-US" altLang="zh-CN" sz="2600" b="1" i="0" u="none" strike="noStrike" cap="none" normalizeH="0" baseline="0" dirty="0" smtClean="0">
                        <a:ln>
                          <a:noFill/>
                        </a:ln>
                        <a:solidFill>
                          <a:srgbClr val="FFFF66"/>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rgbClr val="FFFF66"/>
                          </a:solidFill>
                          <a:effectLst>
                            <a:outerShdw blurRad="38100" dist="38100" dir="2700000" algn="tl">
                              <a:srgbClr val="000000"/>
                            </a:outerShdw>
                          </a:effectLst>
                          <a:latin typeface="Times New Roman" pitchFamily="18" charset="0"/>
                          <a:ea typeface="华文中宋" pitchFamily="2" charset="-122"/>
                          <a:cs typeface="Times New Roman" pitchFamily="18" charset="0"/>
                        </a:rPr>
                        <a:t>15</a:t>
                      </a:r>
                      <a:endParaRPr kumimoji="0" lang="en-US" altLang="zh-CN" sz="2600" b="1" i="0" u="none" strike="noStrike" cap="none" normalizeH="0" baseline="0" dirty="0" smtClean="0">
                        <a:ln>
                          <a:noFill/>
                        </a:ln>
                        <a:solidFill>
                          <a:srgbClr val="FFFF66"/>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2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b[i,2]</a:t>
                      </a:r>
                      <a:endParaRPr kumimoji="0" lang="en-US" altLang="zh-CN" sz="26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7</a:t>
                      </a:r>
                      <a:endPar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8</a:t>
                      </a:r>
                      <a:endPar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7</a:t>
                      </a:r>
                      <a:endPar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6</a:t>
                      </a:r>
                      <a:endPar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3</a:t>
                      </a:r>
                      <a:endPar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4</a:t>
                      </a:r>
                      <a:endPar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3</a:t>
                      </a:r>
                      <a:endParaRPr kumimoji="0" lang="en-US" altLang="zh-CN" sz="2600" b="1" i="0" u="none" strike="noStrike" cap="none" normalizeH="0" baseline="0" dirty="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5</a:t>
                      </a:r>
                      <a:endPar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2</a:t>
                      </a:r>
                      <a:endParaRPr kumimoji="0" lang="en-US" altLang="zh-CN" sz="2600" b="1" i="0" u="none" strike="noStrike" cap="none" normalizeH="0" baseline="0" dirty="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4</a:t>
                      </a:r>
                      <a:endPar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3</a:t>
                      </a:r>
                      <a:endPar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2</a:t>
                      </a:r>
                      <a:endPar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1</a:t>
                      </a:r>
                      <a:endPar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1</a:t>
                      </a:r>
                      <a:endPar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2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b[i,3]</a:t>
                      </a:r>
                      <a:endParaRPr kumimoji="0" lang="en-US" altLang="zh-CN" sz="26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4</a:t>
                      </a:r>
                      <a:endParaRPr kumimoji="0" lang="en-US" altLang="zh-CN" sz="2600" b="1" i="0" u="none" strike="noStrike" cap="none" normalizeH="0" baseline="0" dirty="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3</a:t>
                      </a:r>
                      <a:endPar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4</a:t>
                      </a:r>
                      <a:endPar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8</a:t>
                      </a:r>
                      <a:endPar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9</a:t>
                      </a:r>
                      <a:endPar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7</a:t>
                      </a:r>
                      <a:endPar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9</a:t>
                      </a:r>
                      <a:endPar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10</a:t>
                      </a:r>
                      <a:endPar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13</a:t>
                      </a:r>
                      <a:endPar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11</a:t>
                      </a:r>
                      <a:endPar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12</a:t>
                      </a:r>
                      <a:endPar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13</a:t>
                      </a:r>
                      <a:endPar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0</a:t>
                      </a:r>
                      <a:endParaRPr kumimoji="0" lang="en-US" altLang="zh-CN" sz="2600" b="1"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华文中宋" pitchFamily="2" charset="-122"/>
                          <a:cs typeface="Times New Roman" pitchFamily="18" charset="0"/>
                        </a:rPr>
                        <a:t>0</a:t>
                      </a:r>
                      <a:endParaRPr kumimoji="0" lang="en-US" altLang="zh-CN" sz="2600" b="1" i="0" u="none" strike="noStrike" cap="none" normalizeH="0" baseline="0" dirty="0" smtClean="0">
                        <a:ln>
                          <a:noFill/>
                        </a:ln>
                        <a:solidFill>
                          <a:schemeClr val="tx1"/>
                        </a:solidFill>
                        <a:effectLst>
                          <a:outerShdw blurRad="38100" dist="38100" dir="2700000" algn="tl">
                            <a:srgbClr val="000000"/>
                          </a:outerShdw>
                        </a:effectLst>
                        <a:latin typeface="Verdana" pitchFamily="34" charset="0"/>
                        <a:ea typeface="华文中宋" pitchFamily="2" charset="-122"/>
                        <a:cs typeface="Times New Roman" pitchFamily="18" charset="0"/>
                      </a:endParaRP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90800" y="1371600"/>
            <a:ext cx="2053767" cy="2554545"/>
          </a:xfrm>
          <a:prstGeom prst="rect">
            <a:avLst/>
          </a:prstGeom>
          <a:noFill/>
        </p:spPr>
        <p:txBody>
          <a:bodyPr wrap="none" rtlCol="0">
            <a:spAutoFit/>
          </a:bodyPr>
          <a:lstStyle/>
          <a:p>
            <a:r>
              <a:rPr lang="en-US" altLang="zh-CN" sz="3200" b="1" dirty="0" smtClean="0">
                <a:latin typeface="Times New Roman" pitchFamily="18" charset="0"/>
                <a:cs typeface="Times New Roman" pitchFamily="18" charset="0"/>
              </a:rPr>
              <a:t>HDU-1087</a:t>
            </a:r>
          </a:p>
          <a:p>
            <a:r>
              <a:rPr lang="en-US" altLang="zh-CN" sz="3200" b="1" dirty="0" smtClean="0">
                <a:latin typeface="Times New Roman" pitchFamily="18" charset="0"/>
                <a:cs typeface="Times New Roman" pitchFamily="18" charset="0"/>
              </a:rPr>
              <a:t>HDU-1158</a:t>
            </a:r>
          </a:p>
          <a:p>
            <a:r>
              <a:rPr lang="en-US" altLang="zh-CN" sz="3200" b="1" dirty="0" smtClean="0">
                <a:latin typeface="Times New Roman" pitchFamily="18" charset="0"/>
                <a:cs typeface="Times New Roman" pitchFamily="18" charset="0"/>
              </a:rPr>
              <a:t>HDU-1950</a:t>
            </a:r>
          </a:p>
          <a:p>
            <a:r>
              <a:rPr lang="en-US" altLang="zh-CN" sz="3200" b="1" dirty="0" smtClean="0">
                <a:latin typeface="Times New Roman" pitchFamily="18" charset="0"/>
                <a:cs typeface="Times New Roman" pitchFamily="18" charset="0"/>
              </a:rPr>
              <a:t>HDU-1248</a:t>
            </a:r>
          </a:p>
          <a:p>
            <a:r>
              <a:rPr lang="en-US" altLang="zh-CN" sz="3200" b="1" dirty="0" smtClean="0">
                <a:latin typeface="Times New Roman" pitchFamily="18" charset="0"/>
                <a:cs typeface="Times New Roman" pitchFamily="18" charset="0"/>
              </a:rPr>
              <a:t>HDU-2159</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00200" y="-36195"/>
            <a:ext cx="4572000" cy="6894195"/>
          </a:xfrm>
          <a:prstGeom prst="rect">
            <a:avLst/>
          </a:prstGeom>
        </p:spPr>
        <p:txBody>
          <a:bodyPr>
            <a:spAutoFit/>
          </a:bodyPr>
          <a:lstStyle/>
          <a:p>
            <a:r>
              <a:rPr lang="en-US" altLang="zh-CN" sz="2600" dirty="0" smtClean="0">
                <a:latin typeface="Times New Roman" pitchFamily="18" charset="0"/>
                <a:cs typeface="Times New Roman" pitchFamily="18" charset="0"/>
              </a:rPr>
              <a:t>Hdu-1950</a:t>
            </a:r>
          </a:p>
          <a:p>
            <a:r>
              <a:rPr lang="en-US" altLang="zh-CN" sz="2600" dirty="0" smtClean="0">
                <a:latin typeface="Times New Roman" pitchFamily="18" charset="0"/>
                <a:cs typeface="Times New Roman" pitchFamily="18" charset="0"/>
              </a:rPr>
              <a:t>#include&lt;</a:t>
            </a:r>
            <a:r>
              <a:rPr lang="en-US" altLang="zh-CN" sz="2600" dirty="0" err="1" smtClean="0">
                <a:latin typeface="Times New Roman" pitchFamily="18" charset="0"/>
                <a:cs typeface="Times New Roman" pitchFamily="18" charset="0"/>
              </a:rPr>
              <a:t>iostream</a:t>
            </a:r>
            <a:r>
              <a:rPr lang="en-US" altLang="zh-CN" sz="2600" dirty="0" smtClean="0">
                <a:latin typeface="Times New Roman" pitchFamily="18" charset="0"/>
                <a:cs typeface="Times New Roman" pitchFamily="18" charset="0"/>
              </a:rPr>
              <a:t>&gt;</a:t>
            </a:r>
          </a:p>
          <a:p>
            <a:r>
              <a:rPr lang="en-US" altLang="zh-CN" sz="2600" dirty="0" smtClean="0">
                <a:latin typeface="Times New Roman" pitchFamily="18" charset="0"/>
                <a:cs typeface="Times New Roman" pitchFamily="18" charset="0"/>
              </a:rPr>
              <a:t>#include&lt;algorithm&gt;</a:t>
            </a:r>
          </a:p>
          <a:p>
            <a:r>
              <a:rPr lang="en-US" altLang="zh-CN" sz="2600" dirty="0" smtClean="0">
                <a:latin typeface="Times New Roman" pitchFamily="18" charset="0"/>
                <a:cs typeface="Times New Roman" pitchFamily="18" charset="0"/>
              </a:rPr>
              <a:t>#include&lt;</a:t>
            </a:r>
            <a:r>
              <a:rPr lang="en-US" altLang="zh-CN" sz="2600" dirty="0" err="1" smtClean="0">
                <a:latin typeface="Times New Roman" pitchFamily="18" charset="0"/>
                <a:cs typeface="Times New Roman" pitchFamily="18" charset="0"/>
              </a:rPr>
              <a:t>math.h</a:t>
            </a:r>
            <a:r>
              <a:rPr lang="en-US" altLang="zh-CN" sz="2600" dirty="0" smtClean="0">
                <a:latin typeface="Times New Roman" pitchFamily="18" charset="0"/>
                <a:cs typeface="Times New Roman" pitchFamily="18" charset="0"/>
              </a:rPr>
              <a:t>&gt;</a:t>
            </a:r>
          </a:p>
          <a:p>
            <a:r>
              <a:rPr lang="en-US" altLang="zh-CN" sz="2600" dirty="0" smtClean="0">
                <a:latin typeface="Times New Roman" pitchFamily="18" charset="0"/>
                <a:cs typeface="Times New Roman" pitchFamily="18" charset="0"/>
              </a:rPr>
              <a:t>#include&lt;</a:t>
            </a:r>
            <a:r>
              <a:rPr lang="en-US" altLang="zh-CN" sz="2600" dirty="0" err="1" smtClean="0">
                <a:latin typeface="Times New Roman" pitchFamily="18" charset="0"/>
                <a:cs typeface="Times New Roman" pitchFamily="18" charset="0"/>
              </a:rPr>
              <a:t>stdio.h</a:t>
            </a:r>
            <a:r>
              <a:rPr lang="en-US" altLang="zh-CN" sz="2600" dirty="0" smtClean="0">
                <a:latin typeface="Times New Roman" pitchFamily="18" charset="0"/>
                <a:cs typeface="Times New Roman" pitchFamily="18" charset="0"/>
              </a:rPr>
              <a:t>&gt;</a:t>
            </a:r>
          </a:p>
          <a:p>
            <a:r>
              <a:rPr lang="en-US" altLang="zh-CN" sz="2600" dirty="0" smtClean="0">
                <a:latin typeface="Times New Roman" pitchFamily="18" charset="0"/>
                <a:cs typeface="Times New Roman" pitchFamily="18" charset="0"/>
              </a:rPr>
              <a:t>#include&lt;</a:t>
            </a:r>
            <a:r>
              <a:rPr lang="en-US" altLang="zh-CN" sz="2600" dirty="0" err="1" smtClean="0">
                <a:latin typeface="Times New Roman" pitchFamily="18" charset="0"/>
                <a:cs typeface="Times New Roman" pitchFamily="18" charset="0"/>
              </a:rPr>
              <a:t>string.h</a:t>
            </a:r>
            <a:r>
              <a:rPr lang="en-US" altLang="zh-CN" sz="2600" dirty="0" smtClean="0">
                <a:latin typeface="Times New Roman" pitchFamily="18" charset="0"/>
                <a:cs typeface="Times New Roman" pitchFamily="18" charset="0"/>
              </a:rPr>
              <a:t>&gt;</a:t>
            </a:r>
          </a:p>
          <a:p>
            <a:r>
              <a:rPr lang="en-US" altLang="zh-CN" sz="2600" dirty="0" smtClean="0">
                <a:latin typeface="Times New Roman" pitchFamily="18" charset="0"/>
                <a:cs typeface="Times New Roman" pitchFamily="18" charset="0"/>
              </a:rPr>
              <a:t>#include&lt;</a:t>
            </a:r>
            <a:r>
              <a:rPr lang="en-US" altLang="zh-CN" sz="2600" dirty="0" err="1" smtClean="0">
                <a:latin typeface="Times New Roman" pitchFamily="18" charset="0"/>
                <a:cs typeface="Times New Roman" pitchFamily="18" charset="0"/>
              </a:rPr>
              <a:t>stdlib.h</a:t>
            </a:r>
            <a:r>
              <a:rPr lang="en-US" altLang="zh-CN" sz="2600" dirty="0" smtClean="0">
                <a:latin typeface="Times New Roman" pitchFamily="18" charset="0"/>
                <a:cs typeface="Times New Roman" pitchFamily="18" charset="0"/>
              </a:rPr>
              <a:t>&gt;</a:t>
            </a:r>
          </a:p>
          <a:p>
            <a:r>
              <a:rPr lang="en-US" altLang="zh-CN" sz="2600" dirty="0" smtClean="0">
                <a:latin typeface="Times New Roman" pitchFamily="18" charset="0"/>
                <a:cs typeface="Times New Roman" pitchFamily="18" charset="0"/>
              </a:rPr>
              <a:t>#include&lt;stack&gt;</a:t>
            </a:r>
          </a:p>
          <a:p>
            <a:r>
              <a:rPr lang="en-US" altLang="zh-CN" sz="2600" dirty="0" smtClean="0">
                <a:latin typeface="Times New Roman" pitchFamily="18" charset="0"/>
                <a:cs typeface="Times New Roman" pitchFamily="18" charset="0"/>
              </a:rPr>
              <a:t>#include&lt;queue&gt;</a:t>
            </a:r>
          </a:p>
          <a:p>
            <a:r>
              <a:rPr lang="en-US" altLang="zh-CN" sz="2600" dirty="0" smtClean="0">
                <a:latin typeface="Times New Roman" pitchFamily="18" charset="0"/>
                <a:cs typeface="Times New Roman" pitchFamily="18" charset="0"/>
              </a:rPr>
              <a:t>#define </a:t>
            </a:r>
            <a:r>
              <a:rPr lang="en-US" altLang="zh-CN" sz="2600" dirty="0" err="1" smtClean="0">
                <a:latin typeface="Times New Roman" pitchFamily="18" charset="0"/>
                <a:cs typeface="Times New Roman" pitchFamily="18" charset="0"/>
              </a:rPr>
              <a:t>forp</a:t>
            </a:r>
            <a:r>
              <a:rPr lang="en-US" altLang="zh-CN" sz="2600" dirty="0" smtClean="0">
                <a:latin typeface="Times New Roman" pitchFamily="18" charset="0"/>
                <a:cs typeface="Times New Roman" pitchFamily="18" charset="0"/>
              </a:rPr>
              <a:t>(</a:t>
            </a:r>
            <a:r>
              <a:rPr lang="en-US" altLang="zh-CN" sz="2600" dirty="0" err="1" smtClean="0">
                <a:latin typeface="Times New Roman" pitchFamily="18" charset="0"/>
                <a:cs typeface="Times New Roman" pitchFamily="18" charset="0"/>
              </a:rPr>
              <a:t>i,n</a:t>
            </a:r>
            <a:r>
              <a:rPr lang="en-US" altLang="zh-CN" sz="2600" dirty="0" smtClean="0">
                <a:latin typeface="Times New Roman" pitchFamily="18" charset="0"/>
                <a:cs typeface="Times New Roman" pitchFamily="18" charset="0"/>
              </a:rPr>
              <a:t>) for(</a:t>
            </a:r>
            <a:r>
              <a:rPr lang="en-US" altLang="zh-CN" sz="2600" dirty="0" err="1" smtClean="0">
                <a:latin typeface="Times New Roman" pitchFamily="18" charset="0"/>
                <a:cs typeface="Times New Roman" pitchFamily="18" charset="0"/>
              </a:rPr>
              <a:t>int</a:t>
            </a:r>
            <a:r>
              <a:rPr lang="en-US" altLang="zh-CN" sz="2600" dirty="0" smtClean="0">
                <a:latin typeface="Times New Roman" pitchFamily="18" charset="0"/>
                <a:cs typeface="Times New Roman" pitchFamily="18" charset="0"/>
              </a:rPr>
              <a:t> </a:t>
            </a:r>
            <a:r>
              <a:rPr lang="en-US" altLang="zh-CN" sz="2600" dirty="0" err="1" smtClean="0">
                <a:latin typeface="Times New Roman" pitchFamily="18" charset="0"/>
                <a:cs typeface="Times New Roman" pitchFamily="18" charset="0"/>
              </a:rPr>
              <a:t>i</a:t>
            </a:r>
            <a:r>
              <a:rPr lang="en-US" altLang="zh-CN" sz="2600" dirty="0" smtClean="0">
                <a:latin typeface="Times New Roman" pitchFamily="18" charset="0"/>
                <a:cs typeface="Times New Roman" pitchFamily="18" charset="0"/>
              </a:rPr>
              <a:t>=1;i&lt;=</a:t>
            </a:r>
            <a:r>
              <a:rPr lang="en-US" altLang="zh-CN" sz="2600" dirty="0" err="1" smtClean="0">
                <a:latin typeface="Times New Roman" pitchFamily="18" charset="0"/>
                <a:cs typeface="Times New Roman" pitchFamily="18" charset="0"/>
              </a:rPr>
              <a:t>n;i</a:t>
            </a:r>
            <a:r>
              <a:rPr lang="en-US" altLang="zh-CN" sz="2600" dirty="0" smtClean="0">
                <a:latin typeface="Times New Roman" pitchFamily="18" charset="0"/>
                <a:cs typeface="Times New Roman" pitchFamily="18" charset="0"/>
              </a:rPr>
              <a:t>++)</a:t>
            </a:r>
          </a:p>
          <a:p>
            <a:r>
              <a:rPr lang="en-US" altLang="zh-CN" sz="2600" dirty="0" smtClean="0">
                <a:latin typeface="Times New Roman" pitchFamily="18" charset="0"/>
                <a:cs typeface="Times New Roman" pitchFamily="18" charset="0"/>
              </a:rPr>
              <a:t>#define </a:t>
            </a:r>
            <a:r>
              <a:rPr lang="en-US" altLang="zh-CN" sz="2600" dirty="0" err="1" smtClean="0">
                <a:latin typeface="Times New Roman" pitchFamily="18" charset="0"/>
                <a:cs typeface="Times New Roman" pitchFamily="18" charset="0"/>
              </a:rPr>
              <a:t>ptf</a:t>
            </a:r>
            <a:r>
              <a:rPr lang="en-US" altLang="zh-CN" sz="2600" dirty="0" smtClean="0">
                <a:latin typeface="Times New Roman" pitchFamily="18" charset="0"/>
                <a:cs typeface="Times New Roman" pitchFamily="18" charset="0"/>
              </a:rPr>
              <a:t>(</a:t>
            </a:r>
            <a:r>
              <a:rPr lang="en-US" altLang="zh-CN" sz="2600" dirty="0" err="1" smtClean="0">
                <a:latin typeface="Times New Roman" pitchFamily="18" charset="0"/>
                <a:cs typeface="Times New Roman" pitchFamily="18" charset="0"/>
              </a:rPr>
              <a:t>i</a:t>
            </a:r>
            <a:r>
              <a:rPr lang="en-US" altLang="zh-CN" sz="2600" dirty="0" smtClean="0">
                <a:latin typeface="Times New Roman" pitchFamily="18" charset="0"/>
                <a:cs typeface="Times New Roman" pitchFamily="18" charset="0"/>
              </a:rPr>
              <a:t>) </a:t>
            </a:r>
            <a:r>
              <a:rPr lang="en-US" altLang="zh-CN" sz="2600" dirty="0" err="1" smtClean="0">
                <a:latin typeface="Times New Roman" pitchFamily="18" charset="0"/>
                <a:cs typeface="Times New Roman" pitchFamily="18" charset="0"/>
              </a:rPr>
              <a:t>printf</a:t>
            </a:r>
            <a:r>
              <a:rPr lang="en-US" altLang="zh-CN" sz="2600" dirty="0" smtClean="0">
                <a:latin typeface="Times New Roman" pitchFamily="18" charset="0"/>
                <a:cs typeface="Times New Roman" pitchFamily="18" charset="0"/>
              </a:rPr>
              <a:t>("%d\</a:t>
            </a:r>
            <a:r>
              <a:rPr lang="en-US" altLang="zh-CN" sz="2600" dirty="0" err="1" smtClean="0">
                <a:latin typeface="Times New Roman" pitchFamily="18" charset="0"/>
                <a:cs typeface="Times New Roman" pitchFamily="18" charset="0"/>
              </a:rPr>
              <a:t>n",i</a:t>
            </a:r>
            <a:r>
              <a:rPr lang="en-US" altLang="zh-CN" sz="2600" dirty="0" smtClean="0">
                <a:latin typeface="Times New Roman" pitchFamily="18" charset="0"/>
                <a:cs typeface="Times New Roman" pitchFamily="18" charset="0"/>
              </a:rPr>
              <a:t>)</a:t>
            </a:r>
          </a:p>
          <a:p>
            <a:r>
              <a:rPr lang="en-US" altLang="zh-CN" sz="2600" dirty="0" smtClean="0">
                <a:latin typeface="Times New Roman" pitchFamily="18" charset="0"/>
                <a:cs typeface="Times New Roman" pitchFamily="18" charset="0"/>
              </a:rPr>
              <a:t>#define </a:t>
            </a:r>
            <a:r>
              <a:rPr lang="en-US" altLang="zh-CN" sz="2600" dirty="0" err="1" smtClean="0">
                <a:latin typeface="Times New Roman" pitchFamily="18" charset="0"/>
                <a:cs typeface="Times New Roman" pitchFamily="18" charset="0"/>
              </a:rPr>
              <a:t>scf</a:t>
            </a:r>
            <a:r>
              <a:rPr lang="en-US" altLang="zh-CN" sz="2600" dirty="0" smtClean="0">
                <a:latin typeface="Times New Roman" pitchFamily="18" charset="0"/>
                <a:cs typeface="Times New Roman" pitchFamily="18" charset="0"/>
              </a:rPr>
              <a:t>(</a:t>
            </a:r>
            <a:r>
              <a:rPr lang="en-US" altLang="zh-CN" sz="2600" dirty="0" err="1" smtClean="0">
                <a:latin typeface="Times New Roman" pitchFamily="18" charset="0"/>
                <a:cs typeface="Times New Roman" pitchFamily="18" charset="0"/>
              </a:rPr>
              <a:t>i</a:t>
            </a:r>
            <a:r>
              <a:rPr lang="en-US" altLang="zh-CN" sz="2600" dirty="0" smtClean="0">
                <a:latin typeface="Times New Roman" pitchFamily="18" charset="0"/>
                <a:cs typeface="Times New Roman" pitchFamily="18" charset="0"/>
              </a:rPr>
              <a:t>) </a:t>
            </a:r>
            <a:r>
              <a:rPr lang="en-US" altLang="zh-CN" sz="2600" dirty="0" err="1" smtClean="0">
                <a:latin typeface="Times New Roman" pitchFamily="18" charset="0"/>
                <a:cs typeface="Times New Roman" pitchFamily="18" charset="0"/>
              </a:rPr>
              <a:t>scanf</a:t>
            </a:r>
            <a:r>
              <a:rPr lang="en-US" altLang="zh-CN" sz="2600" dirty="0" smtClean="0">
                <a:latin typeface="Times New Roman" pitchFamily="18" charset="0"/>
                <a:cs typeface="Times New Roman" pitchFamily="18" charset="0"/>
              </a:rPr>
              <a:t>("%</a:t>
            </a:r>
            <a:r>
              <a:rPr lang="en-US" altLang="zh-CN" sz="2600" dirty="0" err="1" smtClean="0">
                <a:latin typeface="Times New Roman" pitchFamily="18" charset="0"/>
                <a:cs typeface="Times New Roman" pitchFamily="18" charset="0"/>
              </a:rPr>
              <a:t>d",&amp;i</a:t>
            </a:r>
            <a:r>
              <a:rPr lang="en-US" altLang="zh-CN" sz="2600" dirty="0" smtClean="0">
                <a:latin typeface="Times New Roman" pitchFamily="18" charset="0"/>
                <a:cs typeface="Times New Roman" pitchFamily="18" charset="0"/>
              </a:rPr>
              <a:t>)</a:t>
            </a:r>
          </a:p>
          <a:p>
            <a:r>
              <a:rPr lang="en-US" altLang="zh-CN" sz="2600" dirty="0" smtClean="0">
                <a:latin typeface="Times New Roman" pitchFamily="18" charset="0"/>
                <a:cs typeface="Times New Roman" pitchFamily="18" charset="0"/>
              </a:rPr>
              <a:t>const </a:t>
            </a:r>
            <a:r>
              <a:rPr lang="en-US" altLang="zh-CN" sz="2600" dirty="0" err="1" smtClean="0">
                <a:latin typeface="Times New Roman" pitchFamily="18" charset="0"/>
                <a:cs typeface="Times New Roman" pitchFamily="18" charset="0"/>
              </a:rPr>
              <a:t>int</a:t>
            </a:r>
            <a:r>
              <a:rPr lang="en-US" altLang="zh-CN" sz="2600" dirty="0" smtClean="0">
                <a:latin typeface="Times New Roman" pitchFamily="18" charset="0"/>
                <a:cs typeface="Times New Roman" pitchFamily="18" charset="0"/>
              </a:rPr>
              <a:t> MOD = 1e9+7;</a:t>
            </a:r>
          </a:p>
          <a:p>
            <a:r>
              <a:rPr lang="en-US" altLang="zh-CN" sz="2600" dirty="0" smtClean="0">
                <a:latin typeface="Times New Roman" pitchFamily="18" charset="0"/>
                <a:cs typeface="Times New Roman" pitchFamily="18" charset="0"/>
              </a:rPr>
              <a:t>const </a:t>
            </a:r>
            <a:r>
              <a:rPr lang="en-US" altLang="zh-CN" sz="2600" dirty="0" err="1" smtClean="0">
                <a:latin typeface="Times New Roman" pitchFamily="18" charset="0"/>
                <a:cs typeface="Times New Roman" pitchFamily="18" charset="0"/>
              </a:rPr>
              <a:t>int</a:t>
            </a:r>
            <a:r>
              <a:rPr lang="en-US" altLang="zh-CN" sz="2600" dirty="0" smtClean="0">
                <a:latin typeface="Times New Roman" pitchFamily="18" charset="0"/>
                <a:cs typeface="Times New Roman" pitchFamily="18" charset="0"/>
              </a:rPr>
              <a:t> MAXN = 40050;</a:t>
            </a:r>
          </a:p>
          <a:p>
            <a:r>
              <a:rPr lang="en-US" altLang="zh-CN" sz="2600" dirty="0" err="1" smtClean="0">
                <a:latin typeface="Times New Roman" pitchFamily="18" charset="0"/>
                <a:cs typeface="Times New Roman" pitchFamily="18" charset="0"/>
              </a:rPr>
              <a:t>typedef</a:t>
            </a:r>
            <a:r>
              <a:rPr lang="en-US" altLang="zh-CN" sz="2600" dirty="0" smtClean="0">
                <a:latin typeface="Times New Roman" pitchFamily="18" charset="0"/>
                <a:cs typeface="Times New Roman" pitchFamily="18" charset="0"/>
              </a:rPr>
              <a:t> long </a:t>
            </a:r>
            <a:r>
              <a:rPr lang="en-US" altLang="zh-CN" sz="2600" dirty="0" err="1" smtClean="0">
                <a:latin typeface="Times New Roman" pitchFamily="18" charset="0"/>
                <a:cs typeface="Times New Roman" pitchFamily="18" charset="0"/>
              </a:rPr>
              <a:t>long</a:t>
            </a:r>
            <a:r>
              <a:rPr lang="en-US" altLang="zh-CN" sz="2600" dirty="0" smtClean="0">
                <a:latin typeface="Times New Roman" pitchFamily="18" charset="0"/>
                <a:cs typeface="Times New Roman" pitchFamily="18" charset="0"/>
              </a:rPr>
              <a:t> LL;</a:t>
            </a:r>
          </a:p>
          <a:p>
            <a:r>
              <a:rPr lang="en-US" altLang="zh-CN" sz="2600" dirty="0" smtClean="0">
                <a:latin typeface="Times New Roman" pitchFamily="18" charset="0"/>
                <a:cs typeface="Times New Roman" pitchFamily="18" charset="0"/>
              </a:rPr>
              <a:t>using namespace std;</a:t>
            </a:r>
            <a:endParaRPr lang="zh-CN" altLang="en-US" sz="26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1"/>
            <a:ext cx="8229600" cy="838200"/>
          </a:xfrm>
        </p:spPr>
        <p:txBody>
          <a:bodyPr/>
          <a:lstStyle/>
          <a:p>
            <a:endParaRPr lang="zh-CN" altLang="en-US" sz="3600"/>
          </a:p>
        </p:txBody>
      </p:sp>
      <p:sp>
        <p:nvSpPr>
          <p:cNvPr id="3" name="内容占位符 2"/>
          <p:cNvSpPr>
            <a:spLocks noGrp="1"/>
          </p:cNvSpPr>
          <p:nvPr>
            <p:ph idx="1"/>
          </p:nvPr>
        </p:nvSpPr>
        <p:spPr>
          <a:xfrm>
            <a:off x="228600" y="1143000"/>
            <a:ext cx="8610600" cy="5486400"/>
          </a:xfrm>
        </p:spPr>
        <p:txBody>
          <a:bodyPr/>
          <a:lstStyle/>
          <a:p>
            <a:pPr marL="0" indent="0">
              <a:buNone/>
            </a:pPr>
            <a:r>
              <a:rPr lang="zh-CN" altLang="en-US" sz="2600" b="1" dirty="0">
                <a:solidFill>
                  <a:srgbClr val="FFFFFF"/>
                </a:solidFill>
                <a:effectLst/>
                <a:latin typeface="Times New Roman" panose="02020603050405020304" pitchFamily="18" charset="0"/>
                <a:cs typeface="Times New Roman" panose="02020603050405020304" pitchFamily="18" charset="0"/>
              </a:rPr>
              <a:t>当</a:t>
            </a:r>
            <a:r>
              <a:rPr lang="en-US" altLang="zh-CN" sz="2600" b="1" dirty="0" err="1">
                <a:solidFill>
                  <a:srgbClr val="FFFFFF"/>
                </a:solidFill>
                <a:effectLst/>
                <a:latin typeface="Times New Roman" panose="02020603050405020304" pitchFamily="18" charset="0"/>
                <a:cs typeface="Times New Roman" panose="02020603050405020304" pitchFamily="18" charset="0"/>
              </a:rPr>
              <a:t>i</a:t>
            </a:r>
            <a:r>
              <a:rPr lang="en-US" altLang="zh-CN" sz="2600" b="1" dirty="0">
                <a:solidFill>
                  <a:srgbClr val="FFFFFF"/>
                </a:solidFill>
                <a:effectLst/>
                <a:latin typeface="Times New Roman" panose="02020603050405020304" pitchFamily="18" charset="0"/>
                <a:cs typeface="Times New Roman" panose="02020603050405020304" pitchFamily="18" charset="0"/>
              </a:rPr>
              <a:t>=0</a:t>
            </a:r>
            <a:r>
              <a:rPr lang="zh-CN" altLang="en-US" sz="2600" b="1" dirty="0">
                <a:solidFill>
                  <a:srgbClr val="FFFFFF"/>
                </a:solidFill>
                <a:effectLst/>
                <a:latin typeface="Times New Roman" panose="02020603050405020304" pitchFamily="18" charset="0"/>
                <a:cs typeface="Times New Roman" panose="02020603050405020304" pitchFamily="18" charset="0"/>
              </a:rPr>
              <a:t>，</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即需要</a:t>
            </a:r>
            <a:r>
              <a:rPr lang="zh-CN" altLang="en-US" sz="2600" b="1" dirty="0">
                <a:solidFill>
                  <a:srgbClr val="FFFFFF"/>
                </a:solidFill>
                <a:effectLst/>
                <a:latin typeface="Times New Roman" panose="02020603050405020304" pitchFamily="18" charset="0"/>
                <a:cs typeface="Times New Roman" panose="02020603050405020304" pitchFamily="18" charset="0"/>
              </a:rPr>
              <a:t>多少个硬币来凑够</a:t>
            </a:r>
            <a:r>
              <a:rPr lang="en-US" altLang="zh-CN" sz="2600" b="1" dirty="0">
                <a:solidFill>
                  <a:srgbClr val="FFFFFF"/>
                </a:solidFill>
                <a:effectLst/>
                <a:latin typeface="Times New Roman" panose="02020603050405020304" pitchFamily="18" charset="0"/>
                <a:cs typeface="Times New Roman" panose="02020603050405020304" pitchFamily="18" charset="0"/>
              </a:rPr>
              <a:t>0</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元，凑</a:t>
            </a:r>
            <a:r>
              <a:rPr lang="zh-CN" altLang="en-US" sz="2600" b="1" dirty="0">
                <a:solidFill>
                  <a:srgbClr val="FFFFFF"/>
                </a:solidFill>
                <a:effectLst/>
                <a:latin typeface="Times New Roman" panose="02020603050405020304" pitchFamily="18" charset="0"/>
                <a:cs typeface="Times New Roman" panose="02020603050405020304" pitchFamily="18" charset="0"/>
              </a:rPr>
              <a:t>够</a:t>
            </a:r>
            <a:r>
              <a:rPr lang="en-US" altLang="zh-CN" sz="2600" b="1" dirty="0">
                <a:solidFill>
                  <a:srgbClr val="FFFFFF"/>
                </a:solidFill>
                <a:effectLst/>
                <a:latin typeface="Times New Roman" panose="02020603050405020304" pitchFamily="18" charset="0"/>
                <a:cs typeface="Times New Roman" panose="02020603050405020304" pitchFamily="18" charset="0"/>
              </a:rPr>
              <a:t>0</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元最少</a:t>
            </a:r>
            <a:r>
              <a:rPr lang="zh-CN" altLang="en-US" sz="2600" b="1" dirty="0">
                <a:solidFill>
                  <a:srgbClr val="FFFFFF"/>
                </a:solidFill>
                <a:effectLst/>
                <a:latin typeface="Times New Roman" panose="02020603050405020304" pitchFamily="18" charset="0"/>
                <a:cs typeface="Times New Roman" panose="02020603050405020304" pitchFamily="18" charset="0"/>
              </a:rPr>
              <a:t>需要</a:t>
            </a:r>
            <a:r>
              <a:rPr lang="en-US" altLang="zh-CN" sz="2600" b="1" dirty="0">
                <a:solidFill>
                  <a:srgbClr val="FFFFFF"/>
                </a:solidFill>
                <a:effectLst/>
                <a:latin typeface="Times New Roman" panose="02020603050405020304" pitchFamily="18" charset="0"/>
                <a:cs typeface="Times New Roman" panose="02020603050405020304" pitchFamily="18" charset="0"/>
              </a:rPr>
              <a:t>0</a:t>
            </a:r>
            <a:r>
              <a:rPr lang="zh-CN" altLang="en-US" sz="2600" b="1" dirty="0">
                <a:solidFill>
                  <a:srgbClr val="FFFFFF"/>
                </a:solidFill>
                <a:effectLst/>
                <a:latin typeface="Times New Roman" panose="02020603050405020304" pitchFamily="18" charset="0"/>
                <a:cs typeface="Times New Roman" panose="02020603050405020304" pitchFamily="18" charset="0"/>
              </a:rPr>
              <a:t>个硬币</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。用</a:t>
            </a:r>
            <a:r>
              <a:rPr lang="en-US" altLang="zh-CN" sz="2600" b="1" dirty="0">
                <a:solidFill>
                  <a:srgbClr val="FFFFFF"/>
                </a:solidFill>
                <a:effectLst/>
                <a:latin typeface="Times New Roman" panose="02020603050405020304" pitchFamily="18" charset="0"/>
                <a:cs typeface="Times New Roman" panose="02020603050405020304" pitchFamily="18" charset="0"/>
              </a:rPr>
              <a:t>d(</a:t>
            </a:r>
            <a:r>
              <a:rPr lang="en-US" altLang="zh-CN" sz="2600" b="1" dirty="0" err="1">
                <a:solidFill>
                  <a:srgbClr val="FFFFFF"/>
                </a:solidFill>
                <a:effectLst/>
                <a:latin typeface="Times New Roman" panose="02020603050405020304" pitchFamily="18" charset="0"/>
                <a:cs typeface="Times New Roman" panose="02020603050405020304" pitchFamily="18" charset="0"/>
              </a:rPr>
              <a:t>i</a:t>
            </a:r>
            <a:r>
              <a:rPr lang="en-US" altLang="zh-CN" sz="2600" b="1" dirty="0">
                <a:solidFill>
                  <a:srgbClr val="FFFFFF"/>
                </a:solidFill>
                <a:effectLst/>
                <a:latin typeface="Times New Roman" panose="02020603050405020304" pitchFamily="18" charset="0"/>
                <a:cs typeface="Times New Roman" panose="02020603050405020304" pitchFamily="18" charset="0"/>
              </a:rPr>
              <a:t>)=j</a:t>
            </a:r>
            <a:r>
              <a:rPr lang="zh-CN" altLang="en-US" sz="2600" b="1" dirty="0">
                <a:solidFill>
                  <a:srgbClr val="FFFFFF"/>
                </a:solidFill>
                <a:effectLst/>
                <a:latin typeface="Times New Roman" panose="02020603050405020304" pitchFamily="18" charset="0"/>
                <a:cs typeface="Times New Roman" panose="02020603050405020304" pitchFamily="18" charset="0"/>
              </a:rPr>
              <a:t>来表示凑够</a:t>
            </a:r>
            <a:r>
              <a:rPr lang="en-US" altLang="zh-CN" sz="2600" b="1" dirty="0" err="1">
                <a:solidFill>
                  <a:srgbClr val="FFFFFF"/>
                </a:solidFill>
                <a:effectLst/>
                <a:latin typeface="Times New Roman" panose="02020603050405020304" pitchFamily="18" charset="0"/>
                <a:cs typeface="Times New Roman" panose="02020603050405020304" pitchFamily="18" charset="0"/>
              </a:rPr>
              <a:t>i</a:t>
            </a:r>
            <a:r>
              <a:rPr lang="zh-CN" altLang="en-US" sz="2600" b="1" dirty="0">
                <a:solidFill>
                  <a:srgbClr val="FFFFFF"/>
                </a:solidFill>
                <a:effectLst/>
                <a:latin typeface="Times New Roman" panose="02020603050405020304" pitchFamily="18" charset="0"/>
                <a:cs typeface="Times New Roman" panose="02020603050405020304" pitchFamily="18" charset="0"/>
              </a:rPr>
              <a:t>元最少需要</a:t>
            </a:r>
            <a:r>
              <a:rPr lang="en-US" altLang="zh-CN" sz="2600" b="1" dirty="0">
                <a:solidFill>
                  <a:srgbClr val="FFFFFF"/>
                </a:solidFill>
                <a:effectLst/>
                <a:latin typeface="Times New Roman" panose="02020603050405020304" pitchFamily="18" charset="0"/>
                <a:cs typeface="Times New Roman" panose="02020603050405020304" pitchFamily="18" charset="0"/>
              </a:rPr>
              <a:t>j</a:t>
            </a:r>
            <a:r>
              <a:rPr lang="zh-CN" altLang="en-US" sz="2600" b="1" dirty="0">
                <a:solidFill>
                  <a:srgbClr val="FFFFFF"/>
                </a:solidFill>
                <a:effectLst/>
                <a:latin typeface="Times New Roman" panose="02020603050405020304" pitchFamily="18" charset="0"/>
                <a:cs typeface="Times New Roman" panose="02020603050405020304" pitchFamily="18" charset="0"/>
              </a:rPr>
              <a:t>个硬币。</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于是</a:t>
            </a:r>
            <a:r>
              <a:rPr lang="zh-CN" altLang="en-US" sz="2600" b="1" dirty="0">
                <a:solidFill>
                  <a:srgbClr val="FFFFFF"/>
                </a:solidFill>
                <a:effectLst/>
                <a:latin typeface="Times New Roman" panose="02020603050405020304" pitchFamily="18" charset="0"/>
                <a:cs typeface="Times New Roman" panose="02020603050405020304" pitchFamily="18" charset="0"/>
              </a:rPr>
              <a:t>得到了</a:t>
            </a:r>
            <a:r>
              <a:rPr lang="en-US" altLang="zh-CN" sz="2600" b="1" dirty="0">
                <a:solidFill>
                  <a:srgbClr val="FFFFFF"/>
                </a:solidFill>
                <a:effectLst/>
                <a:latin typeface="Times New Roman" panose="02020603050405020304" pitchFamily="18" charset="0"/>
                <a:cs typeface="Times New Roman" panose="02020603050405020304" pitchFamily="18" charset="0"/>
              </a:rPr>
              <a:t>d(0)=0</a:t>
            </a:r>
            <a:r>
              <a:rPr lang="zh-CN" altLang="en-US" sz="2600" b="1" dirty="0">
                <a:solidFill>
                  <a:srgbClr val="FFFFFF"/>
                </a:solidFill>
                <a:effectLst/>
                <a:latin typeface="Times New Roman" panose="02020603050405020304" pitchFamily="18" charset="0"/>
                <a:cs typeface="Times New Roman" panose="02020603050405020304" pitchFamily="18" charset="0"/>
              </a:rPr>
              <a:t>，表示凑够</a:t>
            </a:r>
            <a:r>
              <a:rPr lang="en-US" altLang="zh-CN" sz="2600" b="1" dirty="0">
                <a:solidFill>
                  <a:srgbClr val="FFFFFF"/>
                </a:solidFill>
                <a:effectLst/>
                <a:latin typeface="Times New Roman" panose="02020603050405020304" pitchFamily="18" charset="0"/>
                <a:cs typeface="Times New Roman" panose="02020603050405020304" pitchFamily="18" charset="0"/>
              </a:rPr>
              <a:t>0</a:t>
            </a:r>
            <a:r>
              <a:rPr lang="zh-CN" altLang="en-US" sz="2600" b="1" dirty="0">
                <a:solidFill>
                  <a:srgbClr val="FFFFFF"/>
                </a:solidFill>
                <a:effectLst/>
                <a:latin typeface="Times New Roman" panose="02020603050405020304" pitchFamily="18" charset="0"/>
                <a:cs typeface="Times New Roman" panose="02020603050405020304" pitchFamily="18" charset="0"/>
              </a:rPr>
              <a:t>元</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最</a:t>
            </a:r>
            <a:r>
              <a:rPr lang="zh-CN" altLang="en-US" sz="2600" b="1" dirty="0">
                <a:solidFill>
                  <a:srgbClr val="FFFFFF"/>
                </a:solidFill>
                <a:effectLst/>
                <a:latin typeface="Times New Roman" panose="02020603050405020304" pitchFamily="18" charset="0"/>
                <a:cs typeface="Times New Roman" panose="02020603050405020304" pitchFamily="18" charset="0"/>
              </a:rPr>
              <a:t>少</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需要</a:t>
            </a:r>
            <a:r>
              <a:rPr lang="en-US" altLang="zh-CN" sz="2600" b="1" dirty="0">
                <a:solidFill>
                  <a:srgbClr val="FFFFFF"/>
                </a:solidFill>
                <a:effectLst/>
                <a:latin typeface="Times New Roman" panose="02020603050405020304" pitchFamily="18" charset="0"/>
                <a:cs typeface="Times New Roman" panose="02020603050405020304" pitchFamily="18" charset="0"/>
              </a:rPr>
              <a:t>0</a:t>
            </a:r>
            <a:r>
              <a:rPr lang="zh-CN" altLang="en-US" sz="2600" b="1" dirty="0">
                <a:solidFill>
                  <a:srgbClr val="FFFFFF"/>
                </a:solidFill>
                <a:effectLst/>
                <a:latin typeface="Times New Roman" panose="02020603050405020304" pitchFamily="18" charset="0"/>
                <a:cs typeface="Times New Roman" panose="02020603050405020304" pitchFamily="18" charset="0"/>
              </a:rPr>
              <a:t>个硬币。</a:t>
            </a:r>
            <a:endParaRPr lang="en-US" altLang="zh-CN" sz="2600" b="1" dirty="0">
              <a:solidFill>
                <a:srgbClr val="FFFFFF"/>
              </a:solidFill>
              <a:effectLst/>
              <a:latin typeface="Times New Roman" panose="02020603050405020304" pitchFamily="18" charset="0"/>
              <a:cs typeface="Times New Roman" panose="02020603050405020304" pitchFamily="18" charset="0"/>
            </a:endParaRPr>
          </a:p>
          <a:p>
            <a:pPr marL="0" indent="0">
              <a:buNone/>
            </a:pPr>
            <a:r>
              <a:rPr lang="zh-CN" altLang="en-US" sz="2600" b="1" dirty="0">
                <a:solidFill>
                  <a:srgbClr val="FFFFFF"/>
                </a:solidFill>
                <a:effectLst/>
                <a:latin typeface="Times New Roman" panose="02020603050405020304" pitchFamily="18" charset="0"/>
                <a:cs typeface="Times New Roman" panose="02020603050405020304" pitchFamily="18" charset="0"/>
              </a:rPr>
              <a:t>当</a:t>
            </a:r>
            <a:r>
              <a:rPr lang="en-US" altLang="zh-CN" sz="2600" b="1" dirty="0" err="1">
                <a:solidFill>
                  <a:srgbClr val="FFFFFF"/>
                </a:solidFill>
                <a:effectLst/>
                <a:latin typeface="Times New Roman" panose="02020603050405020304" pitchFamily="18" charset="0"/>
                <a:cs typeface="Times New Roman" panose="02020603050405020304" pitchFamily="18" charset="0"/>
              </a:rPr>
              <a:t>i</a:t>
            </a:r>
            <a:r>
              <a:rPr lang="en-US" altLang="zh-CN" sz="2600" b="1" dirty="0">
                <a:solidFill>
                  <a:srgbClr val="FFFFFF"/>
                </a:solidFill>
                <a:effectLst/>
                <a:latin typeface="Times New Roman" panose="02020603050405020304" pitchFamily="18" charset="0"/>
                <a:cs typeface="Times New Roman" panose="02020603050405020304" pitchFamily="18" charset="0"/>
              </a:rPr>
              <a:t>=1</a:t>
            </a:r>
            <a:r>
              <a:rPr lang="zh-CN" altLang="en-US" sz="2600" b="1" dirty="0">
                <a:solidFill>
                  <a:srgbClr val="FFFFFF"/>
                </a:solidFill>
                <a:effectLst/>
                <a:latin typeface="Times New Roman" panose="02020603050405020304" pitchFamily="18" charset="0"/>
                <a:cs typeface="Times New Roman" panose="02020603050405020304" pitchFamily="18" charset="0"/>
              </a:rPr>
              <a:t>时，只有面值为</a:t>
            </a:r>
            <a:r>
              <a:rPr lang="en-US" altLang="zh-CN" sz="2600" b="1" dirty="0">
                <a:solidFill>
                  <a:srgbClr val="FFFFFF"/>
                </a:solidFill>
                <a:effectLst/>
                <a:latin typeface="Times New Roman" panose="02020603050405020304" pitchFamily="18" charset="0"/>
                <a:cs typeface="Times New Roman" panose="02020603050405020304" pitchFamily="18" charset="0"/>
              </a:rPr>
              <a:t>1</a:t>
            </a:r>
            <a:r>
              <a:rPr lang="zh-CN" altLang="en-US" sz="2600" b="1" dirty="0">
                <a:solidFill>
                  <a:srgbClr val="FFFFFF"/>
                </a:solidFill>
                <a:effectLst/>
                <a:latin typeface="Times New Roman" panose="02020603050405020304" pitchFamily="18" charset="0"/>
                <a:cs typeface="Times New Roman" panose="02020603050405020304" pitchFamily="18" charset="0"/>
              </a:rPr>
              <a:t>元的硬币可用，</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因此拿起</a:t>
            </a:r>
            <a:r>
              <a:rPr lang="zh-CN" altLang="en-US" sz="2600" b="1" dirty="0">
                <a:solidFill>
                  <a:srgbClr val="FFFFFF"/>
                </a:solidFill>
                <a:effectLst/>
                <a:latin typeface="Times New Roman" panose="02020603050405020304" pitchFamily="18" charset="0"/>
                <a:cs typeface="Times New Roman" panose="02020603050405020304" pitchFamily="18" charset="0"/>
              </a:rPr>
              <a:t>一个面值为</a:t>
            </a:r>
            <a:r>
              <a:rPr lang="en-US" altLang="zh-CN" sz="2600" b="1" dirty="0">
                <a:solidFill>
                  <a:srgbClr val="FFFFFF"/>
                </a:solidFill>
                <a:effectLst/>
                <a:latin typeface="Times New Roman" panose="02020603050405020304" pitchFamily="18" charset="0"/>
                <a:cs typeface="Times New Roman" panose="02020603050405020304" pitchFamily="18" charset="0"/>
              </a:rPr>
              <a:t>1</a:t>
            </a:r>
            <a:r>
              <a:rPr lang="zh-CN" altLang="en-US" sz="2600" b="1" dirty="0">
                <a:solidFill>
                  <a:srgbClr val="FFFFFF"/>
                </a:solidFill>
                <a:effectLst/>
                <a:latin typeface="Times New Roman" panose="02020603050405020304" pitchFamily="18" charset="0"/>
                <a:cs typeface="Times New Roman" panose="02020603050405020304" pitchFamily="18" charset="0"/>
              </a:rPr>
              <a:t>的硬币，接下来只需要凑够</a:t>
            </a:r>
            <a:r>
              <a:rPr lang="en-US" altLang="zh-CN" sz="2600" b="1" dirty="0">
                <a:solidFill>
                  <a:srgbClr val="FFFFFF"/>
                </a:solidFill>
                <a:effectLst/>
                <a:latin typeface="Times New Roman" panose="02020603050405020304" pitchFamily="18" charset="0"/>
                <a:cs typeface="Times New Roman" panose="02020603050405020304" pitchFamily="18" charset="0"/>
              </a:rPr>
              <a:t>0</a:t>
            </a:r>
            <a:r>
              <a:rPr lang="zh-CN" altLang="en-US" sz="2600" b="1" dirty="0">
                <a:solidFill>
                  <a:srgbClr val="FFFFFF"/>
                </a:solidFill>
                <a:effectLst/>
                <a:latin typeface="Times New Roman" panose="02020603050405020304" pitchFamily="18" charset="0"/>
                <a:cs typeface="Times New Roman" panose="02020603050405020304" pitchFamily="18" charset="0"/>
              </a:rPr>
              <a:t>元即可，而这个是已经知道答案的，即</a:t>
            </a:r>
            <a:r>
              <a:rPr lang="en-US" altLang="zh-CN" sz="2600" b="1" dirty="0">
                <a:solidFill>
                  <a:srgbClr val="FFFFFF"/>
                </a:solidFill>
                <a:effectLst/>
                <a:latin typeface="Times New Roman" panose="02020603050405020304" pitchFamily="18" charset="0"/>
                <a:cs typeface="Times New Roman" panose="02020603050405020304" pitchFamily="18" charset="0"/>
              </a:rPr>
              <a:t>d(0)=0</a:t>
            </a:r>
            <a:r>
              <a:rPr lang="zh-CN" altLang="en-US" sz="2600" b="1" dirty="0">
                <a:solidFill>
                  <a:srgbClr val="FFFFFF"/>
                </a:solidFill>
                <a:effectLst/>
                <a:latin typeface="Times New Roman" panose="02020603050405020304" pitchFamily="18" charset="0"/>
                <a:cs typeface="Times New Roman" panose="02020603050405020304" pitchFamily="18" charset="0"/>
              </a:rPr>
              <a:t>。所以，</a:t>
            </a:r>
            <a:endParaRPr lang="en-US" altLang="zh-CN" sz="2600" b="1" dirty="0">
              <a:solidFill>
                <a:srgbClr val="FFFFFF"/>
              </a:solidFill>
              <a:effectLst/>
              <a:latin typeface="Times New Roman" panose="02020603050405020304" pitchFamily="18" charset="0"/>
              <a:cs typeface="Times New Roman" panose="02020603050405020304" pitchFamily="18" charset="0"/>
            </a:endParaRPr>
          </a:p>
          <a:p>
            <a:pPr marL="0" indent="0">
              <a:buNone/>
            </a:pPr>
            <a:r>
              <a:rPr lang="en-US" altLang="zh-CN" sz="2600" b="1" dirty="0">
                <a:solidFill>
                  <a:srgbClr val="FFFFFF"/>
                </a:solidFill>
                <a:effectLst/>
                <a:latin typeface="Times New Roman" panose="02020603050405020304" pitchFamily="18" charset="0"/>
                <a:cs typeface="Times New Roman" panose="02020603050405020304" pitchFamily="18" charset="0"/>
              </a:rPr>
              <a:t>d(1)=d(1-1)+1=d(0)+1=0+1=1</a:t>
            </a:r>
            <a:r>
              <a:rPr lang="zh-CN" altLang="en-US" sz="2600" b="1" dirty="0">
                <a:solidFill>
                  <a:srgbClr val="FFFFFF"/>
                </a:solidFill>
                <a:effectLst/>
                <a:latin typeface="Times New Roman" panose="02020603050405020304" pitchFamily="18" charset="0"/>
                <a:cs typeface="Times New Roman" panose="02020603050405020304" pitchFamily="18" charset="0"/>
              </a:rPr>
              <a:t>。</a:t>
            </a:r>
            <a:endParaRPr lang="en-US" altLang="zh-CN" sz="2600" b="1" dirty="0">
              <a:solidFill>
                <a:srgbClr val="FFFFFF"/>
              </a:solidFill>
              <a:effectLst/>
              <a:latin typeface="Times New Roman" panose="02020603050405020304" pitchFamily="18" charset="0"/>
              <a:cs typeface="Times New Roman" panose="02020603050405020304" pitchFamily="18" charset="0"/>
            </a:endParaRPr>
          </a:p>
          <a:p>
            <a:pPr marL="0" indent="0">
              <a:buNone/>
            </a:pPr>
            <a:r>
              <a:rPr lang="zh-CN" altLang="en-US" sz="2600" b="1" dirty="0">
                <a:solidFill>
                  <a:srgbClr val="FFFFFF"/>
                </a:solidFill>
                <a:effectLst/>
                <a:latin typeface="Times New Roman" panose="02020603050405020304" pitchFamily="18" charset="0"/>
                <a:cs typeface="Times New Roman" panose="02020603050405020304" pitchFamily="18" charset="0"/>
              </a:rPr>
              <a:t>当</a:t>
            </a:r>
            <a:r>
              <a:rPr lang="en-US" altLang="zh-CN" sz="2600" b="1" dirty="0" err="1">
                <a:solidFill>
                  <a:srgbClr val="FFFFFF"/>
                </a:solidFill>
                <a:effectLst/>
                <a:latin typeface="Times New Roman" panose="02020603050405020304" pitchFamily="18" charset="0"/>
                <a:cs typeface="Times New Roman" panose="02020603050405020304" pitchFamily="18" charset="0"/>
              </a:rPr>
              <a:t>i</a:t>
            </a:r>
            <a:r>
              <a:rPr lang="en-US" altLang="zh-CN" sz="2600" b="1" dirty="0">
                <a:solidFill>
                  <a:srgbClr val="FFFFFF"/>
                </a:solidFill>
                <a:effectLst/>
                <a:latin typeface="Times New Roman" panose="02020603050405020304" pitchFamily="18" charset="0"/>
                <a:cs typeface="Times New Roman" panose="02020603050405020304" pitchFamily="18" charset="0"/>
              </a:rPr>
              <a:t>=2</a:t>
            </a:r>
            <a:r>
              <a:rPr lang="zh-CN" altLang="en-US" sz="2600" b="1" dirty="0">
                <a:solidFill>
                  <a:srgbClr val="FFFFFF"/>
                </a:solidFill>
                <a:effectLst/>
                <a:latin typeface="Times New Roman" panose="02020603050405020304" pitchFamily="18" charset="0"/>
                <a:cs typeface="Times New Roman" panose="02020603050405020304" pitchFamily="18" charset="0"/>
              </a:rPr>
              <a:t>时，仍然只有面值为</a:t>
            </a:r>
            <a:r>
              <a:rPr lang="en-US" altLang="zh-CN" sz="2600" b="1" dirty="0">
                <a:solidFill>
                  <a:srgbClr val="FFFFFF"/>
                </a:solidFill>
                <a:effectLst/>
                <a:latin typeface="Times New Roman" panose="02020603050405020304" pitchFamily="18" charset="0"/>
                <a:cs typeface="Times New Roman" panose="02020603050405020304" pitchFamily="18" charset="0"/>
              </a:rPr>
              <a:t>1</a:t>
            </a:r>
            <a:r>
              <a:rPr lang="zh-CN" altLang="en-US" sz="2600" b="1" dirty="0">
                <a:solidFill>
                  <a:srgbClr val="FFFFFF"/>
                </a:solidFill>
                <a:effectLst/>
                <a:latin typeface="Times New Roman" panose="02020603050405020304" pitchFamily="18" charset="0"/>
                <a:cs typeface="Times New Roman" panose="02020603050405020304" pitchFamily="18" charset="0"/>
              </a:rPr>
              <a:t>的硬币可用，</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于是拿起</a:t>
            </a:r>
            <a:r>
              <a:rPr lang="zh-CN" altLang="en-US" sz="2600" b="1" dirty="0">
                <a:solidFill>
                  <a:srgbClr val="FFFFFF"/>
                </a:solidFill>
                <a:effectLst/>
                <a:latin typeface="Times New Roman" panose="02020603050405020304" pitchFamily="18" charset="0"/>
                <a:cs typeface="Times New Roman" panose="02020603050405020304" pitchFamily="18" charset="0"/>
              </a:rPr>
              <a:t>一个面值为</a:t>
            </a:r>
            <a:r>
              <a:rPr lang="en-US" altLang="zh-CN" sz="2600" b="1" dirty="0">
                <a:solidFill>
                  <a:srgbClr val="FFFFFF"/>
                </a:solidFill>
                <a:effectLst/>
                <a:latin typeface="Times New Roman" panose="02020603050405020304" pitchFamily="18" charset="0"/>
                <a:cs typeface="Times New Roman" panose="02020603050405020304" pitchFamily="18" charset="0"/>
              </a:rPr>
              <a:t>1</a:t>
            </a:r>
            <a:r>
              <a:rPr lang="zh-CN" altLang="en-US" sz="2600" b="1" dirty="0">
                <a:solidFill>
                  <a:srgbClr val="FFFFFF"/>
                </a:solidFill>
                <a:effectLst/>
                <a:latin typeface="Times New Roman" panose="02020603050405020304" pitchFamily="18" charset="0"/>
                <a:cs typeface="Times New Roman" panose="02020603050405020304" pitchFamily="18" charset="0"/>
              </a:rPr>
              <a:t>的硬币，</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接下来只需</a:t>
            </a:r>
            <a:r>
              <a:rPr lang="zh-CN" altLang="en-US" sz="2600" b="1" dirty="0">
                <a:solidFill>
                  <a:srgbClr val="FFFFFF"/>
                </a:solidFill>
                <a:effectLst/>
                <a:latin typeface="Times New Roman" panose="02020603050405020304" pitchFamily="18" charset="0"/>
                <a:cs typeface="Times New Roman" panose="02020603050405020304" pitchFamily="18" charset="0"/>
              </a:rPr>
              <a:t>要再凑够</a:t>
            </a:r>
            <a:r>
              <a:rPr lang="en-US" altLang="zh-CN" sz="2600" b="1" dirty="0">
                <a:solidFill>
                  <a:srgbClr val="FFFFFF"/>
                </a:solidFill>
                <a:effectLst/>
                <a:latin typeface="Times New Roman" panose="02020603050405020304" pitchFamily="18" charset="0"/>
                <a:cs typeface="Times New Roman" panose="02020603050405020304" pitchFamily="18" charset="0"/>
              </a:rPr>
              <a:t>2-1=1</a:t>
            </a:r>
            <a:r>
              <a:rPr lang="zh-CN" altLang="en-US" sz="2600" b="1" dirty="0">
                <a:solidFill>
                  <a:srgbClr val="FFFFFF"/>
                </a:solidFill>
                <a:effectLst/>
                <a:latin typeface="Times New Roman" panose="02020603050405020304" pitchFamily="18" charset="0"/>
                <a:cs typeface="Times New Roman" panose="02020603050405020304" pitchFamily="18" charset="0"/>
              </a:rPr>
              <a:t>元即可</a:t>
            </a:r>
            <a:r>
              <a:rPr lang="en-US" altLang="zh-CN" sz="2600" b="1" dirty="0">
                <a:solidFill>
                  <a:srgbClr val="FFFFFF"/>
                </a:solidFill>
                <a:effectLst/>
                <a:latin typeface="Times New Roman" panose="02020603050405020304" pitchFamily="18" charset="0"/>
                <a:cs typeface="Times New Roman" panose="02020603050405020304" pitchFamily="18" charset="0"/>
              </a:rPr>
              <a:t>(</a:t>
            </a:r>
            <a:r>
              <a:rPr lang="zh-CN" altLang="en-US" sz="2600" b="1" dirty="0">
                <a:solidFill>
                  <a:srgbClr val="FFFFFF"/>
                </a:solidFill>
                <a:effectLst/>
                <a:latin typeface="Times New Roman" panose="02020603050405020304" pitchFamily="18" charset="0"/>
                <a:cs typeface="Times New Roman" panose="02020603050405020304" pitchFamily="18" charset="0"/>
              </a:rPr>
              <a:t>记得要用最小的硬币数量</a:t>
            </a:r>
            <a:r>
              <a:rPr lang="en-US" altLang="zh-CN" sz="2600" b="1" dirty="0">
                <a:solidFill>
                  <a:srgbClr val="FFFFFF"/>
                </a:solidFill>
                <a:effectLst/>
                <a:latin typeface="Times New Roman" panose="02020603050405020304" pitchFamily="18" charset="0"/>
                <a:cs typeface="Times New Roman" panose="02020603050405020304" pitchFamily="18" charset="0"/>
              </a:rPr>
              <a:t>)</a:t>
            </a:r>
            <a:r>
              <a:rPr lang="zh-CN" altLang="en-US" sz="2600" b="1" dirty="0">
                <a:solidFill>
                  <a:srgbClr val="FFFFFF"/>
                </a:solidFill>
                <a:effectLst/>
                <a:latin typeface="Times New Roman" panose="02020603050405020304" pitchFamily="18" charset="0"/>
                <a:cs typeface="Times New Roman" panose="02020603050405020304" pitchFamily="18" charset="0"/>
              </a:rPr>
              <a:t>，而这个答案也已经知道了。所以</a:t>
            </a:r>
            <a:r>
              <a:rPr lang="en-US" altLang="zh-CN" sz="2600" b="1" dirty="0">
                <a:solidFill>
                  <a:srgbClr val="FFFFFF"/>
                </a:solidFill>
                <a:effectLst/>
                <a:latin typeface="Times New Roman" panose="02020603050405020304" pitchFamily="18" charset="0"/>
                <a:cs typeface="Times New Roman" panose="02020603050405020304" pitchFamily="18" charset="0"/>
              </a:rPr>
              <a:t>d(2)=d(2-1)+1=d(1)+1=1+1=2</a:t>
            </a:r>
            <a:r>
              <a:rPr lang="zh-CN" altLang="en-US" sz="2600" b="1" dirty="0">
                <a:solidFill>
                  <a:srgbClr val="FFFFFF"/>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 xmlns:p14="http://schemas.microsoft.com/office/powerpoint/2010/main" val="314537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71600" y="135315"/>
            <a:ext cx="5943600" cy="6494085"/>
          </a:xfrm>
          <a:prstGeom prst="rect">
            <a:avLst/>
          </a:prstGeom>
        </p:spPr>
        <p:txBody>
          <a:bodyPr wrap="square">
            <a:spAutoFit/>
          </a:bodyPr>
          <a:lstStyle/>
          <a:p>
            <a:r>
              <a:rPr lang="en-US" altLang="zh-CN" sz="2600" b="1" dirty="0" err="1" smtClean="0">
                <a:latin typeface="Times New Roman" pitchFamily="18" charset="0"/>
                <a:cs typeface="Times New Roman" pitchFamily="18" charset="0"/>
              </a:rPr>
              <a:t>int</a:t>
            </a:r>
            <a:r>
              <a:rPr lang="en-US" altLang="zh-CN" sz="2600" b="1" dirty="0" smtClean="0">
                <a:latin typeface="Times New Roman" pitchFamily="18" charset="0"/>
                <a:cs typeface="Times New Roman" pitchFamily="18" charset="0"/>
              </a:rPr>
              <a:t> main( ){</a:t>
            </a:r>
          </a:p>
          <a:p>
            <a:r>
              <a:rPr lang="en-US" altLang="zh-CN" sz="2600" b="1" dirty="0" smtClean="0">
                <a:latin typeface="Times New Roman" pitchFamily="18" charset="0"/>
                <a:cs typeface="Times New Roman" pitchFamily="18" charset="0"/>
              </a:rPr>
              <a:t>    </a:t>
            </a:r>
            <a:r>
              <a:rPr lang="en-US" altLang="zh-CN" sz="2600" b="1" dirty="0" err="1" smtClean="0">
                <a:latin typeface="Times New Roman" pitchFamily="18" charset="0"/>
                <a:cs typeface="Times New Roman" pitchFamily="18" charset="0"/>
              </a:rPr>
              <a:t>int</a:t>
            </a:r>
            <a:r>
              <a:rPr lang="en-US" altLang="zh-CN" sz="2600" b="1" dirty="0" smtClean="0">
                <a:latin typeface="Times New Roman" pitchFamily="18" charset="0"/>
                <a:cs typeface="Times New Roman" pitchFamily="18" charset="0"/>
              </a:rPr>
              <a:t> T, n;</a:t>
            </a:r>
          </a:p>
          <a:p>
            <a:r>
              <a:rPr lang="en-US" altLang="zh-CN" sz="2600" b="1" dirty="0" smtClean="0">
                <a:latin typeface="Times New Roman" pitchFamily="18" charset="0"/>
                <a:cs typeface="Times New Roman" pitchFamily="18" charset="0"/>
              </a:rPr>
              <a:t>    </a:t>
            </a:r>
            <a:r>
              <a:rPr lang="en-US" altLang="zh-CN" sz="2600" b="1" dirty="0" err="1" smtClean="0">
                <a:latin typeface="Times New Roman" pitchFamily="18" charset="0"/>
                <a:cs typeface="Times New Roman" pitchFamily="18" charset="0"/>
              </a:rPr>
              <a:t>int</a:t>
            </a:r>
            <a:r>
              <a:rPr lang="en-US" altLang="zh-CN" sz="2600" b="1" dirty="0" smtClean="0">
                <a:latin typeface="Times New Roman" pitchFamily="18" charset="0"/>
                <a:cs typeface="Times New Roman" pitchFamily="18" charset="0"/>
              </a:rPr>
              <a:t> num[MAXN];</a:t>
            </a:r>
          </a:p>
          <a:p>
            <a:r>
              <a:rPr lang="en-US" altLang="zh-CN" sz="2600" b="1" dirty="0" smtClean="0">
                <a:latin typeface="Times New Roman" pitchFamily="18" charset="0"/>
                <a:cs typeface="Times New Roman" pitchFamily="18" charset="0"/>
              </a:rPr>
              <a:t>    </a:t>
            </a:r>
            <a:r>
              <a:rPr lang="en-US" altLang="zh-CN" sz="2600" b="1" dirty="0" err="1" smtClean="0">
                <a:latin typeface="Times New Roman" pitchFamily="18" charset="0"/>
                <a:cs typeface="Times New Roman" pitchFamily="18" charset="0"/>
              </a:rPr>
              <a:t>int</a:t>
            </a:r>
            <a:r>
              <a:rPr lang="en-US" altLang="zh-CN" sz="2600" b="1" dirty="0" smtClean="0">
                <a:latin typeface="Times New Roman" pitchFamily="18" charset="0"/>
                <a:cs typeface="Times New Roman" pitchFamily="18" charset="0"/>
              </a:rPr>
              <a:t> </a:t>
            </a:r>
            <a:r>
              <a:rPr lang="en-US" altLang="zh-CN" sz="2600" b="1" dirty="0" err="1" smtClean="0">
                <a:latin typeface="Times New Roman" pitchFamily="18" charset="0"/>
                <a:cs typeface="Times New Roman" pitchFamily="18" charset="0"/>
              </a:rPr>
              <a:t>dp</a:t>
            </a:r>
            <a:r>
              <a:rPr lang="en-US" altLang="zh-CN" sz="2600" b="1" dirty="0" smtClean="0">
                <a:latin typeface="Times New Roman" pitchFamily="18" charset="0"/>
                <a:cs typeface="Times New Roman" pitchFamily="18" charset="0"/>
              </a:rPr>
              <a:t>[MAXN];</a:t>
            </a:r>
          </a:p>
          <a:p>
            <a:r>
              <a:rPr lang="en-US" altLang="zh-CN" sz="2600" b="1" dirty="0" smtClean="0">
                <a:latin typeface="Times New Roman" pitchFamily="18" charset="0"/>
                <a:cs typeface="Times New Roman" pitchFamily="18" charset="0"/>
              </a:rPr>
              <a:t>    </a:t>
            </a:r>
            <a:r>
              <a:rPr lang="en-US" altLang="zh-CN" sz="2600" b="1" dirty="0" err="1" smtClean="0">
                <a:latin typeface="Times New Roman" pitchFamily="18" charset="0"/>
                <a:cs typeface="Times New Roman" pitchFamily="18" charset="0"/>
              </a:rPr>
              <a:t>scanf</a:t>
            </a:r>
            <a:r>
              <a:rPr lang="en-US" altLang="zh-CN" sz="2600" b="1" dirty="0" smtClean="0">
                <a:latin typeface="Times New Roman" pitchFamily="18" charset="0"/>
                <a:cs typeface="Times New Roman" pitchFamily="18" charset="0"/>
              </a:rPr>
              <a:t>("%</a:t>
            </a:r>
            <a:r>
              <a:rPr lang="en-US" altLang="zh-CN" sz="2600" b="1" dirty="0" err="1" smtClean="0">
                <a:latin typeface="Times New Roman" pitchFamily="18" charset="0"/>
                <a:cs typeface="Times New Roman" pitchFamily="18" charset="0"/>
              </a:rPr>
              <a:t>d",&amp;T</a:t>
            </a:r>
            <a:r>
              <a:rPr lang="en-US" altLang="zh-CN" sz="2600" b="1" dirty="0" smtClean="0">
                <a:latin typeface="Times New Roman" pitchFamily="18" charset="0"/>
                <a:cs typeface="Times New Roman" pitchFamily="18" charset="0"/>
              </a:rPr>
              <a:t>);</a:t>
            </a:r>
          </a:p>
          <a:p>
            <a:r>
              <a:rPr lang="en-US" altLang="zh-CN" sz="2600" b="1" dirty="0" smtClean="0">
                <a:latin typeface="Times New Roman" pitchFamily="18" charset="0"/>
                <a:cs typeface="Times New Roman" pitchFamily="18" charset="0"/>
              </a:rPr>
              <a:t>    while(T--){</a:t>
            </a:r>
          </a:p>
          <a:p>
            <a:r>
              <a:rPr lang="en-US" altLang="zh-CN" sz="2600" b="1" dirty="0" smtClean="0">
                <a:latin typeface="Times New Roman" pitchFamily="18" charset="0"/>
                <a:cs typeface="Times New Roman" pitchFamily="18" charset="0"/>
              </a:rPr>
              <a:t>        </a:t>
            </a:r>
            <a:r>
              <a:rPr lang="en-US" altLang="zh-CN" sz="2600" b="1" dirty="0" err="1" smtClean="0">
                <a:latin typeface="Times New Roman" pitchFamily="18" charset="0"/>
                <a:cs typeface="Times New Roman" pitchFamily="18" charset="0"/>
              </a:rPr>
              <a:t>scanf</a:t>
            </a:r>
            <a:r>
              <a:rPr lang="en-US" altLang="zh-CN" sz="2600" b="1" dirty="0" smtClean="0">
                <a:latin typeface="Times New Roman" pitchFamily="18" charset="0"/>
                <a:cs typeface="Times New Roman" pitchFamily="18" charset="0"/>
              </a:rPr>
              <a:t>("%</a:t>
            </a:r>
            <a:r>
              <a:rPr lang="en-US" altLang="zh-CN" sz="2600" b="1" dirty="0" err="1" smtClean="0">
                <a:latin typeface="Times New Roman" pitchFamily="18" charset="0"/>
                <a:cs typeface="Times New Roman" pitchFamily="18" charset="0"/>
              </a:rPr>
              <a:t>d",&amp;n</a:t>
            </a:r>
            <a:r>
              <a:rPr lang="en-US" altLang="zh-CN" sz="2600" b="1" dirty="0" smtClean="0">
                <a:latin typeface="Times New Roman" pitchFamily="18" charset="0"/>
                <a:cs typeface="Times New Roman" pitchFamily="18" charset="0"/>
              </a:rPr>
              <a:t>);</a:t>
            </a:r>
          </a:p>
          <a:p>
            <a:r>
              <a:rPr lang="en-US" altLang="zh-CN" sz="2600" b="1" dirty="0" smtClean="0">
                <a:latin typeface="Times New Roman" pitchFamily="18" charset="0"/>
                <a:cs typeface="Times New Roman" pitchFamily="18" charset="0"/>
              </a:rPr>
              <a:t>        </a:t>
            </a:r>
            <a:r>
              <a:rPr lang="en-US" altLang="zh-CN" sz="2600" b="1" dirty="0" err="1" smtClean="0">
                <a:latin typeface="Times New Roman" pitchFamily="18" charset="0"/>
                <a:cs typeface="Times New Roman" pitchFamily="18" charset="0"/>
              </a:rPr>
              <a:t>memset</a:t>
            </a:r>
            <a:r>
              <a:rPr lang="en-US" altLang="zh-CN" sz="2600" b="1" dirty="0" smtClean="0">
                <a:latin typeface="Times New Roman" pitchFamily="18" charset="0"/>
                <a:cs typeface="Times New Roman" pitchFamily="18" charset="0"/>
              </a:rPr>
              <a:t>(num,0,sizeof(num));</a:t>
            </a:r>
          </a:p>
          <a:p>
            <a:r>
              <a:rPr lang="en-US" altLang="zh-CN" sz="2600" b="1" dirty="0" smtClean="0">
                <a:latin typeface="Times New Roman" pitchFamily="18" charset="0"/>
                <a:cs typeface="Times New Roman" pitchFamily="18" charset="0"/>
              </a:rPr>
              <a:t>        </a:t>
            </a:r>
            <a:r>
              <a:rPr lang="en-US" altLang="zh-CN" sz="2600" b="1" dirty="0" err="1" smtClean="0">
                <a:latin typeface="Times New Roman" pitchFamily="18" charset="0"/>
                <a:cs typeface="Times New Roman" pitchFamily="18" charset="0"/>
              </a:rPr>
              <a:t>int</a:t>
            </a:r>
            <a:r>
              <a:rPr lang="en-US" altLang="zh-CN" sz="2600" b="1" dirty="0" smtClean="0">
                <a:latin typeface="Times New Roman" pitchFamily="18" charset="0"/>
                <a:cs typeface="Times New Roman" pitchFamily="18" charset="0"/>
              </a:rPr>
              <a:t> _max=0;</a:t>
            </a:r>
          </a:p>
          <a:p>
            <a:r>
              <a:rPr lang="en-US" altLang="zh-CN" sz="2600" b="1" dirty="0" smtClean="0">
                <a:latin typeface="Times New Roman" pitchFamily="18" charset="0"/>
                <a:cs typeface="Times New Roman" pitchFamily="18" charset="0"/>
              </a:rPr>
              <a:t>        for(</a:t>
            </a:r>
            <a:r>
              <a:rPr lang="en-US" altLang="zh-CN" sz="2600" b="1" dirty="0" err="1" smtClean="0">
                <a:latin typeface="Times New Roman" pitchFamily="18" charset="0"/>
                <a:cs typeface="Times New Roman" pitchFamily="18" charset="0"/>
              </a:rPr>
              <a:t>int</a:t>
            </a:r>
            <a:r>
              <a:rPr lang="en-US" altLang="zh-CN" sz="2600" b="1" dirty="0" smtClean="0">
                <a:latin typeface="Times New Roman" pitchFamily="18" charset="0"/>
                <a:cs typeface="Times New Roman" pitchFamily="18" charset="0"/>
              </a:rPr>
              <a:t> </a:t>
            </a:r>
            <a:r>
              <a:rPr lang="en-US" altLang="zh-CN" sz="2600" b="1" dirty="0" err="1" smtClean="0">
                <a:latin typeface="Times New Roman" pitchFamily="18" charset="0"/>
                <a:cs typeface="Times New Roman" pitchFamily="18" charset="0"/>
              </a:rPr>
              <a:t>i</a:t>
            </a:r>
            <a:r>
              <a:rPr lang="en-US" altLang="zh-CN" sz="2600" b="1" dirty="0" smtClean="0">
                <a:latin typeface="Times New Roman" pitchFamily="18" charset="0"/>
                <a:cs typeface="Times New Roman" pitchFamily="18" charset="0"/>
              </a:rPr>
              <a:t>=0;i&lt;</a:t>
            </a:r>
            <a:r>
              <a:rPr lang="en-US" altLang="zh-CN" sz="2600" b="1" dirty="0" err="1" smtClean="0">
                <a:latin typeface="Times New Roman" pitchFamily="18" charset="0"/>
                <a:cs typeface="Times New Roman" pitchFamily="18" charset="0"/>
              </a:rPr>
              <a:t>n;i</a:t>
            </a:r>
            <a:r>
              <a:rPr lang="en-US" altLang="zh-CN" sz="2600" b="1" dirty="0" smtClean="0">
                <a:latin typeface="Times New Roman" pitchFamily="18" charset="0"/>
                <a:cs typeface="Times New Roman" pitchFamily="18" charset="0"/>
              </a:rPr>
              <a:t>++){</a:t>
            </a:r>
          </a:p>
          <a:p>
            <a:r>
              <a:rPr lang="en-US" altLang="zh-CN" sz="2600" b="1" dirty="0" smtClean="0">
                <a:latin typeface="Times New Roman" pitchFamily="18" charset="0"/>
                <a:cs typeface="Times New Roman" pitchFamily="18" charset="0"/>
              </a:rPr>
              <a:t>            </a:t>
            </a:r>
            <a:r>
              <a:rPr lang="en-US" altLang="zh-CN" sz="2600" b="1" dirty="0" err="1" smtClean="0">
                <a:latin typeface="Times New Roman" pitchFamily="18" charset="0"/>
                <a:cs typeface="Times New Roman" pitchFamily="18" charset="0"/>
              </a:rPr>
              <a:t>scanf</a:t>
            </a:r>
            <a:r>
              <a:rPr lang="en-US" altLang="zh-CN" sz="2600" b="1" dirty="0" smtClean="0">
                <a:latin typeface="Times New Roman" pitchFamily="18" charset="0"/>
                <a:cs typeface="Times New Roman" pitchFamily="18" charset="0"/>
              </a:rPr>
              <a:t>("%</a:t>
            </a:r>
            <a:r>
              <a:rPr lang="en-US" altLang="zh-CN" sz="2600" b="1" dirty="0" err="1" smtClean="0">
                <a:latin typeface="Times New Roman" pitchFamily="18" charset="0"/>
                <a:cs typeface="Times New Roman" pitchFamily="18" charset="0"/>
              </a:rPr>
              <a:t>d",&amp;num</a:t>
            </a:r>
            <a:r>
              <a:rPr lang="en-US" altLang="zh-CN" sz="2600" b="1" dirty="0" smtClean="0">
                <a:latin typeface="Times New Roman" pitchFamily="18" charset="0"/>
                <a:cs typeface="Times New Roman" pitchFamily="18" charset="0"/>
              </a:rPr>
              <a:t>[</a:t>
            </a:r>
            <a:r>
              <a:rPr lang="en-US" altLang="zh-CN" sz="2600" b="1" dirty="0" err="1" smtClean="0">
                <a:latin typeface="Times New Roman" pitchFamily="18" charset="0"/>
                <a:cs typeface="Times New Roman" pitchFamily="18" charset="0"/>
              </a:rPr>
              <a:t>i</a:t>
            </a:r>
            <a:r>
              <a:rPr lang="en-US" altLang="zh-CN" sz="2600" b="1" dirty="0" smtClean="0">
                <a:latin typeface="Times New Roman" pitchFamily="18" charset="0"/>
                <a:cs typeface="Times New Roman" pitchFamily="18" charset="0"/>
              </a:rPr>
              <a:t>]);</a:t>
            </a:r>
          </a:p>
          <a:p>
            <a:r>
              <a:rPr lang="en-US" altLang="zh-CN" sz="2600" b="1" dirty="0" smtClean="0">
                <a:latin typeface="Times New Roman" pitchFamily="18" charset="0"/>
                <a:cs typeface="Times New Roman" pitchFamily="18" charset="0"/>
              </a:rPr>
              <a:t>            </a:t>
            </a:r>
            <a:r>
              <a:rPr lang="en-US" altLang="zh-CN" sz="2600" b="1" dirty="0" err="1" smtClean="0">
                <a:latin typeface="Times New Roman" pitchFamily="18" charset="0"/>
                <a:cs typeface="Times New Roman" pitchFamily="18" charset="0"/>
              </a:rPr>
              <a:t>dp</a:t>
            </a:r>
            <a:r>
              <a:rPr lang="en-US" altLang="zh-CN" sz="2600" b="1" dirty="0" smtClean="0">
                <a:latin typeface="Times New Roman" pitchFamily="18" charset="0"/>
                <a:cs typeface="Times New Roman" pitchFamily="18" charset="0"/>
              </a:rPr>
              <a:t>[</a:t>
            </a:r>
            <a:r>
              <a:rPr lang="en-US" altLang="zh-CN" sz="2600" b="1" dirty="0" err="1" smtClean="0">
                <a:latin typeface="Times New Roman" pitchFamily="18" charset="0"/>
                <a:cs typeface="Times New Roman" pitchFamily="18" charset="0"/>
              </a:rPr>
              <a:t>i</a:t>
            </a:r>
            <a:r>
              <a:rPr lang="en-US" altLang="zh-CN" sz="2600" b="1" dirty="0" smtClean="0">
                <a:latin typeface="Times New Roman" pitchFamily="18" charset="0"/>
                <a:cs typeface="Times New Roman" pitchFamily="18" charset="0"/>
              </a:rPr>
              <a:t>]=1;</a:t>
            </a:r>
          </a:p>
          <a:p>
            <a:r>
              <a:rPr lang="en-US" altLang="zh-CN" sz="2600" b="1" dirty="0" smtClean="0">
                <a:latin typeface="Times New Roman" pitchFamily="18" charset="0"/>
                <a:cs typeface="Times New Roman" pitchFamily="18" charset="0"/>
              </a:rPr>
              <a:t>        }</a:t>
            </a:r>
          </a:p>
          <a:p>
            <a:r>
              <a:rPr lang="en-US" altLang="zh-CN" sz="2600" b="1" dirty="0" smtClean="0">
                <a:latin typeface="Times New Roman" pitchFamily="18" charset="0"/>
                <a:cs typeface="Times New Roman" pitchFamily="18" charset="0"/>
              </a:rPr>
              <a:t>        for(</a:t>
            </a:r>
            <a:r>
              <a:rPr lang="en-US" altLang="zh-CN" sz="2600" b="1" dirty="0" err="1" smtClean="0">
                <a:latin typeface="Times New Roman" pitchFamily="18" charset="0"/>
                <a:cs typeface="Times New Roman" pitchFamily="18" charset="0"/>
              </a:rPr>
              <a:t>int</a:t>
            </a:r>
            <a:r>
              <a:rPr lang="en-US" altLang="zh-CN" sz="2600" b="1" dirty="0" smtClean="0">
                <a:latin typeface="Times New Roman" pitchFamily="18" charset="0"/>
                <a:cs typeface="Times New Roman" pitchFamily="18" charset="0"/>
              </a:rPr>
              <a:t> </a:t>
            </a:r>
            <a:r>
              <a:rPr lang="en-US" altLang="zh-CN" sz="2600" b="1" dirty="0" err="1" smtClean="0">
                <a:latin typeface="Times New Roman" pitchFamily="18" charset="0"/>
                <a:cs typeface="Times New Roman" pitchFamily="18" charset="0"/>
              </a:rPr>
              <a:t>i</a:t>
            </a:r>
            <a:r>
              <a:rPr lang="en-US" altLang="zh-CN" sz="2600" b="1" dirty="0" smtClean="0">
                <a:latin typeface="Times New Roman" pitchFamily="18" charset="0"/>
                <a:cs typeface="Times New Roman" pitchFamily="18" charset="0"/>
              </a:rPr>
              <a:t>=0;i&lt;</a:t>
            </a:r>
            <a:r>
              <a:rPr lang="en-US" altLang="zh-CN" sz="2600" b="1" dirty="0" err="1" smtClean="0">
                <a:latin typeface="Times New Roman" pitchFamily="18" charset="0"/>
                <a:cs typeface="Times New Roman" pitchFamily="18" charset="0"/>
              </a:rPr>
              <a:t>n;i</a:t>
            </a:r>
            <a:r>
              <a:rPr lang="en-US" altLang="zh-CN" sz="2600" b="1" dirty="0" smtClean="0">
                <a:latin typeface="Times New Roman" pitchFamily="18" charset="0"/>
                <a:cs typeface="Times New Roman" pitchFamily="18" charset="0"/>
              </a:rPr>
              <a:t>++){</a:t>
            </a:r>
          </a:p>
          <a:p>
            <a:r>
              <a:rPr lang="en-US" altLang="zh-CN" sz="2600" b="1" dirty="0" smtClean="0">
                <a:latin typeface="Times New Roman" pitchFamily="18" charset="0"/>
                <a:cs typeface="Times New Roman" pitchFamily="18" charset="0"/>
              </a:rPr>
              <a:t>            for(</a:t>
            </a:r>
            <a:r>
              <a:rPr lang="en-US" altLang="zh-CN" sz="2600" b="1" dirty="0" err="1" smtClean="0">
                <a:latin typeface="Times New Roman" pitchFamily="18" charset="0"/>
                <a:cs typeface="Times New Roman" pitchFamily="18" charset="0"/>
              </a:rPr>
              <a:t>int</a:t>
            </a:r>
            <a:r>
              <a:rPr lang="en-US" altLang="zh-CN" sz="2600" b="1" dirty="0" smtClean="0">
                <a:latin typeface="Times New Roman" pitchFamily="18" charset="0"/>
                <a:cs typeface="Times New Roman" pitchFamily="18" charset="0"/>
              </a:rPr>
              <a:t> j=0;j&lt;</a:t>
            </a:r>
            <a:r>
              <a:rPr lang="en-US" altLang="zh-CN" sz="2600" b="1" dirty="0" err="1" smtClean="0">
                <a:latin typeface="Times New Roman" pitchFamily="18" charset="0"/>
                <a:cs typeface="Times New Roman" pitchFamily="18" charset="0"/>
              </a:rPr>
              <a:t>i;j</a:t>
            </a:r>
            <a:r>
              <a:rPr lang="en-US" altLang="zh-CN" sz="2600" b="1" dirty="0" smtClean="0">
                <a:latin typeface="Times New Roman" pitchFamily="18" charset="0"/>
                <a:cs typeface="Times New Roman" pitchFamily="18" charset="0"/>
              </a:rPr>
              <a:t>++){</a:t>
            </a:r>
          </a:p>
          <a:p>
            <a:r>
              <a:rPr lang="en-US" altLang="zh-CN" sz="2600" b="1" dirty="0" smtClean="0">
                <a:latin typeface="Times New Roman" pitchFamily="18" charset="0"/>
                <a:cs typeface="Times New Roman" pitchFamily="18" charset="0"/>
              </a:rPr>
              <a:t>                if(num[j]&lt;num[</a:t>
            </a:r>
            <a:r>
              <a:rPr lang="en-US" altLang="zh-CN" sz="2600" b="1" dirty="0" err="1" smtClean="0">
                <a:latin typeface="Times New Roman" pitchFamily="18" charset="0"/>
                <a:cs typeface="Times New Roman" pitchFamily="18" charset="0"/>
              </a:rPr>
              <a:t>i</a:t>
            </a:r>
            <a:r>
              <a:rPr lang="en-US" altLang="zh-CN" sz="2600" b="1" dirty="0" smtClean="0">
                <a:latin typeface="Times New Roman" pitchFamily="18" charset="0"/>
                <a:cs typeface="Times New Roman" pitchFamily="18" charset="0"/>
              </a:rPr>
              <a:t>])</a:t>
            </a:r>
            <a:endParaRPr lang="zh-CN" altLang="en-US" sz="2600" b="1"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95400" y="838200"/>
            <a:ext cx="6629400" cy="3970318"/>
          </a:xfrm>
          <a:prstGeom prst="rect">
            <a:avLst/>
          </a:prstGeom>
        </p:spPr>
        <p:txBody>
          <a:bodyPr wrap="square">
            <a:spAutoFit/>
          </a:bodyPr>
          <a:lstStyle/>
          <a:p>
            <a:r>
              <a:rPr lang="en-US" altLang="zh-CN" sz="2800" b="1" dirty="0" err="1" smtClean="0">
                <a:latin typeface="Times New Roman" pitchFamily="18" charset="0"/>
                <a:cs typeface="Times New Roman" pitchFamily="18" charset="0"/>
              </a:rPr>
              <a:t>dp</a:t>
            </a:r>
            <a:r>
              <a:rPr lang="en-US" altLang="zh-CN" sz="2800" b="1" dirty="0" smtClean="0">
                <a:latin typeface="Times New Roman" pitchFamily="18" charset="0"/>
                <a:cs typeface="Times New Roman" pitchFamily="18" charset="0"/>
              </a:rPr>
              <a:t>[</a:t>
            </a:r>
            <a:r>
              <a:rPr lang="en-US" altLang="zh-CN" sz="2800" b="1" dirty="0" err="1" smtClean="0">
                <a:latin typeface="Times New Roman" pitchFamily="18" charset="0"/>
                <a:cs typeface="Times New Roman" pitchFamily="18" charset="0"/>
              </a:rPr>
              <a:t>i</a:t>
            </a:r>
            <a:r>
              <a:rPr lang="en-US" altLang="zh-CN" sz="2800" b="1" dirty="0" smtClean="0">
                <a:latin typeface="Times New Roman" pitchFamily="18" charset="0"/>
                <a:cs typeface="Times New Roman" pitchFamily="18" charset="0"/>
              </a:rPr>
              <a:t>]=max(</a:t>
            </a:r>
            <a:r>
              <a:rPr lang="en-US" altLang="zh-CN" sz="2800" b="1" dirty="0" err="1" smtClean="0">
                <a:latin typeface="Times New Roman" pitchFamily="18" charset="0"/>
                <a:cs typeface="Times New Roman" pitchFamily="18" charset="0"/>
              </a:rPr>
              <a:t>dp</a:t>
            </a:r>
            <a:r>
              <a:rPr lang="en-US" altLang="zh-CN" sz="2800" b="1" dirty="0" smtClean="0">
                <a:latin typeface="Times New Roman" pitchFamily="18" charset="0"/>
                <a:cs typeface="Times New Roman" pitchFamily="18" charset="0"/>
              </a:rPr>
              <a:t>[j]+1,dp[</a:t>
            </a:r>
            <a:r>
              <a:rPr lang="en-US" altLang="zh-CN" sz="2800" b="1" dirty="0" err="1" smtClean="0">
                <a:latin typeface="Times New Roman" pitchFamily="18" charset="0"/>
                <a:cs typeface="Times New Roman" pitchFamily="18" charset="0"/>
              </a:rPr>
              <a:t>i</a:t>
            </a:r>
            <a:r>
              <a:rPr lang="en-US" altLang="zh-CN" sz="2800" b="1" dirty="0" smtClean="0">
                <a:latin typeface="Times New Roman" pitchFamily="18" charset="0"/>
                <a:cs typeface="Times New Roman" pitchFamily="18" charset="0"/>
              </a:rPr>
              <a:t>]);</a:t>
            </a:r>
          </a:p>
          <a:p>
            <a:r>
              <a:rPr lang="en-US" altLang="zh-CN" sz="2800" b="1" dirty="0" smtClean="0">
                <a:latin typeface="Times New Roman" pitchFamily="18" charset="0"/>
                <a:cs typeface="Times New Roman" pitchFamily="18" charset="0"/>
              </a:rPr>
              <a:t>            }</a:t>
            </a:r>
          </a:p>
          <a:p>
            <a:r>
              <a:rPr lang="en-US" altLang="zh-CN" sz="2800" b="1" dirty="0" smtClean="0">
                <a:latin typeface="Times New Roman" pitchFamily="18" charset="0"/>
                <a:cs typeface="Times New Roman" pitchFamily="18" charset="0"/>
              </a:rPr>
              <a:t>            if(</a:t>
            </a:r>
            <a:r>
              <a:rPr lang="en-US" altLang="zh-CN" sz="2800" b="1" dirty="0" err="1" smtClean="0">
                <a:latin typeface="Times New Roman" pitchFamily="18" charset="0"/>
                <a:cs typeface="Times New Roman" pitchFamily="18" charset="0"/>
              </a:rPr>
              <a:t>dp</a:t>
            </a:r>
            <a:r>
              <a:rPr lang="en-US" altLang="zh-CN" sz="2800" b="1" dirty="0" smtClean="0">
                <a:latin typeface="Times New Roman" pitchFamily="18" charset="0"/>
                <a:cs typeface="Times New Roman" pitchFamily="18" charset="0"/>
              </a:rPr>
              <a:t>[</a:t>
            </a:r>
            <a:r>
              <a:rPr lang="en-US" altLang="zh-CN" sz="2800" b="1" dirty="0" err="1" smtClean="0">
                <a:latin typeface="Times New Roman" pitchFamily="18" charset="0"/>
                <a:cs typeface="Times New Roman" pitchFamily="18" charset="0"/>
              </a:rPr>
              <a:t>i</a:t>
            </a:r>
            <a:r>
              <a:rPr lang="en-US" altLang="zh-CN" sz="2800" b="1" dirty="0" smtClean="0">
                <a:latin typeface="Times New Roman" pitchFamily="18" charset="0"/>
                <a:cs typeface="Times New Roman" pitchFamily="18" charset="0"/>
              </a:rPr>
              <a:t>]&gt;_max)</a:t>
            </a:r>
          </a:p>
          <a:p>
            <a:r>
              <a:rPr lang="en-US" altLang="zh-CN" sz="2800" b="1" dirty="0" smtClean="0">
                <a:latin typeface="Times New Roman" pitchFamily="18" charset="0"/>
                <a:cs typeface="Times New Roman" pitchFamily="18" charset="0"/>
              </a:rPr>
              <a:t>                _max=</a:t>
            </a:r>
            <a:r>
              <a:rPr lang="en-US" altLang="zh-CN" sz="2800" b="1" dirty="0" err="1" smtClean="0">
                <a:latin typeface="Times New Roman" pitchFamily="18" charset="0"/>
                <a:cs typeface="Times New Roman" pitchFamily="18" charset="0"/>
              </a:rPr>
              <a:t>dp</a:t>
            </a:r>
            <a:r>
              <a:rPr lang="en-US" altLang="zh-CN" sz="2800" b="1" dirty="0" smtClean="0">
                <a:latin typeface="Times New Roman" pitchFamily="18" charset="0"/>
                <a:cs typeface="Times New Roman" pitchFamily="18" charset="0"/>
              </a:rPr>
              <a:t>[</a:t>
            </a:r>
            <a:r>
              <a:rPr lang="en-US" altLang="zh-CN" sz="2800" b="1" dirty="0" err="1" smtClean="0">
                <a:latin typeface="Times New Roman" pitchFamily="18" charset="0"/>
                <a:cs typeface="Times New Roman" pitchFamily="18" charset="0"/>
              </a:rPr>
              <a:t>i</a:t>
            </a:r>
            <a:r>
              <a:rPr lang="en-US" altLang="zh-CN" sz="2800" b="1" dirty="0" smtClean="0">
                <a:latin typeface="Times New Roman" pitchFamily="18" charset="0"/>
                <a:cs typeface="Times New Roman" pitchFamily="18" charset="0"/>
              </a:rPr>
              <a:t>];</a:t>
            </a:r>
          </a:p>
          <a:p>
            <a:r>
              <a:rPr lang="en-US" altLang="zh-CN" sz="2800" b="1" dirty="0" smtClean="0">
                <a:latin typeface="Times New Roman" pitchFamily="18" charset="0"/>
                <a:cs typeface="Times New Roman" pitchFamily="18" charset="0"/>
              </a:rPr>
              <a:t>        }</a:t>
            </a:r>
          </a:p>
          <a:p>
            <a:r>
              <a:rPr lang="en-US" altLang="zh-CN" sz="2800" b="1" dirty="0" smtClean="0">
                <a:latin typeface="Times New Roman" pitchFamily="18" charset="0"/>
                <a:cs typeface="Times New Roman" pitchFamily="18" charset="0"/>
              </a:rPr>
              <a:t>        </a:t>
            </a:r>
            <a:r>
              <a:rPr lang="en-US" altLang="zh-CN" sz="2800" b="1" dirty="0" err="1" smtClean="0">
                <a:latin typeface="Times New Roman" pitchFamily="18" charset="0"/>
                <a:cs typeface="Times New Roman" pitchFamily="18" charset="0"/>
              </a:rPr>
              <a:t>printf</a:t>
            </a:r>
            <a:r>
              <a:rPr lang="en-US" altLang="zh-CN" sz="2800" b="1" dirty="0" smtClean="0">
                <a:latin typeface="Times New Roman" pitchFamily="18" charset="0"/>
                <a:cs typeface="Times New Roman" pitchFamily="18" charset="0"/>
              </a:rPr>
              <a:t>("%d\</a:t>
            </a:r>
            <a:r>
              <a:rPr lang="en-US" altLang="zh-CN" sz="2800" b="1" dirty="0" err="1" smtClean="0">
                <a:latin typeface="Times New Roman" pitchFamily="18" charset="0"/>
                <a:cs typeface="Times New Roman" pitchFamily="18" charset="0"/>
              </a:rPr>
              <a:t>n",_max</a:t>
            </a:r>
            <a:r>
              <a:rPr lang="en-US" altLang="zh-CN" sz="2800" b="1" dirty="0" smtClean="0">
                <a:latin typeface="Times New Roman" pitchFamily="18" charset="0"/>
                <a:cs typeface="Times New Roman" pitchFamily="18" charset="0"/>
              </a:rPr>
              <a:t>);</a:t>
            </a:r>
          </a:p>
          <a:p>
            <a:r>
              <a:rPr lang="en-US" altLang="zh-CN" sz="2800" b="1" dirty="0" smtClean="0">
                <a:latin typeface="Times New Roman" pitchFamily="18" charset="0"/>
                <a:cs typeface="Times New Roman" pitchFamily="18" charset="0"/>
              </a:rPr>
              <a:t>    }</a:t>
            </a:r>
          </a:p>
          <a:p>
            <a:r>
              <a:rPr lang="en-US" altLang="zh-CN" sz="2800" b="1" dirty="0" smtClean="0">
                <a:latin typeface="Times New Roman" pitchFamily="18" charset="0"/>
                <a:cs typeface="Times New Roman" pitchFamily="18" charset="0"/>
              </a:rPr>
              <a:t>    return 0;</a:t>
            </a:r>
          </a:p>
          <a:p>
            <a:r>
              <a:rPr lang="en-US" altLang="zh-CN" sz="2800" b="1" dirty="0" smtClean="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86000" y="-2157144"/>
            <a:ext cx="4572000" cy="11449288"/>
          </a:xfrm>
          <a:prstGeom prst="rect">
            <a:avLst/>
          </a:prstGeom>
        </p:spPr>
        <p:txBody>
          <a:bodyPr>
            <a:spAutoFit/>
          </a:bodyPr>
          <a:lstStyle/>
          <a:p>
            <a:r>
              <a:rPr lang="en-US" altLang="zh-CN" smtClean="0"/>
              <a:t>Hdu-1950</a:t>
            </a:r>
          </a:p>
          <a:p>
            <a:r>
              <a:rPr lang="en-US" altLang="zh-CN" smtClean="0"/>
              <a:t>#include&lt;</a:t>
            </a:r>
            <a:r>
              <a:rPr lang="en-US" altLang="zh-CN" dirty="0" err="1" smtClean="0"/>
              <a:t>iostream</a:t>
            </a:r>
            <a:r>
              <a:rPr lang="en-US" altLang="zh-CN" dirty="0" smtClean="0"/>
              <a:t>&gt;</a:t>
            </a:r>
          </a:p>
          <a:p>
            <a:r>
              <a:rPr lang="en-US" altLang="zh-CN" dirty="0" smtClean="0"/>
              <a:t>#include&lt;algorithm&gt;</a:t>
            </a:r>
          </a:p>
          <a:p>
            <a:r>
              <a:rPr lang="en-US" altLang="zh-CN" dirty="0" smtClean="0"/>
              <a:t>#include&lt;</a:t>
            </a:r>
            <a:r>
              <a:rPr lang="en-US" altLang="zh-CN" dirty="0" err="1" smtClean="0"/>
              <a:t>math.h</a:t>
            </a:r>
            <a:r>
              <a:rPr lang="en-US" altLang="zh-CN" dirty="0" smtClean="0"/>
              <a:t>&gt;</a:t>
            </a:r>
          </a:p>
          <a:p>
            <a:r>
              <a:rPr lang="en-US" altLang="zh-CN" dirty="0" smtClean="0"/>
              <a:t>#include&lt;</a:t>
            </a:r>
            <a:r>
              <a:rPr lang="en-US" altLang="zh-CN" dirty="0" err="1" smtClean="0"/>
              <a:t>stdio.h</a:t>
            </a:r>
            <a:r>
              <a:rPr lang="en-US" altLang="zh-CN" dirty="0" smtClean="0"/>
              <a:t>&gt;</a:t>
            </a:r>
          </a:p>
          <a:p>
            <a:r>
              <a:rPr lang="en-US" altLang="zh-CN" dirty="0" smtClean="0"/>
              <a:t>#include&lt;</a:t>
            </a:r>
            <a:r>
              <a:rPr lang="en-US" altLang="zh-CN" dirty="0" err="1" smtClean="0"/>
              <a:t>string.h</a:t>
            </a:r>
            <a:r>
              <a:rPr lang="en-US" altLang="zh-CN" dirty="0" smtClean="0"/>
              <a:t>&gt;</a:t>
            </a:r>
          </a:p>
          <a:p>
            <a:r>
              <a:rPr lang="en-US" altLang="zh-CN" dirty="0" smtClean="0"/>
              <a:t>#include&lt;</a:t>
            </a:r>
            <a:r>
              <a:rPr lang="en-US" altLang="zh-CN" dirty="0" err="1" smtClean="0"/>
              <a:t>stdlib.h</a:t>
            </a:r>
            <a:r>
              <a:rPr lang="en-US" altLang="zh-CN" dirty="0" smtClean="0"/>
              <a:t>&gt;</a:t>
            </a:r>
          </a:p>
          <a:p>
            <a:r>
              <a:rPr lang="en-US" altLang="zh-CN" dirty="0" smtClean="0"/>
              <a:t>#include&lt;stack&gt;</a:t>
            </a:r>
          </a:p>
          <a:p>
            <a:r>
              <a:rPr lang="en-US" altLang="zh-CN" dirty="0" smtClean="0"/>
              <a:t>#include&lt;queue&gt;</a:t>
            </a:r>
          </a:p>
          <a:p>
            <a:r>
              <a:rPr lang="en-US" altLang="zh-CN" dirty="0" smtClean="0"/>
              <a:t>#define </a:t>
            </a:r>
            <a:r>
              <a:rPr lang="en-US" altLang="zh-CN" dirty="0" err="1" smtClean="0"/>
              <a:t>forp</a:t>
            </a:r>
            <a:r>
              <a:rPr lang="en-US" altLang="zh-CN" dirty="0" smtClean="0"/>
              <a:t>(</a:t>
            </a:r>
            <a:r>
              <a:rPr lang="en-US" altLang="zh-CN" dirty="0" err="1" smtClean="0"/>
              <a:t>i,n</a:t>
            </a:r>
            <a:r>
              <a:rPr lang="en-US" altLang="zh-CN" dirty="0" smtClean="0"/>
              <a:t>) for(</a:t>
            </a:r>
            <a:r>
              <a:rPr lang="en-US" altLang="zh-CN" dirty="0" err="1" smtClean="0"/>
              <a:t>int</a:t>
            </a:r>
            <a:r>
              <a:rPr lang="en-US" altLang="zh-CN" dirty="0" smtClean="0"/>
              <a:t> </a:t>
            </a:r>
            <a:r>
              <a:rPr lang="en-US" altLang="zh-CN" dirty="0" err="1" smtClean="0"/>
              <a:t>i</a:t>
            </a:r>
            <a:r>
              <a:rPr lang="en-US" altLang="zh-CN" dirty="0" smtClean="0"/>
              <a:t>=1;i&lt;=</a:t>
            </a:r>
            <a:r>
              <a:rPr lang="en-US" altLang="zh-CN" dirty="0" err="1" smtClean="0"/>
              <a:t>n;i</a:t>
            </a:r>
            <a:r>
              <a:rPr lang="en-US" altLang="zh-CN" dirty="0" smtClean="0"/>
              <a:t>++)</a:t>
            </a:r>
          </a:p>
          <a:p>
            <a:r>
              <a:rPr lang="en-US" altLang="zh-CN" dirty="0" smtClean="0"/>
              <a:t>#define </a:t>
            </a:r>
            <a:r>
              <a:rPr lang="en-US" altLang="zh-CN" dirty="0" err="1" smtClean="0"/>
              <a:t>ptf</a:t>
            </a:r>
            <a:r>
              <a:rPr lang="en-US" altLang="zh-CN" dirty="0" smtClean="0"/>
              <a:t>(</a:t>
            </a:r>
            <a:r>
              <a:rPr lang="en-US" altLang="zh-CN" dirty="0" err="1" smtClean="0"/>
              <a:t>i</a:t>
            </a:r>
            <a:r>
              <a:rPr lang="en-US" altLang="zh-CN" dirty="0" smtClean="0"/>
              <a:t>) </a:t>
            </a:r>
            <a:r>
              <a:rPr lang="en-US" altLang="zh-CN" dirty="0" err="1" smtClean="0"/>
              <a:t>printf</a:t>
            </a:r>
            <a:r>
              <a:rPr lang="en-US" altLang="zh-CN" dirty="0" smtClean="0"/>
              <a:t>("%d\</a:t>
            </a:r>
            <a:r>
              <a:rPr lang="en-US" altLang="zh-CN" dirty="0" err="1" smtClean="0"/>
              <a:t>n",i</a:t>
            </a:r>
            <a:r>
              <a:rPr lang="en-US" altLang="zh-CN" dirty="0" smtClean="0"/>
              <a:t>)</a:t>
            </a:r>
          </a:p>
          <a:p>
            <a:r>
              <a:rPr lang="en-US" altLang="zh-CN" dirty="0" smtClean="0"/>
              <a:t>#define </a:t>
            </a:r>
            <a:r>
              <a:rPr lang="en-US" altLang="zh-CN" dirty="0" err="1" smtClean="0"/>
              <a:t>scf</a:t>
            </a:r>
            <a:r>
              <a:rPr lang="en-US" altLang="zh-CN" dirty="0" smtClean="0"/>
              <a:t>(</a:t>
            </a:r>
            <a:r>
              <a:rPr lang="en-US" altLang="zh-CN" dirty="0" err="1" smtClean="0"/>
              <a:t>i</a:t>
            </a:r>
            <a:r>
              <a:rPr lang="en-US" altLang="zh-CN" dirty="0" smtClean="0"/>
              <a:t>) </a:t>
            </a:r>
            <a:r>
              <a:rPr lang="en-US" altLang="zh-CN" dirty="0" err="1" smtClean="0"/>
              <a:t>scanf</a:t>
            </a:r>
            <a:r>
              <a:rPr lang="en-US" altLang="zh-CN" dirty="0" smtClean="0"/>
              <a:t>("%</a:t>
            </a:r>
            <a:r>
              <a:rPr lang="en-US" altLang="zh-CN" dirty="0" err="1" smtClean="0"/>
              <a:t>d",&amp;i</a:t>
            </a:r>
            <a:r>
              <a:rPr lang="en-US" altLang="zh-CN" dirty="0" smtClean="0"/>
              <a:t>)</a:t>
            </a:r>
          </a:p>
          <a:p>
            <a:r>
              <a:rPr lang="en-US" altLang="zh-CN" dirty="0" smtClean="0"/>
              <a:t>const </a:t>
            </a:r>
            <a:r>
              <a:rPr lang="en-US" altLang="zh-CN" dirty="0" err="1" smtClean="0"/>
              <a:t>int</a:t>
            </a:r>
            <a:r>
              <a:rPr lang="en-US" altLang="zh-CN" dirty="0" smtClean="0"/>
              <a:t> MOD = 1e9+7;</a:t>
            </a:r>
          </a:p>
          <a:p>
            <a:r>
              <a:rPr lang="en-US" altLang="zh-CN" dirty="0" smtClean="0"/>
              <a:t>const </a:t>
            </a:r>
            <a:r>
              <a:rPr lang="en-US" altLang="zh-CN" dirty="0" err="1" smtClean="0"/>
              <a:t>int</a:t>
            </a:r>
            <a:r>
              <a:rPr lang="en-US" altLang="zh-CN" dirty="0" smtClean="0"/>
              <a:t> MAXN = 40050;</a:t>
            </a:r>
          </a:p>
          <a:p>
            <a:r>
              <a:rPr lang="en-US" altLang="zh-CN" dirty="0" err="1" smtClean="0"/>
              <a:t>typedef</a:t>
            </a:r>
            <a:r>
              <a:rPr lang="en-US" altLang="zh-CN" dirty="0" smtClean="0"/>
              <a:t> long </a:t>
            </a:r>
            <a:r>
              <a:rPr lang="en-US" altLang="zh-CN" dirty="0" err="1" smtClean="0"/>
              <a:t>long</a:t>
            </a:r>
            <a:r>
              <a:rPr lang="en-US" altLang="zh-CN" dirty="0" smtClean="0"/>
              <a:t> LL;</a:t>
            </a:r>
          </a:p>
          <a:p>
            <a:r>
              <a:rPr lang="en-US" altLang="zh-CN" dirty="0" smtClean="0"/>
              <a:t>using namespace std;</a:t>
            </a:r>
          </a:p>
          <a:p>
            <a:endParaRPr lang="en-US" altLang="zh-CN" dirty="0" smtClean="0"/>
          </a:p>
          <a:p>
            <a:r>
              <a:rPr lang="en-US" altLang="zh-CN" dirty="0" err="1" smtClean="0"/>
              <a:t>int</a:t>
            </a:r>
            <a:r>
              <a:rPr lang="en-US" altLang="zh-CN" dirty="0" smtClean="0"/>
              <a:t> num[MAXN];</a:t>
            </a:r>
          </a:p>
          <a:p>
            <a:endParaRPr lang="en-US" altLang="zh-CN" dirty="0" smtClean="0"/>
          </a:p>
          <a:p>
            <a:r>
              <a:rPr lang="en-US" altLang="zh-CN" dirty="0" err="1" smtClean="0"/>
              <a:t>int</a:t>
            </a:r>
            <a:r>
              <a:rPr lang="en-US" altLang="zh-CN" dirty="0" smtClean="0"/>
              <a:t> main(){</a:t>
            </a:r>
          </a:p>
          <a:p>
            <a:r>
              <a:rPr lang="en-US" altLang="zh-CN" dirty="0" smtClean="0"/>
              <a:t>    </a:t>
            </a:r>
            <a:r>
              <a:rPr lang="en-US" altLang="zh-CN" dirty="0" err="1" smtClean="0"/>
              <a:t>int</a:t>
            </a:r>
            <a:r>
              <a:rPr lang="en-US" altLang="zh-CN" dirty="0" smtClean="0"/>
              <a:t> T, n, </a:t>
            </a:r>
            <a:r>
              <a:rPr lang="en-US" altLang="zh-CN" dirty="0" err="1" smtClean="0"/>
              <a:t>tmp</a:t>
            </a:r>
            <a:r>
              <a:rPr lang="en-US" altLang="zh-CN" dirty="0" smtClean="0"/>
              <a:t>, m;</a:t>
            </a:r>
          </a:p>
          <a:p>
            <a:r>
              <a:rPr lang="en-US" altLang="zh-CN" dirty="0" smtClean="0"/>
              <a:t>    </a:t>
            </a:r>
            <a:r>
              <a:rPr lang="en-US" altLang="zh-CN" dirty="0" err="1" smtClean="0"/>
              <a:t>scanf</a:t>
            </a:r>
            <a:r>
              <a:rPr lang="en-US" altLang="zh-CN" dirty="0" smtClean="0"/>
              <a:t>("%</a:t>
            </a:r>
            <a:r>
              <a:rPr lang="en-US" altLang="zh-CN" dirty="0" err="1" smtClean="0"/>
              <a:t>d",&amp;T</a:t>
            </a:r>
            <a:r>
              <a:rPr lang="en-US" altLang="zh-CN" dirty="0" smtClean="0"/>
              <a:t>);</a:t>
            </a:r>
          </a:p>
          <a:p>
            <a:r>
              <a:rPr lang="en-US" altLang="zh-CN" dirty="0" smtClean="0"/>
              <a:t>    while(T--){</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num[0]=0;</a:t>
            </a:r>
          </a:p>
          <a:p>
            <a:r>
              <a:rPr lang="en-US" altLang="zh-CN" dirty="0" smtClean="0"/>
              <a:t>        </a:t>
            </a:r>
            <a:r>
              <a:rPr lang="en-US" altLang="zh-CN" dirty="0" err="1" smtClean="0"/>
              <a:t>int</a:t>
            </a:r>
            <a:r>
              <a:rPr lang="en-US" altLang="zh-CN" dirty="0" smtClean="0"/>
              <a:t> </a:t>
            </a:r>
            <a:r>
              <a:rPr lang="en-US" altLang="zh-CN" dirty="0" err="1" smtClean="0"/>
              <a:t>len</a:t>
            </a:r>
            <a:r>
              <a:rPr lang="en-US" altLang="zh-CN" dirty="0" smtClean="0"/>
              <a:t>=1;</a:t>
            </a:r>
          </a:p>
          <a:p>
            <a:r>
              <a:rPr lang="en-US" altLang="zh-CN" dirty="0" smtClean="0"/>
              <a:t>        for(</a:t>
            </a:r>
            <a:r>
              <a:rPr lang="en-US" altLang="zh-CN" dirty="0" err="1" smtClean="0"/>
              <a:t>int</a:t>
            </a:r>
            <a:r>
              <a:rPr lang="en-US" altLang="zh-CN" dirty="0" smtClean="0"/>
              <a:t> </a:t>
            </a:r>
            <a:r>
              <a:rPr lang="en-US" altLang="zh-CN" dirty="0" err="1" smtClean="0"/>
              <a:t>i</a:t>
            </a:r>
            <a:r>
              <a:rPr lang="en-US" altLang="zh-CN" dirty="0" smtClean="0"/>
              <a:t>=0;i&lt;</a:t>
            </a:r>
            <a:r>
              <a:rPr lang="en-US" altLang="zh-CN" dirty="0" err="1" smtClean="0"/>
              <a:t>n;i</a:t>
            </a:r>
            <a:r>
              <a:rPr lang="en-US" altLang="zh-CN" dirty="0" smtClean="0"/>
              <a:t>++){</a:t>
            </a:r>
          </a:p>
          <a:p>
            <a:r>
              <a:rPr lang="en-US" altLang="zh-CN" dirty="0" smtClean="0"/>
              <a:t>            </a:t>
            </a:r>
            <a:r>
              <a:rPr lang="en-US" altLang="zh-CN" dirty="0" err="1" smtClean="0"/>
              <a:t>scanf</a:t>
            </a:r>
            <a:r>
              <a:rPr lang="en-US" altLang="zh-CN" dirty="0" smtClean="0"/>
              <a:t>("%</a:t>
            </a:r>
            <a:r>
              <a:rPr lang="en-US" altLang="zh-CN" dirty="0" err="1" smtClean="0"/>
              <a:t>d",&amp;tmp</a:t>
            </a:r>
            <a:r>
              <a:rPr lang="en-US" altLang="zh-CN" dirty="0" smtClean="0"/>
              <a:t>);</a:t>
            </a:r>
          </a:p>
          <a:p>
            <a:r>
              <a:rPr lang="en-US" altLang="zh-CN" dirty="0" smtClean="0"/>
              <a:t>            if(</a:t>
            </a:r>
            <a:r>
              <a:rPr lang="en-US" altLang="zh-CN" dirty="0" err="1" smtClean="0"/>
              <a:t>tmp</a:t>
            </a:r>
            <a:r>
              <a:rPr lang="en-US" altLang="zh-CN" dirty="0" smtClean="0"/>
              <a:t>&gt;num[len-1])</a:t>
            </a:r>
          </a:p>
          <a:p>
            <a:r>
              <a:rPr lang="en-US" altLang="zh-CN" dirty="0" smtClean="0"/>
              <a:t>                num[</a:t>
            </a:r>
            <a:r>
              <a:rPr lang="en-US" altLang="zh-CN" dirty="0" err="1" smtClean="0"/>
              <a:t>len</a:t>
            </a:r>
            <a:r>
              <a:rPr lang="en-US" altLang="zh-CN" dirty="0" smtClean="0"/>
              <a:t>++]=</a:t>
            </a:r>
            <a:r>
              <a:rPr lang="en-US" altLang="zh-CN" dirty="0" err="1" smtClean="0"/>
              <a:t>tmp</a:t>
            </a:r>
            <a:r>
              <a:rPr lang="en-US" altLang="zh-CN" dirty="0" smtClean="0"/>
              <a:t>;</a:t>
            </a:r>
          </a:p>
          <a:p>
            <a:r>
              <a:rPr lang="en-US" altLang="zh-CN" dirty="0" smtClean="0"/>
              <a:t>            else{</a:t>
            </a:r>
          </a:p>
          <a:p>
            <a:r>
              <a:rPr lang="en-US" altLang="zh-CN" dirty="0" smtClean="0"/>
              <a:t>                m=</a:t>
            </a:r>
            <a:r>
              <a:rPr lang="en-US" altLang="zh-CN" dirty="0" err="1" smtClean="0"/>
              <a:t>upper_bound</a:t>
            </a:r>
            <a:r>
              <a:rPr lang="en-US" altLang="zh-CN" dirty="0" smtClean="0"/>
              <a:t>(</a:t>
            </a:r>
            <a:r>
              <a:rPr lang="en-US" altLang="zh-CN" dirty="0" err="1" smtClean="0"/>
              <a:t>num,num+len,tmp</a:t>
            </a:r>
            <a:r>
              <a:rPr lang="en-US" altLang="zh-CN" dirty="0" smtClean="0"/>
              <a:t>)-num;</a:t>
            </a:r>
          </a:p>
          <a:p>
            <a:r>
              <a:rPr lang="en-US" altLang="zh-CN" dirty="0" smtClean="0"/>
              <a:t>                num[m]=</a:t>
            </a:r>
            <a:r>
              <a:rPr lang="en-US" altLang="zh-CN" dirty="0" err="1" smtClean="0"/>
              <a:t>tmp</a:t>
            </a:r>
            <a:r>
              <a:rPr lang="en-US" altLang="zh-CN" dirty="0" smtClean="0"/>
              <a:t>;</a:t>
            </a:r>
          </a:p>
          <a:p>
            <a:r>
              <a:rPr lang="en-US" altLang="zh-CN" dirty="0" smtClean="0"/>
              <a:t>            }34         }</a:t>
            </a:r>
          </a:p>
          <a:p>
            <a:r>
              <a:rPr lang="en-US" altLang="zh-CN" dirty="0" smtClean="0"/>
              <a:t>        </a:t>
            </a:r>
            <a:r>
              <a:rPr lang="en-US" altLang="zh-CN" dirty="0" err="1" smtClean="0"/>
              <a:t>printf</a:t>
            </a:r>
            <a:r>
              <a:rPr lang="en-US" altLang="zh-CN" dirty="0" smtClean="0"/>
              <a:t>("%d\n",len-1);</a:t>
            </a:r>
          </a:p>
          <a:p>
            <a:r>
              <a:rPr lang="en-US" altLang="zh-CN" dirty="0" smtClean="0"/>
              <a:t>    }</a:t>
            </a:r>
          </a:p>
          <a:p>
            <a:r>
              <a:rPr lang="en-US" altLang="zh-CN" dirty="0" smtClean="0"/>
              <a:t>    return 0;</a:t>
            </a:r>
          </a:p>
          <a:p>
            <a:r>
              <a:rPr lang="en-US" altLang="zh-CN" dirty="0" smtClean="0"/>
              <a:t>}</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8600" y="457200"/>
            <a:ext cx="8610600" cy="6172200"/>
          </a:xfrm>
        </p:spPr>
        <p:txBody>
          <a:bodyPr/>
          <a:lstStyle/>
          <a:p>
            <a:pPr marL="0" indent="0">
              <a:buNone/>
            </a:pPr>
            <a:r>
              <a:rPr lang="zh-CN" altLang="en-US" sz="2600" b="1" dirty="0">
                <a:solidFill>
                  <a:srgbClr val="FFFFFF"/>
                </a:solidFill>
                <a:effectLst/>
                <a:latin typeface="Times New Roman" panose="02020603050405020304" pitchFamily="18" charset="0"/>
                <a:cs typeface="Times New Roman" panose="02020603050405020304" pitchFamily="18" charset="0"/>
              </a:rPr>
              <a:t>当</a:t>
            </a:r>
            <a:r>
              <a:rPr lang="en-US" altLang="zh-CN" sz="2600" b="1" dirty="0" err="1">
                <a:solidFill>
                  <a:srgbClr val="FFFFFF"/>
                </a:solidFill>
                <a:effectLst/>
                <a:latin typeface="Times New Roman" panose="02020603050405020304" pitchFamily="18" charset="0"/>
                <a:cs typeface="Times New Roman" panose="02020603050405020304" pitchFamily="18" charset="0"/>
              </a:rPr>
              <a:t>i</a:t>
            </a:r>
            <a:r>
              <a:rPr lang="en-US" altLang="zh-CN" sz="2600" b="1" dirty="0">
                <a:solidFill>
                  <a:srgbClr val="FFFFFF"/>
                </a:solidFill>
                <a:effectLst/>
                <a:latin typeface="Times New Roman" panose="02020603050405020304" pitchFamily="18" charset="0"/>
                <a:cs typeface="Times New Roman" panose="02020603050405020304" pitchFamily="18" charset="0"/>
              </a:rPr>
              <a:t>=3</a:t>
            </a:r>
            <a:r>
              <a:rPr lang="zh-CN" altLang="en-US" sz="2600" b="1" dirty="0">
                <a:solidFill>
                  <a:srgbClr val="FFFFFF"/>
                </a:solidFill>
                <a:effectLst/>
                <a:latin typeface="Times New Roman" panose="02020603050405020304" pitchFamily="18" charset="0"/>
                <a:cs typeface="Times New Roman" panose="02020603050405020304" pitchFamily="18" charset="0"/>
              </a:rPr>
              <a:t>时</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，能</a:t>
            </a:r>
            <a:r>
              <a:rPr lang="zh-CN" altLang="en-US" sz="2600" b="1" dirty="0">
                <a:solidFill>
                  <a:srgbClr val="FFFFFF"/>
                </a:solidFill>
                <a:effectLst/>
                <a:latin typeface="Times New Roman" panose="02020603050405020304" pitchFamily="18" charset="0"/>
                <a:cs typeface="Times New Roman" panose="02020603050405020304" pitchFamily="18" charset="0"/>
              </a:rPr>
              <a:t>用的硬币就有两种了：</a:t>
            </a:r>
            <a:r>
              <a:rPr lang="en-US" altLang="zh-CN" sz="2600" b="1" dirty="0">
                <a:solidFill>
                  <a:srgbClr val="FFFFFF"/>
                </a:solidFill>
                <a:effectLst/>
                <a:latin typeface="Times New Roman" panose="02020603050405020304" pitchFamily="18" charset="0"/>
                <a:cs typeface="Times New Roman" panose="02020603050405020304" pitchFamily="18" charset="0"/>
              </a:rPr>
              <a:t>1</a:t>
            </a:r>
            <a:r>
              <a:rPr lang="zh-CN" altLang="en-US" sz="2600" b="1" dirty="0">
                <a:solidFill>
                  <a:srgbClr val="FFFFFF"/>
                </a:solidFill>
                <a:effectLst/>
                <a:latin typeface="Times New Roman" panose="02020603050405020304" pitchFamily="18" charset="0"/>
                <a:cs typeface="Times New Roman" panose="02020603050405020304" pitchFamily="18" charset="0"/>
              </a:rPr>
              <a:t>元的和</a:t>
            </a:r>
            <a:r>
              <a:rPr lang="en-US" altLang="zh-CN" sz="2600" b="1" dirty="0">
                <a:solidFill>
                  <a:srgbClr val="FFFFFF"/>
                </a:solidFill>
                <a:effectLst/>
                <a:latin typeface="Times New Roman" panose="02020603050405020304" pitchFamily="18" charset="0"/>
                <a:cs typeface="Times New Roman" panose="02020603050405020304" pitchFamily="18" charset="0"/>
              </a:rPr>
              <a:t>3</a:t>
            </a:r>
            <a:r>
              <a:rPr lang="zh-CN" altLang="en-US" sz="2600" b="1" dirty="0">
                <a:solidFill>
                  <a:srgbClr val="FFFFFF"/>
                </a:solidFill>
                <a:effectLst/>
                <a:latin typeface="Times New Roman" panose="02020603050405020304" pitchFamily="18" charset="0"/>
                <a:cs typeface="Times New Roman" panose="02020603050405020304" pitchFamily="18" charset="0"/>
              </a:rPr>
              <a:t>元</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的。</a:t>
            </a:r>
            <a:r>
              <a:rPr lang="zh-CN" altLang="en-US" sz="2600" b="1" dirty="0">
                <a:solidFill>
                  <a:srgbClr val="FFFFFF"/>
                </a:solidFill>
                <a:effectLst/>
                <a:latin typeface="Times New Roman" panose="02020603050405020304" pitchFamily="18" charset="0"/>
                <a:cs typeface="Times New Roman" panose="02020603050405020304" pitchFamily="18" charset="0"/>
              </a:rPr>
              <a:t>既然能用的硬币有两种，</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我</a:t>
            </a:r>
            <a:r>
              <a:rPr lang="zh-CN" altLang="en-US" sz="2600" b="1" dirty="0">
                <a:solidFill>
                  <a:srgbClr val="FFFFFF"/>
                </a:solidFill>
                <a:effectLst/>
                <a:latin typeface="Times New Roman" panose="02020603050405020304" pitchFamily="18" charset="0"/>
                <a:cs typeface="Times New Roman" panose="02020603050405020304" pitchFamily="18" charset="0"/>
              </a:rPr>
              <a:t>们</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就</a:t>
            </a:r>
            <a:r>
              <a:rPr lang="zh-CN" altLang="en-US" sz="2600" b="1" dirty="0">
                <a:solidFill>
                  <a:srgbClr val="FFFFFF"/>
                </a:solidFill>
                <a:effectLst/>
                <a:latin typeface="Times New Roman" panose="02020603050405020304" pitchFamily="18" charset="0"/>
                <a:cs typeface="Times New Roman" panose="02020603050405020304" pitchFamily="18" charset="0"/>
              </a:rPr>
              <a:t>有两种方案</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a:t>
            </a:r>
            <a:endParaRPr lang="en-US" altLang="zh-CN" sz="2600" b="1" dirty="0" smtClean="0">
              <a:solidFill>
                <a:srgbClr val="FFFFFF"/>
              </a:solidFill>
              <a:effectLst/>
              <a:latin typeface="Times New Roman" panose="02020603050405020304" pitchFamily="18" charset="0"/>
              <a:cs typeface="Times New Roman" panose="02020603050405020304" pitchFamily="18" charset="0"/>
            </a:endParaRPr>
          </a:p>
          <a:p>
            <a:pPr marL="0" indent="0">
              <a:buNone/>
            </a:pPr>
            <a:r>
              <a:rPr lang="zh-CN" altLang="en-US" sz="2600" b="1" dirty="0" smtClean="0">
                <a:solidFill>
                  <a:srgbClr val="FFFFFF"/>
                </a:solidFill>
                <a:effectLst/>
                <a:latin typeface="Times New Roman" panose="02020603050405020304" pitchFamily="18" charset="0"/>
                <a:cs typeface="Times New Roman" panose="02020603050405020304" pitchFamily="18" charset="0"/>
              </a:rPr>
              <a:t>第一种方案是如果拿</a:t>
            </a:r>
            <a:r>
              <a:rPr lang="zh-CN" altLang="en-US" sz="2600" b="1" dirty="0">
                <a:solidFill>
                  <a:srgbClr val="FFFFFF"/>
                </a:solidFill>
                <a:effectLst/>
                <a:latin typeface="Times New Roman" panose="02020603050405020304" pitchFamily="18" charset="0"/>
                <a:cs typeface="Times New Roman" panose="02020603050405020304" pitchFamily="18" charset="0"/>
              </a:rPr>
              <a:t>了一个</a:t>
            </a:r>
            <a:r>
              <a:rPr lang="en-US" altLang="zh-CN" sz="2600" b="1" dirty="0">
                <a:solidFill>
                  <a:srgbClr val="FFFFFF"/>
                </a:solidFill>
                <a:effectLst/>
                <a:latin typeface="Times New Roman" panose="02020603050405020304" pitchFamily="18" charset="0"/>
                <a:cs typeface="Times New Roman" panose="02020603050405020304" pitchFamily="18" charset="0"/>
              </a:rPr>
              <a:t>1</a:t>
            </a:r>
            <a:r>
              <a:rPr lang="zh-CN" altLang="en-US" sz="2600" b="1" dirty="0">
                <a:solidFill>
                  <a:srgbClr val="FFFFFF"/>
                </a:solidFill>
                <a:effectLst/>
                <a:latin typeface="Times New Roman" panose="02020603050405020304" pitchFamily="18" charset="0"/>
                <a:cs typeface="Times New Roman" panose="02020603050405020304" pitchFamily="18" charset="0"/>
              </a:rPr>
              <a:t>元的硬币</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，的</a:t>
            </a:r>
            <a:r>
              <a:rPr lang="zh-CN" altLang="en-US" sz="2600" b="1" dirty="0">
                <a:solidFill>
                  <a:srgbClr val="FFFFFF"/>
                </a:solidFill>
                <a:effectLst/>
                <a:latin typeface="Times New Roman" panose="02020603050405020304" pitchFamily="18" charset="0"/>
                <a:cs typeface="Times New Roman" panose="02020603050405020304" pitchFamily="18" charset="0"/>
              </a:rPr>
              <a:t>目标就变为了：凑够</a:t>
            </a:r>
            <a:r>
              <a:rPr lang="en-US" altLang="zh-CN" sz="2600" b="1" dirty="0">
                <a:solidFill>
                  <a:srgbClr val="FFFFFF"/>
                </a:solidFill>
                <a:effectLst/>
                <a:latin typeface="Times New Roman" panose="02020603050405020304" pitchFamily="18" charset="0"/>
                <a:cs typeface="Times New Roman" panose="02020603050405020304" pitchFamily="18" charset="0"/>
              </a:rPr>
              <a:t>3-1=2</a:t>
            </a:r>
            <a:r>
              <a:rPr lang="zh-CN" altLang="en-US" sz="2600" b="1" dirty="0">
                <a:solidFill>
                  <a:srgbClr val="FFFFFF"/>
                </a:solidFill>
                <a:effectLst/>
                <a:latin typeface="Times New Roman" panose="02020603050405020304" pitchFamily="18" charset="0"/>
                <a:cs typeface="Times New Roman" panose="02020603050405020304" pitchFamily="18" charset="0"/>
              </a:rPr>
              <a:t>元需要的最少硬币数量</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。即</a:t>
            </a:r>
            <a:endParaRPr lang="en-US" altLang="zh-CN" sz="2600" b="1" dirty="0" smtClean="0">
              <a:solidFill>
                <a:srgbClr val="FFFFFF"/>
              </a:solidFill>
              <a:effectLst/>
              <a:latin typeface="Times New Roman" panose="02020603050405020304" pitchFamily="18" charset="0"/>
              <a:cs typeface="Times New Roman" panose="02020603050405020304" pitchFamily="18" charset="0"/>
            </a:endParaRPr>
          </a:p>
          <a:p>
            <a:pPr marL="0" indent="0">
              <a:buNone/>
            </a:pPr>
            <a:r>
              <a:rPr lang="en-US" altLang="zh-CN" sz="2600" b="1" dirty="0" smtClean="0">
                <a:solidFill>
                  <a:srgbClr val="FFFFFF"/>
                </a:solidFill>
                <a:effectLst/>
                <a:latin typeface="Times New Roman" panose="02020603050405020304" pitchFamily="18" charset="0"/>
                <a:cs typeface="Times New Roman" panose="02020603050405020304" pitchFamily="18" charset="0"/>
              </a:rPr>
              <a:t>d(3</a:t>
            </a:r>
            <a:r>
              <a:rPr lang="en-US" altLang="zh-CN" sz="2600" b="1" dirty="0">
                <a:solidFill>
                  <a:srgbClr val="FFFFFF"/>
                </a:solidFill>
                <a:effectLst/>
                <a:latin typeface="Times New Roman" panose="02020603050405020304" pitchFamily="18" charset="0"/>
                <a:cs typeface="Times New Roman" panose="02020603050405020304" pitchFamily="18" charset="0"/>
              </a:rPr>
              <a:t>)=d(3-1)+1=d(2)+1=2+1=3</a:t>
            </a:r>
            <a:r>
              <a:rPr lang="zh-CN" altLang="en-US" sz="2600" b="1" dirty="0">
                <a:solidFill>
                  <a:srgbClr val="FFFFFF"/>
                </a:solidFill>
                <a:effectLst/>
                <a:latin typeface="Times New Roman" panose="02020603050405020304" pitchFamily="18" charset="0"/>
                <a:cs typeface="Times New Roman" panose="02020603050405020304" pitchFamily="18" charset="0"/>
              </a:rPr>
              <a:t>。这个方案说的是</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，拿</a:t>
            </a:r>
            <a:r>
              <a:rPr lang="en-US" altLang="zh-CN" sz="2600" b="1" dirty="0">
                <a:solidFill>
                  <a:srgbClr val="FFFFFF"/>
                </a:solidFill>
                <a:effectLst/>
                <a:latin typeface="Times New Roman" panose="02020603050405020304" pitchFamily="18" charset="0"/>
                <a:cs typeface="Times New Roman" panose="02020603050405020304" pitchFamily="18" charset="0"/>
              </a:rPr>
              <a:t>3</a:t>
            </a:r>
            <a:r>
              <a:rPr lang="zh-CN" altLang="en-US" sz="2600" b="1" dirty="0">
                <a:solidFill>
                  <a:srgbClr val="FFFFFF"/>
                </a:solidFill>
                <a:effectLst/>
                <a:latin typeface="Times New Roman" panose="02020603050405020304" pitchFamily="18" charset="0"/>
                <a:cs typeface="Times New Roman" panose="02020603050405020304" pitchFamily="18" charset="0"/>
              </a:rPr>
              <a:t>个</a:t>
            </a:r>
            <a:r>
              <a:rPr lang="en-US" altLang="zh-CN" sz="2600" b="1" dirty="0">
                <a:solidFill>
                  <a:srgbClr val="FFFFFF"/>
                </a:solidFill>
                <a:effectLst/>
                <a:latin typeface="Times New Roman" panose="02020603050405020304" pitchFamily="18" charset="0"/>
                <a:cs typeface="Times New Roman" panose="02020603050405020304" pitchFamily="18" charset="0"/>
              </a:rPr>
              <a:t>1</a:t>
            </a:r>
            <a:r>
              <a:rPr lang="zh-CN" altLang="en-US" sz="2600" b="1" dirty="0">
                <a:solidFill>
                  <a:srgbClr val="FFFFFF"/>
                </a:solidFill>
                <a:effectLst/>
                <a:latin typeface="Times New Roman" panose="02020603050405020304" pitchFamily="18" charset="0"/>
                <a:cs typeface="Times New Roman" panose="02020603050405020304" pitchFamily="18" charset="0"/>
              </a:rPr>
              <a:t>元的硬币</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a:t>
            </a:r>
            <a:endParaRPr lang="en-US" altLang="zh-CN" sz="2600" b="1" dirty="0" smtClean="0">
              <a:solidFill>
                <a:srgbClr val="FFFFFF"/>
              </a:solidFill>
              <a:effectLst/>
              <a:latin typeface="Times New Roman" panose="02020603050405020304" pitchFamily="18" charset="0"/>
              <a:cs typeface="Times New Roman" panose="02020603050405020304" pitchFamily="18" charset="0"/>
            </a:endParaRPr>
          </a:p>
          <a:p>
            <a:pPr marL="0" indent="0">
              <a:buNone/>
            </a:pPr>
            <a:r>
              <a:rPr lang="zh-CN" altLang="en-US" sz="2600" b="1" dirty="0" smtClean="0">
                <a:solidFill>
                  <a:srgbClr val="FFFFFF"/>
                </a:solidFill>
                <a:effectLst/>
                <a:latin typeface="Times New Roman" panose="02020603050405020304" pitchFamily="18" charset="0"/>
                <a:cs typeface="Times New Roman" panose="02020603050405020304" pitchFamily="18" charset="0"/>
              </a:rPr>
              <a:t>第二</a:t>
            </a:r>
            <a:r>
              <a:rPr lang="zh-CN" altLang="en-US" sz="2600" b="1" dirty="0">
                <a:solidFill>
                  <a:srgbClr val="FFFFFF"/>
                </a:solidFill>
                <a:effectLst/>
                <a:latin typeface="Times New Roman" panose="02020603050405020304" pitchFamily="18" charset="0"/>
                <a:cs typeface="Times New Roman" panose="02020603050405020304" pitchFamily="18" charset="0"/>
              </a:rPr>
              <a:t>种方案</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是拿起</a:t>
            </a:r>
            <a:r>
              <a:rPr lang="zh-CN" altLang="en-US" sz="2600" b="1" dirty="0">
                <a:solidFill>
                  <a:srgbClr val="FFFFFF"/>
                </a:solidFill>
                <a:effectLst/>
                <a:latin typeface="Times New Roman" panose="02020603050405020304" pitchFamily="18" charset="0"/>
                <a:cs typeface="Times New Roman" panose="02020603050405020304" pitchFamily="18" charset="0"/>
              </a:rPr>
              <a:t>一个</a:t>
            </a:r>
            <a:r>
              <a:rPr lang="en-US" altLang="zh-CN" sz="2600" b="1" dirty="0">
                <a:solidFill>
                  <a:srgbClr val="FFFFFF"/>
                </a:solidFill>
                <a:effectLst/>
                <a:latin typeface="Times New Roman" panose="02020603050405020304" pitchFamily="18" charset="0"/>
                <a:cs typeface="Times New Roman" panose="02020603050405020304" pitchFamily="18" charset="0"/>
              </a:rPr>
              <a:t>3</a:t>
            </a:r>
            <a:r>
              <a:rPr lang="zh-CN" altLang="en-US" sz="2600" b="1" dirty="0">
                <a:solidFill>
                  <a:srgbClr val="FFFFFF"/>
                </a:solidFill>
                <a:effectLst/>
                <a:latin typeface="Times New Roman" panose="02020603050405020304" pitchFamily="18" charset="0"/>
                <a:cs typeface="Times New Roman" panose="02020603050405020304" pitchFamily="18" charset="0"/>
              </a:rPr>
              <a:t>元的硬币</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，则目标</a:t>
            </a:r>
            <a:r>
              <a:rPr lang="zh-CN" altLang="en-US" sz="2600" b="1" dirty="0">
                <a:solidFill>
                  <a:srgbClr val="FFFFFF"/>
                </a:solidFill>
                <a:effectLst/>
                <a:latin typeface="Times New Roman" panose="02020603050405020304" pitchFamily="18" charset="0"/>
                <a:cs typeface="Times New Roman" panose="02020603050405020304" pitchFamily="18" charset="0"/>
              </a:rPr>
              <a:t>就变成：凑够</a:t>
            </a:r>
            <a:r>
              <a:rPr lang="en-US" altLang="zh-CN" sz="2600" b="1" dirty="0">
                <a:solidFill>
                  <a:srgbClr val="FFFFFF"/>
                </a:solidFill>
                <a:effectLst/>
                <a:latin typeface="Times New Roman" panose="02020603050405020304" pitchFamily="18" charset="0"/>
                <a:cs typeface="Times New Roman" panose="02020603050405020304" pitchFamily="18" charset="0"/>
              </a:rPr>
              <a:t>3-3=0</a:t>
            </a:r>
            <a:r>
              <a:rPr lang="zh-CN" altLang="en-US" sz="2600" b="1" dirty="0">
                <a:solidFill>
                  <a:srgbClr val="FFFFFF"/>
                </a:solidFill>
                <a:effectLst/>
                <a:latin typeface="Times New Roman" panose="02020603050405020304" pitchFamily="18" charset="0"/>
                <a:cs typeface="Times New Roman" panose="02020603050405020304" pitchFamily="18" charset="0"/>
              </a:rPr>
              <a:t>元需要的最少硬币数量。</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即</a:t>
            </a:r>
            <a:endParaRPr lang="en-US" altLang="zh-CN" sz="2600" b="1" dirty="0" smtClean="0">
              <a:solidFill>
                <a:srgbClr val="FFFFFF"/>
              </a:solidFill>
              <a:effectLst/>
              <a:latin typeface="Times New Roman" panose="02020603050405020304" pitchFamily="18" charset="0"/>
              <a:cs typeface="Times New Roman" panose="02020603050405020304" pitchFamily="18" charset="0"/>
            </a:endParaRPr>
          </a:p>
          <a:p>
            <a:pPr marL="0" indent="0">
              <a:buNone/>
            </a:pPr>
            <a:r>
              <a:rPr lang="en-US" altLang="zh-CN" sz="2600" b="1" dirty="0" smtClean="0">
                <a:solidFill>
                  <a:srgbClr val="FFFFFF"/>
                </a:solidFill>
                <a:effectLst/>
                <a:latin typeface="Times New Roman" panose="02020603050405020304" pitchFamily="18" charset="0"/>
                <a:cs typeface="Times New Roman" panose="02020603050405020304" pitchFamily="18" charset="0"/>
              </a:rPr>
              <a:t>d(3</a:t>
            </a:r>
            <a:r>
              <a:rPr lang="en-US" altLang="zh-CN" sz="2600" b="1" dirty="0">
                <a:solidFill>
                  <a:srgbClr val="FFFFFF"/>
                </a:solidFill>
                <a:effectLst/>
                <a:latin typeface="Times New Roman" panose="02020603050405020304" pitchFamily="18" charset="0"/>
                <a:cs typeface="Times New Roman" panose="02020603050405020304" pitchFamily="18" charset="0"/>
              </a:rPr>
              <a:t>)=d(3-3)+1=d(0)+1=0+1=1. </a:t>
            </a:r>
            <a:r>
              <a:rPr lang="zh-CN" altLang="en-US" sz="2600" b="1" dirty="0">
                <a:solidFill>
                  <a:srgbClr val="FFFFFF"/>
                </a:solidFill>
                <a:effectLst/>
                <a:latin typeface="Times New Roman" panose="02020603050405020304" pitchFamily="18" charset="0"/>
                <a:cs typeface="Times New Roman" panose="02020603050405020304" pitchFamily="18" charset="0"/>
              </a:rPr>
              <a:t>这个方案说的是</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，拿了</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1</a:t>
            </a:r>
            <a:r>
              <a:rPr lang="zh-CN" altLang="en-US" sz="2600" b="1" dirty="0">
                <a:solidFill>
                  <a:srgbClr val="FFFFFF"/>
                </a:solidFill>
                <a:effectLst/>
                <a:latin typeface="Times New Roman" panose="02020603050405020304" pitchFamily="18" charset="0"/>
                <a:cs typeface="Times New Roman" panose="02020603050405020304" pitchFamily="18" charset="0"/>
              </a:rPr>
              <a:t>个</a:t>
            </a:r>
            <a:r>
              <a:rPr lang="en-US" altLang="zh-CN" sz="2600" b="1" dirty="0">
                <a:solidFill>
                  <a:srgbClr val="FFFFFF"/>
                </a:solidFill>
                <a:effectLst/>
                <a:latin typeface="Times New Roman" panose="02020603050405020304" pitchFamily="18" charset="0"/>
                <a:cs typeface="Times New Roman" panose="02020603050405020304" pitchFamily="18" charset="0"/>
              </a:rPr>
              <a:t>3</a:t>
            </a:r>
            <a:r>
              <a:rPr lang="zh-CN" altLang="en-US" sz="2600" b="1" dirty="0">
                <a:solidFill>
                  <a:srgbClr val="FFFFFF"/>
                </a:solidFill>
                <a:effectLst/>
                <a:latin typeface="Times New Roman" panose="02020603050405020304" pitchFamily="18" charset="0"/>
                <a:cs typeface="Times New Roman" panose="02020603050405020304" pitchFamily="18" charset="0"/>
              </a:rPr>
              <a:t>元的硬币</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a:t>
            </a:r>
            <a:endParaRPr lang="en-US" altLang="zh-CN" sz="2600" b="1" dirty="0" smtClean="0">
              <a:solidFill>
                <a:srgbClr val="FFFFFF"/>
              </a:solidFill>
              <a:effectLst/>
              <a:latin typeface="Times New Roman" panose="02020603050405020304" pitchFamily="18" charset="0"/>
              <a:cs typeface="Times New Roman" panose="02020603050405020304" pitchFamily="18" charset="0"/>
            </a:endParaRPr>
          </a:p>
          <a:p>
            <a:pPr marL="0" indent="0">
              <a:buNone/>
            </a:pPr>
            <a:r>
              <a:rPr lang="zh-CN" altLang="en-US" sz="2600" b="1" dirty="0" smtClean="0">
                <a:solidFill>
                  <a:srgbClr val="FFFFFF"/>
                </a:solidFill>
                <a:effectLst/>
                <a:latin typeface="Times New Roman" panose="02020603050405020304" pitchFamily="18" charset="0"/>
                <a:cs typeface="Times New Roman" panose="02020603050405020304" pitchFamily="18" charset="0"/>
              </a:rPr>
              <a:t>好</a:t>
            </a:r>
            <a:r>
              <a:rPr lang="zh-CN" altLang="en-US" sz="2600" b="1" dirty="0">
                <a:solidFill>
                  <a:srgbClr val="FFFFFF"/>
                </a:solidFill>
                <a:effectLst/>
                <a:latin typeface="Times New Roman" panose="02020603050405020304" pitchFamily="18" charset="0"/>
                <a:cs typeface="Times New Roman" panose="02020603050405020304" pitchFamily="18" charset="0"/>
              </a:rPr>
              <a:t>了，这两种方案哪种更优呢？</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记得目标可是</a:t>
            </a:r>
            <a:r>
              <a:rPr lang="zh-CN" altLang="en-US" sz="2600" b="1" dirty="0">
                <a:solidFill>
                  <a:srgbClr val="FFFFFF"/>
                </a:solidFill>
                <a:effectLst/>
                <a:latin typeface="Times New Roman" panose="02020603050405020304" pitchFamily="18" charset="0"/>
                <a:cs typeface="Times New Roman" panose="02020603050405020304" pitchFamily="18" charset="0"/>
              </a:rPr>
              <a:t>要用最少的硬币数量来凑够</a:t>
            </a:r>
            <a:r>
              <a:rPr lang="en-US" altLang="zh-CN" sz="2600" b="1" dirty="0">
                <a:solidFill>
                  <a:srgbClr val="FFFFFF"/>
                </a:solidFill>
                <a:effectLst/>
                <a:latin typeface="Times New Roman" panose="02020603050405020304" pitchFamily="18" charset="0"/>
                <a:cs typeface="Times New Roman" panose="02020603050405020304" pitchFamily="18" charset="0"/>
              </a:rPr>
              <a:t>3</a:t>
            </a:r>
            <a:r>
              <a:rPr lang="zh-CN" altLang="en-US" sz="2600" b="1" dirty="0">
                <a:solidFill>
                  <a:srgbClr val="FFFFFF"/>
                </a:solidFill>
                <a:effectLst/>
                <a:latin typeface="Times New Roman" panose="02020603050405020304" pitchFamily="18" charset="0"/>
                <a:cs typeface="Times New Roman" panose="02020603050405020304" pitchFamily="18" charset="0"/>
              </a:rPr>
              <a:t>元的。所以，选择</a:t>
            </a:r>
            <a:r>
              <a:rPr lang="en-US" altLang="zh-CN" sz="2600" b="1" dirty="0">
                <a:solidFill>
                  <a:srgbClr val="FFFFFF"/>
                </a:solidFill>
                <a:effectLst/>
                <a:latin typeface="Times New Roman" panose="02020603050405020304" pitchFamily="18" charset="0"/>
                <a:cs typeface="Times New Roman" panose="02020603050405020304" pitchFamily="18" charset="0"/>
              </a:rPr>
              <a:t>d(3)=</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1</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a:t>
            </a:r>
            <a:endParaRPr lang="en-US" altLang="zh-CN" sz="2600" b="1" dirty="0" smtClean="0">
              <a:solidFill>
                <a:srgbClr val="FFFFFF"/>
              </a:solidFill>
              <a:effectLst/>
              <a:latin typeface="Times New Roman" panose="02020603050405020304" pitchFamily="18" charset="0"/>
              <a:cs typeface="Times New Roman" panose="02020603050405020304" pitchFamily="18" charset="0"/>
            </a:endParaRPr>
          </a:p>
          <a:p>
            <a:pPr marL="0" indent="0">
              <a:buNone/>
            </a:pPr>
            <a:r>
              <a:rPr lang="zh-CN" altLang="en-US" sz="2600" b="1" dirty="0" smtClean="0">
                <a:solidFill>
                  <a:srgbClr val="FFFFFF"/>
                </a:solidFill>
                <a:effectLst/>
                <a:latin typeface="Times New Roman" panose="02020603050405020304" pitchFamily="18" charset="0"/>
                <a:cs typeface="Times New Roman" panose="02020603050405020304" pitchFamily="18" charset="0"/>
              </a:rPr>
              <a:t>怎么</a:t>
            </a:r>
            <a:r>
              <a:rPr lang="zh-CN" altLang="en-US" sz="2600" b="1" dirty="0">
                <a:solidFill>
                  <a:srgbClr val="FFFFFF"/>
                </a:solidFill>
                <a:effectLst/>
                <a:latin typeface="Times New Roman" panose="02020603050405020304" pitchFamily="18" charset="0"/>
                <a:cs typeface="Times New Roman" panose="02020603050405020304" pitchFamily="18" charset="0"/>
              </a:rPr>
              <a:t>来的呢？具体是这样得到的</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a:t>
            </a:r>
            <a:endParaRPr lang="en-US" altLang="zh-CN" sz="2600" b="1" dirty="0" smtClean="0">
              <a:solidFill>
                <a:srgbClr val="FFFFFF"/>
              </a:solidFill>
              <a:effectLst/>
              <a:latin typeface="Times New Roman" panose="02020603050405020304" pitchFamily="18" charset="0"/>
              <a:cs typeface="Times New Roman" panose="02020603050405020304" pitchFamily="18" charset="0"/>
            </a:endParaRPr>
          </a:p>
          <a:p>
            <a:pPr marL="0" indent="0">
              <a:buNone/>
            </a:pPr>
            <a:r>
              <a:rPr lang="en-US" altLang="zh-CN" sz="2600" b="1" dirty="0">
                <a:solidFill>
                  <a:srgbClr val="FFFFFF"/>
                </a:solidFill>
                <a:effectLst/>
                <a:latin typeface="Times New Roman" panose="02020603050405020304" pitchFamily="18" charset="0"/>
                <a:cs typeface="Times New Roman" panose="02020603050405020304" pitchFamily="18" charset="0"/>
              </a:rPr>
              <a:t> </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      </a:t>
            </a:r>
            <a:r>
              <a:rPr lang="en-US" altLang="zh-CN" sz="2600" b="1" dirty="0" smtClean="0">
                <a:solidFill>
                  <a:srgbClr val="FFFF66"/>
                </a:solidFill>
                <a:effectLst/>
                <a:latin typeface="Times New Roman" panose="02020603050405020304" pitchFamily="18" charset="0"/>
                <a:cs typeface="Times New Roman" panose="02020603050405020304" pitchFamily="18" charset="0"/>
              </a:rPr>
              <a:t>d(3</a:t>
            </a:r>
            <a:r>
              <a:rPr lang="en-US" altLang="zh-CN" sz="2600" b="1" dirty="0">
                <a:solidFill>
                  <a:srgbClr val="FFFF66"/>
                </a:solidFill>
                <a:effectLst/>
                <a:latin typeface="Times New Roman" panose="02020603050405020304" pitchFamily="18" charset="0"/>
                <a:cs typeface="Times New Roman" panose="02020603050405020304" pitchFamily="18" charset="0"/>
              </a:rPr>
              <a:t>)=min{d(3-1)+1, d(3-3)+1</a:t>
            </a:r>
            <a:r>
              <a:rPr lang="en-US" altLang="zh-CN" sz="2600" b="1" dirty="0" smtClean="0">
                <a:solidFill>
                  <a:srgbClr val="FFFF66"/>
                </a:solidFill>
                <a:effectLst/>
                <a:latin typeface="Times New Roman" panose="02020603050405020304" pitchFamily="18" charset="0"/>
                <a:cs typeface="Times New Roman" panose="02020603050405020304" pitchFamily="18" charset="0"/>
              </a:rPr>
              <a:t>}</a:t>
            </a:r>
            <a:endParaRPr lang="zh-CN" altLang="en-US" sz="2600" b="1" dirty="0">
              <a:solidFill>
                <a:srgbClr val="FFFFFF"/>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14537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 y="228600"/>
            <a:ext cx="8839200" cy="6400800"/>
          </a:xfrm>
        </p:spPr>
        <p:txBody>
          <a:bodyPr/>
          <a:lstStyle/>
          <a:p>
            <a:pPr marL="0" indent="0">
              <a:buNone/>
            </a:pPr>
            <a:r>
              <a:rPr lang="zh-CN" altLang="en-US" sz="2600" b="1" dirty="0">
                <a:solidFill>
                  <a:srgbClr val="FFFFFF"/>
                </a:solidFill>
                <a:effectLst/>
                <a:latin typeface="Times New Roman" panose="02020603050405020304" pitchFamily="18" charset="0"/>
                <a:cs typeface="Times New Roman" panose="02020603050405020304" pitchFamily="18" charset="0"/>
              </a:rPr>
              <a:t>从以上的文字中</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，要</a:t>
            </a:r>
            <a:r>
              <a:rPr lang="zh-CN" altLang="en-US" sz="2600" b="1" dirty="0">
                <a:solidFill>
                  <a:srgbClr val="FFFFFF"/>
                </a:solidFill>
                <a:effectLst/>
                <a:latin typeface="Times New Roman" panose="02020603050405020304" pitchFamily="18" charset="0"/>
                <a:cs typeface="Times New Roman" panose="02020603050405020304" pitchFamily="18" charset="0"/>
              </a:rPr>
              <a:t>抽出动态规划里非常重要的两个概念：状态和状态转移方程。</a:t>
            </a:r>
            <a:endParaRPr lang="en-US" altLang="zh-CN" sz="2600" b="1" dirty="0">
              <a:solidFill>
                <a:srgbClr val="FFFFFF"/>
              </a:solidFill>
              <a:effectLst/>
              <a:latin typeface="Times New Roman" panose="02020603050405020304" pitchFamily="18" charset="0"/>
              <a:cs typeface="Times New Roman" panose="02020603050405020304" pitchFamily="18" charset="0"/>
            </a:endParaRPr>
          </a:p>
          <a:p>
            <a:pPr marL="0" indent="0">
              <a:buNone/>
            </a:pPr>
            <a:r>
              <a:rPr lang="zh-CN" altLang="en-US" sz="2600" b="1" dirty="0">
                <a:solidFill>
                  <a:srgbClr val="FFFFFF"/>
                </a:solidFill>
                <a:effectLst/>
                <a:latin typeface="Times New Roman" panose="02020603050405020304" pitchFamily="18" charset="0"/>
                <a:cs typeface="Times New Roman" panose="02020603050405020304" pitchFamily="18" charset="0"/>
              </a:rPr>
              <a:t>上文中</a:t>
            </a:r>
            <a:r>
              <a:rPr lang="en-US" altLang="zh-CN" sz="2600" b="1" dirty="0">
                <a:solidFill>
                  <a:srgbClr val="FFFFFF"/>
                </a:solidFill>
                <a:effectLst/>
                <a:latin typeface="Times New Roman" panose="02020603050405020304" pitchFamily="18" charset="0"/>
                <a:cs typeface="Times New Roman" panose="02020603050405020304" pitchFamily="18" charset="0"/>
              </a:rPr>
              <a:t>d(</a:t>
            </a:r>
            <a:r>
              <a:rPr lang="en-US" altLang="zh-CN" sz="2600" b="1" dirty="0" err="1">
                <a:solidFill>
                  <a:srgbClr val="FFFFFF"/>
                </a:solidFill>
                <a:effectLst/>
                <a:latin typeface="Times New Roman" panose="02020603050405020304" pitchFamily="18" charset="0"/>
                <a:cs typeface="Times New Roman" panose="02020603050405020304" pitchFamily="18" charset="0"/>
              </a:rPr>
              <a:t>i</a:t>
            </a:r>
            <a:r>
              <a:rPr lang="en-US" altLang="zh-CN" sz="2600" b="1" dirty="0">
                <a:solidFill>
                  <a:srgbClr val="FFFFFF"/>
                </a:solidFill>
                <a:effectLst/>
                <a:latin typeface="Times New Roman" panose="02020603050405020304" pitchFamily="18" charset="0"/>
                <a:cs typeface="Times New Roman" panose="02020603050405020304" pitchFamily="18" charset="0"/>
              </a:rPr>
              <a:t>)</a:t>
            </a:r>
            <a:r>
              <a:rPr lang="zh-CN" altLang="en-US" sz="2600" b="1" dirty="0">
                <a:solidFill>
                  <a:srgbClr val="FFFFFF"/>
                </a:solidFill>
                <a:effectLst/>
                <a:latin typeface="Times New Roman" panose="02020603050405020304" pitchFamily="18" charset="0"/>
                <a:cs typeface="Times New Roman" panose="02020603050405020304" pitchFamily="18" charset="0"/>
              </a:rPr>
              <a:t>表示凑够</a:t>
            </a:r>
            <a:r>
              <a:rPr lang="en-US" altLang="zh-CN" sz="2600" b="1" dirty="0" err="1">
                <a:solidFill>
                  <a:srgbClr val="FFFFFF"/>
                </a:solidFill>
                <a:effectLst/>
                <a:latin typeface="Times New Roman" panose="02020603050405020304" pitchFamily="18" charset="0"/>
                <a:cs typeface="Times New Roman" panose="02020603050405020304" pitchFamily="18" charset="0"/>
              </a:rPr>
              <a:t>i</a:t>
            </a:r>
            <a:r>
              <a:rPr lang="zh-CN" altLang="en-US" sz="2600" b="1" dirty="0">
                <a:solidFill>
                  <a:srgbClr val="FFFFFF"/>
                </a:solidFill>
                <a:effectLst/>
                <a:latin typeface="Times New Roman" panose="02020603050405020304" pitchFamily="18" charset="0"/>
                <a:cs typeface="Times New Roman" panose="02020603050405020304" pitchFamily="18" charset="0"/>
              </a:rPr>
              <a:t>元需要的最少硬币数量</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，将</a:t>
            </a:r>
            <a:r>
              <a:rPr lang="zh-CN" altLang="en-US" sz="2600" b="1" dirty="0">
                <a:solidFill>
                  <a:srgbClr val="FFFFFF"/>
                </a:solidFill>
                <a:effectLst/>
                <a:latin typeface="Times New Roman" panose="02020603050405020304" pitchFamily="18" charset="0"/>
                <a:cs typeface="Times New Roman" panose="02020603050405020304" pitchFamily="18" charset="0"/>
              </a:rPr>
              <a:t>它定义为该问题</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的</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状态</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a:t>
            </a:r>
            <a:r>
              <a:rPr lang="zh-CN" altLang="en-US" sz="2600" b="1" dirty="0">
                <a:solidFill>
                  <a:srgbClr val="FFFFFF"/>
                </a:solidFill>
                <a:effectLst/>
                <a:latin typeface="Times New Roman" panose="02020603050405020304" pitchFamily="18" charset="0"/>
                <a:cs typeface="Times New Roman" panose="02020603050405020304" pitchFamily="18" charset="0"/>
              </a:rPr>
              <a:t>这个状态是怎么找出来的呢</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？根据</a:t>
            </a:r>
            <a:r>
              <a:rPr lang="zh-CN" altLang="en-US" sz="2600" b="1" dirty="0">
                <a:solidFill>
                  <a:srgbClr val="FFFFFF"/>
                </a:solidFill>
                <a:effectLst/>
                <a:latin typeface="Times New Roman" panose="02020603050405020304" pitchFamily="18" charset="0"/>
                <a:cs typeface="Times New Roman" panose="02020603050405020304" pitchFamily="18" charset="0"/>
              </a:rPr>
              <a:t>子问题定义状态。你找到子问题，状态也就浮出水面了。</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最终要</a:t>
            </a:r>
            <a:r>
              <a:rPr lang="zh-CN" altLang="en-US" sz="2600" b="1" dirty="0">
                <a:solidFill>
                  <a:srgbClr val="FFFFFF"/>
                </a:solidFill>
                <a:effectLst/>
                <a:latin typeface="Times New Roman" panose="02020603050405020304" pitchFamily="18" charset="0"/>
                <a:cs typeface="Times New Roman" panose="02020603050405020304" pitchFamily="18" charset="0"/>
              </a:rPr>
              <a:t>求解的问题，可以用这个状态来表示：</a:t>
            </a:r>
            <a:r>
              <a:rPr lang="en-US" altLang="zh-CN" sz="2600" b="1" dirty="0">
                <a:solidFill>
                  <a:srgbClr val="FFFFFF"/>
                </a:solidFill>
                <a:effectLst/>
                <a:latin typeface="Times New Roman" panose="02020603050405020304" pitchFamily="18" charset="0"/>
                <a:cs typeface="Times New Roman" panose="02020603050405020304" pitchFamily="18" charset="0"/>
              </a:rPr>
              <a:t>d(11)</a:t>
            </a:r>
            <a:r>
              <a:rPr lang="zh-CN" altLang="en-US" sz="2600" b="1" dirty="0">
                <a:solidFill>
                  <a:srgbClr val="FFFFFF"/>
                </a:solidFill>
                <a:effectLst/>
                <a:latin typeface="Times New Roman" panose="02020603050405020304" pitchFamily="18" charset="0"/>
                <a:cs typeface="Times New Roman" panose="02020603050405020304" pitchFamily="18" charset="0"/>
              </a:rPr>
              <a:t>，即凑够</a:t>
            </a:r>
            <a:r>
              <a:rPr lang="en-US" altLang="zh-CN" sz="2600" b="1" dirty="0">
                <a:solidFill>
                  <a:srgbClr val="FFFFFF"/>
                </a:solidFill>
                <a:effectLst/>
                <a:latin typeface="Times New Roman" panose="02020603050405020304" pitchFamily="18" charset="0"/>
                <a:cs typeface="Times New Roman" panose="02020603050405020304" pitchFamily="18" charset="0"/>
              </a:rPr>
              <a:t>11</a:t>
            </a:r>
            <a:r>
              <a:rPr lang="zh-CN" altLang="en-US" sz="2600" b="1" dirty="0">
                <a:solidFill>
                  <a:srgbClr val="FFFFFF"/>
                </a:solidFill>
                <a:effectLst/>
                <a:latin typeface="Times New Roman" panose="02020603050405020304" pitchFamily="18" charset="0"/>
                <a:cs typeface="Times New Roman" panose="02020603050405020304" pitchFamily="18" charset="0"/>
              </a:rPr>
              <a:t>元最少需要多少个硬币</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a:t>
            </a:r>
            <a:endParaRPr lang="en-US" altLang="zh-CN" sz="2600" b="1" dirty="0" smtClean="0">
              <a:solidFill>
                <a:srgbClr val="FFFFFF"/>
              </a:solidFill>
              <a:effectLst/>
              <a:latin typeface="Times New Roman" panose="02020603050405020304" pitchFamily="18" charset="0"/>
              <a:cs typeface="Times New Roman" panose="02020603050405020304" pitchFamily="18" charset="0"/>
            </a:endParaRPr>
          </a:p>
          <a:p>
            <a:pPr marL="0" indent="0">
              <a:buNone/>
            </a:pPr>
            <a:r>
              <a:rPr lang="zh-CN" altLang="en-US" sz="2600" b="1" dirty="0" smtClean="0">
                <a:solidFill>
                  <a:srgbClr val="FFFFFF"/>
                </a:solidFill>
                <a:effectLst/>
                <a:latin typeface="Times New Roman" panose="02020603050405020304" pitchFamily="18" charset="0"/>
                <a:cs typeface="Times New Roman" panose="02020603050405020304" pitchFamily="18" charset="0"/>
              </a:rPr>
              <a:t>那</a:t>
            </a:r>
            <a:r>
              <a:rPr lang="zh-CN" altLang="en-US" sz="2600" b="1" dirty="0">
                <a:solidFill>
                  <a:srgbClr val="FFFFFF"/>
                </a:solidFill>
                <a:effectLst/>
                <a:latin typeface="Times New Roman" panose="02020603050405020304" pitchFamily="18" charset="0"/>
                <a:cs typeface="Times New Roman" panose="02020603050405020304" pitchFamily="18" charset="0"/>
              </a:rPr>
              <a:t>状态转移方程是什么呢？</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既然用</a:t>
            </a:r>
            <a:r>
              <a:rPr lang="en-US" altLang="zh-CN" sz="2600" b="1" dirty="0">
                <a:solidFill>
                  <a:srgbClr val="FFFFFF"/>
                </a:solidFill>
                <a:effectLst/>
                <a:latin typeface="Times New Roman" panose="02020603050405020304" pitchFamily="18" charset="0"/>
                <a:cs typeface="Times New Roman" panose="02020603050405020304" pitchFamily="18" charset="0"/>
              </a:rPr>
              <a:t>d(</a:t>
            </a:r>
            <a:r>
              <a:rPr lang="en-US" altLang="zh-CN" sz="2600" b="1" dirty="0" err="1">
                <a:solidFill>
                  <a:srgbClr val="FFFFFF"/>
                </a:solidFill>
                <a:effectLst/>
                <a:latin typeface="Times New Roman" panose="02020603050405020304" pitchFamily="18" charset="0"/>
                <a:cs typeface="Times New Roman" panose="02020603050405020304" pitchFamily="18" charset="0"/>
              </a:rPr>
              <a:t>i</a:t>
            </a:r>
            <a:r>
              <a:rPr lang="en-US" altLang="zh-CN" sz="2600" b="1" dirty="0">
                <a:solidFill>
                  <a:srgbClr val="FFFFFF"/>
                </a:solidFill>
                <a:effectLst/>
                <a:latin typeface="Times New Roman" panose="02020603050405020304" pitchFamily="18" charset="0"/>
                <a:cs typeface="Times New Roman" panose="02020603050405020304" pitchFamily="18" charset="0"/>
              </a:rPr>
              <a:t>)</a:t>
            </a:r>
            <a:r>
              <a:rPr lang="zh-CN" altLang="en-US" sz="2600" b="1" dirty="0">
                <a:solidFill>
                  <a:srgbClr val="FFFFFF"/>
                </a:solidFill>
                <a:effectLst/>
                <a:latin typeface="Times New Roman" panose="02020603050405020304" pitchFamily="18" charset="0"/>
                <a:cs typeface="Times New Roman" panose="02020603050405020304" pitchFamily="18" charset="0"/>
              </a:rPr>
              <a:t>表示状态，那么状态转移方程自然包含</a:t>
            </a:r>
            <a:r>
              <a:rPr lang="en-US" altLang="zh-CN" sz="2600" b="1" dirty="0">
                <a:solidFill>
                  <a:srgbClr val="FFFFFF"/>
                </a:solidFill>
                <a:effectLst/>
                <a:latin typeface="Times New Roman" panose="02020603050405020304" pitchFamily="18" charset="0"/>
                <a:cs typeface="Times New Roman" panose="02020603050405020304" pitchFamily="18" charset="0"/>
              </a:rPr>
              <a:t>d(</a:t>
            </a:r>
            <a:r>
              <a:rPr lang="en-US" altLang="zh-CN" sz="2600" b="1" dirty="0" err="1">
                <a:solidFill>
                  <a:srgbClr val="FFFFFF"/>
                </a:solidFill>
                <a:effectLst/>
                <a:latin typeface="Times New Roman" panose="02020603050405020304" pitchFamily="18" charset="0"/>
                <a:cs typeface="Times New Roman" panose="02020603050405020304" pitchFamily="18" charset="0"/>
              </a:rPr>
              <a:t>i</a:t>
            </a:r>
            <a:r>
              <a:rPr lang="en-US" altLang="zh-CN" sz="2600" b="1" dirty="0">
                <a:solidFill>
                  <a:srgbClr val="FFFFFF"/>
                </a:solidFill>
                <a:effectLst/>
                <a:latin typeface="Times New Roman" panose="02020603050405020304" pitchFamily="18" charset="0"/>
                <a:cs typeface="Times New Roman" panose="02020603050405020304" pitchFamily="18" charset="0"/>
              </a:rPr>
              <a:t>)</a:t>
            </a:r>
            <a:r>
              <a:rPr lang="zh-CN" altLang="en-US" sz="2600" b="1" dirty="0">
                <a:solidFill>
                  <a:srgbClr val="FFFFFF"/>
                </a:solidFill>
                <a:effectLst/>
                <a:latin typeface="Times New Roman" panose="02020603050405020304" pitchFamily="18" charset="0"/>
                <a:cs typeface="Times New Roman" panose="02020603050405020304" pitchFamily="18" charset="0"/>
              </a:rPr>
              <a:t>，上文中包含状态</a:t>
            </a:r>
            <a:r>
              <a:rPr lang="en-US" altLang="zh-CN" sz="2600" b="1" dirty="0">
                <a:solidFill>
                  <a:srgbClr val="FFFFFF"/>
                </a:solidFill>
                <a:effectLst/>
                <a:latin typeface="Times New Roman" panose="02020603050405020304" pitchFamily="18" charset="0"/>
                <a:cs typeface="Times New Roman" panose="02020603050405020304" pitchFamily="18" charset="0"/>
              </a:rPr>
              <a:t>d(</a:t>
            </a:r>
            <a:r>
              <a:rPr lang="en-US" altLang="zh-CN" sz="2600" b="1" dirty="0" err="1">
                <a:solidFill>
                  <a:srgbClr val="FFFFFF"/>
                </a:solidFill>
                <a:effectLst/>
                <a:latin typeface="Times New Roman" panose="02020603050405020304" pitchFamily="18" charset="0"/>
                <a:cs typeface="Times New Roman" panose="02020603050405020304" pitchFamily="18" charset="0"/>
              </a:rPr>
              <a:t>i</a:t>
            </a:r>
            <a:r>
              <a:rPr lang="en-US" altLang="zh-CN" sz="2600" b="1" dirty="0">
                <a:solidFill>
                  <a:srgbClr val="FFFFFF"/>
                </a:solidFill>
                <a:effectLst/>
                <a:latin typeface="Times New Roman" panose="02020603050405020304" pitchFamily="18" charset="0"/>
                <a:cs typeface="Times New Roman" panose="02020603050405020304" pitchFamily="18" charset="0"/>
              </a:rPr>
              <a:t>)</a:t>
            </a:r>
            <a:r>
              <a:rPr lang="zh-CN" altLang="en-US" sz="2600" b="1" dirty="0">
                <a:solidFill>
                  <a:srgbClr val="FFFFFF"/>
                </a:solidFill>
                <a:effectLst/>
                <a:latin typeface="Times New Roman" panose="02020603050405020304" pitchFamily="18" charset="0"/>
                <a:cs typeface="Times New Roman" panose="02020603050405020304" pitchFamily="18" charset="0"/>
              </a:rPr>
              <a:t>的方程是：</a:t>
            </a:r>
            <a:r>
              <a:rPr lang="en-US" altLang="zh-CN" sz="2600" b="1" dirty="0">
                <a:solidFill>
                  <a:srgbClr val="FFFFFF"/>
                </a:solidFill>
                <a:effectLst/>
                <a:latin typeface="Times New Roman" panose="02020603050405020304" pitchFamily="18" charset="0"/>
                <a:cs typeface="Times New Roman" panose="02020603050405020304" pitchFamily="18" charset="0"/>
              </a:rPr>
              <a:t>d(3)=min{d(3-1)+1, d(3-3)+1}</a:t>
            </a:r>
            <a:r>
              <a:rPr lang="zh-CN" altLang="en-US" sz="2600" b="1" dirty="0">
                <a:solidFill>
                  <a:srgbClr val="FFFFFF"/>
                </a:solidFill>
                <a:effectLst/>
                <a:latin typeface="Times New Roman" panose="02020603050405020304" pitchFamily="18" charset="0"/>
                <a:cs typeface="Times New Roman" panose="02020603050405020304" pitchFamily="18" charset="0"/>
              </a:rPr>
              <a:t>。没错，它就是状态转移方程，描述状态之间是如何转移的</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a:t>
            </a:r>
            <a:endParaRPr lang="en-US" altLang="zh-CN" sz="2600" b="1" dirty="0" smtClean="0">
              <a:solidFill>
                <a:srgbClr val="FFFFFF"/>
              </a:solidFill>
              <a:effectLst/>
              <a:latin typeface="Times New Roman" panose="02020603050405020304" pitchFamily="18" charset="0"/>
              <a:cs typeface="Times New Roman" panose="02020603050405020304" pitchFamily="18" charset="0"/>
            </a:endParaRPr>
          </a:p>
          <a:p>
            <a:pPr marL="0" indent="0">
              <a:buNone/>
            </a:pPr>
            <a:r>
              <a:rPr lang="zh-CN" altLang="en-US" sz="2600" b="1" dirty="0" smtClean="0">
                <a:solidFill>
                  <a:srgbClr val="FFFFFF"/>
                </a:solidFill>
                <a:effectLst/>
                <a:latin typeface="Times New Roman" panose="02020603050405020304" pitchFamily="18" charset="0"/>
                <a:cs typeface="Times New Roman" panose="02020603050405020304" pitchFamily="18" charset="0"/>
              </a:rPr>
              <a:t>当然，要</a:t>
            </a:r>
            <a:r>
              <a:rPr lang="zh-CN" altLang="en-US" sz="2600" b="1" dirty="0">
                <a:solidFill>
                  <a:srgbClr val="FFFFFF"/>
                </a:solidFill>
                <a:effectLst/>
                <a:latin typeface="Times New Roman" panose="02020603050405020304" pitchFamily="18" charset="0"/>
                <a:cs typeface="Times New Roman" panose="02020603050405020304" pitchFamily="18" charset="0"/>
              </a:rPr>
              <a:t>对它抽象</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一下：</a:t>
            </a:r>
            <a:endParaRPr lang="zh-CN" altLang="en-US" sz="2600" b="1" dirty="0">
              <a:solidFill>
                <a:srgbClr val="FFFFFF"/>
              </a:solidFill>
              <a:effectLst/>
              <a:latin typeface="Times New Roman" panose="02020603050405020304" pitchFamily="18" charset="0"/>
              <a:cs typeface="Times New Roman" panose="02020603050405020304" pitchFamily="18" charset="0"/>
            </a:endParaRPr>
          </a:p>
          <a:p>
            <a:pPr marL="0" indent="0">
              <a:buNone/>
            </a:pPr>
            <a:r>
              <a:rPr lang="en-US" altLang="zh-CN" sz="2600" b="1" dirty="0">
                <a:solidFill>
                  <a:srgbClr val="FFFF66"/>
                </a:solidFill>
                <a:effectLst/>
                <a:latin typeface="Times New Roman" panose="02020603050405020304" pitchFamily="18" charset="0"/>
                <a:cs typeface="Times New Roman" panose="02020603050405020304" pitchFamily="18" charset="0"/>
              </a:rPr>
              <a:t>d(</a:t>
            </a:r>
            <a:r>
              <a:rPr lang="en-US" altLang="zh-CN" sz="2600" b="1" dirty="0" err="1">
                <a:solidFill>
                  <a:srgbClr val="FFFF66"/>
                </a:solidFill>
                <a:effectLst/>
                <a:latin typeface="Times New Roman" panose="02020603050405020304" pitchFamily="18" charset="0"/>
                <a:cs typeface="Times New Roman" panose="02020603050405020304" pitchFamily="18" charset="0"/>
              </a:rPr>
              <a:t>i</a:t>
            </a:r>
            <a:r>
              <a:rPr lang="en-US" altLang="zh-CN" sz="2600" b="1" dirty="0">
                <a:solidFill>
                  <a:srgbClr val="FFFF66"/>
                </a:solidFill>
                <a:effectLst/>
                <a:latin typeface="Times New Roman" panose="02020603050405020304" pitchFamily="18" charset="0"/>
                <a:cs typeface="Times New Roman" panose="02020603050405020304" pitchFamily="18" charset="0"/>
              </a:rPr>
              <a:t>)=</a:t>
            </a:r>
            <a:r>
              <a:rPr lang="en-US" altLang="zh-CN" sz="2600" b="1" dirty="0" smtClean="0">
                <a:solidFill>
                  <a:srgbClr val="FFFF66"/>
                </a:solidFill>
                <a:effectLst/>
                <a:latin typeface="Times New Roman" panose="02020603050405020304" pitchFamily="18" charset="0"/>
                <a:cs typeface="Times New Roman" panose="02020603050405020304" pitchFamily="18" charset="0"/>
              </a:rPr>
              <a:t>min{d(</a:t>
            </a:r>
            <a:r>
              <a:rPr lang="en-US" altLang="zh-CN" sz="2600" b="1" dirty="0" err="1" smtClean="0">
                <a:solidFill>
                  <a:srgbClr val="FFFF66"/>
                </a:solidFill>
                <a:effectLst/>
                <a:latin typeface="Times New Roman" panose="02020603050405020304" pitchFamily="18" charset="0"/>
                <a:cs typeface="Times New Roman" panose="02020603050405020304" pitchFamily="18" charset="0"/>
              </a:rPr>
              <a:t>i-v</a:t>
            </a:r>
            <a:r>
              <a:rPr lang="en-US" altLang="zh-CN" sz="2600" b="1" baseline="-25000" dirty="0" err="1" smtClean="0">
                <a:solidFill>
                  <a:srgbClr val="FFFF66"/>
                </a:solidFill>
                <a:effectLst/>
                <a:latin typeface="Times New Roman" panose="02020603050405020304" pitchFamily="18" charset="0"/>
                <a:cs typeface="Times New Roman" panose="02020603050405020304" pitchFamily="18" charset="0"/>
              </a:rPr>
              <a:t>j</a:t>
            </a:r>
            <a:r>
              <a:rPr lang="en-US" altLang="zh-CN" sz="2600" b="1" dirty="0">
                <a:solidFill>
                  <a:srgbClr val="FFFF66"/>
                </a:solidFill>
                <a:effectLst/>
                <a:latin typeface="Times New Roman" panose="02020603050405020304" pitchFamily="18" charset="0"/>
                <a:cs typeface="Times New Roman" panose="02020603050405020304" pitchFamily="18" charset="0"/>
              </a:rPr>
              <a:t>)+</a:t>
            </a:r>
            <a:r>
              <a:rPr lang="en-US" altLang="zh-CN" sz="2600" b="1" dirty="0" smtClean="0">
                <a:solidFill>
                  <a:srgbClr val="FFFF66"/>
                </a:solidFill>
                <a:effectLst/>
                <a:latin typeface="Times New Roman" panose="02020603050405020304" pitchFamily="18" charset="0"/>
                <a:cs typeface="Times New Roman" panose="02020603050405020304" pitchFamily="18" charset="0"/>
              </a:rPr>
              <a:t>1}</a:t>
            </a:r>
            <a:r>
              <a:rPr lang="zh-CN" altLang="en-US" sz="2600" b="1" dirty="0">
                <a:solidFill>
                  <a:srgbClr val="FFFFFF"/>
                </a:solidFill>
                <a:effectLst/>
                <a:latin typeface="Times New Roman" panose="02020603050405020304" pitchFamily="18" charset="0"/>
                <a:cs typeface="Times New Roman" panose="02020603050405020304" pitchFamily="18" charset="0"/>
              </a:rPr>
              <a:t>，其中</a:t>
            </a:r>
            <a:r>
              <a:rPr lang="en-US" altLang="zh-CN" sz="2600" b="1" dirty="0" err="1">
                <a:solidFill>
                  <a:srgbClr val="FFFFFF"/>
                </a:solidFill>
                <a:effectLst/>
                <a:latin typeface="Times New Roman" panose="02020603050405020304" pitchFamily="18" charset="0"/>
                <a:cs typeface="Times New Roman" panose="02020603050405020304" pitchFamily="18" charset="0"/>
              </a:rPr>
              <a:t>i-v</a:t>
            </a:r>
            <a:r>
              <a:rPr lang="en-US" altLang="zh-CN" sz="2600" b="1" baseline="-25000" dirty="0" err="1">
                <a:solidFill>
                  <a:srgbClr val="FFFFFF"/>
                </a:solidFill>
                <a:effectLst/>
                <a:latin typeface="Times New Roman" panose="02020603050405020304" pitchFamily="18" charset="0"/>
                <a:cs typeface="Times New Roman" panose="02020603050405020304" pitchFamily="18" charset="0"/>
              </a:rPr>
              <a:t>j</a:t>
            </a:r>
            <a:r>
              <a:rPr lang="zh-CN" altLang="en-US" sz="2600" b="1" baseline="-25000" dirty="0">
                <a:solidFill>
                  <a:srgbClr val="FFFFFF"/>
                </a:solidFill>
                <a:effectLst/>
                <a:latin typeface="Times New Roman" panose="02020603050405020304" pitchFamily="18" charset="0"/>
                <a:cs typeface="Times New Roman" panose="02020603050405020304" pitchFamily="18" charset="0"/>
              </a:rPr>
              <a:t> </a:t>
            </a:r>
            <a:r>
              <a:rPr lang="en-US" altLang="zh-CN" sz="2600" b="1" dirty="0">
                <a:solidFill>
                  <a:srgbClr val="FFFFFF"/>
                </a:solidFill>
                <a:effectLst/>
                <a:latin typeface="Times New Roman" panose="02020603050405020304" pitchFamily="18" charset="0"/>
                <a:cs typeface="Times New Roman" panose="02020603050405020304" pitchFamily="18" charset="0"/>
              </a:rPr>
              <a:t>&gt;=0</a:t>
            </a:r>
            <a:r>
              <a:rPr lang="zh-CN" altLang="en-US" sz="2600" b="1" dirty="0">
                <a:solidFill>
                  <a:srgbClr val="FFFFFF"/>
                </a:solidFill>
                <a:effectLst/>
                <a:latin typeface="Times New Roman" panose="02020603050405020304" pitchFamily="18" charset="0"/>
                <a:cs typeface="Times New Roman" panose="02020603050405020304" pitchFamily="18" charset="0"/>
              </a:rPr>
              <a:t>，</a:t>
            </a:r>
            <a:r>
              <a:rPr lang="en-US" altLang="zh-CN" sz="2600" b="1" dirty="0" err="1">
                <a:solidFill>
                  <a:srgbClr val="FFFFFF"/>
                </a:solidFill>
                <a:effectLst/>
                <a:latin typeface="Times New Roman" panose="02020603050405020304" pitchFamily="18" charset="0"/>
                <a:cs typeface="Times New Roman" panose="02020603050405020304" pitchFamily="18" charset="0"/>
              </a:rPr>
              <a:t>v</a:t>
            </a:r>
            <a:r>
              <a:rPr lang="en-US" altLang="zh-CN" sz="2600" b="1" baseline="-25000" dirty="0" err="1">
                <a:solidFill>
                  <a:srgbClr val="FFFFFF"/>
                </a:solidFill>
                <a:effectLst/>
                <a:latin typeface="Times New Roman" panose="02020603050405020304" pitchFamily="18" charset="0"/>
                <a:cs typeface="Times New Roman" panose="02020603050405020304" pitchFamily="18" charset="0"/>
              </a:rPr>
              <a:t>j</a:t>
            </a:r>
            <a:r>
              <a:rPr lang="zh-CN" altLang="en-US" sz="2600" b="1" dirty="0">
                <a:solidFill>
                  <a:srgbClr val="FFFFFF"/>
                </a:solidFill>
                <a:effectLst/>
                <a:latin typeface="Times New Roman" panose="02020603050405020304" pitchFamily="18" charset="0"/>
                <a:cs typeface="Times New Roman" panose="02020603050405020304" pitchFamily="18" charset="0"/>
              </a:rPr>
              <a:t>表示第</a:t>
            </a:r>
            <a:r>
              <a:rPr lang="en-US" altLang="zh-CN" sz="2600" b="1" dirty="0">
                <a:solidFill>
                  <a:srgbClr val="FFFFFF"/>
                </a:solidFill>
                <a:effectLst/>
                <a:latin typeface="Times New Roman" panose="02020603050405020304" pitchFamily="18" charset="0"/>
                <a:cs typeface="Times New Roman" panose="02020603050405020304" pitchFamily="18" charset="0"/>
              </a:rPr>
              <a:t>j</a:t>
            </a:r>
            <a:r>
              <a:rPr lang="zh-CN" altLang="en-US" sz="2600" b="1" dirty="0">
                <a:solidFill>
                  <a:srgbClr val="FFFFFF"/>
                </a:solidFill>
                <a:effectLst/>
                <a:latin typeface="Times New Roman" panose="02020603050405020304" pitchFamily="18" charset="0"/>
                <a:cs typeface="Times New Roman" panose="02020603050405020304" pitchFamily="18" charset="0"/>
              </a:rPr>
              <a:t>个硬币的</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面值</a:t>
            </a:r>
            <a:endParaRPr lang="en-US" altLang="zh-CN" sz="2600" b="1" dirty="0">
              <a:solidFill>
                <a:srgbClr val="FFFFFF"/>
              </a:solidFill>
              <a:effectLst/>
              <a:latin typeface="Times New Roman" panose="02020603050405020304" pitchFamily="18" charset="0"/>
              <a:cs typeface="Times New Roman" panose="02020603050405020304" pitchFamily="18" charset="0"/>
            </a:endParaRPr>
          </a:p>
          <a:p>
            <a:pPr marL="0" indent="0">
              <a:buNone/>
            </a:pPr>
            <a:r>
              <a:rPr lang="zh-CN" altLang="en-US" sz="2600" b="1" dirty="0">
                <a:solidFill>
                  <a:srgbClr val="FFFFFF"/>
                </a:solidFill>
                <a:effectLst/>
                <a:latin typeface="Times New Roman" panose="02020603050405020304" pitchFamily="18" charset="0"/>
                <a:cs typeface="Times New Roman" panose="02020603050405020304" pitchFamily="18" charset="0"/>
              </a:rPr>
              <a:t>有了状态和状态转移方程，这个问题基本上也就解决了。</a:t>
            </a:r>
          </a:p>
          <a:p>
            <a:pPr marL="0" indent="0">
              <a:buNone/>
            </a:pPr>
            <a:endParaRPr lang="zh-CN" altLang="en-US" sz="2600" b="1" dirty="0">
              <a:solidFill>
                <a:srgbClr val="FFFFFF"/>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14537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1"/>
            <a:ext cx="8229600" cy="838200"/>
          </a:xfrm>
        </p:spPr>
        <p:txBody>
          <a:bodyPr/>
          <a:lstStyle/>
          <a:p>
            <a:endParaRPr lang="zh-CN" altLang="en-US" sz="3600"/>
          </a:p>
        </p:txBody>
      </p:sp>
      <p:sp>
        <p:nvSpPr>
          <p:cNvPr id="4" name="AutoShape 2" descr="http://image61.360doc.com/DownloadImg/2013/06/0100/32750912_2.png"/>
          <p:cNvSpPr>
            <a:spLocks noChangeAspect="1" noChangeArrowheads="1"/>
          </p:cNvSpPr>
          <p:nvPr/>
        </p:nvSpPr>
        <p:spPr bwMode="auto">
          <a:xfrm>
            <a:off x="173038"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9" name="内容占位符 8"/>
          <p:cNvPicPr>
            <a:picLocks noGrp="1" noChangeAspect="1"/>
          </p:cNvPicPr>
          <p:nvPr>
            <p:ph idx="1"/>
          </p:nvPr>
        </p:nvPicPr>
        <p:blipFill rotWithShape="1">
          <a:blip r:embed="rId2" cstate="print">
            <a:extLst>
              <a:ext uri="{28A0092B-C50C-407E-A947-70E740481C1C}">
                <a14:useLocalDpi xmlns="" xmlns:a14="http://schemas.microsoft.com/office/drawing/2010/main" val="0"/>
              </a:ext>
            </a:extLst>
          </a:blip>
          <a:srcRect l="193" t="13661" r="-4474" b="-5941"/>
          <a:stretch/>
        </p:blipFill>
        <p:spPr bwMode="auto">
          <a:xfrm>
            <a:off x="325438" y="312738"/>
            <a:ext cx="6691747" cy="4734700"/>
          </a:xfrm>
          <a:prstGeom prst="rect">
            <a:avLst/>
          </a:prstGeom>
          <a:noFill/>
          <a:extLst>
            <a:ext uri="{909E8E84-426E-40DD-AFC4-6F175D3DCCD1}">
              <a14:hiddenFill xmlns="" xmlns:a14="http://schemas.microsoft.com/office/drawing/2010/main">
                <a:solidFill>
                  <a:srgbClr val="FFFFFF"/>
                </a:solidFill>
              </a14:hiddenFill>
            </a:ext>
          </a:extLst>
        </p:spPr>
      </p:pic>
      <p:sp>
        <p:nvSpPr>
          <p:cNvPr id="6" name="AutoShape 6" descr="http://image61.360doc.com/DownloadImg/2013/06/0100/32750912_2.png"/>
          <p:cNvSpPr>
            <a:spLocks noChangeAspect="1" noChangeArrowheads="1"/>
          </p:cNvSpPr>
          <p:nvPr/>
        </p:nvSpPr>
        <p:spPr bwMode="auto">
          <a:xfrm>
            <a:off x="325438"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8" descr="http://image61.360doc.com/DownloadImg/2013/06/0100/32750912_2.png"/>
          <p:cNvSpPr>
            <a:spLocks noChangeAspect="1" noChangeArrowheads="1"/>
          </p:cNvSpPr>
          <p:nvPr/>
        </p:nvSpPr>
        <p:spPr bwMode="auto">
          <a:xfrm>
            <a:off x="477838" y="1603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10" descr="http://image61.360doc.com/DownloadImg/2013/06/0100/32750912_2.png"/>
          <p:cNvSpPr>
            <a:spLocks noChangeAspect="1" noChangeArrowheads="1"/>
          </p:cNvSpPr>
          <p:nvPr/>
        </p:nvSpPr>
        <p:spPr bwMode="auto">
          <a:xfrm>
            <a:off x="630238" y="3127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矩形 9"/>
          <p:cNvSpPr/>
          <p:nvPr/>
        </p:nvSpPr>
        <p:spPr>
          <a:xfrm>
            <a:off x="470750" y="5257800"/>
            <a:ext cx="8513761" cy="954107"/>
          </a:xfrm>
          <a:prstGeom prst="rect">
            <a:avLst/>
          </a:prstGeom>
        </p:spPr>
        <p:txBody>
          <a:bodyPr wrap="square">
            <a:spAutoFit/>
          </a:bodyPr>
          <a:lstStyle/>
          <a:p>
            <a:pPr marL="0" indent="0">
              <a:buNone/>
            </a:pPr>
            <a:r>
              <a:rPr lang="en-US" altLang="zh-CN" sz="2800" b="1" smtClean="0">
                <a:solidFill>
                  <a:srgbClr val="FFFF66"/>
                </a:solidFill>
                <a:effectLst/>
                <a:latin typeface="Times New Roman" panose="02020603050405020304" pitchFamily="18" charset="0"/>
                <a:cs typeface="Times New Roman" panose="02020603050405020304" pitchFamily="18" charset="0"/>
              </a:rPr>
              <a:t>d(i)=min{d(i-v</a:t>
            </a:r>
            <a:r>
              <a:rPr lang="en-US" altLang="zh-CN" sz="2800" b="1" baseline="-25000" smtClean="0">
                <a:solidFill>
                  <a:srgbClr val="FFFF66"/>
                </a:solidFill>
                <a:effectLst/>
                <a:latin typeface="Times New Roman" panose="02020603050405020304" pitchFamily="18" charset="0"/>
                <a:cs typeface="Times New Roman" panose="02020603050405020304" pitchFamily="18" charset="0"/>
              </a:rPr>
              <a:t>j</a:t>
            </a:r>
            <a:r>
              <a:rPr lang="en-US" altLang="zh-CN" sz="2800" b="1" smtClean="0">
                <a:solidFill>
                  <a:srgbClr val="FFFF66"/>
                </a:solidFill>
                <a:effectLst/>
                <a:latin typeface="Times New Roman" panose="02020603050405020304" pitchFamily="18" charset="0"/>
                <a:cs typeface="Times New Roman" panose="02020603050405020304" pitchFamily="18" charset="0"/>
              </a:rPr>
              <a:t>)+1}</a:t>
            </a:r>
            <a:endParaRPr lang="en-US" altLang="zh-CN" sz="2800" b="1" smtClean="0">
              <a:solidFill>
                <a:srgbClr val="FFFFFF"/>
              </a:solidFill>
              <a:latin typeface="Times New Roman" panose="02020603050405020304" pitchFamily="18" charset="0"/>
              <a:cs typeface="Times New Roman" panose="02020603050405020304" pitchFamily="18" charset="0"/>
            </a:endParaRPr>
          </a:p>
          <a:p>
            <a:pPr marL="0" indent="0">
              <a:buNone/>
            </a:pPr>
            <a:r>
              <a:rPr lang="zh-CN" altLang="en-US" sz="2800" b="1" smtClean="0">
                <a:solidFill>
                  <a:srgbClr val="FFFFFF"/>
                </a:solidFill>
                <a:latin typeface="Times New Roman" panose="02020603050405020304" pitchFamily="18" charset="0"/>
                <a:cs typeface="Times New Roman" panose="02020603050405020304" pitchFamily="18" charset="0"/>
              </a:rPr>
              <a:t>其中</a:t>
            </a:r>
            <a:r>
              <a:rPr lang="en-US" altLang="zh-CN" sz="2800" b="1">
                <a:solidFill>
                  <a:srgbClr val="FFFFFF"/>
                </a:solidFill>
                <a:latin typeface="Times New Roman" panose="02020603050405020304" pitchFamily="18" charset="0"/>
                <a:cs typeface="Times New Roman" panose="02020603050405020304" pitchFamily="18" charset="0"/>
              </a:rPr>
              <a:t>i-v</a:t>
            </a:r>
            <a:r>
              <a:rPr lang="en-US" altLang="zh-CN" sz="2800" b="1" baseline="-25000">
                <a:solidFill>
                  <a:srgbClr val="FFFFFF"/>
                </a:solidFill>
                <a:latin typeface="Times New Roman" panose="02020603050405020304" pitchFamily="18" charset="0"/>
                <a:cs typeface="Times New Roman" panose="02020603050405020304" pitchFamily="18" charset="0"/>
              </a:rPr>
              <a:t>j</a:t>
            </a:r>
            <a:r>
              <a:rPr lang="zh-CN" altLang="en-US" sz="2800" b="1" baseline="-25000">
                <a:solidFill>
                  <a:srgbClr val="FFFFFF"/>
                </a:solidFill>
                <a:latin typeface="Times New Roman" panose="02020603050405020304" pitchFamily="18" charset="0"/>
                <a:cs typeface="Times New Roman" panose="02020603050405020304" pitchFamily="18" charset="0"/>
              </a:rPr>
              <a:t> </a:t>
            </a:r>
            <a:r>
              <a:rPr lang="en-US" altLang="zh-CN" sz="2800" b="1">
                <a:solidFill>
                  <a:srgbClr val="FFFFFF"/>
                </a:solidFill>
                <a:latin typeface="Times New Roman" panose="02020603050405020304" pitchFamily="18" charset="0"/>
                <a:cs typeface="Times New Roman" panose="02020603050405020304" pitchFamily="18" charset="0"/>
              </a:rPr>
              <a:t>&gt;=0</a:t>
            </a:r>
            <a:r>
              <a:rPr lang="zh-CN" altLang="en-US" sz="2800" b="1">
                <a:solidFill>
                  <a:srgbClr val="FFFFFF"/>
                </a:solidFill>
                <a:latin typeface="Times New Roman" panose="02020603050405020304" pitchFamily="18" charset="0"/>
                <a:cs typeface="Times New Roman" panose="02020603050405020304" pitchFamily="18" charset="0"/>
              </a:rPr>
              <a:t>，</a:t>
            </a:r>
            <a:r>
              <a:rPr lang="en-US" altLang="zh-CN" sz="2800" b="1">
                <a:solidFill>
                  <a:srgbClr val="FFFFFF"/>
                </a:solidFill>
                <a:latin typeface="Times New Roman" panose="02020603050405020304" pitchFamily="18" charset="0"/>
                <a:cs typeface="Times New Roman" panose="02020603050405020304" pitchFamily="18" charset="0"/>
              </a:rPr>
              <a:t>v</a:t>
            </a:r>
            <a:r>
              <a:rPr lang="en-US" altLang="zh-CN" sz="2800" b="1" baseline="-25000">
                <a:solidFill>
                  <a:srgbClr val="FFFFFF"/>
                </a:solidFill>
                <a:latin typeface="Times New Roman" panose="02020603050405020304" pitchFamily="18" charset="0"/>
                <a:cs typeface="Times New Roman" panose="02020603050405020304" pitchFamily="18" charset="0"/>
              </a:rPr>
              <a:t>j</a:t>
            </a:r>
            <a:r>
              <a:rPr lang="zh-CN" altLang="en-US" sz="2800" b="1">
                <a:solidFill>
                  <a:srgbClr val="FFFFFF"/>
                </a:solidFill>
                <a:latin typeface="Times New Roman" panose="02020603050405020304" pitchFamily="18" charset="0"/>
                <a:cs typeface="Times New Roman" panose="02020603050405020304" pitchFamily="18" charset="0"/>
              </a:rPr>
              <a:t>表示第</a:t>
            </a:r>
            <a:r>
              <a:rPr lang="en-US" altLang="zh-CN" sz="2800" b="1">
                <a:solidFill>
                  <a:srgbClr val="FFFFFF"/>
                </a:solidFill>
                <a:latin typeface="Times New Roman" panose="02020603050405020304" pitchFamily="18" charset="0"/>
                <a:cs typeface="Times New Roman" panose="02020603050405020304" pitchFamily="18" charset="0"/>
              </a:rPr>
              <a:t>j</a:t>
            </a:r>
            <a:r>
              <a:rPr lang="zh-CN" altLang="en-US" sz="2800" b="1">
                <a:solidFill>
                  <a:srgbClr val="FFFFFF"/>
                </a:solidFill>
                <a:latin typeface="Times New Roman" panose="02020603050405020304" pitchFamily="18" charset="0"/>
                <a:cs typeface="Times New Roman" panose="02020603050405020304" pitchFamily="18" charset="0"/>
              </a:rPr>
              <a:t>个硬币的面值</a:t>
            </a:r>
            <a:endParaRPr lang="en-US" altLang="zh-CN" sz="2800" b="1">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1453757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1"/>
            <a:ext cx="8229600" cy="838200"/>
          </a:xfrm>
        </p:spPr>
        <p:txBody>
          <a:bodyPr/>
          <a:lstStyle/>
          <a:p>
            <a:endParaRPr lang="zh-CN" altLang="en-US" sz="3600"/>
          </a:p>
        </p:txBody>
      </p:sp>
      <p:sp>
        <p:nvSpPr>
          <p:cNvPr id="3" name="内容占位符 2"/>
          <p:cNvSpPr>
            <a:spLocks noGrp="1"/>
          </p:cNvSpPr>
          <p:nvPr>
            <p:ph idx="1"/>
          </p:nvPr>
        </p:nvSpPr>
        <p:spPr>
          <a:xfrm>
            <a:off x="228600" y="1143000"/>
            <a:ext cx="8610600" cy="5486400"/>
          </a:xfrm>
        </p:spPr>
        <p:txBody>
          <a:bodyPr/>
          <a:lstStyle/>
          <a:p>
            <a:pPr marL="0" indent="0">
              <a:buNone/>
            </a:pPr>
            <a:r>
              <a:rPr lang="zh-CN" altLang="en-US" sz="2600" b="1" dirty="0">
                <a:solidFill>
                  <a:srgbClr val="FFFFFF"/>
                </a:solidFill>
                <a:effectLst/>
                <a:latin typeface="Times New Roman" panose="02020603050405020304" pitchFamily="18" charset="0"/>
                <a:cs typeface="Times New Roman" panose="02020603050405020304" pitchFamily="18" charset="0"/>
              </a:rPr>
              <a:t>此外，通过</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追踪是</a:t>
            </a:r>
            <a:r>
              <a:rPr lang="zh-CN" altLang="en-US" sz="2600" b="1" dirty="0">
                <a:solidFill>
                  <a:srgbClr val="FFFFFF"/>
                </a:solidFill>
                <a:effectLst/>
                <a:latin typeface="Times New Roman" panose="02020603050405020304" pitchFamily="18" charset="0"/>
                <a:cs typeface="Times New Roman" panose="02020603050405020304" pitchFamily="18" charset="0"/>
              </a:rPr>
              <a:t>如何从前一个状态值得到当前状态值的，可以找到每一次我们用的是什么面值的硬币</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a:t>
            </a:r>
            <a:endParaRPr lang="en-US" altLang="zh-CN" sz="2600" b="1" dirty="0" smtClean="0">
              <a:solidFill>
                <a:srgbClr val="FFFFFF"/>
              </a:solidFill>
              <a:effectLst/>
              <a:latin typeface="Times New Roman" panose="02020603050405020304" pitchFamily="18" charset="0"/>
              <a:cs typeface="Times New Roman" panose="02020603050405020304" pitchFamily="18" charset="0"/>
            </a:endParaRPr>
          </a:p>
          <a:p>
            <a:pPr marL="0" indent="0">
              <a:buNone/>
            </a:pPr>
            <a:r>
              <a:rPr lang="zh-CN" altLang="en-US" sz="2600" b="1" dirty="0" smtClean="0">
                <a:solidFill>
                  <a:srgbClr val="FFFFFF"/>
                </a:solidFill>
                <a:effectLst/>
                <a:latin typeface="Times New Roman" panose="02020603050405020304" pitchFamily="18" charset="0"/>
                <a:cs typeface="Times New Roman" panose="02020603050405020304" pitchFamily="18" charset="0"/>
              </a:rPr>
              <a:t>比如</a:t>
            </a:r>
            <a:r>
              <a:rPr lang="zh-CN" altLang="en-US" sz="2600" b="1" dirty="0">
                <a:solidFill>
                  <a:srgbClr val="FFFFFF"/>
                </a:solidFill>
                <a:effectLst/>
                <a:latin typeface="Times New Roman" panose="02020603050405020304" pitchFamily="18" charset="0"/>
                <a:cs typeface="Times New Roman" panose="02020603050405020304" pitchFamily="18" charset="0"/>
              </a:rPr>
              <a:t>，从上面的</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图可以</a:t>
            </a:r>
            <a:r>
              <a:rPr lang="zh-CN" altLang="en-US" sz="2600" b="1" dirty="0">
                <a:solidFill>
                  <a:srgbClr val="FFFFFF"/>
                </a:solidFill>
                <a:effectLst/>
                <a:latin typeface="Times New Roman" panose="02020603050405020304" pitchFamily="18" charset="0"/>
                <a:cs typeface="Times New Roman" panose="02020603050405020304" pitchFamily="18" charset="0"/>
              </a:rPr>
              <a:t>看出，最终结果</a:t>
            </a:r>
            <a:r>
              <a:rPr lang="en-US" altLang="zh-CN" sz="2600" b="1" dirty="0">
                <a:solidFill>
                  <a:srgbClr val="FFFFFF"/>
                </a:solidFill>
                <a:effectLst/>
                <a:latin typeface="Times New Roman" panose="02020603050405020304" pitchFamily="18" charset="0"/>
                <a:cs typeface="Times New Roman" panose="02020603050405020304" pitchFamily="18" charset="0"/>
              </a:rPr>
              <a:t>d(11)=d(10)+1(</a:t>
            </a:r>
            <a:r>
              <a:rPr lang="zh-CN" altLang="en-US" sz="2600" b="1" dirty="0">
                <a:solidFill>
                  <a:srgbClr val="FFFFFF"/>
                </a:solidFill>
                <a:effectLst/>
                <a:latin typeface="Times New Roman" panose="02020603050405020304" pitchFamily="18" charset="0"/>
                <a:cs typeface="Times New Roman" panose="02020603050405020304" pitchFamily="18" charset="0"/>
              </a:rPr>
              <a:t>面值为</a:t>
            </a:r>
            <a:r>
              <a:rPr lang="en-US" altLang="zh-CN" sz="2600" b="1" dirty="0">
                <a:solidFill>
                  <a:srgbClr val="FFFFFF"/>
                </a:solidFill>
                <a:effectLst/>
                <a:latin typeface="Times New Roman" panose="02020603050405020304" pitchFamily="18" charset="0"/>
                <a:cs typeface="Times New Roman" panose="02020603050405020304" pitchFamily="18" charset="0"/>
              </a:rPr>
              <a:t>1)</a:t>
            </a:r>
            <a:r>
              <a:rPr lang="zh-CN" altLang="en-US" sz="2600" b="1" dirty="0">
                <a:solidFill>
                  <a:srgbClr val="FFFFFF"/>
                </a:solidFill>
                <a:effectLst/>
                <a:latin typeface="Times New Roman" panose="02020603050405020304" pitchFamily="18" charset="0"/>
                <a:cs typeface="Times New Roman" panose="02020603050405020304" pitchFamily="18" charset="0"/>
              </a:rPr>
              <a:t>，而</a:t>
            </a:r>
            <a:r>
              <a:rPr lang="en-US" altLang="zh-CN" sz="2600" b="1" dirty="0">
                <a:solidFill>
                  <a:srgbClr val="FFFFFF"/>
                </a:solidFill>
                <a:effectLst/>
                <a:latin typeface="Times New Roman" panose="02020603050405020304" pitchFamily="18" charset="0"/>
                <a:cs typeface="Times New Roman" panose="02020603050405020304" pitchFamily="18" charset="0"/>
              </a:rPr>
              <a:t>d(10)=d(5)+1(</a:t>
            </a:r>
            <a:r>
              <a:rPr lang="zh-CN" altLang="en-US" sz="2600" b="1" dirty="0">
                <a:solidFill>
                  <a:srgbClr val="FFFFFF"/>
                </a:solidFill>
                <a:effectLst/>
                <a:latin typeface="Times New Roman" panose="02020603050405020304" pitchFamily="18" charset="0"/>
                <a:cs typeface="Times New Roman" panose="02020603050405020304" pitchFamily="18" charset="0"/>
              </a:rPr>
              <a:t>面值为</a:t>
            </a:r>
            <a:r>
              <a:rPr lang="en-US" altLang="zh-CN" sz="2600" b="1" dirty="0">
                <a:solidFill>
                  <a:srgbClr val="FFFFFF"/>
                </a:solidFill>
                <a:effectLst/>
                <a:latin typeface="Times New Roman" panose="02020603050405020304" pitchFamily="18" charset="0"/>
                <a:cs typeface="Times New Roman" panose="02020603050405020304" pitchFamily="18" charset="0"/>
              </a:rPr>
              <a:t>5)</a:t>
            </a:r>
            <a:r>
              <a:rPr lang="zh-CN" altLang="en-US" sz="2600" b="1" dirty="0">
                <a:solidFill>
                  <a:srgbClr val="FFFFFF"/>
                </a:solidFill>
                <a:effectLst/>
                <a:latin typeface="Times New Roman" panose="02020603050405020304" pitchFamily="18" charset="0"/>
                <a:cs typeface="Times New Roman" panose="02020603050405020304" pitchFamily="18" charset="0"/>
              </a:rPr>
              <a:t>，最后</a:t>
            </a:r>
            <a:r>
              <a:rPr lang="en-US" altLang="zh-CN" sz="2600" b="1" dirty="0">
                <a:solidFill>
                  <a:srgbClr val="FFFFFF"/>
                </a:solidFill>
                <a:effectLst/>
                <a:latin typeface="Times New Roman" panose="02020603050405020304" pitchFamily="18" charset="0"/>
                <a:cs typeface="Times New Roman" panose="02020603050405020304" pitchFamily="18" charset="0"/>
              </a:rPr>
              <a:t>d(5)=d(0)+1 (</a:t>
            </a:r>
            <a:r>
              <a:rPr lang="zh-CN" altLang="en-US" sz="2600" b="1" dirty="0">
                <a:solidFill>
                  <a:srgbClr val="FFFFFF"/>
                </a:solidFill>
                <a:effectLst/>
                <a:latin typeface="Times New Roman" panose="02020603050405020304" pitchFamily="18" charset="0"/>
                <a:cs typeface="Times New Roman" panose="02020603050405020304" pitchFamily="18" charset="0"/>
              </a:rPr>
              <a:t>面值为</a:t>
            </a:r>
            <a:r>
              <a:rPr lang="en-US" altLang="zh-CN" sz="2600" b="1" dirty="0">
                <a:solidFill>
                  <a:srgbClr val="FFFFFF"/>
                </a:solidFill>
                <a:effectLst/>
                <a:latin typeface="Times New Roman" panose="02020603050405020304" pitchFamily="18" charset="0"/>
                <a:cs typeface="Times New Roman" panose="02020603050405020304" pitchFamily="18" charset="0"/>
              </a:rPr>
              <a:t>5)</a:t>
            </a:r>
            <a:r>
              <a:rPr lang="zh-CN" altLang="en-US" sz="2600" b="1" dirty="0">
                <a:solidFill>
                  <a:srgbClr val="FFFFFF"/>
                </a:solidFill>
                <a:effectLst/>
                <a:latin typeface="Times New Roman" panose="02020603050405020304" pitchFamily="18" charset="0"/>
                <a:cs typeface="Times New Roman" panose="02020603050405020304" pitchFamily="18" charset="0"/>
              </a:rPr>
              <a:t>。所以我们凑够</a:t>
            </a:r>
            <a:r>
              <a:rPr lang="en-US" altLang="zh-CN" sz="2600" b="1" dirty="0">
                <a:solidFill>
                  <a:srgbClr val="FFFFFF"/>
                </a:solidFill>
                <a:effectLst/>
                <a:latin typeface="Times New Roman" panose="02020603050405020304" pitchFamily="18" charset="0"/>
                <a:cs typeface="Times New Roman" panose="02020603050405020304" pitchFamily="18" charset="0"/>
              </a:rPr>
              <a:t>11</a:t>
            </a:r>
            <a:r>
              <a:rPr lang="zh-CN" altLang="en-US" sz="2600" b="1" dirty="0">
                <a:solidFill>
                  <a:srgbClr val="FFFFFF"/>
                </a:solidFill>
                <a:effectLst/>
                <a:latin typeface="Times New Roman" panose="02020603050405020304" pitchFamily="18" charset="0"/>
                <a:cs typeface="Times New Roman" panose="02020603050405020304" pitchFamily="18" charset="0"/>
              </a:rPr>
              <a:t>元最少需要的</a:t>
            </a:r>
            <a:r>
              <a:rPr lang="en-US" altLang="zh-CN" sz="2600" b="1" dirty="0">
                <a:solidFill>
                  <a:srgbClr val="FFFFFF"/>
                </a:solidFill>
                <a:effectLst/>
                <a:latin typeface="Times New Roman" panose="02020603050405020304" pitchFamily="18" charset="0"/>
                <a:cs typeface="Times New Roman" panose="02020603050405020304" pitchFamily="18" charset="0"/>
              </a:rPr>
              <a:t>3</a:t>
            </a:r>
            <a:r>
              <a:rPr lang="zh-CN" altLang="en-US" sz="2600" b="1" dirty="0">
                <a:solidFill>
                  <a:srgbClr val="FFFFFF"/>
                </a:solidFill>
                <a:effectLst/>
                <a:latin typeface="Times New Roman" panose="02020603050405020304" pitchFamily="18" charset="0"/>
                <a:cs typeface="Times New Roman" panose="02020603050405020304" pitchFamily="18" charset="0"/>
              </a:rPr>
              <a:t>枚硬币是：</a:t>
            </a:r>
            <a:r>
              <a:rPr lang="en-US" altLang="zh-CN" sz="2600" b="1" dirty="0">
                <a:solidFill>
                  <a:srgbClr val="FFFFFF"/>
                </a:solidFill>
                <a:effectLst/>
                <a:latin typeface="Times New Roman" panose="02020603050405020304" pitchFamily="18" charset="0"/>
                <a:cs typeface="Times New Roman" panose="02020603050405020304" pitchFamily="18" charset="0"/>
              </a:rPr>
              <a:t>1</a:t>
            </a:r>
            <a:r>
              <a:rPr lang="zh-CN" altLang="en-US" sz="2600" b="1" dirty="0">
                <a:solidFill>
                  <a:srgbClr val="FFFFFF"/>
                </a:solidFill>
                <a:effectLst/>
                <a:latin typeface="Times New Roman" panose="02020603050405020304" pitchFamily="18" charset="0"/>
                <a:cs typeface="Times New Roman" panose="02020603050405020304" pitchFamily="18" charset="0"/>
              </a:rPr>
              <a:t>元、</a:t>
            </a:r>
            <a:r>
              <a:rPr lang="en-US" altLang="zh-CN" sz="2600" b="1" dirty="0">
                <a:solidFill>
                  <a:srgbClr val="FFFFFF"/>
                </a:solidFill>
                <a:effectLst/>
                <a:latin typeface="Times New Roman" panose="02020603050405020304" pitchFamily="18" charset="0"/>
                <a:cs typeface="Times New Roman" panose="02020603050405020304" pitchFamily="18" charset="0"/>
              </a:rPr>
              <a:t>5</a:t>
            </a:r>
            <a:r>
              <a:rPr lang="zh-CN" altLang="en-US" sz="2600" b="1" dirty="0">
                <a:solidFill>
                  <a:srgbClr val="FFFFFF"/>
                </a:solidFill>
                <a:effectLst/>
                <a:latin typeface="Times New Roman" panose="02020603050405020304" pitchFamily="18" charset="0"/>
                <a:cs typeface="Times New Roman" panose="02020603050405020304" pitchFamily="18" charset="0"/>
              </a:rPr>
              <a:t>元、</a:t>
            </a:r>
            <a:r>
              <a:rPr lang="en-US" altLang="zh-CN" sz="2600" b="1" dirty="0">
                <a:solidFill>
                  <a:srgbClr val="FFFFFF"/>
                </a:solidFill>
                <a:effectLst/>
                <a:latin typeface="Times New Roman" panose="02020603050405020304" pitchFamily="18" charset="0"/>
                <a:cs typeface="Times New Roman" panose="02020603050405020304" pitchFamily="18" charset="0"/>
              </a:rPr>
              <a:t>5</a:t>
            </a:r>
            <a:r>
              <a:rPr lang="zh-CN" altLang="en-US" sz="2600" b="1" dirty="0">
                <a:solidFill>
                  <a:srgbClr val="FFFFFF"/>
                </a:solidFill>
                <a:effectLst/>
                <a:latin typeface="Times New Roman" panose="02020603050405020304" pitchFamily="18" charset="0"/>
                <a:cs typeface="Times New Roman" panose="02020603050405020304" pitchFamily="18" charset="0"/>
              </a:rPr>
              <a:t>元。</a:t>
            </a:r>
          </a:p>
        </p:txBody>
      </p:sp>
    </p:spTree>
    <p:extLst>
      <p:ext uri="{BB962C8B-B14F-4D97-AF65-F5344CB8AC3E}">
        <p14:creationId xmlns="" xmlns:p14="http://schemas.microsoft.com/office/powerpoint/2010/main" val="31453757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1"/>
            <a:ext cx="8229600" cy="838200"/>
          </a:xfrm>
        </p:spPr>
        <p:txBody>
          <a:bodyPr/>
          <a:lstStyle/>
          <a:p>
            <a:endParaRPr lang="zh-CN" altLang="en-US" sz="3600"/>
          </a:p>
        </p:txBody>
      </p:sp>
      <p:sp>
        <p:nvSpPr>
          <p:cNvPr id="3" name="内容占位符 2"/>
          <p:cNvSpPr>
            <a:spLocks noGrp="1"/>
          </p:cNvSpPr>
          <p:nvPr>
            <p:ph idx="1"/>
          </p:nvPr>
        </p:nvSpPr>
        <p:spPr>
          <a:xfrm>
            <a:off x="228600" y="1143000"/>
            <a:ext cx="8610600" cy="5486400"/>
          </a:xfrm>
        </p:spPr>
        <p:txBody>
          <a:bodyPr/>
          <a:lstStyle/>
          <a:p>
            <a:pPr marL="0" indent="0">
              <a:buNone/>
            </a:pPr>
            <a:r>
              <a:rPr lang="zh-CN" altLang="en-US" sz="2600" b="1" dirty="0">
                <a:solidFill>
                  <a:srgbClr val="FFFFFF"/>
                </a:solidFill>
                <a:effectLst/>
                <a:latin typeface="Times New Roman" panose="02020603050405020304" pitchFamily="18" charset="0"/>
                <a:cs typeface="Times New Roman" panose="02020603050405020304" pitchFamily="18" charset="0"/>
              </a:rPr>
              <a:t>上面讨论了一个非常简单的例子。</a:t>
            </a:r>
            <a:r>
              <a:rPr lang="zh-CN" altLang="en-US" sz="2600" b="1" dirty="0" smtClean="0">
                <a:solidFill>
                  <a:srgbClr val="FFFFFF"/>
                </a:solidFill>
                <a:effectLst/>
                <a:latin typeface="Times New Roman" panose="02020603050405020304" pitchFamily="18" charset="0"/>
                <a:cs typeface="Times New Roman" panose="02020603050405020304" pitchFamily="18" charset="0"/>
              </a:rPr>
              <a:t>现在来</a:t>
            </a:r>
            <a:r>
              <a:rPr lang="zh-CN" altLang="en-US" sz="2600" b="1" dirty="0">
                <a:solidFill>
                  <a:srgbClr val="FFFFFF"/>
                </a:solidFill>
                <a:effectLst/>
                <a:latin typeface="Times New Roman" panose="02020603050405020304" pitchFamily="18" charset="0"/>
                <a:cs typeface="Times New Roman" panose="02020603050405020304" pitchFamily="18" charset="0"/>
              </a:rPr>
              <a:t>看看对于更复杂的问题，如何找到状态之间的转移方式</a:t>
            </a:r>
            <a:r>
              <a:rPr lang="en-US" altLang="zh-CN" sz="2600" b="1" dirty="0">
                <a:solidFill>
                  <a:srgbClr val="FFFFFF"/>
                </a:solidFill>
                <a:effectLst/>
                <a:latin typeface="Times New Roman" panose="02020603050405020304" pitchFamily="18" charset="0"/>
                <a:cs typeface="Times New Roman" panose="02020603050405020304" pitchFamily="18" charset="0"/>
              </a:rPr>
              <a:t>(</a:t>
            </a:r>
            <a:r>
              <a:rPr lang="zh-CN" altLang="en-US" sz="2600" b="1" dirty="0">
                <a:solidFill>
                  <a:srgbClr val="FFFFFF"/>
                </a:solidFill>
                <a:effectLst/>
                <a:latin typeface="Times New Roman" panose="02020603050405020304" pitchFamily="18" charset="0"/>
                <a:cs typeface="Times New Roman" panose="02020603050405020304" pitchFamily="18" charset="0"/>
              </a:rPr>
              <a:t>即找到状态转移方程</a:t>
            </a:r>
            <a:r>
              <a:rPr lang="en-US" altLang="zh-CN" sz="2600" b="1" dirty="0">
                <a:solidFill>
                  <a:srgbClr val="FFFFFF"/>
                </a:solidFill>
                <a:effectLst/>
                <a:latin typeface="Times New Roman" panose="02020603050405020304" pitchFamily="18" charset="0"/>
                <a:cs typeface="Times New Roman" panose="02020603050405020304" pitchFamily="18" charset="0"/>
              </a:rPr>
              <a:t>)</a:t>
            </a:r>
            <a:r>
              <a:rPr lang="zh-CN" altLang="en-US" sz="2600" b="1" dirty="0">
                <a:solidFill>
                  <a:srgbClr val="FFFFFF"/>
                </a:solidFill>
                <a:effectLst/>
                <a:latin typeface="Times New Roman" panose="02020603050405020304" pitchFamily="18" charset="0"/>
                <a:cs typeface="Times New Roman" panose="02020603050405020304" pitchFamily="18" charset="0"/>
              </a:rPr>
              <a:t>。为此我们要引入一个新词叫递推关系来将状态联系起来</a:t>
            </a:r>
            <a:r>
              <a:rPr lang="en-US" altLang="zh-CN" sz="2600" b="1" dirty="0">
                <a:solidFill>
                  <a:srgbClr val="FFFFFF"/>
                </a:solidFill>
                <a:effectLst/>
                <a:latin typeface="Times New Roman" panose="02020603050405020304" pitchFamily="18" charset="0"/>
                <a:cs typeface="Times New Roman" panose="02020603050405020304" pitchFamily="18" charset="0"/>
              </a:rPr>
              <a:t>(</a:t>
            </a:r>
            <a:r>
              <a:rPr lang="zh-CN" altLang="en-US" sz="2600" b="1" dirty="0">
                <a:solidFill>
                  <a:srgbClr val="FFFFFF"/>
                </a:solidFill>
                <a:effectLst/>
                <a:latin typeface="Times New Roman" panose="02020603050405020304" pitchFamily="18" charset="0"/>
                <a:cs typeface="Times New Roman" panose="02020603050405020304" pitchFamily="18" charset="0"/>
              </a:rPr>
              <a:t>说的还是状态转移方程</a:t>
            </a:r>
            <a:r>
              <a:rPr lang="en-US" altLang="zh-CN" sz="2600" b="1" dirty="0">
                <a:solidFill>
                  <a:srgbClr val="FFFFFF"/>
                </a:solidFill>
                <a:effectLst/>
                <a:latin typeface="Times New Roman" panose="02020603050405020304" pitchFamily="18" charset="0"/>
                <a:cs typeface="Times New Roman" panose="02020603050405020304" pitchFamily="18" charset="0"/>
              </a:rPr>
              <a:t>)</a:t>
            </a:r>
          </a:p>
          <a:p>
            <a:pPr marL="0" indent="0">
              <a:buNone/>
            </a:pPr>
            <a:r>
              <a:rPr lang="zh-CN" altLang="en-US" sz="2600" b="1" dirty="0" smtClean="0">
                <a:solidFill>
                  <a:srgbClr val="FFFF66"/>
                </a:solidFill>
                <a:effectLst/>
                <a:latin typeface="Times New Roman" panose="02020603050405020304" pitchFamily="18" charset="0"/>
                <a:cs typeface="Times New Roman" panose="02020603050405020304" pitchFamily="18" charset="0"/>
              </a:rPr>
              <a:t>上例子</a:t>
            </a:r>
            <a:endParaRPr lang="en-US" altLang="zh-CN" sz="2600" b="1" dirty="0">
              <a:solidFill>
                <a:srgbClr val="FFFF66"/>
              </a:solidFill>
              <a:effectLst/>
              <a:latin typeface="Times New Roman" panose="02020603050405020304" pitchFamily="18" charset="0"/>
              <a:cs typeface="Times New Roman" panose="02020603050405020304" pitchFamily="18" charset="0"/>
            </a:endParaRPr>
          </a:p>
          <a:p>
            <a:pPr marL="0" indent="0">
              <a:buNone/>
            </a:pPr>
            <a:r>
              <a:rPr lang="zh-CN" altLang="en-US" sz="2600" b="1" dirty="0">
                <a:solidFill>
                  <a:srgbClr val="FFFFFF"/>
                </a:solidFill>
                <a:effectLst/>
                <a:latin typeface="Times New Roman" panose="02020603050405020304" pitchFamily="18" charset="0"/>
                <a:cs typeface="Times New Roman" panose="02020603050405020304" pitchFamily="18" charset="0"/>
              </a:rPr>
              <a:t>一个序列有</a:t>
            </a:r>
            <a:r>
              <a:rPr lang="en-US" altLang="zh-CN" sz="2600" b="1" dirty="0">
                <a:solidFill>
                  <a:srgbClr val="FFFFFF"/>
                </a:solidFill>
                <a:effectLst/>
                <a:latin typeface="Times New Roman" panose="02020603050405020304" pitchFamily="18" charset="0"/>
                <a:cs typeface="Times New Roman" panose="02020603050405020304" pitchFamily="18" charset="0"/>
              </a:rPr>
              <a:t>N</a:t>
            </a:r>
            <a:r>
              <a:rPr lang="zh-CN" altLang="en-US" sz="2600" b="1" dirty="0">
                <a:solidFill>
                  <a:srgbClr val="FFFFFF"/>
                </a:solidFill>
                <a:effectLst/>
                <a:latin typeface="Times New Roman" panose="02020603050405020304" pitchFamily="18" charset="0"/>
                <a:cs typeface="Times New Roman" panose="02020603050405020304" pitchFamily="18" charset="0"/>
              </a:rPr>
              <a:t>个数：</a:t>
            </a:r>
            <a:r>
              <a:rPr lang="en-US" altLang="zh-CN" sz="2600" b="1" dirty="0">
                <a:solidFill>
                  <a:srgbClr val="FFFFFF"/>
                </a:solidFill>
                <a:effectLst/>
                <a:latin typeface="Times New Roman" panose="02020603050405020304" pitchFamily="18" charset="0"/>
                <a:cs typeface="Times New Roman" panose="02020603050405020304" pitchFamily="18" charset="0"/>
              </a:rPr>
              <a:t>A[1],A[2],…,A[N]</a:t>
            </a:r>
            <a:r>
              <a:rPr lang="zh-CN" altLang="en-US" sz="2600" b="1" dirty="0">
                <a:solidFill>
                  <a:srgbClr val="FFFFFF"/>
                </a:solidFill>
                <a:effectLst/>
                <a:latin typeface="Times New Roman" panose="02020603050405020304" pitchFamily="18" charset="0"/>
                <a:cs typeface="Times New Roman" panose="02020603050405020304" pitchFamily="18" charset="0"/>
              </a:rPr>
              <a:t>，求出最长非降子序列的长度。 </a:t>
            </a:r>
            <a:r>
              <a:rPr lang="en-US" altLang="zh-CN" sz="2600" b="1" dirty="0">
                <a:solidFill>
                  <a:srgbClr val="FFFFFF"/>
                </a:solidFill>
                <a:effectLst/>
                <a:latin typeface="Times New Roman" panose="02020603050405020304" pitchFamily="18" charset="0"/>
                <a:cs typeface="Times New Roman" panose="02020603050405020304" pitchFamily="18" charset="0"/>
              </a:rPr>
              <a:t>(LIS</a:t>
            </a:r>
            <a:r>
              <a:rPr lang="zh-CN" altLang="en-US" sz="2600" b="1" dirty="0">
                <a:solidFill>
                  <a:srgbClr val="FFFFFF"/>
                </a:solidFill>
                <a:effectLst/>
                <a:latin typeface="Times New Roman" panose="02020603050405020304" pitchFamily="18" charset="0"/>
                <a:cs typeface="Times New Roman" panose="02020603050405020304" pitchFamily="18" charset="0"/>
              </a:rPr>
              <a:t>：</a:t>
            </a:r>
            <a:r>
              <a:rPr lang="en-US" altLang="zh-CN" sz="2600" b="1" dirty="0">
                <a:solidFill>
                  <a:srgbClr val="FFFFFF"/>
                </a:solidFill>
                <a:effectLst/>
                <a:latin typeface="Times New Roman" panose="02020603050405020304" pitchFamily="18" charset="0"/>
                <a:cs typeface="Times New Roman" panose="02020603050405020304" pitchFamily="18" charset="0"/>
              </a:rPr>
              <a:t>longest increasing subsequence)</a:t>
            </a:r>
          </a:p>
          <a:p>
            <a:pPr marL="0" indent="0">
              <a:buNone/>
            </a:pPr>
            <a:r>
              <a:rPr lang="zh-CN" altLang="en-US" sz="2600" b="1" dirty="0">
                <a:solidFill>
                  <a:srgbClr val="FFFFFF"/>
                </a:solidFill>
                <a:effectLst/>
                <a:latin typeface="Times New Roman" panose="02020603050405020304" pitchFamily="18" charset="0"/>
                <a:cs typeface="Times New Roman" panose="02020603050405020304" pitchFamily="18" charset="0"/>
              </a:rPr>
              <a:t>以 </a:t>
            </a:r>
            <a:r>
              <a:rPr lang="en-US" altLang="zh-CN" sz="2600" b="1" dirty="0">
                <a:solidFill>
                  <a:srgbClr val="FFFFFF"/>
                </a:solidFill>
                <a:effectLst/>
                <a:latin typeface="Times New Roman" panose="02020603050405020304" pitchFamily="18" charset="0"/>
                <a:cs typeface="Times New Roman" panose="02020603050405020304" pitchFamily="18" charset="0"/>
              </a:rPr>
              <a:t>1 </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 7  2  9  3  </a:t>
            </a:r>
            <a:r>
              <a:rPr lang="en-US" altLang="zh-CN" sz="2600" b="1" dirty="0">
                <a:solidFill>
                  <a:srgbClr val="FFFFFF"/>
                </a:solidFill>
                <a:effectLst/>
                <a:latin typeface="Times New Roman" panose="02020603050405020304" pitchFamily="18" charset="0"/>
                <a:cs typeface="Times New Roman" panose="02020603050405020304" pitchFamily="18" charset="0"/>
              </a:rPr>
              <a:t>4 </a:t>
            </a:r>
            <a:r>
              <a:rPr lang="zh-CN" altLang="en-US" sz="2600" b="1" dirty="0">
                <a:solidFill>
                  <a:srgbClr val="FFFFFF"/>
                </a:solidFill>
                <a:effectLst/>
                <a:latin typeface="Times New Roman" panose="02020603050405020304" pitchFamily="18" charset="0"/>
                <a:cs typeface="Times New Roman" panose="02020603050405020304" pitchFamily="18" charset="0"/>
              </a:rPr>
              <a:t>为例。</a:t>
            </a:r>
            <a:br>
              <a:rPr lang="zh-CN" altLang="en-US" sz="2600" b="1" dirty="0">
                <a:solidFill>
                  <a:srgbClr val="FFFFFF"/>
                </a:solidFill>
                <a:effectLst/>
                <a:latin typeface="Times New Roman" panose="02020603050405020304" pitchFamily="18" charset="0"/>
                <a:cs typeface="Times New Roman" panose="02020603050405020304" pitchFamily="18" charset="0"/>
              </a:rPr>
            </a:br>
            <a:r>
              <a:rPr lang="zh-CN" altLang="en-US" sz="2600" b="1" dirty="0">
                <a:solidFill>
                  <a:srgbClr val="FFFFFF"/>
                </a:solidFill>
                <a:effectLst/>
                <a:latin typeface="Times New Roman" panose="02020603050405020304" pitchFamily="18" charset="0"/>
                <a:cs typeface="Times New Roman" panose="02020603050405020304" pitchFamily="18" charset="0"/>
              </a:rPr>
              <a:t>这个数列的最长递增子数列是 </a:t>
            </a:r>
            <a:r>
              <a:rPr lang="en-US" altLang="zh-CN" sz="2600" b="1" dirty="0">
                <a:solidFill>
                  <a:srgbClr val="FFFFFF"/>
                </a:solidFill>
                <a:effectLst/>
                <a:latin typeface="Times New Roman" panose="02020603050405020304" pitchFamily="18" charset="0"/>
                <a:cs typeface="Times New Roman" panose="02020603050405020304" pitchFamily="18" charset="0"/>
              </a:rPr>
              <a:t>1 2 3 4</a:t>
            </a:r>
            <a:r>
              <a:rPr lang="zh-CN" altLang="en-US" sz="2600" b="1" dirty="0">
                <a:solidFill>
                  <a:srgbClr val="FFFFFF"/>
                </a:solidFill>
                <a:effectLst/>
                <a:latin typeface="Times New Roman" panose="02020603050405020304" pitchFamily="18" charset="0"/>
                <a:cs typeface="Times New Roman" panose="02020603050405020304" pitchFamily="18" charset="0"/>
              </a:rPr>
              <a:t>，长度为</a:t>
            </a:r>
            <a:r>
              <a:rPr lang="en-US" altLang="zh-CN" sz="2600" b="1" dirty="0" smtClean="0">
                <a:solidFill>
                  <a:srgbClr val="FFFFFF"/>
                </a:solidFill>
                <a:effectLst/>
                <a:latin typeface="Times New Roman" panose="02020603050405020304" pitchFamily="18" charset="0"/>
                <a:cs typeface="Times New Roman" panose="02020603050405020304" pitchFamily="18" charset="0"/>
              </a:rPr>
              <a:t>4</a:t>
            </a:r>
            <a:endParaRPr lang="zh-CN" altLang="en-US" sz="2600" b="1" dirty="0">
              <a:solidFill>
                <a:srgbClr val="FFFFFF"/>
              </a:solidFill>
              <a:effectLst/>
              <a:latin typeface="Times New Roman" panose="02020603050405020304" pitchFamily="18" charset="0"/>
              <a:cs typeface="Times New Roman" panose="02020603050405020304" pitchFamily="18" charset="0"/>
            </a:endParaRPr>
          </a:p>
          <a:p>
            <a:pPr marL="0" indent="0">
              <a:buNone/>
            </a:pPr>
            <a:endParaRPr lang="zh-CN" altLang="en-US" sz="2600" dirty="0"/>
          </a:p>
        </p:txBody>
      </p:sp>
    </p:spTree>
    <p:extLst>
      <p:ext uri="{BB962C8B-B14F-4D97-AF65-F5344CB8AC3E}">
        <p14:creationId xmlns="" xmlns:p14="http://schemas.microsoft.com/office/powerpoint/2010/main" val="1578029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Globe">
  <a:themeElements>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Globe</Template>
  <TotalTime>1627</TotalTime>
  <Words>4939</Words>
  <Application>Microsoft Office PowerPoint</Application>
  <PresentationFormat>全屏显示(4:3)</PresentationFormat>
  <Paragraphs>394</Paragraphs>
  <Slides>42</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44" baseType="lpstr">
      <vt:lpstr>Globe</vt:lpstr>
      <vt:lpstr>位图图像</vt:lpstr>
      <vt:lpstr>动 态 规 划</vt:lpstr>
      <vt:lpstr>什么是动态规划，要如何描述它?</vt:lpstr>
      <vt:lpstr>“状态”代表什么及如何找到它?</vt:lpstr>
      <vt:lpstr>幻灯片 4</vt:lpstr>
      <vt:lpstr>幻灯片 5</vt:lpstr>
      <vt:lpstr>幻灯片 6</vt:lpstr>
      <vt:lpstr>幻灯片 7</vt:lpstr>
      <vt:lpstr>幻灯片 8</vt:lpstr>
      <vt:lpstr>幻灯片 9</vt:lpstr>
      <vt:lpstr>幻灯片 10</vt:lpstr>
      <vt:lpstr>幻灯片 11</vt:lpstr>
      <vt:lpstr>(第一列表示序号，第二列表示前i个数中LIS的长度，第三列表示，LIS中到达当前这个数的上一个数的下标，根据这个可以求出LIS序列)</vt:lpstr>
      <vt:lpstr>如何解决二维的DP问题</vt:lpstr>
      <vt:lpstr>如何解决二维的DP问题</vt:lpstr>
      <vt:lpstr>如何解决二维的DP问题</vt:lpstr>
      <vt:lpstr>幻灯片 16</vt:lpstr>
      <vt:lpstr>动态规划的基本模型</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Administrator</cp:lastModifiedBy>
  <cp:revision>45</cp:revision>
  <cp:lastPrinted>1601-01-01T00:00:00Z</cp:lastPrinted>
  <dcterms:created xsi:type="dcterms:W3CDTF">1601-01-01T00:00:00Z</dcterms:created>
  <dcterms:modified xsi:type="dcterms:W3CDTF">2017-10-11T09:05:37Z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