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4" r:id="rId3"/>
    <p:sldId id="261" r:id="rId4"/>
    <p:sldId id="271" r:id="rId5"/>
    <p:sldId id="262" r:id="rId6"/>
    <p:sldId id="263" r:id="rId7"/>
    <p:sldId id="258" r:id="rId8"/>
    <p:sldId id="266" r:id="rId9"/>
    <p:sldId id="257" r:id="rId10"/>
    <p:sldId id="265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0" y="1"/>
            <a:ext cx="9144000" cy="692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6632"/>
            <a:ext cx="415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背包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问题？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484784"/>
            <a:ext cx="8856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给定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种物品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和一个背包。物品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的体积是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其价值为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，背包的容量为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应该如何选择装入背包的物品，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使得装入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背包的物品的总价值为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最大？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选择物品的时候，对每种物品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只有两种选择，即装入背包或不装入背包。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不能将物品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装入多次，也不能只装入物品的一部分。因此，该问题被称为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背包问题。</a:t>
            </a:r>
          </a:p>
        </p:txBody>
      </p:sp>
    </p:spTree>
    <p:extLst>
      <p:ext uri="{BB962C8B-B14F-4D97-AF65-F5344CB8AC3E}">
        <p14:creationId xmlns:p14="http://schemas.microsoft.com/office/powerpoint/2010/main" xmlns="" val="37026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980728"/>
            <a:ext cx="82089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h) 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然后一行一行的填表，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如此下去，填到最后一个，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j=8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w(4)=5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v(4)=6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j&gt;w(4)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endParaRPr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V(4,8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)=max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V(4-1,8)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V(4-1,8-w(4))+v(4) 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endParaRPr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=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4+6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images2015.cnblogs.com/blog/1065397/201703/1065397-20170328165055498-1241953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7082"/>
            <a:ext cx="8834865" cy="316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11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64704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FindMax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){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填表</a:t>
            </a:r>
          </a:p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number;i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for(j=1;j&lt;=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capacity;j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if(j&lt;w[</a:t>
            </a:r>
            <a:r>
              <a:rPr lang="en-US" altLang="zh-CN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//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包装不进</a:t>
            </a:r>
          </a:p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][j]=V[i-1][j];</a:t>
            </a:r>
          </a:p>
          <a:p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  //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能装</a:t>
            </a:r>
          </a:p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{if(V[i-1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][j]&gt;V[i-1][j-w[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]]+v[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])//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不装价值大</a:t>
            </a:r>
          </a:p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][j]=V[i-1][j];</a:t>
            </a:r>
          </a:p>
          <a:p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个物品的最优解与第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个物品的价值之和更大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V[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][j]=V[i-1][j-w[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]]+v[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7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980729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表格填完，最优解即是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number,capacity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)=V(4,8)=10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，但还不知道解由哪些商品组成，故要根据最优解回溯找出解的组成，根据填表的原理可以有如下的寻解方式：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V(i,j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)=V(i-1,j)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时，说明没有选择第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个商品，则回到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V(i-1,j)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V(i,j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)=V(i-1,j-w(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))+v(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，说明装了第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个商品，该商品是最优解组成的一部分，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随后回到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装该商品之前，即回到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V(i-1,j-w(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一直遍历到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结束为止，所有解的组成都会找到。</a:t>
            </a:r>
          </a:p>
        </p:txBody>
      </p:sp>
    </p:spTree>
    <p:extLst>
      <p:ext uri="{BB962C8B-B14F-4D97-AF65-F5344CB8AC3E}">
        <p14:creationId xmlns:p14="http://schemas.microsoft.com/office/powerpoint/2010/main" xmlns="" val="27428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692696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如上例子，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最优解为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V(4,8)=10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V(4,8)!=V(3,8)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却有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V(4,8)=V(3,8-w(4))+v(4)=V(3,3)+6=4+6=10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件商品被选中，并且回到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V(3,8-w(4))=V(3,3)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V(3,3)=V(2,3)=4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件商品没被选择，回到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V(2,3)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V(2,3)!=V(1,3)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却有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V(2,3)=V(1,3-w(2))+v(2)=V(1,0)+4=0+4=4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件商品被选中，并且回到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V(1,3-w(2))=V(1,0)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V(1,0)=V(0,0)=0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件商品没被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images2015.cnblogs.com/blog/1065397/201703/1065397-20170328165219092-18836338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1" y="4195136"/>
            <a:ext cx="7559575" cy="266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5307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052736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　　待解决的原问题较难，但此问题可以被不断拆分成一个个小问题，而小问题的解是非常容易获得的；如果单单只是利用递归的方法来解决原问题，那么采用的是分治法的思想，动态规划具有记忆性，将子问题的解都记录下来，以免在递归的过程中重复计算，从而减少了计算量。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97468"/>
            <a:ext cx="74888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FFFF00"/>
                </a:solidFill>
              </a:rPr>
              <a:t>动态规划可以解决哪些类型的问题？</a:t>
            </a:r>
          </a:p>
        </p:txBody>
      </p:sp>
    </p:spTree>
    <p:extLst>
      <p:ext uri="{BB962C8B-B14F-4D97-AF65-F5344CB8AC3E}">
        <p14:creationId xmlns:p14="http://schemas.microsoft.com/office/powerpoint/2010/main" xmlns="" val="26879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060848"/>
            <a:ext cx="21226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HDU_2602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HDU_2546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HDU_2955</a:t>
            </a:r>
          </a:p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HDU_1203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52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7548743"/>
              </p:ext>
            </p:extLst>
          </p:nvPr>
        </p:nvGraphicFramePr>
        <p:xfrm>
          <a:off x="611558" y="1844824"/>
          <a:ext cx="4968553" cy="2472274"/>
        </p:xfrm>
        <a:graphic>
          <a:graphicData uri="http://schemas.openxmlformats.org/drawingml/2006/table">
            <a:tbl>
              <a:tblPr/>
              <a:tblGrid>
                <a:gridCol w="1528785"/>
                <a:gridCol w="859942"/>
                <a:gridCol w="859942"/>
                <a:gridCol w="859942"/>
                <a:gridCol w="859942"/>
              </a:tblGrid>
              <a:tr h="54863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dirty="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53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</a:t>
                      </a:r>
                      <a:r>
                        <a:rPr lang="zh-CN" altLang="en-US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体积</a:t>
                      </a:r>
                      <a:r>
                        <a:rPr lang="en-US" altLang="zh-CN" sz="28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8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0106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v(</a:t>
                      </a:r>
                      <a:r>
                        <a:rPr lang="zh-CN" altLang="en-US" sz="28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价值</a:t>
                      </a:r>
                      <a:r>
                        <a:rPr lang="en-US" altLang="zh-CN" sz="28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8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947718"/>
            <a:ext cx="655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例如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：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数量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＝4，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容量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＝8</a:t>
            </a:r>
          </a:p>
        </p:txBody>
      </p:sp>
    </p:spTree>
    <p:extLst>
      <p:ext uri="{BB962C8B-B14F-4D97-AF65-F5344CB8AC3E}">
        <p14:creationId xmlns:p14="http://schemas.microsoft.com/office/powerpoint/2010/main" xmlns="" val="38129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24744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　　动态规划与分治法类似，都是把大问题拆分成小问题，通过寻找大问题与小问题的递推关系，解决一个个小问题，最终达到解决原问题的</a:t>
            </a:r>
            <a:r>
              <a:rPr lang="zh-CN" altLang="en-US" sz="2800" b="1"/>
              <a:t>效果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r>
              <a:rPr lang="en-US" altLang="zh-CN" sz="2800" b="1"/>
              <a:t> </a:t>
            </a:r>
            <a:r>
              <a:rPr lang="en-US" altLang="zh-CN" sz="2800" b="1" smtClean="0"/>
              <a:t>        </a:t>
            </a:r>
            <a:r>
              <a:rPr lang="zh-CN" altLang="en-US" sz="2800" b="1" smtClean="0"/>
              <a:t>但</a:t>
            </a:r>
            <a:r>
              <a:rPr lang="zh-CN" altLang="en-US" sz="2800" b="1" dirty="0"/>
              <a:t>不同的是，分治法在子问题和子子问题等上被重复计算了很多次，而动态规划则具有记忆性，通过填写表把所有已经解决的子</a:t>
            </a:r>
            <a:r>
              <a:rPr lang="zh-CN" altLang="en-US" sz="2800" b="1"/>
              <a:t>问题</a:t>
            </a:r>
            <a:r>
              <a:rPr lang="zh-CN" altLang="en-US" sz="2800" b="1" smtClean="0"/>
              <a:t>答案记录下来</a:t>
            </a:r>
            <a:r>
              <a:rPr lang="zh-CN" altLang="en-US" sz="2800" b="1" dirty="0"/>
              <a:t>，在新问题里需要用到的子问题可以直接提取，避免了重复计算，从而节约了时间，所以在问题满足最优性原理之后，用动态规划解决问题的核心就在于填表，表填写完毕，最优解也就找到。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07435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3076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836712"/>
            <a:ext cx="856895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         动态规划</a:t>
            </a:r>
            <a:r>
              <a:rPr lang="zh-CN" altLang="en-US" sz="2600" b="1" dirty="0"/>
              <a:t>的基本思想与分治法类似，也是将待求解的问题分解为若干个子问题（阶段），按顺序求解子阶段，前一子问题的解，为后一子问题的求解提供了有用的信息。在求解任一子问题时，列出各种可能的局部解，通过决策保留那些有可能达到最优的局部解，丢弃其他局部解。依次解决各子问题，最后一个子问题就是初始问题的解。 </a:t>
            </a:r>
          </a:p>
          <a:p>
            <a:r>
              <a:rPr lang="zh-CN" altLang="en-US" sz="2600" b="1" dirty="0" smtClean="0"/>
              <a:t>         由于</a:t>
            </a:r>
            <a:r>
              <a:rPr lang="zh-CN" altLang="en-US" sz="2600" b="1" dirty="0"/>
              <a:t>动态规划解决的问题多数有重叠子问题这个特点，为减少重复计算，对每一个子问题只解一次，将其不同阶段的不同状态保存在一个二维数组中。 </a:t>
            </a:r>
          </a:p>
          <a:p>
            <a:r>
              <a:rPr lang="zh-CN" altLang="en-US" sz="2600" b="1" dirty="0" smtClean="0"/>
              <a:t>         与</a:t>
            </a:r>
            <a:r>
              <a:rPr lang="zh-CN" altLang="en-US" sz="2600" b="1" dirty="0"/>
              <a:t>分治法最大的差别是：适合于用动态规划法求解的问题，经分解后得到的子问题往往不是互相独立的（即下一个子阶段的求解是建立在上一个子阶段的解的基础上，进行进一步的求解）。 </a:t>
            </a:r>
          </a:p>
        </p:txBody>
      </p:sp>
    </p:spTree>
    <p:extLst>
      <p:ext uri="{BB962C8B-B14F-4D97-AF65-F5344CB8AC3E}">
        <p14:creationId xmlns:p14="http://schemas.microsoft.com/office/powerpoint/2010/main" xmlns="" val="22037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92696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把背包问题抽象化（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Xn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 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，表示第 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个物品选或不选），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表示第 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个物品的价值，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表示第 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个物品的体积（重量）；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建立模型，即求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max(V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+V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VnXn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约束条件，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+W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WnXn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800" b="1" dirty="0">
                <a:solidFill>
                  <a:srgbClr val="C00000"/>
                </a:solidFill>
              </a:rPr>
              <a:t>容量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：当前背包容量 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，前 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个物品最佳组合对应的价值；</a:t>
            </a:r>
          </a:p>
          <a:p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性原理是动态规划的基础，最优性原理是指“多阶段决策过程的最优决策序列具有这样的性质：不论初始状态和初始决策如何，对于前面决策所造成的某一状态而言，其后各阶段的决策序列必须构成最优策略”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9824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xmlns="" val="3573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692696"/>
            <a:ext cx="849694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寻找递推关系式，面对当前商品有两种可能性：</a:t>
            </a:r>
          </a:p>
          <a:p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，包的容量比该商品体积小，装不下，此时的价值与前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个的价值是一样的，即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)=V(i-1,j)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，还有足够的容量可以装该商品，但装了也不一定达到当前最优价值，所以在装与不装之间选择最优的一个，即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)=max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 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V(i-1,j)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V(i-1,j-w(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))+v(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其中：</a:t>
            </a:r>
            <a:endParaRPr lang="en-US" altLang="zh-CN" sz="2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V(i-1,j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表示不装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6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V(i-1,j-w(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))+v(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表示装了第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个商品，背包容量减少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但价值增加了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可以得出递推关系式：</a:t>
            </a: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j&lt;w(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     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)=V(i-1,j)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j&gt;=w(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    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V(i-1,j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V(i-1,j-w(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))+v(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9824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</a:p>
        </p:txBody>
      </p:sp>
    </p:spTree>
    <p:extLst>
      <p:ext uri="{BB962C8B-B14F-4D97-AF65-F5344CB8AC3E}">
        <p14:creationId xmlns:p14="http://schemas.microsoft.com/office/powerpoint/2010/main" xmlns="" val="14616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6632"/>
            <a:ext cx="8136904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填表，首先初始化边界条件，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V(0,j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V(i,0)=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行号是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，表示有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件物品可放入背包，此时背包装载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件物品，因此价值都为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://images2015.cnblogs.com/blog/1065397/201703/1065397-20170328165007186-14232946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657" y="2492896"/>
            <a:ext cx="7756662" cy="27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585657" y="2276872"/>
            <a:ext cx="7658751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67544" y="2636912"/>
            <a:ext cx="0" cy="261756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1375" y="17869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/>
              <a:t>体积（容量）</a:t>
            </a:r>
            <a:endParaRPr lang="zh-CN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-86454" y="3591196"/>
            <a:ext cx="553998" cy="16632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smtClean="0"/>
              <a:t>物品序号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xmlns="" val="16405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833805"/>
            <a:ext cx="842493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递推关系式：</a:t>
            </a:r>
          </a:p>
          <a:p>
            <a:r>
              <a:rPr lang="zh-CN" altLang="en-US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j&lt;w(i)      V(i,j)=V(i-1,j)</a:t>
            </a:r>
            <a:endParaRPr lang="zh-CN" altLang="en-US" sz="2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j&gt;=w(i)     V(i,j)=max</a:t>
            </a:r>
            <a:r>
              <a:rPr lang="zh-CN" altLang="en-US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V(i-1,j)</a:t>
            </a:r>
            <a:r>
              <a:rPr lang="zh-CN" altLang="en-US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V(i-1,j-w(i))+v(i)</a:t>
            </a:r>
            <a:r>
              <a:rPr lang="zh-CN" altLang="en-US" sz="26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endParaRPr lang="en-US" altLang="zh-CN" sz="26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然后一行一行的填表，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如，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j=1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w(1)=2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v(1)=3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j&lt;w(1)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V(1,1)=V(1-1,1)=0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images2015.cnblogs.com/blog/1065397/201703/1065397-20170328165055498-1241953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78339"/>
            <a:ext cx="8546833" cy="306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6764411"/>
              </p:ext>
            </p:extLst>
          </p:nvPr>
        </p:nvGraphicFramePr>
        <p:xfrm>
          <a:off x="5364085" y="23386"/>
          <a:ext cx="3672411" cy="1371600"/>
        </p:xfrm>
        <a:graphic>
          <a:graphicData uri="http://schemas.openxmlformats.org/drawingml/2006/table">
            <a:tbl>
              <a:tblPr/>
              <a:tblGrid>
                <a:gridCol w="1129971"/>
                <a:gridCol w="635610"/>
                <a:gridCol w="635610"/>
                <a:gridCol w="635610"/>
                <a:gridCol w="635610"/>
              </a:tblGrid>
              <a:tr h="4151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</a:t>
                      </a:r>
                      <a:r>
                        <a:rPr lang="zh-CN" alt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体积</a:t>
                      </a:r>
                      <a:r>
                        <a:rPr lang="en-US" altLang="zh-CN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25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v(</a:t>
                      </a:r>
                      <a:r>
                        <a:rPr lang="zh-CN" altLang="en-US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价值</a:t>
                      </a:r>
                      <a:r>
                        <a:rPr lang="en-US" altLang="zh-CN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911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096269"/>
            <a:ext cx="82089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h) 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然后一行一行的填表，</a:t>
            </a:r>
          </a:p>
          <a:p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 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又如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j=2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w(1)=2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V(1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)=3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j=w(1),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V(1,2)=max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V(1-1,2)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V(1-1,2-w(1))+v(1) 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endParaRPr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=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｛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0+3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images2015.cnblogs.com/blog/1065397/201703/1065397-20170328165055498-124195367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24541"/>
            <a:ext cx="8618841" cy="308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79512" y="692696"/>
            <a:ext cx="84249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递推关系式：</a:t>
            </a: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j&lt;w(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     V(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)=V(i-1,j)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j&gt;=w(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   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maxV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(i-1,j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V(i-1,j-w(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))+V(</a:t>
            </a:r>
            <a:r>
              <a:rPr lang="en-US" altLang="zh-CN" sz="2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｝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2784886"/>
              </p:ext>
            </p:extLst>
          </p:nvPr>
        </p:nvGraphicFramePr>
        <p:xfrm>
          <a:off x="5364085" y="23386"/>
          <a:ext cx="3672411" cy="1371600"/>
        </p:xfrm>
        <a:graphic>
          <a:graphicData uri="http://schemas.openxmlformats.org/drawingml/2006/table">
            <a:tbl>
              <a:tblPr/>
              <a:tblGrid>
                <a:gridCol w="1129971"/>
                <a:gridCol w="635610"/>
                <a:gridCol w="635610"/>
                <a:gridCol w="635610"/>
                <a:gridCol w="635610"/>
              </a:tblGrid>
              <a:tr h="4151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dirty="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dirty="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</a:t>
                      </a:r>
                      <a:r>
                        <a:rPr lang="zh-CN" alt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体积</a:t>
                      </a:r>
                      <a:r>
                        <a:rPr lang="en-US" altLang="zh-CN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25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v(</a:t>
                      </a:r>
                      <a:r>
                        <a:rPr lang="zh-CN" altLang="en-US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价值</a:t>
                      </a:r>
                      <a:r>
                        <a:rPr lang="en-US" altLang="zh-CN" sz="2400" b="1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>
                        <a:ln>
                          <a:solidFill>
                            <a:schemeClr val="tx1"/>
                          </a:solidFill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n>
                            <a:solidFill>
                              <a:schemeClr val="tx1"/>
                            </a:solidFill>
                          </a:ln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07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666</TotalTime>
  <Words>447</Words>
  <Application>Microsoft Office PowerPoint</Application>
  <PresentationFormat>全屏显示(4:3)</PresentationFormat>
  <Paragraphs>122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波形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23</cp:revision>
  <dcterms:modified xsi:type="dcterms:W3CDTF">2017-10-11T06:41:15Z</dcterms:modified>
</cp:coreProperties>
</file>