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3"/>
    <p:sldId id="257" r:id="rId4"/>
    <p:sldId id="258" r:id="rId5"/>
    <p:sldId id="262" r:id="rId6"/>
    <p:sldId id="263" r:id="rId7"/>
    <p:sldId id="266" r:id="rId8"/>
    <p:sldId id="267" r:id="rId9"/>
    <p:sldId id="268" r:id="rId10"/>
    <p:sldId id="269" r:id="rId11"/>
    <p:sldId id="270" r:id="rId12"/>
    <p:sldId id="271"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7" r:id="rId31"/>
    <p:sldId id="298" r:id="rId32"/>
    <p:sldId id="299" r:id="rId33"/>
    <p:sldId id="300" r:id="rId34"/>
    <p:sldId id="301" r:id="rId35"/>
    <p:sldId id="30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Yuanmao Wang - Anhui TCM University</a:t>
            </a:r>
            <a:endParaRPr lang="en-US" altLang="zh-CN"/>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Yuanmao Wang - Anhui TCM University</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Yuanmao Wang - Anhui TCM University</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8232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6515"/>
            <a:ext cx="10515600" cy="4850765"/>
          </a:xfrm>
        </p:spPr>
        <p:txBody>
          <a:bodyPr/>
          <a:lstStyle>
            <a:lvl1pPr>
              <a:buFont typeface="Wingdings" panose="05000000000000000000" charset="0"/>
              <a:buChar char="u"/>
              <a:defRPr/>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sym typeface="+mn-ea"/>
              </a:rPr>
              <a:t>Yuanmao Wang - Anhui TCM University</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9" name="直接连接符 8"/>
          <p:cNvCxnSpPr/>
          <p:nvPr/>
        </p:nvCxnSpPr>
        <p:spPr>
          <a:xfrm flipV="1">
            <a:off x="690245" y="1193165"/>
            <a:ext cx="10765790" cy="635"/>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Yuanmao Wang - Anhui TCM University</a:t>
            </a:r>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Yuanmao Wang - Anhui TCM University</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Yuanmao Wang - Anhui TCM University</a:t>
            </a:r>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t>Yuanmao Wang - Anhui TCM University</a:t>
            </a:r>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Yuanmao Wang - Anhui TCM University</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Yuanmao Wang - Anhui TCM University</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Yuanmao Wang - Anhui TCM University</a:t>
            </a:r>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sym typeface="+mn-ea"/>
              </a:rPr>
              <a:t>Yuanmao Wang - Anhui TCM University</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479868"/>
            <a:ext cx="9144000" cy="2387600"/>
          </a:xfrm>
        </p:spPr>
        <p:txBody>
          <a:bodyPr/>
          <a:p>
            <a:r>
              <a:rPr lang="en-US" altLang="zh-CN"/>
              <a:t>JAVA</a:t>
            </a:r>
            <a:r>
              <a:rPr lang="zh-CN" altLang="en-US"/>
              <a:t>程序设计</a:t>
            </a:r>
            <a:endParaRPr lang="zh-CN" altLang="en-US"/>
          </a:p>
        </p:txBody>
      </p:sp>
      <p:sp>
        <p:nvSpPr>
          <p:cNvPr id="3" name="副标题 2"/>
          <p:cNvSpPr>
            <a:spLocks noGrp="1"/>
          </p:cNvSpPr>
          <p:nvPr>
            <p:ph type="subTitle" idx="1"/>
          </p:nvPr>
        </p:nvSpPr>
        <p:spPr>
          <a:xfrm>
            <a:off x="1524000" y="4018598"/>
            <a:ext cx="9144000" cy="1655762"/>
          </a:xfrm>
        </p:spPr>
        <p:txBody>
          <a:bodyPr/>
          <a:p>
            <a:r>
              <a:rPr lang="zh-CN" altLang="en-US"/>
              <a:t>王元茂</a:t>
            </a:r>
            <a:endParaRPr lang="zh-CN" altLang="en-US"/>
          </a:p>
        </p:txBody>
      </p:sp>
      <p:sp>
        <p:nvSpPr>
          <p:cNvPr id="4" name="页脚占位符 3"/>
          <p:cNvSpPr>
            <a:spLocks noGrp="1"/>
          </p:cNvSpPr>
          <p:nvPr>
            <p:ph type="ftr" sz="quarter" idx="11"/>
          </p:nvPr>
        </p:nvSpPr>
        <p:spPr/>
        <p:txBody>
          <a:bodyPr/>
          <a:p>
            <a:r>
              <a:rPr lang="en-US" altLang="zh-CN"/>
              <a:t>Yuanmao Wang - Anhui TCM University</a:t>
            </a:r>
            <a:endParaRPr lang="en-US" altLang="zh-CN"/>
          </a:p>
        </p:txBody>
      </p:sp>
      <p:pic>
        <p:nvPicPr>
          <p:cNvPr id="5" name="图片 4"/>
          <p:cNvPicPr>
            <a:picLocks noChangeAspect="1"/>
          </p:cNvPicPr>
          <p:nvPr/>
        </p:nvPicPr>
        <p:blipFill>
          <a:blip r:embed="rId1"/>
          <a:stretch>
            <a:fillRect/>
          </a:stretch>
        </p:blipFill>
        <p:spPr>
          <a:xfrm>
            <a:off x="5158105" y="208915"/>
            <a:ext cx="1876425" cy="1914525"/>
          </a:xfrm>
          <a:prstGeom prst="rect">
            <a:avLst/>
          </a:prstGeom>
        </p:spPr>
      </p:pic>
      <p:cxnSp>
        <p:nvCxnSpPr>
          <p:cNvPr id="6" name="直接连接符 5"/>
          <p:cNvCxnSpPr/>
          <p:nvPr/>
        </p:nvCxnSpPr>
        <p:spPr>
          <a:xfrm>
            <a:off x="118110" y="2289175"/>
            <a:ext cx="11879580" cy="0"/>
          </a:xfrm>
          <a:prstGeom prst="line">
            <a:avLst/>
          </a:prstGeom>
          <a:ln w="571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自行车类的实现</a:t>
            </a:r>
            <a:r>
              <a:rPr lang="en-US" altLang="zh-CN"/>
              <a:t>Bicycle</a:t>
            </a:r>
            <a:endParaRPr lang="en-US" altLang="zh-CN"/>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内容占位符 4"/>
          <p:cNvPicPr>
            <a:picLocks noChangeAspect="1"/>
          </p:cNvPicPr>
          <p:nvPr>
            <p:ph idx="1"/>
          </p:nvPr>
        </p:nvPicPr>
        <p:blipFill>
          <a:blip r:embed="rId1"/>
          <a:stretch>
            <a:fillRect/>
          </a:stretch>
        </p:blipFill>
        <p:spPr>
          <a:xfrm>
            <a:off x="1844040" y="1326515"/>
            <a:ext cx="8503285" cy="4850765"/>
          </a:xfrm>
          <a:prstGeom prst="rect">
            <a:avLst/>
          </a:prstGeom>
        </p:spPr>
      </p:pic>
      <p:sp>
        <p:nvSpPr>
          <p:cNvPr id="6" name="文本框 5"/>
          <p:cNvSpPr txBox="1"/>
          <p:nvPr/>
        </p:nvSpPr>
        <p:spPr>
          <a:xfrm>
            <a:off x="7147560" y="3299460"/>
            <a:ext cx="3429000" cy="460375"/>
          </a:xfrm>
          <a:prstGeom prst="rect">
            <a:avLst/>
          </a:prstGeom>
          <a:noFill/>
        </p:spPr>
        <p:txBody>
          <a:bodyPr wrap="square" rtlCol="0">
            <a:spAutoFit/>
          </a:bodyPr>
          <a:p>
            <a:r>
              <a:rPr lang="zh-CN" altLang="en-US" sz="2400">
                <a:solidFill>
                  <a:srgbClr val="FF0000"/>
                </a:solidFill>
              </a:rPr>
              <a:t>为什么没有</a:t>
            </a:r>
            <a:r>
              <a:rPr lang="en-US" altLang="zh-CN" sz="2400">
                <a:solidFill>
                  <a:srgbClr val="FF0000"/>
                </a:solidFill>
              </a:rPr>
              <a:t>main</a:t>
            </a:r>
            <a:r>
              <a:rPr lang="zh-CN" altLang="en-US" sz="2400">
                <a:solidFill>
                  <a:srgbClr val="FF0000"/>
                </a:solidFill>
              </a:rPr>
              <a:t>函数？</a:t>
            </a:r>
            <a:endParaRPr lang="zh-CN" altLang="en-US" sz="2400">
              <a:solidFill>
                <a:srgbClr val="FF0000"/>
              </a:solidFill>
            </a:endParaRPr>
          </a:p>
        </p:txBody>
      </p:sp>
      <p:sp>
        <p:nvSpPr>
          <p:cNvPr id="7" name="文本框 6"/>
          <p:cNvSpPr txBox="1"/>
          <p:nvPr/>
        </p:nvSpPr>
        <p:spPr>
          <a:xfrm>
            <a:off x="7208520" y="4533900"/>
            <a:ext cx="3947160" cy="457200"/>
          </a:xfrm>
          <a:prstGeom prst="rect">
            <a:avLst/>
          </a:prstGeom>
          <a:noFill/>
        </p:spPr>
        <p:txBody>
          <a:bodyPr wrap="square" rtlCol="0">
            <a:spAutoFit/>
          </a:bodyPr>
          <a:p>
            <a:r>
              <a:rPr lang="zh-CN" altLang="en-US" sz="2400">
                <a:solidFill>
                  <a:srgbClr val="FF0000"/>
                </a:solidFill>
              </a:rPr>
              <a:t>如何使用这个类？</a:t>
            </a:r>
            <a:endParaRPr lang="zh-CN" altLang="en-US" sz="2400">
              <a:solidFill>
                <a:srgbClr val="FF0000"/>
              </a:solidFill>
            </a:endParaRPr>
          </a:p>
        </p:txBody>
      </p:sp>
      <p:cxnSp>
        <p:nvCxnSpPr>
          <p:cNvPr id="8" name="直接箭头连接符 7"/>
          <p:cNvCxnSpPr/>
          <p:nvPr/>
        </p:nvCxnSpPr>
        <p:spPr>
          <a:xfrm flipH="1">
            <a:off x="3749040" y="1912620"/>
            <a:ext cx="109728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3403600" y="3299460"/>
            <a:ext cx="109728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846320" y="1714500"/>
            <a:ext cx="1508760" cy="368300"/>
          </a:xfrm>
          <a:prstGeom prst="rect">
            <a:avLst/>
          </a:prstGeom>
          <a:noFill/>
        </p:spPr>
        <p:txBody>
          <a:bodyPr wrap="square" rtlCol="0">
            <a:spAutoFit/>
          </a:bodyPr>
          <a:p>
            <a:r>
              <a:rPr lang="zh-CN" altLang="en-US"/>
              <a:t>定义</a:t>
            </a:r>
            <a:r>
              <a:rPr lang="en-US" altLang="zh-CN"/>
              <a:t>fields</a:t>
            </a:r>
            <a:endParaRPr lang="en-US" altLang="zh-CN"/>
          </a:p>
        </p:txBody>
      </p:sp>
      <p:sp>
        <p:nvSpPr>
          <p:cNvPr id="11" name="文本框 10"/>
          <p:cNvSpPr txBox="1"/>
          <p:nvPr/>
        </p:nvSpPr>
        <p:spPr>
          <a:xfrm>
            <a:off x="4500880" y="3106420"/>
            <a:ext cx="1508760" cy="368300"/>
          </a:xfrm>
          <a:prstGeom prst="rect">
            <a:avLst/>
          </a:prstGeom>
          <a:noFill/>
        </p:spPr>
        <p:txBody>
          <a:bodyPr wrap="square" rtlCol="0">
            <a:spAutoFit/>
          </a:bodyPr>
          <a:p>
            <a:r>
              <a:rPr lang="zh-CN" altLang="en-US"/>
              <a:t>定义</a:t>
            </a:r>
            <a:r>
              <a:rPr lang="en-US" altLang="zh-CN"/>
              <a:t>method</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构建</a:t>
            </a:r>
            <a:r>
              <a:rPr lang="en-US" altLang="zh-CN"/>
              <a:t>Bicycle</a:t>
            </a:r>
            <a:r>
              <a:rPr lang="zh-CN" altLang="en-US"/>
              <a:t>的两个实例（对象）</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内容占位符 4"/>
          <p:cNvPicPr>
            <a:picLocks noChangeAspect="1"/>
          </p:cNvPicPr>
          <p:nvPr>
            <p:ph idx="1"/>
          </p:nvPr>
        </p:nvPicPr>
        <p:blipFill>
          <a:blip r:embed="rId1"/>
          <a:stretch>
            <a:fillRect/>
          </a:stretch>
        </p:blipFill>
        <p:spPr>
          <a:xfrm>
            <a:off x="1590040" y="1515110"/>
            <a:ext cx="8705850" cy="4229100"/>
          </a:xfrm>
          <a:prstGeom prst="rect">
            <a:avLst/>
          </a:prstGeom>
        </p:spPr>
      </p:pic>
      <p:sp>
        <p:nvSpPr>
          <p:cNvPr id="6" name="文本框 5"/>
          <p:cNvSpPr txBox="1"/>
          <p:nvPr/>
        </p:nvSpPr>
        <p:spPr>
          <a:xfrm>
            <a:off x="8031480" y="2156460"/>
            <a:ext cx="2712720" cy="916940"/>
          </a:xfrm>
          <a:prstGeom prst="rect">
            <a:avLst/>
          </a:prstGeom>
          <a:noFill/>
        </p:spPr>
        <p:txBody>
          <a:bodyPr wrap="square" rtlCol="0">
            <a:spAutoFit/>
          </a:bodyPr>
          <a:p>
            <a:r>
              <a:rPr lang="en-US" altLang="zh-CN"/>
              <a:t>bike1,bike2</a:t>
            </a:r>
            <a:r>
              <a:rPr lang="zh-CN" altLang="en-US"/>
              <a:t>就是</a:t>
            </a:r>
            <a:r>
              <a:rPr lang="en-US" altLang="zh-CN"/>
              <a:t>Bicycle</a:t>
            </a:r>
            <a:r>
              <a:rPr lang="zh-CN" altLang="en-US"/>
              <a:t>类的一个实例，或者说一个具体的对象</a:t>
            </a:r>
            <a:endParaRPr lang="zh-CN" altLang="en-US"/>
          </a:p>
        </p:txBody>
      </p:sp>
      <p:cxnSp>
        <p:nvCxnSpPr>
          <p:cNvPr id="7" name="直接箭头连接符 6"/>
          <p:cNvCxnSpPr/>
          <p:nvPr/>
        </p:nvCxnSpPr>
        <p:spPr>
          <a:xfrm flipH="1">
            <a:off x="5424805" y="2308860"/>
            <a:ext cx="1036320" cy="167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479868"/>
            <a:ext cx="9144000" cy="2387600"/>
          </a:xfrm>
        </p:spPr>
        <p:txBody>
          <a:bodyPr/>
          <a:p>
            <a:r>
              <a:rPr lang="en-US" altLang="zh-CN"/>
              <a:t>Java</a:t>
            </a:r>
            <a:r>
              <a:rPr lang="zh-CN" altLang="en-US"/>
              <a:t>程序设计</a:t>
            </a:r>
            <a:endParaRPr lang="zh-CN" altLang="en-US"/>
          </a:p>
        </p:txBody>
      </p:sp>
      <p:sp>
        <p:nvSpPr>
          <p:cNvPr id="3" name="副标题 2"/>
          <p:cNvSpPr>
            <a:spLocks noGrp="1"/>
          </p:cNvSpPr>
          <p:nvPr>
            <p:ph type="subTitle" idx="1"/>
          </p:nvPr>
        </p:nvSpPr>
        <p:spPr>
          <a:xfrm>
            <a:off x="1524000" y="4018598"/>
            <a:ext cx="9144000" cy="1655762"/>
          </a:xfrm>
        </p:spPr>
        <p:txBody>
          <a:bodyPr/>
          <a:p>
            <a:r>
              <a:rPr lang="zh-CN" altLang="en-US">
                <a:solidFill>
                  <a:srgbClr val="FF0000"/>
                </a:solidFill>
              </a:rPr>
              <a:t>语言基础</a:t>
            </a:r>
            <a:endParaRPr lang="zh-CN" altLang="en-US">
              <a:solidFill>
                <a:srgbClr val="FF0000"/>
              </a:solidFill>
            </a:endParaRPr>
          </a:p>
        </p:txBody>
      </p:sp>
      <p:sp>
        <p:nvSpPr>
          <p:cNvPr id="4" name="页脚占位符 3"/>
          <p:cNvSpPr>
            <a:spLocks noGrp="1"/>
          </p:cNvSpPr>
          <p:nvPr>
            <p:ph type="ftr" sz="quarter" idx="11"/>
          </p:nvPr>
        </p:nvSpPr>
        <p:spPr/>
        <p:txBody>
          <a:bodyPr/>
          <a:p>
            <a:r>
              <a:rPr lang="en-US" altLang="zh-CN"/>
              <a:t>Yuanmao Wang - Anhui TCM University</a:t>
            </a:r>
            <a:endParaRPr lang="en-US" altLang="zh-CN"/>
          </a:p>
        </p:txBody>
      </p:sp>
      <p:pic>
        <p:nvPicPr>
          <p:cNvPr id="5" name="图片 4"/>
          <p:cNvPicPr>
            <a:picLocks noChangeAspect="1"/>
          </p:cNvPicPr>
          <p:nvPr/>
        </p:nvPicPr>
        <p:blipFill>
          <a:blip r:embed="rId1"/>
          <a:stretch>
            <a:fillRect/>
          </a:stretch>
        </p:blipFill>
        <p:spPr>
          <a:xfrm>
            <a:off x="5158105" y="208915"/>
            <a:ext cx="1876425" cy="1914525"/>
          </a:xfrm>
          <a:prstGeom prst="rect">
            <a:avLst/>
          </a:prstGeom>
        </p:spPr>
      </p:pic>
      <p:cxnSp>
        <p:nvCxnSpPr>
          <p:cNvPr id="6" name="直接连接符 5"/>
          <p:cNvCxnSpPr/>
          <p:nvPr/>
        </p:nvCxnSpPr>
        <p:spPr>
          <a:xfrm>
            <a:off x="118110" y="2289175"/>
            <a:ext cx="11879580" cy="0"/>
          </a:xfrm>
          <a:prstGeom prst="line">
            <a:avLst/>
          </a:prstGeom>
          <a:ln w="571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变量</a:t>
            </a:r>
            <a:endParaRPr lang="zh-CN" altLang="en-US"/>
          </a:p>
        </p:txBody>
      </p:sp>
      <p:sp>
        <p:nvSpPr>
          <p:cNvPr id="3" name="内容占位符 2"/>
          <p:cNvSpPr>
            <a:spLocks noGrp="1"/>
          </p:cNvSpPr>
          <p:nvPr>
            <p:ph idx="1"/>
          </p:nvPr>
        </p:nvSpPr>
        <p:spPr/>
        <p:txBody>
          <a:bodyPr/>
          <a:p>
            <a:r>
              <a:rPr lang="zh-CN" altLang="en-US"/>
              <a:t>对象通过什么储存他的状态？</a:t>
            </a:r>
            <a:endParaRPr lang="zh-CN" altLang="en-US"/>
          </a:p>
          <a:p>
            <a:endParaRPr lang="zh-CN" altLang="en-US"/>
          </a:p>
          <a:p>
            <a:endParaRPr lang="zh-CN" altLang="en-US"/>
          </a:p>
          <a:p>
            <a:endParaRPr lang="zh-CN" altLang="en-US"/>
          </a:p>
          <a:p>
            <a:endParaRPr lang="zh-CN" altLang="en-US"/>
          </a:p>
          <a:p>
            <a:r>
              <a:rPr lang="zh-CN" altLang="en-US"/>
              <a:t>通常情况下，我们可以将字段理解为变量，在以后的学习过程中要能够在两者之间变通</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图片 4"/>
          <p:cNvPicPr>
            <a:picLocks noChangeAspect="1"/>
          </p:cNvPicPr>
          <p:nvPr/>
        </p:nvPicPr>
        <p:blipFill>
          <a:blip r:embed="rId1"/>
          <a:stretch>
            <a:fillRect/>
          </a:stretch>
        </p:blipFill>
        <p:spPr>
          <a:xfrm>
            <a:off x="838200" y="1988185"/>
            <a:ext cx="3594100" cy="1481455"/>
          </a:xfrm>
          <a:prstGeom prst="rect">
            <a:avLst/>
          </a:prstGeom>
        </p:spPr>
      </p:pic>
      <p:sp>
        <p:nvSpPr>
          <p:cNvPr id="6" name="文本框 5"/>
          <p:cNvSpPr txBox="1"/>
          <p:nvPr/>
        </p:nvSpPr>
        <p:spPr>
          <a:xfrm>
            <a:off x="5313680" y="2468245"/>
            <a:ext cx="3766185" cy="368300"/>
          </a:xfrm>
          <a:prstGeom prst="rect">
            <a:avLst/>
          </a:prstGeom>
          <a:noFill/>
        </p:spPr>
        <p:txBody>
          <a:bodyPr wrap="square" rtlCol="0">
            <a:spAutoFit/>
          </a:bodyPr>
          <a:p>
            <a:r>
              <a:rPr lang="en-US" altLang="zh-CN"/>
              <a:t>Fields</a:t>
            </a:r>
            <a:r>
              <a:rPr lang="zh-CN" altLang="en-US"/>
              <a:t>， 字段</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 </a:t>
            </a:r>
            <a:r>
              <a:rPr lang="zh-CN" altLang="en-US"/>
              <a:t>中的</a:t>
            </a:r>
            <a:r>
              <a:rPr lang="en-US" altLang="zh-CN"/>
              <a:t>4</a:t>
            </a:r>
            <a:r>
              <a:rPr lang="zh-CN" altLang="en-US"/>
              <a:t>种变量</a:t>
            </a:r>
            <a:r>
              <a:rPr lang="en-US" altLang="zh-CN"/>
              <a:t>-</a:t>
            </a:r>
            <a:r>
              <a:rPr lang="zh-CN" altLang="en-US"/>
              <a:t>非静态变量</a:t>
            </a:r>
            <a:endParaRPr lang="zh-CN" altLang="en-US"/>
          </a:p>
        </p:txBody>
      </p:sp>
      <p:sp>
        <p:nvSpPr>
          <p:cNvPr id="3" name="内容占位符 2"/>
          <p:cNvSpPr>
            <a:spLocks noGrp="1"/>
          </p:cNvSpPr>
          <p:nvPr>
            <p:ph idx="1"/>
          </p:nvPr>
        </p:nvSpPr>
        <p:spPr/>
        <p:txBody>
          <a:bodyPr/>
          <a:p>
            <a:r>
              <a:rPr lang="zh-CN" altLang="en-US"/>
              <a:t>非静态变量</a:t>
            </a:r>
            <a:r>
              <a:rPr lang="en-US" altLang="zh-CN"/>
              <a:t>(</a:t>
            </a:r>
            <a:r>
              <a:rPr lang="zh-CN" altLang="en-US"/>
              <a:t>实例变量</a:t>
            </a:r>
            <a:r>
              <a:rPr lang="en-US" altLang="zh-CN"/>
              <a:t>)</a:t>
            </a:r>
            <a:r>
              <a:rPr lang="zh-CN" altLang="en-US"/>
              <a:t>：一般情况下，对象将其自身的状态储存在实例变量下，因此，不同的实例中的同一个实例变量的值是可以不同的。比如</a:t>
            </a:r>
            <a:r>
              <a:rPr lang="en-US" altLang="zh-CN"/>
              <a:t>Speed</a:t>
            </a:r>
            <a:r>
              <a:rPr lang="zh-CN" altLang="en-US"/>
              <a:t>。换句话说，要想使用类的实例变量，就必须创建类的实例，并通过这个实例来使用。在</a:t>
            </a:r>
            <a:r>
              <a:rPr lang="en-US" altLang="zh-CN"/>
              <a:t>Java</a:t>
            </a:r>
            <a:r>
              <a:rPr lang="zh-CN" altLang="en-US"/>
              <a:t>中，声明变量前如果没有加</a:t>
            </a:r>
            <a:r>
              <a:rPr lang="en-US" altLang="zh-CN"/>
              <a:t>”</a:t>
            </a:r>
            <a:r>
              <a:rPr lang="en-US" altLang="zh-CN">
                <a:solidFill>
                  <a:srgbClr val="FF0000"/>
                </a:solidFill>
              </a:rPr>
              <a:t>static</a:t>
            </a:r>
            <a:r>
              <a:rPr lang="en-US" altLang="zh-CN"/>
              <a:t>”</a:t>
            </a:r>
            <a:r>
              <a:rPr lang="zh-CN" altLang="en-US"/>
              <a:t>关键字，那么这个变量就是非静态变量。</a:t>
            </a:r>
            <a:endParaRPr lang="zh-CN" altLang="en-US"/>
          </a:p>
          <a:p>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6" name="图片 5"/>
          <p:cNvPicPr>
            <a:picLocks noChangeAspect="1"/>
          </p:cNvPicPr>
          <p:nvPr/>
        </p:nvPicPr>
        <p:blipFill>
          <a:blip r:embed="rId1"/>
          <a:stretch>
            <a:fillRect/>
          </a:stretch>
        </p:blipFill>
        <p:spPr>
          <a:xfrm>
            <a:off x="4038600" y="3476625"/>
            <a:ext cx="3594100" cy="14814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Java </a:t>
            </a:r>
            <a:r>
              <a:rPr lang="zh-CN" altLang="en-US">
                <a:sym typeface="+mn-ea"/>
              </a:rPr>
              <a:t>中的</a:t>
            </a:r>
            <a:r>
              <a:rPr lang="en-US" altLang="zh-CN">
                <a:sym typeface="+mn-ea"/>
              </a:rPr>
              <a:t>4</a:t>
            </a:r>
            <a:r>
              <a:rPr lang="zh-CN" altLang="en-US">
                <a:sym typeface="+mn-ea"/>
              </a:rPr>
              <a:t>种变量</a:t>
            </a:r>
            <a:r>
              <a:rPr lang="en-US" altLang="zh-CN">
                <a:sym typeface="+mn-ea"/>
              </a:rPr>
              <a:t>-</a:t>
            </a:r>
            <a:r>
              <a:rPr lang="zh-CN" altLang="en-US">
                <a:sym typeface="+mn-ea"/>
              </a:rPr>
              <a:t>静态变量</a:t>
            </a:r>
            <a:endParaRPr lang="zh-CN" altLang="en-US">
              <a:sym typeface="+mn-ea"/>
            </a:endParaRPr>
          </a:p>
        </p:txBody>
      </p:sp>
      <p:sp>
        <p:nvSpPr>
          <p:cNvPr id="3" name="内容占位符 2"/>
          <p:cNvSpPr>
            <a:spLocks noGrp="1"/>
          </p:cNvSpPr>
          <p:nvPr>
            <p:ph idx="1"/>
          </p:nvPr>
        </p:nvSpPr>
        <p:spPr/>
        <p:txBody>
          <a:bodyPr/>
          <a:p>
            <a:r>
              <a:rPr lang="zh-CN" altLang="en-US"/>
              <a:t>静态变量</a:t>
            </a:r>
            <a:r>
              <a:rPr lang="en-US" altLang="zh-CN"/>
              <a:t>(</a:t>
            </a:r>
            <a:r>
              <a:rPr lang="zh-CN" altLang="en-US"/>
              <a:t>类变量</a:t>
            </a:r>
            <a:r>
              <a:rPr lang="en-US" altLang="zh-CN"/>
              <a:t>)</a:t>
            </a:r>
            <a:r>
              <a:rPr lang="zh-CN" altLang="en-US"/>
              <a:t>：无需通过实例化类来使用其中的变量，而直接通过类就可以使用的变量我们称之为静态变量</a:t>
            </a:r>
            <a:r>
              <a:rPr lang="en-US" altLang="zh-CN"/>
              <a:t>(</a:t>
            </a:r>
            <a:r>
              <a:rPr lang="zh-CN" altLang="en-US"/>
              <a:t>与之相似的还有静态方法</a:t>
            </a:r>
            <a:r>
              <a:rPr lang="en-US" altLang="zh-CN"/>
              <a:t>)</a:t>
            </a:r>
            <a:r>
              <a:rPr lang="zh-CN" altLang="en-US"/>
              <a:t>。比如假设有某种山地车的档位是</a:t>
            </a:r>
            <a:r>
              <a:rPr lang="en-US" altLang="zh-CN"/>
              <a:t>6</a:t>
            </a:r>
            <a:r>
              <a:rPr lang="zh-CN" altLang="en-US"/>
              <a:t>个，那么我们就可以在定义类的时候将这个变量定义为静态，由此所有该类的实例都将是</a:t>
            </a:r>
            <a:r>
              <a:rPr lang="en-US" altLang="zh-CN"/>
              <a:t>6</a:t>
            </a:r>
            <a:r>
              <a:rPr lang="zh-CN" altLang="en-US"/>
              <a:t>个档位。static int numGears = 6</a:t>
            </a:r>
            <a:r>
              <a:rPr lang="en-US" altLang="zh-CN"/>
              <a:t>, </a:t>
            </a:r>
            <a:r>
              <a:rPr lang="zh-CN" altLang="en-US"/>
              <a:t>此时</a:t>
            </a:r>
            <a:r>
              <a:rPr lang="en-US" altLang="zh-CN"/>
              <a:t>numGears</a:t>
            </a:r>
            <a:r>
              <a:rPr lang="zh-CN" altLang="en-US"/>
              <a:t>的值仍可以被改变，若不能变则添加</a:t>
            </a:r>
            <a:r>
              <a:rPr lang="en-US" altLang="zh-CN"/>
              <a:t>final</a:t>
            </a:r>
            <a:r>
              <a:rPr lang="zh-CN" altLang="en-US"/>
              <a:t>关键字即可。</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图片 4"/>
          <p:cNvPicPr>
            <a:picLocks noChangeAspect="1"/>
          </p:cNvPicPr>
          <p:nvPr/>
        </p:nvPicPr>
        <p:blipFill>
          <a:blip r:embed="rId1"/>
          <a:stretch>
            <a:fillRect/>
          </a:stretch>
        </p:blipFill>
        <p:spPr>
          <a:xfrm>
            <a:off x="942975" y="3771900"/>
            <a:ext cx="4457065" cy="1546225"/>
          </a:xfrm>
          <a:prstGeom prst="rect">
            <a:avLst/>
          </a:prstGeom>
        </p:spPr>
      </p:pic>
      <p:pic>
        <p:nvPicPr>
          <p:cNvPr id="6" name="图片 5"/>
          <p:cNvPicPr>
            <a:picLocks noChangeAspect="1"/>
          </p:cNvPicPr>
          <p:nvPr/>
        </p:nvPicPr>
        <p:blipFill>
          <a:blip r:embed="rId2"/>
          <a:stretch>
            <a:fillRect/>
          </a:stretch>
        </p:blipFill>
        <p:spPr>
          <a:xfrm>
            <a:off x="6193790" y="3771900"/>
            <a:ext cx="3919220" cy="18205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静态与非静态变量</a:t>
            </a:r>
            <a:r>
              <a:rPr lang="en-US" altLang="zh-CN"/>
              <a:t>Demo</a:t>
            </a:r>
            <a:endParaRPr lang="en-US" altLang="zh-CN"/>
          </a:p>
        </p:txBody>
      </p:sp>
      <p:sp>
        <p:nvSpPr>
          <p:cNvPr id="3" name="内容占位符 2"/>
          <p:cNvSpPr>
            <a:spLocks noGrp="1"/>
          </p:cNvSpPr>
          <p:nvPr>
            <p:ph idx="1"/>
          </p:nvPr>
        </p:nvSpPr>
        <p:spPr/>
        <p:txBody>
          <a:bodyPr/>
          <a:p>
            <a:r>
              <a:rPr lang="zh-CN" altLang="en-US"/>
              <a:t>实例变量仅仅会修改它</a:t>
            </a:r>
            <a:r>
              <a:rPr lang="en-US" altLang="zh-CN"/>
              <a:t>(</a:t>
            </a:r>
            <a:r>
              <a:rPr lang="zh-CN" altLang="en-US"/>
              <a:t>某个具体的实例</a:t>
            </a:r>
            <a:r>
              <a:rPr lang="en-US" altLang="zh-CN"/>
              <a:t>)</a:t>
            </a:r>
            <a:r>
              <a:rPr lang="zh-CN" altLang="en-US"/>
              <a:t>自身的值，而如果修改静态变量的值将会影响到这个类的所有实例。</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图片 4"/>
          <p:cNvPicPr>
            <a:picLocks noChangeAspect="1"/>
          </p:cNvPicPr>
          <p:nvPr/>
        </p:nvPicPr>
        <p:blipFill>
          <a:blip r:embed="rId1"/>
          <a:stretch>
            <a:fillRect/>
          </a:stretch>
        </p:blipFill>
        <p:spPr>
          <a:xfrm>
            <a:off x="963295" y="2339340"/>
            <a:ext cx="8314055" cy="3837940"/>
          </a:xfrm>
          <a:prstGeom prst="rect">
            <a:avLst/>
          </a:prstGeom>
        </p:spPr>
      </p:pic>
      <p:sp>
        <p:nvSpPr>
          <p:cNvPr id="6" name="文本框 5"/>
          <p:cNvSpPr txBox="1"/>
          <p:nvPr/>
        </p:nvSpPr>
        <p:spPr>
          <a:xfrm>
            <a:off x="10287000" y="2552700"/>
            <a:ext cx="609600" cy="1463040"/>
          </a:xfrm>
          <a:prstGeom prst="rect">
            <a:avLst/>
          </a:prstGeom>
          <a:noFill/>
        </p:spPr>
        <p:txBody>
          <a:bodyPr wrap="square" rtlCol="0">
            <a:spAutoFit/>
          </a:bodyPr>
          <a:p>
            <a:r>
              <a:rPr lang="zh-CN" altLang="en-US"/>
              <a:t>结果是多少</a:t>
            </a:r>
            <a:endParaRPr lang="zh-CN" altLang="en-US"/>
          </a:p>
        </p:txBody>
      </p:sp>
      <p:cxnSp>
        <p:nvCxnSpPr>
          <p:cNvPr id="7" name="直接箭头连接符 6"/>
          <p:cNvCxnSpPr/>
          <p:nvPr/>
        </p:nvCxnSpPr>
        <p:spPr>
          <a:xfrm flipH="1">
            <a:off x="3596640" y="5219700"/>
            <a:ext cx="45567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244840" y="5035550"/>
            <a:ext cx="3307080" cy="368300"/>
          </a:xfrm>
          <a:prstGeom prst="rect">
            <a:avLst/>
          </a:prstGeom>
          <a:noFill/>
        </p:spPr>
        <p:txBody>
          <a:bodyPr wrap="square" rtlCol="0">
            <a:spAutoFit/>
          </a:bodyPr>
          <a:p>
            <a:r>
              <a:rPr lang="zh-CN" altLang="en-US"/>
              <a:t>如何直接使用</a:t>
            </a:r>
            <a:r>
              <a:rPr lang="en-US" altLang="zh-CN"/>
              <a:t>printResult</a:t>
            </a:r>
            <a:r>
              <a:rPr lang="zh-CN" altLang="en-US"/>
              <a:t>方法？</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Java </a:t>
            </a:r>
            <a:r>
              <a:rPr lang="zh-CN" altLang="en-US">
                <a:sym typeface="+mn-ea"/>
              </a:rPr>
              <a:t>中的</a:t>
            </a:r>
            <a:r>
              <a:rPr lang="en-US" altLang="zh-CN">
                <a:sym typeface="+mn-ea"/>
              </a:rPr>
              <a:t>4</a:t>
            </a:r>
            <a:r>
              <a:rPr lang="zh-CN" altLang="en-US">
                <a:sym typeface="+mn-ea"/>
              </a:rPr>
              <a:t>种变量</a:t>
            </a:r>
            <a:r>
              <a:rPr lang="en-US" altLang="zh-CN">
                <a:sym typeface="+mn-ea"/>
              </a:rPr>
              <a:t>-</a:t>
            </a:r>
            <a:r>
              <a:rPr lang="zh-CN" altLang="en-US">
                <a:sym typeface="+mn-ea"/>
              </a:rPr>
              <a:t>局部变量，参数</a:t>
            </a:r>
            <a:endParaRPr lang="zh-CN" altLang="en-US">
              <a:sym typeface="+mn-ea"/>
            </a:endParaRPr>
          </a:p>
        </p:txBody>
      </p:sp>
      <p:sp>
        <p:nvSpPr>
          <p:cNvPr id="3" name="内容占位符 2"/>
          <p:cNvSpPr>
            <a:spLocks noGrp="1"/>
          </p:cNvSpPr>
          <p:nvPr>
            <p:ph idx="1"/>
          </p:nvPr>
        </p:nvSpPr>
        <p:spPr/>
        <p:txBody>
          <a:bodyPr/>
          <a:p>
            <a:r>
              <a:rPr lang="zh-CN" altLang="en-US"/>
              <a:t>局部变量：类定义的变量不管是静态还是非静态都可以被这个类中的所有非静态函数使用，而定义在函数体内部的变量则只能由这个函数使用，这个类中的其他函数无权访问，我们称之为局部变量</a:t>
            </a:r>
            <a:endParaRPr lang="zh-CN" altLang="en-US"/>
          </a:p>
          <a:p>
            <a:r>
              <a:rPr lang="zh-CN" altLang="en-US"/>
              <a:t>参数：在定义函数的形参时，实际上也是在定义变量。</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图片 4"/>
          <p:cNvPicPr>
            <a:picLocks noChangeAspect="1"/>
          </p:cNvPicPr>
          <p:nvPr/>
        </p:nvPicPr>
        <p:blipFill>
          <a:blip r:embed="rId1"/>
          <a:stretch>
            <a:fillRect/>
          </a:stretch>
        </p:blipFill>
        <p:spPr>
          <a:xfrm>
            <a:off x="3747135" y="3556635"/>
            <a:ext cx="5534660" cy="25006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变量命名</a:t>
            </a:r>
            <a:endParaRPr lang="zh-CN" altLang="en-US"/>
          </a:p>
        </p:txBody>
      </p:sp>
      <p:sp>
        <p:nvSpPr>
          <p:cNvPr id="3" name="内容占位符 2"/>
          <p:cNvSpPr>
            <a:spLocks noGrp="1"/>
          </p:cNvSpPr>
          <p:nvPr>
            <p:ph idx="1"/>
          </p:nvPr>
        </p:nvSpPr>
        <p:spPr/>
        <p:txBody>
          <a:bodyPr/>
          <a:p>
            <a:r>
              <a:rPr lang="zh-CN" altLang="en-US"/>
              <a:t>每种编程语言都有其自己的变量命名规则，</a:t>
            </a:r>
            <a:r>
              <a:rPr lang="en-US" altLang="zh-CN"/>
              <a:t>java</a:t>
            </a:r>
            <a:r>
              <a:rPr lang="zh-CN" altLang="en-US"/>
              <a:t>也不例外。在</a:t>
            </a:r>
            <a:r>
              <a:rPr lang="en-US" altLang="zh-CN"/>
              <a:t>C</a:t>
            </a:r>
            <a:r>
              <a:rPr lang="zh-CN" altLang="en-US"/>
              <a:t>语言的基础上，请大家注意</a:t>
            </a:r>
            <a:r>
              <a:rPr lang="en-US" altLang="zh-CN"/>
              <a:t>java</a:t>
            </a:r>
            <a:r>
              <a:rPr lang="zh-CN" altLang="en-US"/>
              <a:t>变量命名时有一套约定俗成的规则。即如果变量只有一个单词，那么这个变量名就以该单词为名，全部小写，例如 </a:t>
            </a:r>
            <a:r>
              <a:rPr lang="en-US" altLang="zh-CN"/>
              <a:t>int gear =3</a:t>
            </a:r>
            <a:r>
              <a:rPr lang="zh-CN" altLang="en-US"/>
              <a:t>。如果超过两个，则首单词小写，后面的单词首字母大写，例如 </a:t>
            </a:r>
            <a:r>
              <a:rPr lang="en-US" altLang="zh-CN"/>
              <a:t>int currentGear</a:t>
            </a:r>
            <a:r>
              <a:rPr lang="zh-CN" altLang="en-US"/>
              <a:t>。如果定义的变量的值不会改变，那么全部大写，中间用下划线隔开</a:t>
            </a:r>
            <a:r>
              <a:rPr lang="en-US" altLang="zh-CN"/>
              <a:t>.</a:t>
            </a:r>
            <a:endParaRPr lang="en-US" altLang="zh-CN"/>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图片 4"/>
          <p:cNvPicPr>
            <a:picLocks noChangeAspect="1"/>
          </p:cNvPicPr>
          <p:nvPr/>
        </p:nvPicPr>
        <p:blipFill>
          <a:blip r:embed="rId1"/>
          <a:stretch>
            <a:fillRect/>
          </a:stretch>
        </p:blipFill>
        <p:spPr>
          <a:xfrm>
            <a:off x="2849880" y="4263390"/>
            <a:ext cx="7284720" cy="4337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Java</a:t>
            </a:r>
            <a:r>
              <a:rPr lang="zh-CN" altLang="en-US">
                <a:sym typeface="+mn-ea"/>
              </a:rPr>
              <a:t>基础数据类型及取值范围</a:t>
            </a:r>
            <a:endParaRPr lang="zh-CN" altLang="en-US">
              <a:sym typeface="+mn-ea"/>
            </a:endParaRPr>
          </a:p>
        </p:txBody>
      </p:sp>
      <p:sp>
        <p:nvSpPr>
          <p:cNvPr id="3" name="内容占位符 2"/>
          <p:cNvSpPr>
            <a:spLocks noGrp="1"/>
          </p:cNvSpPr>
          <p:nvPr>
            <p:ph idx="1"/>
          </p:nvPr>
        </p:nvSpPr>
        <p:spPr/>
        <p:txBody>
          <a:bodyPr/>
          <a:p>
            <a:r>
              <a:rPr lang="en-US" altLang="zh-CN"/>
              <a:t>byte:   	-128 --- 127 		</a:t>
            </a:r>
            <a:r>
              <a:rPr lang="zh-CN" altLang="en-US"/>
              <a:t>整型</a:t>
            </a:r>
            <a:endParaRPr lang="zh-CN" altLang="en-US"/>
          </a:p>
          <a:p>
            <a:r>
              <a:rPr lang="en-US" altLang="zh-CN"/>
              <a:t>short:  	-32768 --- 32767 	</a:t>
            </a:r>
            <a:r>
              <a:rPr lang="zh-CN" altLang="en-US"/>
              <a:t>整型</a:t>
            </a:r>
            <a:endParaRPr lang="zh-CN" altLang="en-US"/>
          </a:p>
          <a:p>
            <a:r>
              <a:rPr lang="en-US" altLang="zh-CN"/>
              <a:t>int: 		-2</a:t>
            </a:r>
            <a:r>
              <a:rPr lang="en-US" altLang="zh-CN" baseline="30000"/>
              <a:t>31   </a:t>
            </a:r>
            <a:r>
              <a:rPr lang="en-US" altLang="zh-CN"/>
              <a:t>----  2</a:t>
            </a:r>
            <a:r>
              <a:rPr lang="en-US" altLang="zh-CN" baseline="30000"/>
              <a:t>31</a:t>
            </a:r>
            <a:r>
              <a:rPr lang="en-US" altLang="zh-CN"/>
              <a:t>-1 	</a:t>
            </a:r>
            <a:r>
              <a:rPr lang="zh-CN" altLang="en-US">
                <a:sym typeface="+mn-ea"/>
              </a:rPr>
              <a:t>整型</a:t>
            </a:r>
            <a:endParaRPr lang="en-US" altLang="zh-CN"/>
          </a:p>
          <a:p>
            <a:r>
              <a:rPr lang="en-US" altLang="zh-CN"/>
              <a:t>long: 	</a:t>
            </a:r>
            <a:r>
              <a:rPr lang="en-US" altLang="zh-CN">
                <a:sym typeface="+mn-ea"/>
              </a:rPr>
              <a:t>-2</a:t>
            </a:r>
            <a:r>
              <a:rPr lang="en-US" altLang="zh-CN" baseline="30000">
                <a:sym typeface="+mn-ea"/>
              </a:rPr>
              <a:t>63   </a:t>
            </a:r>
            <a:r>
              <a:rPr lang="en-US" altLang="zh-CN">
                <a:sym typeface="+mn-ea"/>
              </a:rPr>
              <a:t>----  2</a:t>
            </a:r>
            <a:r>
              <a:rPr lang="en-US" altLang="zh-CN" baseline="30000">
                <a:sym typeface="+mn-ea"/>
              </a:rPr>
              <a:t>63</a:t>
            </a:r>
            <a:r>
              <a:rPr lang="en-US" altLang="zh-CN">
                <a:sym typeface="+mn-ea"/>
              </a:rPr>
              <a:t>-1 	</a:t>
            </a:r>
            <a:r>
              <a:rPr lang="zh-CN" altLang="en-US">
                <a:sym typeface="+mn-ea"/>
              </a:rPr>
              <a:t>整型</a:t>
            </a:r>
            <a:endParaRPr lang="zh-CN" altLang="en-US">
              <a:sym typeface="+mn-ea"/>
            </a:endParaRPr>
          </a:p>
          <a:p>
            <a:r>
              <a:rPr lang="en-US" altLang="zh-CN"/>
              <a:t>float: 				32</a:t>
            </a:r>
            <a:r>
              <a:rPr lang="zh-CN" altLang="en-US"/>
              <a:t>位浮点型</a:t>
            </a:r>
            <a:endParaRPr lang="zh-CN" altLang="en-US"/>
          </a:p>
          <a:p>
            <a:r>
              <a:rPr lang="en-US" altLang="zh-CN"/>
              <a:t>double:				64</a:t>
            </a:r>
            <a:r>
              <a:rPr lang="zh-CN" altLang="en-US"/>
              <a:t>位浮点型</a:t>
            </a:r>
            <a:endParaRPr lang="zh-CN" altLang="en-US"/>
          </a:p>
          <a:p>
            <a:r>
              <a:rPr lang="en-US" altLang="zh-CN"/>
              <a:t>boolean:	true/false		</a:t>
            </a:r>
            <a:r>
              <a:rPr lang="zh-CN" altLang="en-US"/>
              <a:t>逻辑型</a:t>
            </a:r>
            <a:endParaRPr lang="zh-CN" altLang="en-US"/>
          </a:p>
          <a:p>
            <a:r>
              <a:rPr lang="en-US" altLang="zh-CN"/>
              <a:t>char:				</a:t>
            </a:r>
            <a:r>
              <a:rPr lang="zh-CN" altLang="en-US"/>
              <a:t>字符型</a:t>
            </a:r>
            <a:endParaRPr lang="zh-CN" altLang="en-US"/>
          </a:p>
          <a:p>
            <a:r>
              <a:rPr lang="en-US" altLang="zh-CN">
                <a:solidFill>
                  <a:srgbClr val="FF0000"/>
                </a:solidFill>
              </a:rPr>
              <a:t>String:</a:t>
            </a:r>
            <a:r>
              <a:rPr lang="en-US" altLang="zh-CN"/>
              <a:t>				</a:t>
            </a:r>
            <a:r>
              <a:rPr lang="zh-CN" altLang="en-US"/>
              <a:t>字符串型</a:t>
            </a:r>
            <a:r>
              <a:rPr lang="en-US" altLang="zh-CN"/>
              <a:t>		</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图片 4"/>
          <p:cNvPicPr>
            <a:picLocks noChangeAspect="1"/>
          </p:cNvPicPr>
          <p:nvPr/>
        </p:nvPicPr>
        <p:blipFill>
          <a:blip r:embed="rId1"/>
          <a:stretch>
            <a:fillRect/>
          </a:stretch>
        </p:blipFill>
        <p:spPr>
          <a:xfrm>
            <a:off x="7900670" y="1326515"/>
            <a:ext cx="4269740" cy="3653155"/>
          </a:xfrm>
          <a:prstGeom prst="rect">
            <a:avLst/>
          </a:prstGeom>
        </p:spPr>
      </p:pic>
      <p:sp>
        <p:nvSpPr>
          <p:cNvPr id="6" name="文本框 5"/>
          <p:cNvSpPr txBox="1"/>
          <p:nvPr/>
        </p:nvSpPr>
        <p:spPr>
          <a:xfrm>
            <a:off x="8001000" y="5250180"/>
            <a:ext cx="3901440" cy="640080"/>
          </a:xfrm>
          <a:prstGeom prst="rect">
            <a:avLst/>
          </a:prstGeom>
          <a:noFill/>
        </p:spPr>
        <p:txBody>
          <a:bodyPr wrap="square" rtlCol="0">
            <a:spAutoFit/>
          </a:bodyPr>
          <a:p>
            <a:r>
              <a:rPr lang="zh-CN" altLang="en-US"/>
              <a:t>在定义变量的时候若没有赋值，则系统会将该类型变量的默认值给它。</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何为</a:t>
            </a:r>
            <a:r>
              <a:rPr lang="en-US" altLang="zh-CN"/>
              <a:t>JAVA</a:t>
            </a:r>
            <a:r>
              <a:rPr lang="zh-CN" altLang="en-US"/>
              <a:t>？</a:t>
            </a:r>
            <a:endParaRPr lang="zh-CN" altLang="en-US"/>
          </a:p>
        </p:txBody>
      </p:sp>
      <p:sp>
        <p:nvSpPr>
          <p:cNvPr id="3" name="内容占位符 2"/>
          <p:cNvSpPr>
            <a:spLocks noGrp="1"/>
          </p:cNvSpPr>
          <p:nvPr>
            <p:ph idx="1"/>
          </p:nvPr>
        </p:nvSpPr>
        <p:spPr/>
        <p:txBody>
          <a:bodyPr/>
          <a:p>
            <a:r>
              <a:rPr lang="en-US" altLang="zh-CN"/>
              <a:t>JAVA</a:t>
            </a:r>
            <a:r>
              <a:rPr lang="zh-CN" altLang="en-US"/>
              <a:t>已经耳熟能详，但是它到底是什么？</a:t>
            </a:r>
            <a:endParaRPr lang="zh-CN" altLang="en-US"/>
          </a:p>
          <a:p>
            <a:r>
              <a:rPr lang="zh-CN" altLang="en-US"/>
              <a:t>你所能常听到的关于</a:t>
            </a:r>
            <a:r>
              <a:rPr lang="en-US" altLang="zh-CN"/>
              <a:t>JAVA</a:t>
            </a:r>
            <a:r>
              <a:rPr lang="zh-CN" altLang="en-US"/>
              <a:t>的描述：</a:t>
            </a:r>
            <a:endParaRPr lang="zh-CN" altLang="en-US"/>
          </a:p>
        </p:txBody>
      </p:sp>
      <p:grpSp>
        <p:nvGrpSpPr>
          <p:cNvPr id="11" name="组合 10"/>
          <p:cNvGrpSpPr/>
          <p:nvPr/>
        </p:nvGrpSpPr>
        <p:grpSpPr>
          <a:xfrm>
            <a:off x="3375025" y="3182620"/>
            <a:ext cx="5441315" cy="1673225"/>
            <a:chOff x="4469" y="4426"/>
            <a:chExt cx="8569" cy="2635"/>
          </a:xfrm>
        </p:grpSpPr>
        <p:sp>
          <p:nvSpPr>
            <p:cNvPr id="7" name="圆角矩形 6"/>
            <p:cNvSpPr/>
            <p:nvPr/>
          </p:nvSpPr>
          <p:spPr>
            <a:xfrm>
              <a:off x="4476" y="4426"/>
              <a:ext cx="3259" cy="1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a:t>简单</a:t>
              </a:r>
              <a:endParaRPr lang="zh-CN" altLang="en-US" sz="2800" b="1"/>
            </a:p>
          </p:txBody>
        </p:sp>
        <p:sp>
          <p:nvSpPr>
            <p:cNvPr id="8" name="圆角矩形 7"/>
            <p:cNvSpPr/>
            <p:nvPr/>
          </p:nvSpPr>
          <p:spPr>
            <a:xfrm>
              <a:off x="4469" y="5937"/>
              <a:ext cx="3259" cy="1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a:t>跨平台</a:t>
              </a:r>
              <a:endParaRPr lang="zh-CN" altLang="en-US" sz="2800" b="1"/>
            </a:p>
          </p:txBody>
        </p:sp>
        <p:sp>
          <p:nvSpPr>
            <p:cNvPr id="9" name="圆角矩形 8"/>
            <p:cNvSpPr/>
            <p:nvPr/>
          </p:nvSpPr>
          <p:spPr>
            <a:xfrm>
              <a:off x="9780" y="4426"/>
              <a:ext cx="3259" cy="1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a:t>面向对象</a:t>
              </a:r>
              <a:endParaRPr lang="zh-CN" altLang="en-US" sz="2800" b="1"/>
            </a:p>
          </p:txBody>
        </p:sp>
        <p:sp>
          <p:nvSpPr>
            <p:cNvPr id="10" name="圆角矩形 9"/>
            <p:cNvSpPr/>
            <p:nvPr/>
          </p:nvSpPr>
          <p:spPr>
            <a:xfrm>
              <a:off x="9780" y="5937"/>
              <a:ext cx="3259" cy="1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b="1"/>
                <a:t>安全</a:t>
              </a:r>
              <a:endParaRPr lang="zh-CN" altLang="en-US" sz="2800" b="1"/>
            </a:p>
          </p:txBody>
        </p:sp>
      </p:grpSp>
      <p:sp>
        <p:nvSpPr>
          <p:cNvPr id="12" name="页脚占位符 11"/>
          <p:cNvSpPr>
            <a:spLocks noGrp="1"/>
          </p:cNvSpPr>
          <p:nvPr>
            <p:ph type="ftr" sz="quarter" idx="11"/>
          </p:nvPr>
        </p:nvSpPr>
        <p:spPr/>
        <p:txBody>
          <a:bodyPr/>
          <a:p>
            <a:r>
              <a:rPr lang="en-US" altLang="zh-CN">
                <a:sym typeface="+mn-ea"/>
              </a:rPr>
              <a:t>Yuanmao Wang - Anhui TCM University</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关于变量默认值</a:t>
            </a:r>
            <a:endParaRPr lang="zh-CN" altLang="en-US"/>
          </a:p>
        </p:txBody>
      </p:sp>
      <p:sp>
        <p:nvSpPr>
          <p:cNvPr id="3" name="内容占位符 2"/>
          <p:cNvSpPr>
            <a:spLocks noGrp="1"/>
          </p:cNvSpPr>
          <p:nvPr>
            <p:ph idx="1"/>
          </p:nvPr>
        </p:nvSpPr>
        <p:spPr/>
        <p:txBody>
          <a:bodyPr/>
          <a:p>
            <a:r>
              <a:rPr lang="zh-CN" altLang="en-US">
                <a:solidFill>
                  <a:srgbClr val="FF0000"/>
                </a:solidFill>
              </a:rPr>
              <a:t>注意：</a:t>
            </a:r>
            <a:r>
              <a:rPr lang="zh-CN" altLang="en-US"/>
              <a:t>默认值只有在声明全局变量的时候才会有，如果是局部变量，则不会有默认值，因此在使用没有赋值的局部变量前，必须先赋值。</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数组</a:t>
            </a:r>
            <a:endParaRPr lang="zh-CN" altLang="en-US"/>
          </a:p>
        </p:txBody>
      </p:sp>
      <p:sp>
        <p:nvSpPr>
          <p:cNvPr id="3" name="内容占位符 2"/>
          <p:cNvSpPr>
            <a:spLocks noGrp="1"/>
          </p:cNvSpPr>
          <p:nvPr>
            <p:ph idx="1"/>
          </p:nvPr>
        </p:nvSpPr>
        <p:spPr/>
        <p:txBody>
          <a:bodyPr/>
          <a:p>
            <a:r>
              <a:rPr lang="zh-CN" altLang="en-US"/>
              <a:t>严格上来说，</a:t>
            </a:r>
            <a:r>
              <a:rPr lang="en-US" altLang="zh-CN"/>
              <a:t>java</a:t>
            </a:r>
            <a:r>
              <a:rPr lang="zh-CN" altLang="en-US"/>
              <a:t>中的一个数组就是一个</a:t>
            </a:r>
            <a:r>
              <a:rPr lang="en-US" altLang="zh-CN"/>
              <a:t>“</a:t>
            </a:r>
            <a:r>
              <a:rPr lang="zh-CN" altLang="en-US"/>
              <a:t>容器</a:t>
            </a:r>
            <a:r>
              <a:rPr lang="en-US" altLang="zh-CN"/>
              <a:t>”</a:t>
            </a:r>
            <a:r>
              <a:rPr lang="zh-CN" altLang="en-US"/>
              <a:t>对象。数组在定义的时候必须确定数组大小，以及数组中的数组元素的数据类型。</a:t>
            </a:r>
            <a:endParaRPr lang="zh-CN" altLang="en-US"/>
          </a:p>
          <a:p>
            <a:endParaRPr lang="zh-CN" altLang="en-US"/>
          </a:p>
          <a:p>
            <a:endParaRPr lang="zh-CN" altLang="en-US"/>
          </a:p>
          <a:p>
            <a:endParaRPr lang="zh-CN" altLang="en-US"/>
          </a:p>
          <a:p>
            <a:endParaRPr lang="zh-CN" altLang="en-US"/>
          </a:p>
          <a:p>
            <a:endParaRPr lang="zh-CN" altLang="en-US"/>
          </a:p>
          <a:p>
            <a:r>
              <a:rPr lang="zh-CN" altLang="en-US"/>
              <a:t>数组中的每一个数据单位称作数组元素。它可以是任意数据类型（可以是基本数据类型，也可以是用户自定义类型）</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sp>
        <p:nvSpPr>
          <p:cNvPr id="5" name="圆角矩形 4"/>
          <p:cNvSpPr/>
          <p:nvPr/>
        </p:nvSpPr>
        <p:spPr>
          <a:xfrm>
            <a:off x="1965960" y="3497580"/>
            <a:ext cx="731520" cy="6705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6" name="圆角矩形 5"/>
          <p:cNvSpPr/>
          <p:nvPr/>
        </p:nvSpPr>
        <p:spPr>
          <a:xfrm>
            <a:off x="2697480" y="3497580"/>
            <a:ext cx="731520" cy="6705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7" name="圆角矩形 6"/>
          <p:cNvSpPr/>
          <p:nvPr/>
        </p:nvSpPr>
        <p:spPr>
          <a:xfrm>
            <a:off x="3434080" y="3497580"/>
            <a:ext cx="731520" cy="6705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8" name="圆角矩形 7"/>
          <p:cNvSpPr/>
          <p:nvPr/>
        </p:nvSpPr>
        <p:spPr>
          <a:xfrm>
            <a:off x="4180840" y="3497580"/>
            <a:ext cx="731520" cy="6705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9" name="圆角矩形 8"/>
          <p:cNvSpPr/>
          <p:nvPr/>
        </p:nvSpPr>
        <p:spPr>
          <a:xfrm>
            <a:off x="4917440" y="3497580"/>
            <a:ext cx="731520" cy="6705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0" name="圆角矩形 9"/>
          <p:cNvSpPr/>
          <p:nvPr/>
        </p:nvSpPr>
        <p:spPr>
          <a:xfrm>
            <a:off x="5664200" y="3497580"/>
            <a:ext cx="731520" cy="6705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1" name="圆角矩形 10"/>
          <p:cNvSpPr/>
          <p:nvPr/>
        </p:nvSpPr>
        <p:spPr>
          <a:xfrm>
            <a:off x="6400800" y="3497580"/>
            <a:ext cx="731520" cy="6705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2" name="圆角矩形 11"/>
          <p:cNvSpPr/>
          <p:nvPr/>
        </p:nvSpPr>
        <p:spPr>
          <a:xfrm>
            <a:off x="7132320" y="3497580"/>
            <a:ext cx="731520" cy="6705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3" name="圆角矩形 12"/>
          <p:cNvSpPr/>
          <p:nvPr/>
        </p:nvSpPr>
        <p:spPr>
          <a:xfrm>
            <a:off x="7868920" y="3497580"/>
            <a:ext cx="731520" cy="6705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4" name="圆角矩形 13"/>
          <p:cNvSpPr/>
          <p:nvPr/>
        </p:nvSpPr>
        <p:spPr>
          <a:xfrm>
            <a:off x="8600440" y="3497580"/>
            <a:ext cx="731520" cy="6705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sp>
        <p:nvSpPr>
          <p:cNvPr id="17" name="矩形 16"/>
          <p:cNvSpPr/>
          <p:nvPr/>
        </p:nvSpPr>
        <p:spPr>
          <a:xfrm>
            <a:off x="1965960" y="2872740"/>
            <a:ext cx="68580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a:t>
            </a:r>
            <a:endParaRPr lang="en-US" altLang="zh-CN"/>
          </a:p>
        </p:txBody>
      </p:sp>
      <p:sp>
        <p:nvSpPr>
          <p:cNvPr id="18" name="矩形 17"/>
          <p:cNvSpPr/>
          <p:nvPr/>
        </p:nvSpPr>
        <p:spPr>
          <a:xfrm>
            <a:off x="2697480" y="2872740"/>
            <a:ext cx="68580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9" name="矩形 18"/>
          <p:cNvSpPr/>
          <p:nvPr/>
        </p:nvSpPr>
        <p:spPr>
          <a:xfrm>
            <a:off x="3429000" y="2872740"/>
            <a:ext cx="68580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20" name="矩形 19"/>
          <p:cNvSpPr/>
          <p:nvPr/>
        </p:nvSpPr>
        <p:spPr>
          <a:xfrm>
            <a:off x="4180840" y="2872740"/>
            <a:ext cx="68580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1" name="矩形 20"/>
          <p:cNvSpPr/>
          <p:nvPr/>
        </p:nvSpPr>
        <p:spPr>
          <a:xfrm>
            <a:off x="4917440" y="2872740"/>
            <a:ext cx="68580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2" name="矩形 21"/>
          <p:cNvSpPr/>
          <p:nvPr/>
        </p:nvSpPr>
        <p:spPr>
          <a:xfrm>
            <a:off x="5648960" y="2872740"/>
            <a:ext cx="68580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3" name="矩形 22"/>
          <p:cNvSpPr/>
          <p:nvPr/>
        </p:nvSpPr>
        <p:spPr>
          <a:xfrm>
            <a:off x="6395720" y="2872740"/>
            <a:ext cx="68580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4" name="矩形 23"/>
          <p:cNvSpPr/>
          <p:nvPr/>
        </p:nvSpPr>
        <p:spPr>
          <a:xfrm>
            <a:off x="7167880" y="2872740"/>
            <a:ext cx="68580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5" name="矩形 24"/>
          <p:cNvSpPr/>
          <p:nvPr/>
        </p:nvSpPr>
        <p:spPr>
          <a:xfrm>
            <a:off x="7914640" y="2872740"/>
            <a:ext cx="68580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26" name="矩形 25"/>
          <p:cNvSpPr/>
          <p:nvPr/>
        </p:nvSpPr>
        <p:spPr>
          <a:xfrm>
            <a:off x="8646160" y="2872740"/>
            <a:ext cx="685800" cy="441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a:t>
            </a:r>
            <a:r>
              <a:rPr lang="en-US" altLang="zh-CN"/>
              <a:t>1</a:t>
            </a:r>
            <a:r>
              <a:rPr lang="zh-CN" altLang="en-US"/>
              <a:t>：直接定义数组</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内容占位符 4"/>
          <p:cNvPicPr>
            <a:picLocks noChangeAspect="1"/>
          </p:cNvPicPr>
          <p:nvPr>
            <p:ph idx="1"/>
          </p:nvPr>
        </p:nvPicPr>
        <p:blipFill>
          <a:blip r:embed="rId1"/>
          <a:stretch>
            <a:fillRect/>
          </a:stretch>
        </p:blipFill>
        <p:spPr>
          <a:xfrm>
            <a:off x="2364105" y="1570990"/>
            <a:ext cx="4782185" cy="770890"/>
          </a:xfrm>
          <a:prstGeom prst="rect">
            <a:avLst/>
          </a:prstGeom>
        </p:spPr>
      </p:pic>
      <p:pic>
        <p:nvPicPr>
          <p:cNvPr id="6" name="图片 5"/>
          <p:cNvPicPr>
            <a:picLocks noChangeAspect="1"/>
          </p:cNvPicPr>
          <p:nvPr/>
        </p:nvPicPr>
        <p:blipFill>
          <a:blip r:embed="rId2"/>
          <a:stretch>
            <a:fillRect/>
          </a:stretch>
        </p:blipFill>
        <p:spPr>
          <a:xfrm>
            <a:off x="2653665" y="2764790"/>
            <a:ext cx="8600440" cy="2623185"/>
          </a:xfrm>
          <a:prstGeom prst="rect">
            <a:avLst/>
          </a:prstGeom>
        </p:spPr>
      </p:pic>
      <p:sp>
        <p:nvSpPr>
          <p:cNvPr id="7" name="文本框 6"/>
          <p:cNvSpPr txBox="1"/>
          <p:nvPr/>
        </p:nvSpPr>
        <p:spPr>
          <a:xfrm>
            <a:off x="716280" y="1836420"/>
            <a:ext cx="1158240" cy="365760"/>
          </a:xfrm>
          <a:prstGeom prst="rect">
            <a:avLst/>
          </a:prstGeom>
          <a:noFill/>
        </p:spPr>
        <p:txBody>
          <a:bodyPr wrap="square" rtlCol="0">
            <a:spAutoFit/>
          </a:bodyPr>
          <a:p>
            <a:r>
              <a:rPr lang="zh-CN" altLang="en-US"/>
              <a:t>定义数组</a:t>
            </a:r>
            <a:endParaRPr lang="zh-CN" altLang="en-US"/>
          </a:p>
        </p:txBody>
      </p:sp>
      <p:sp>
        <p:nvSpPr>
          <p:cNvPr id="8" name="文本框 7"/>
          <p:cNvSpPr txBox="1"/>
          <p:nvPr/>
        </p:nvSpPr>
        <p:spPr>
          <a:xfrm>
            <a:off x="762000" y="2842260"/>
            <a:ext cx="1615440" cy="640080"/>
          </a:xfrm>
          <a:prstGeom prst="rect">
            <a:avLst/>
          </a:prstGeom>
          <a:noFill/>
        </p:spPr>
        <p:txBody>
          <a:bodyPr wrap="square" rtlCol="0">
            <a:spAutoFit/>
          </a:bodyPr>
          <a:p>
            <a:r>
              <a:rPr lang="zh-CN" altLang="en-US"/>
              <a:t>给数组元素赋值</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获取数组元素的值</a:t>
            </a:r>
            <a:endParaRPr lang="zh-CN" altLang="en-US"/>
          </a:p>
        </p:txBody>
      </p:sp>
      <p:sp>
        <p:nvSpPr>
          <p:cNvPr id="3" name="内容占位符 2"/>
          <p:cNvSpPr>
            <a:spLocks noGrp="1"/>
          </p:cNvSpPr>
          <p:nvPr>
            <p:ph idx="1"/>
          </p:nvPr>
        </p:nvSpPr>
        <p:spPr/>
        <p:txBody>
          <a:bodyPr/>
          <a:p>
            <a:r>
              <a:rPr lang="zh-CN" altLang="en-US"/>
              <a:t>在</a:t>
            </a:r>
            <a:r>
              <a:rPr lang="en-US" altLang="zh-CN"/>
              <a:t>java</a:t>
            </a:r>
            <a:r>
              <a:rPr lang="zh-CN" altLang="en-US"/>
              <a:t>中，无论是给数组元素赋值，还是获取数组元素的值，都需要用到数组元素的下标。</a:t>
            </a:r>
            <a:r>
              <a:rPr lang="en-US" altLang="zh-CN"/>
              <a:t>A[9] =10; int a = A[9]</a:t>
            </a:r>
            <a:r>
              <a:rPr lang="zh-CN" altLang="en-US"/>
              <a:t>。</a:t>
            </a:r>
            <a:r>
              <a:rPr lang="en-US" altLang="zh-CN"/>
              <a:t>a=?</a:t>
            </a:r>
            <a:endParaRPr lang="en-US" altLang="zh-CN"/>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sp>
        <p:nvSpPr>
          <p:cNvPr id="5" name="文本框 4"/>
          <p:cNvSpPr txBox="1"/>
          <p:nvPr/>
        </p:nvSpPr>
        <p:spPr>
          <a:xfrm>
            <a:off x="1981835" y="2842260"/>
            <a:ext cx="8549005" cy="1371600"/>
          </a:xfrm>
          <a:prstGeom prst="rect">
            <a:avLst/>
          </a:prstGeom>
          <a:noFill/>
        </p:spPr>
        <p:txBody>
          <a:bodyPr wrap="square" rtlCol="0">
            <a:spAutoFit/>
          </a:bodyPr>
          <a:p>
            <a:r>
              <a:rPr lang="zh-CN" altLang="en-US" sz="2800">
                <a:solidFill>
                  <a:srgbClr val="FF0000"/>
                </a:solidFill>
              </a:rPr>
              <a:t>思考：逐行语句对数组元素进行赋值显然不是动态编程的方法，如何更加便捷效率的对数组元素进行赋值？</a:t>
            </a:r>
            <a:endParaRPr lang="zh-CN" altLang="en-US" sz="280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a:t>
            </a:r>
            <a:r>
              <a:rPr lang="en-US" altLang="zh-CN"/>
              <a:t>2</a:t>
            </a:r>
            <a:r>
              <a:rPr lang="zh-CN" altLang="en-US"/>
              <a:t>：先定义，再初始化</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内容占位符 4"/>
          <p:cNvPicPr>
            <a:picLocks noChangeAspect="1"/>
          </p:cNvPicPr>
          <p:nvPr>
            <p:ph idx="1"/>
          </p:nvPr>
        </p:nvPicPr>
        <p:blipFill>
          <a:blip r:embed="rId1"/>
          <a:stretch>
            <a:fillRect/>
          </a:stretch>
        </p:blipFill>
        <p:spPr>
          <a:xfrm>
            <a:off x="1078230" y="1809750"/>
            <a:ext cx="4817745" cy="3238500"/>
          </a:xfrm>
          <a:prstGeom prst="rect">
            <a:avLst/>
          </a:prstGeom>
        </p:spPr>
      </p:pic>
      <p:pic>
        <p:nvPicPr>
          <p:cNvPr id="6" name="图片 5"/>
          <p:cNvPicPr>
            <a:picLocks noChangeAspect="1"/>
          </p:cNvPicPr>
          <p:nvPr/>
        </p:nvPicPr>
        <p:blipFill>
          <a:blip r:embed="rId2"/>
          <a:stretch>
            <a:fillRect/>
          </a:stretch>
        </p:blipFill>
        <p:spPr>
          <a:xfrm>
            <a:off x="5895975" y="2004695"/>
            <a:ext cx="5673090" cy="1369695"/>
          </a:xfrm>
          <a:prstGeom prst="rect">
            <a:avLst/>
          </a:prstGeom>
        </p:spPr>
      </p:pic>
      <p:sp>
        <p:nvSpPr>
          <p:cNvPr id="7" name="文本框 6"/>
          <p:cNvSpPr txBox="1"/>
          <p:nvPr/>
        </p:nvSpPr>
        <p:spPr>
          <a:xfrm>
            <a:off x="6598920" y="4198620"/>
            <a:ext cx="3505200" cy="640080"/>
          </a:xfrm>
          <a:prstGeom prst="rect">
            <a:avLst/>
          </a:prstGeom>
          <a:noFill/>
        </p:spPr>
        <p:txBody>
          <a:bodyPr wrap="square" rtlCol="0">
            <a:spAutoFit/>
          </a:bodyPr>
          <a:p>
            <a:r>
              <a:rPr lang="zh-CN" altLang="en-US"/>
              <a:t>同理，初始化语句必须在函数体内</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a:t>
            </a:r>
            <a:r>
              <a:rPr lang="en-US" altLang="zh-CN"/>
              <a:t>3</a:t>
            </a:r>
            <a:r>
              <a:rPr lang="zh-CN" altLang="en-US"/>
              <a:t>：在定义时赋值</a:t>
            </a:r>
            <a:endParaRPr lang="zh-CN" altLang="en-US"/>
          </a:p>
        </p:txBody>
      </p:sp>
      <p:sp>
        <p:nvSpPr>
          <p:cNvPr id="3" name="内容占位符 2"/>
          <p:cNvSpPr>
            <a:spLocks noGrp="1"/>
          </p:cNvSpPr>
          <p:nvPr>
            <p:ph idx="1"/>
          </p:nvPr>
        </p:nvSpPr>
        <p:spPr/>
        <p:txBody>
          <a:bodyPr/>
          <a:p>
            <a:r>
              <a:rPr lang="zh-CN" altLang="en-US"/>
              <a:t>以该种方法定义数组将直接用数组元素的值以及个数来初始化数组</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6" name="图片 5"/>
          <p:cNvPicPr>
            <a:picLocks noChangeAspect="1"/>
          </p:cNvPicPr>
          <p:nvPr/>
        </p:nvPicPr>
        <p:blipFill>
          <a:blip r:embed="rId1"/>
          <a:stretch>
            <a:fillRect/>
          </a:stretch>
        </p:blipFill>
        <p:spPr>
          <a:xfrm>
            <a:off x="2726055" y="2667000"/>
            <a:ext cx="5636895" cy="21697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二维数组</a:t>
            </a:r>
            <a:endParaRPr lang="zh-CN" altLang="en-US"/>
          </a:p>
        </p:txBody>
      </p:sp>
      <p:sp>
        <p:nvSpPr>
          <p:cNvPr id="3" name="内容占位符 2"/>
          <p:cNvSpPr>
            <a:spLocks noGrp="1"/>
          </p:cNvSpPr>
          <p:nvPr>
            <p:ph idx="1"/>
          </p:nvPr>
        </p:nvSpPr>
        <p:spPr/>
        <p:txBody>
          <a:bodyPr/>
          <a:p>
            <a:r>
              <a:rPr lang="zh-CN" altLang="en-US"/>
              <a:t>二维数组的定义方式类似一维数组，只是多了一个</a:t>
            </a:r>
            <a:r>
              <a:rPr lang="en-US" altLang="zh-CN"/>
              <a:t>[]</a:t>
            </a:r>
            <a:r>
              <a:rPr lang="zh-CN" altLang="en-US"/>
              <a:t>以及多了一个维度需要我们定义大小。</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图片 4"/>
          <p:cNvPicPr>
            <a:picLocks noChangeAspect="1"/>
          </p:cNvPicPr>
          <p:nvPr/>
        </p:nvPicPr>
        <p:blipFill>
          <a:blip r:embed="rId1"/>
          <a:stretch>
            <a:fillRect/>
          </a:stretch>
        </p:blipFill>
        <p:spPr>
          <a:xfrm>
            <a:off x="1177925" y="2288540"/>
            <a:ext cx="7693660" cy="3888740"/>
          </a:xfrm>
          <a:prstGeom prst="rect">
            <a:avLst/>
          </a:prstGeom>
        </p:spPr>
      </p:pic>
      <p:sp>
        <p:nvSpPr>
          <p:cNvPr id="6" name="文本框 5"/>
          <p:cNvSpPr txBox="1"/>
          <p:nvPr/>
        </p:nvSpPr>
        <p:spPr>
          <a:xfrm>
            <a:off x="9906000" y="3421380"/>
            <a:ext cx="1645285" cy="365760"/>
          </a:xfrm>
          <a:prstGeom prst="rect">
            <a:avLst/>
          </a:prstGeom>
          <a:noFill/>
        </p:spPr>
        <p:txBody>
          <a:bodyPr wrap="square" rtlCol="0">
            <a:spAutoFit/>
          </a:bodyPr>
          <a:p>
            <a:r>
              <a:rPr lang="zh-CN" altLang="en-US"/>
              <a:t>结果是什么？</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二维数组</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内容占位符 4"/>
          <p:cNvPicPr>
            <a:picLocks noChangeAspect="1"/>
          </p:cNvPicPr>
          <p:nvPr>
            <p:ph idx="1"/>
          </p:nvPr>
        </p:nvPicPr>
        <p:blipFill>
          <a:blip r:embed="rId1"/>
          <a:stretch>
            <a:fillRect/>
          </a:stretch>
        </p:blipFill>
        <p:spPr>
          <a:xfrm>
            <a:off x="940435" y="1845310"/>
            <a:ext cx="7597140" cy="814070"/>
          </a:xfrm>
          <a:prstGeom prst="rect">
            <a:avLst/>
          </a:prstGeom>
        </p:spPr>
      </p:pic>
      <p:cxnSp>
        <p:nvCxnSpPr>
          <p:cNvPr id="7" name="直接连接符 6"/>
          <p:cNvCxnSpPr/>
          <p:nvPr/>
        </p:nvCxnSpPr>
        <p:spPr>
          <a:xfrm>
            <a:off x="807720" y="2659380"/>
            <a:ext cx="10637520" cy="0"/>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1078230" y="3041015"/>
            <a:ext cx="8165465" cy="2222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zh-CN" altLang="en-US"/>
              <a:t>通过本章的学习，</a:t>
            </a:r>
            <a:r>
              <a:rPr lang="en-US" altLang="zh-CN"/>
              <a:t>”</a:t>
            </a:r>
            <a:r>
              <a:rPr lang="zh-CN" altLang="en-US"/>
              <a:t>字段</a:t>
            </a:r>
            <a:r>
              <a:rPr lang="en-US" altLang="zh-CN"/>
              <a:t>”</a:t>
            </a:r>
            <a:r>
              <a:rPr lang="zh-CN" altLang="en-US"/>
              <a:t>和</a:t>
            </a:r>
            <a:r>
              <a:rPr lang="en-US" altLang="zh-CN"/>
              <a:t>”</a:t>
            </a:r>
            <a:r>
              <a:rPr lang="zh-CN" altLang="en-US"/>
              <a:t>变量</a:t>
            </a:r>
            <a:r>
              <a:rPr lang="en-US" altLang="zh-CN"/>
              <a:t>”</a:t>
            </a:r>
            <a:r>
              <a:rPr lang="zh-CN" altLang="en-US"/>
              <a:t>都应该学会映射到</a:t>
            </a:r>
            <a:r>
              <a:rPr lang="en-US" altLang="zh-CN"/>
              <a:t>states</a:t>
            </a:r>
            <a:r>
              <a:rPr lang="zh-CN" altLang="en-US"/>
              <a:t>中，而变量又可以分为：实例变量，静态变量，局部变量和参数。</a:t>
            </a:r>
            <a:r>
              <a:rPr lang="en-US" altLang="zh-CN"/>
              <a:t>Java</a:t>
            </a:r>
            <a:r>
              <a:rPr lang="zh-CN" altLang="en-US"/>
              <a:t>中的基本数据类型在初始化的时候有默认值，但必须是在函数体外。数组在初始化的时候必须对数组大小进行确定以分配对应的内存空间，不管是数组还是变量，在使用前都必须初始化，变量的初始化即为赋值，数组的初始化即为定义大小和维度。</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控制语句</a:t>
            </a:r>
            <a:endParaRPr lang="zh-CN" altLang="en-US"/>
          </a:p>
        </p:txBody>
      </p:sp>
      <p:sp>
        <p:nvSpPr>
          <p:cNvPr id="3" name="内容占位符 2"/>
          <p:cNvSpPr>
            <a:spLocks noGrp="1"/>
          </p:cNvSpPr>
          <p:nvPr>
            <p:ph idx="1"/>
          </p:nvPr>
        </p:nvSpPr>
        <p:spPr/>
        <p:txBody>
          <a:bodyPr/>
          <a:p>
            <a:r>
              <a:rPr lang="zh-CN" altLang="en-US"/>
              <a:t>代码在执行过程中都是按照自上而下的顺序逐行进行，而控制语句的作用就是在顺序执行的过程中对代码的运行块进行分支选择，或者对某一部分代码进行循环，或者进行决策判断。因此，控制语句是程序设计中比不可少的部分。</a:t>
            </a:r>
            <a:endParaRPr lang="zh-CN" altLang="en-US"/>
          </a:p>
          <a:p>
            <a:endParaRPr lang="zh-CN" altLang="en-US"/>
          </a:p>
          <a:p>
            <a:r>
              <a:rPr lang="zh-CN" altLang="en-US"/>
              <a:t>本章节将重点学习</a:t>
            </a:r>
            <a:r>
              <a:rPr lang="en-US" altLang="zh-CN"/>
              <a:t>java</a:t>
            </a:r>
            <a:r>
              <a:rPr lang="zh-CN" altLang="en-US"/>
              <a:t>语言的</a:t>
            </a:r>
            <a:r>
              <a:rPr lang="en-US" altLang="zh-CN"/>
              <a:t>if</a:t>
            </a:r>
            <a:r>
              <a:rPr lang="zh-CN" altLang="en-US"/>
              <a:t>语句和</a:t>
            </a:r>
            <a:r>
              <a:rPr lang="en-US" altLang="zh-CN"/>
              <a:t>for</a:t>
            </a:r>
            <a:r>
              <a:rPr lang="zh-CN" altLang="en-US"/>
              <a:t>循环以及</a:t>
            </a:r>
            <a:r>
              <a:rPr lang="en-US" altLang="zh-CN"/>
              <a:t>while</a:t>
            </a:r>
            <a:r>
              <a:rPr lang="zh-CN" altLang="en-US"/>
              <a:t>循环</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 VM(JVM)</a:t>
            </a:r>
            <a:endParaRPr lang="en-US" altLang="zh-CN"/>
          </a:p>
        </p:txBody>
      </p:sp>
      <p:pic>
        <p:nvPicPr>
          <p:cNvPr id="4" name="内容占位符 3"/>
          <p:cNvPicPr>
            <a:picLocks noChangeAspect="1"/>
          </p:cNvPicPr>
          <p:nvPr>
            <p:ph idx="1"/>
          </p:nvPr>
        </p:nvPicPr>
        <p:blipFill>
          <a:blip r:embed="rId1"/>
          <a:stretch>
            <a:fillRect/>
          </a:stretch>
        </p:blipFill>
        <p:spPr>
          <a:xfrm>
            <a:off x="1383665" y="2597150"/>
            <a:ext cx="9424670" cy="2054225"/>
          </a:xfrm>
          <a:prstGeom prst="rect">
            <a:avLst/>
          </a:prstGeom>
        </p:spPr>
      </p:pic>
      <p:sp>
        <p:nvSpPr>
          <p:cNvPr id="5" name="页脚占位符 4"/>
          <p:cNvSpPr>
            <a:spLocks noGrp="1"/>
          </p:cNvSpPr>
          <p:nvPr>
            <p:ph type="ftr" sz="quarter" idx="11"/>
          </p:nvPr>
        </p:nvSpPr>
        <p:spPr/>
        <p:txBody>
          <a:bodyPr/>
          <a:p>
            <a:r>
              <a:rPr lang="en-US" altLang="zh-CN">
                <a:sym typeface="+mn-ea"/>
              </a:rPr>
              <a:t>Yuanmao Wang - Anhui TCM University</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if</a:t>
            </a:r>
            <a:endParaRPr lang="en-US" altLang="zh-CN"/>
          </a:p>
        </p:txBody>
      </p:sp>
      <p:sp>
        <p:nvSpPr>
          <p:cNvPr id="3" name="内容占位符 2"/>
          <p:cNvSpPr>
            <a:spLocks noGrp="1"/>
          </p:cNvSpPr>
          <p:nvPr>
            <p:ph idx="1"/>
          </p:nvPr>
        </p:nvSpPr>
        <p:spPr/>
        <p:txBody>
          <a:bodyPr/>
          <a:p>
            <a:r>
              <a:rPr lang="en-US" altLang="zh-CN"/>
              <a:t>if</a:t>
            </a:r>
            <a:r>
              <a:rPr lang="zh-CN" altLang="en-US"/>
              <a:t>语句是程序中最基本的控制语句，它使你的应用程序依据条件判断的真或者假来执行某一段特定的代码段。</a:t>
            </a:r>
            <a:endParaRPr lang="zh-CN" altLang="en-US"/>
          </a:p>
          <a:p>
            <a:r>
              <a:rPr lang="zh-CN" altLang="en-US"/>
              <a:t>例如：如果我们需要让自行车进行减速的前提条件是自行车已经在骑行，实现代码将类似如下：</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图片 4"/>
          <p:cNvPicPr>
            <a:picLocks noChangeAspect="1"/>
          </p:cNvPicPr>
          <p:nvPr/>
        </p:nvPicPr>
        <p:blipFill>
          <a:blip r:embed="rId1"/>
          <a:stretch>
            <a:fillRect/>
          </a:stretch>
        </p:blipFill>
        <p:spPr>
          <a:xfrm>
            <a:off x="3351530" y="3152775"/>
            <a:ext cx="4479925" cy="287083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if-else</a:t>
            </a:r>
            <a:endParaRPr lang="en-US" altLang="zh-CN"/>
          </a:p>
        </p:txBody>
      </p:sp>
      <p:sp>
        <p:nvSpPr>
          <p:cNvPr id="3" name="内容占位符 2"/>
          <p:cNvSpPr>
            <a:spLocks noGrp="1"/>
          </p:cNvSpPr>
          <p:nvPr>
            <p:ph idx="1"/>
          </p:nvPr>
        </p:nvSpPr>
        <p:spPr/>
        <p:txBody>
          <a:bodyPr/>
          <a:p>
            <a:r>
              <a:rPr lang="zh-CN" altLang="en-US"/>
              <a:t>和单独的</a:t>
            </a:r>
            <a:r>
              <a:rPr lang="en-US" altLang="zh-CN"/>
              <a:t>if</a:t>
            </a:r>
            <a:r>
              <a:rPr lang="zh-CN" altLang="en-US"/>
              <a:t>语句不同之处在于，</a:t>
            </a:r>
            <a:r>
              <a:rPr lang="en-US" altLang="zh-CN"/>
              <a:t>if-else</a:t>
            </a:r>
            <a:r>
              <a:rPr lang="zh-CN" altLang="en-US"/>
              <a:t>语句在</a:t>
            </a:r>
            <a:r>
              <a:rPr lang="en-US" altLang="zh-CN"/>
              <a:t>if</a:t>
            </a:r>
            <a:r>
              <a:rPr lang="zh-CN" altLang="en-US"/>
              <a:t>条件判断不为真时则优先执行</a:t>
            </a:r>
            <a:r>
              <a:rPr lang="en-US" altLang="zh-CN"/>
              <a:t>else</a:t>
            </a:r>
            <a:r>
              <a:rPr lang="zh-CN" altLang="en-US"/>
              <a:t>中的语句块，而不是直接跳出判断语句。</a:t>
            </a:r>
            <a:endParaRPr lang="zh-CN" altLang="en-US"/>
          </a:p>
          <a:p>
            <a:r>
              <a:rPr lang="zh-CN" altLang="en-US"/>
              <a:t>例如</a:t>
            </a:r>
            <a:r>
              <a:rPr lang="en-US" altLang="zh-CN"/>
              <a:t>:</a:t>
            </a:r>
            <a:r>
              <a:rPr lang="zh-CN" altLang="en-US"/>
              <a:t>我们要在不能对自行车进行减速的情况下打印一句话来提示用户</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图片 4"/>
          <p:cNvPicPr>
            <a:picLocks noChangeAspect="1"/>
          </p:cNvPicPr>
          <p:nvPr/>
        </p:nvPicPr>
        <p:blipFill>
          <a:blip r:embed="rId1"/>
          <a:stretch>
            <a:fillRect/>
          </a:stretch>
        </p:blipFill>
        <p:spPr>
          <a:xfrm>
            <a:off x="2371725" y="3017520"/>
            <a:ext cx="8568055" cy="305625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if - else if - else</a:t>
            </a:r>
            <a:endParaRPr lang="en-US" altLang="zh-CN"/>
          </a:p>
        </p:txBody>
      </p:sp>
      <p:sp>
        <p:nvSpPr>
          <p:cNvPr id="3" name="内容占位符 2"/>
          <p:cNvSpPr>
            <a:spLocks noGrp="1"/>
          </p:cNvSpPr>
          <p:nvPr>
            <p:ph idx="1"/>
          </p:nvPr>
        </p:nvSpPr>
        <p:spPr/>
        <p:txBody>
          <a:bodyPr/>
          <a:p>
            <a:r>
              <a:rPr lang="zh-CN" altLang="en-US"/>
              <a:t>编程实现成绩分制转换：</a:t>
            </a:r>
            <a:r>
              <a:rPr lang="en-US" altLang="zh-CN">
                <a:solidFill>
                  <a:srgbClr val="FF0000"/>
                </a:solidFill>
              </a:rPr>
              <a:t>A</a:t>
            </a:r>
            <a:r>
              <a:rPr lang="en-US" altLang="zh-CN"/>
              <a:t>:&gt;=90 ; 90&gt;</a:t>
            </a:r>
            <a:r>
              <a:rPr lang="en-US" altLang="zh-CN">
                <a:solidFill>
                  <a:srgbClr val="FF0000"/>
                </a:solidFill>
              </a:rPr>
              <a:t>B</a:t>
            </a:r>
            <a:r>
              <a:rPr lang="en-US" altLang="zh-CN"/>
              <a:t>&gt;=80; 80&gt;</a:t>
            </a:r>
            <a:r>
              <a:rPr lang="en-US" altLang="zh-CN">
                <a:solidFill>
                  <a:srgbClr val="FF0000"/>
                </a:solidFill>
              </a:rPr>
              <a:t>C</a:t>
            </a:r>
            <a:r>
              <a:rPr lang="en-US" altLang="zh-CN"/>
              <a:t>&gt;=70;70&gt;</a:t>
            </a:r>
            <a:r>
              <a:rPr lang="en-US" altLang="zh-CN">
                <a:solidFill>
                  <a:srgbClr val="FF0000"/>
                </a:solidFill>
              </a:rPr>
              <a:t>D</a:t>
            </a:r>
            <a:r>
              <a:rPr lang="en-US" altLang="zh-CN"/>
              <a:t>&gt;=60</a:t>
            </a:r>
            <a:endParaRPr lang="en-US" altLang="zh-CN"/>
          </a:p>
          <a:p>
            <a:r>
              <a:rPr lang="zh-CN" altLang="en-US"/>
              <a:t>变量</a:t>
            </a:r>
            <a:r>
              <a:rPr lang="en-US" altLang="zh-CN"/>
              <a:t>score</a:t>
            </a:r>
            <a:r>
              <a:rPr lang="zh-CN" altLang="en-US"/>
              <a:t>存放成绩，结果输出成绩分制。</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6" name="图片 5"/>
          <p:cNvPicPr>
            <a:picLocks noChangeAspect="1"/>
          </p:cNvPicPr>
          <p:nvPr/>
        </p:nvPicPr>
        <p:blipFill>
          <a:blip r:embed="rId1"/>
          <a:stretch>
            <a:fillRect/>
          </a:stretch>
        </p:blipFill>
        <p:spPr>
          <a:xfrm>
            <a:off x="2466340" y="2376805"/>
            <a:ext cx="5101590" cy="397891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Switch</a:t>
            </a:r>
            <a:endParaRPr lang="en-US" altLang="zh-CN"/>
          </a:p>
        </p:txBody>
      </p:sp>
      <p:sp>
        <p:nvSpPr>
          <p:cNvPr id="3" name="内容占位符 2"/>
          <p:cNvSpPr>
            <a:spLocks noGrp="1"/>
          </p:cNvSpPr>
          <p:nvPr>
            <p:ph idx="1"/>
          </p:nvPr>
        </p:nvSpPr>
        <p:spPr/>
        <p:txBody>
          <a:bodyPr/>
          <a:p>
            <a:r>
              <a:rPr lang="en-US" altLang="zh-CN"/>
              <a:t>switch</a:t>
            </a:r>
            <a:r>
              <a:rPr lang="zh-CN" altLang="en-US"/>
              <a:t>与</a:t>
            </a:r>
            <a:r>
              <a:rPr lang="en-US" altLang="zh-CN"/>
              <a:t>if</a:t>
            </a:r>
            <a:r>
              <a:rPr lang="zh-CN" altLang="en-US"/>
              <a:t>不同之处在于</a:t>
            </a:r>
            <a:r>
              <a:rPr lang="en-US" altLang="zh-CN"/>
              <a:t>switch</a:t>
            </a:r>
            <a:r>
              <a:rPr lang="zh-CN" altLang="en-US"/>
              <a:t>结构更清晰，条件执行语句更多，同时条件判断语句的限制也比</a:t>
            </a:r>
            <a:r>
              <a:rPr lang="en-US" altLang="zh-CN"/>
              <a:t>if</a:t>
            </a:r>
            <a:r>
              <a:rPr lang="zh-CN" altLang="en-US"/>
              <a:t>严苛，因此只在特殊情况用</a:t>
            </a:r>
            <a:r>
              <a:rPr lang="en-US" altLang="zh-CN"/>
              <a:t>switch</a:t>
            </a:r>
            <a:endParaRPr lang="en-US" altLang="zh-CN"/>
          </a:p>
          <a:p>
            <a:r>
              <a:rPr lang="zh-CN" altLang="en-US"/>
              <a:t>例如：输入</a:t>
            </a:r>
            <a:r>
              <a:rPr lang="en-US" altLang="zh-CN"/>
              <a:t>1-12</a:t>
            </a:r>
            <a:r>
              <a:rPr lang="zh-CN" altLang="en-US"/>
              <a:t>数字，判断月份并输出：</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图片 4"/>
          <p:cNvPicPr>
            <a:picLocks noChangeAspect="1"/>
          </p:cNvPicPr>
          <p:nvPr/>
        </p:nvPicPr>
        <p:blipFill>
          <a:blip r:embed="rId1"/>
          <a:stretch>
            <a:fillRect/>
          </a:stretch>
        </p:blipFill>
        <p:spPr>
          <a:xfrm>
            <a:off x="3610610" y="1667510"/>
            <a:ext cx="4542790" cy="4333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国庆作业</a:t>
            </a:r>
            <a:endParaRPr lang="zh-CN" altLang="zh-CN"/>
          </a:p>
        </p:txBody>
      </p:sp>
      <p:sp>
        <p:nvSpPr>
          <p:cNvPr id="3" name="内容占位符 2"/>
          <p:cNvSpPr>
            <a:spLocks noGrp="1"/>
          </p:cNvSpPr>
          <p:nvPr>
            <p:ph idx="1"/>
          </p:nvPr>
        </p:nvSpPr>
        <p:spPr/>
        <p:txBody>
          <a:bodyPr/>
          <a:p>
            <a:r>
              <a:rPr lang="en-US" altLang="zh-CN"/>
              <a:t>E1</a:t>
            </a:r>
            <a:r>
              <a:rPr lang="zh-CN" altLang="en-US"/>
              <a:t>：使用</a:t>
            </a:r>
            <a:r>
              <a:rPr lang="en-US" altLang="zh-CN"/>
              <a:t>JAVA</a:t>
            </a:r>
            <a:r>
              <a:rPr lang="zh-CN" altLang="en-US"/>
              <a:t>编程实现</a:t>
            </a:r>
            <a:r>
              <a:rPr lang="en-US" altLang="zh-CN"/>
              <a:t>1+2+</a:t>
            </a:r>
            <a:r>
              <a:rPr lang="zh-CN" altLang="en-US"/>
              <a:t>···</a:t>
            </a:r>
            <a:r>
              <a:rPr lang="en-US" altLang="zh-CN"/>
              <a:t>+100</a:t>
            </a:r>
            <a:endParaRPr lang="en-US" altLang="zh-CN"/>
          </a:p>
          <a:p>
            <a:endParaRPr lang="en-US" altLang="zh-CN"/>
          </a:p>
          <a:p>
            <a:endParaRPr lang="en-US" altLang="zh-CN"/>
          </a:p>
          <a:p>
            <a:r>
              <a:rPr lang="en-US" altLang="zh-CN"/>
              <a:t>E2</a:t>
            </a:r>
            <a:r>
              <a:rPr lang="zh-CN" altLang="en-US"/>
              <a:t>：定义一个类</a:t>
            </a:r>
            <a:r>
              <a:rPr lang="en-US" altLang="zh-CN"/>
              <a:t>Student(</a:t>
            </a:r>
            <a:r>
              <a:rPr lang="zh-CN" altLang="en-US"/>
              <a:t>包含你认为应该有的所有</a:t>
            </a:r>
            <a:r>
              <a:rPr lang="en-US" altLang="zh-CN"/>
              <a:t>fields</a:t>
            </a:r>
            <a:r>
              <a:rPr lang="zh-CN" altLang="en-US"/>
              <a:t>和</a:t>
            </a:r>
            <a:r>
              <a:rPr lang="en-US" altLang="zh-CN"/>
              <a:t>methods),</a:t>
            </a:r>
            <a:r>
              <a:rPr lang="zh-CN" altLang="en-US"/>
              <a:t>然后新建另一个类，在该类中定义一个数组，长度为自己班级的人数，数组类型为</a:t>
            </a:r>
            <a:r>
              <a:rPr lang="en-US" altLang="zh-CN"/>
              <a:t>Student</a:t>
            </a:r>
            <a:r>
              <a:rPr lang="zh-CN" altLang="en-US"/>
              <a:t>类。</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sp>
        <p:nvSpPr>
          <p:cNvPr id="5" name="文本框 4"/>
          <p:cNvSpPr txBox="1"/>
          <p:nvPr/>
        </p:nvSpPr>
        <p:spPr>
          <a:xfrm>
            <a:off x="1042670" y="4944745"/>
            <a:ext cx="10311130" cy="368300"/>
          </a:xfrm>
          <a:prstGeom prst="rect">
            <a:avLst/>
          </a:prstGeom>
          <a:noFill/>
        </p:spPr>
        <p:txBody>
          <a:bodyPr wrap="square" rtlCol="0">
            <a:spAutoFit/>
          </a:bodyPr>
          <a:p>
            <a:r>
              <a:rPr lang="zh-CN" altLang="en-US">
                <a:solidFill>
                  <a:srgbClr val="FF0000"/>
                </a:solidFill>
              </a:rPr>
              <a:t>以上内容需全部用</a:t>
            </a:r>
            <a:r>
              <a:rPr lang="en-US" altLang="zh-CN">
                <a:solidFill>
                  <a:srgbClr val="FF0000"/>
                </a:solidFill>
              </a:rPr>
              <a:t>java</a:t>
            </a:r>
            <a:r>
              <a:rPr lang="zh-CN" altLang="en-US">
                <a:solidFill>
                  <a:srgbClr val="FF0000"/>
                </a:solidFill>
              </a:rPr>
              <a:t>实现，工具不限，推荐使用</a:t>
            </a:r>
            <a:r>
              <a:rPr lang="en-US" altLang="zh-CN">
                <a:solidFill>
                  <a:srgbClr val="FF0000"/>
                </a:solidFill>
              </a:rPr>
              <a:t>eclipse</a:t>
            </a:r>
            <a:r>
              <a:rPr lang="zh-CN" altLang="en-US">
                <a:solidFill>
                  <a:srgbClr val="FF0000"/>
                </a:solidFill>
              </a:rPr>
              <a:t>。</a:t>
            </a:r>
            <a:r>
              <a:rPr lang="en-US" altLang="zh-CN">
                <a:solidFill>
                  <a:srgbClr val="FF0000"/>
                </a:solidFill>
              </a:rPr>
              <a:t>Java</a:t>
            </a:r>
            <a:r>
              <a:rPr lang="zh-CN" altLang="en-US">
                <a:solidFill>
                  <a:srgbClr val="FF0000"/>
                </a:solidFill>
              </a:rPr>
              <a:t>项目名必须以学号</a:t>
            </a:r>
            <a:r>
              <a:rPr lang="en-US" altLang="zh-CN">
                <a:solidFill>
                  <a:srgbClr val="FF0000"/>
                </a:solidFill>
              </a:rPr>
              <a:t>+</a:t>
            </a:r>
            <a:r>
              <a:rPr lang="zh-CN" altLang="en-US">
                <a:solidFill>
                  <a:srgbClr val="FF0000"/>
                </a:solidFill>
              </a:rPr>
              <a:t>姓名命名。</a:t>
            </a:r>
            <a:endParaRPr lang="zh-CN" altLang="en-US">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a:t>
            </a:r>
            <a:r>
              <a:rPr lang="zh-CN" altLang="en-US"/>
              <a:t>与</a:t>
            </a:r>
            <a:r>
              <a:rPr lang="en-US" altLang="zh-CN"/>
              <a:t>C/C++</a:t>
            </a:r>
            <a:r>
              <a:rPr lang="zh-CN" altLang="en-US"/>
              <a:t>有什么区别</a:t>
            </a:r>
            <a:endParaRPr lang="zh-CN" altLang="en-US"/>
          </a:p>
        </p:txBody>
      </p:sp>
      <p:sp>
        <p:nvSpPr>
          <p:cNvPr id="3" name="内容占位符 2"/>
          <p:cNvSpPr>
            <a:spLocks noGrp="1"/>
          </p:cNvSpPr>
          <p:nvPr>
            <p:ph idx="1"/>
          </p:nvPr>
        </p:nvSpPr>
        <p:spPr/>
        <p:txBody>
          <a:bodyPr/>
          <a:p>
            <a:r>
              <a:rPr lang="zh-CN" altLang="en-US"/>
              <a:t>同样的逻辑，更少的代码</a:t>
            </a:r>
            <a:endParaRPr lang="zh-CN" altLang="en-US"/>
          </a:p>
          <a:p>
            <a:endParaRPr lang="zh-CN" altLang="en-US"/>
          </a:p>
          <a:p>
            <a:r>
              <a:rPr lang="zh-CN" altLang="en-US"/>
              <a:t>算法更易实现</a:t>
            </a:r>
            <a:endParaRPr lang="zh-CN" altLang="en-US"/>
          </a:p>
          <a:p>
            <a:endParaRPr lang="zh-CN" altLang="en-US"/>
          </a:p>
          <a:p>
            <a:r>
              <a:rPr lang="zh-CN" altLang="en-US"/>
              <a:t>开发程序更简单便捷</a:t>
            </a:r>
            <a:endParaRPr lang="zh-CN" altLang="en-US"/>
          </a:p>
          <a:p>
            <a:endParaRPr lang="zh-CN" altLang="en-US"/>
          </a:p>
          <a:p>
            <a:r>
              <a:rPr lang="zh-CN" altLang="en-US"/>
              <a:t>最后一句</a:t>
            </a:r>
            <a:r>
              <a:rPr lang="en-US" altLang="zh-CN"/>
              <a:t>JAVAER</a:t>
            </a:r>
            <a:r>
              <a:rPr lang="zh-CN" altLang="en-US"/>
              <a:t>们常说的一句话</a:t>
            </a:r>
            <a:r>
              <a:rPr lang="en-US" altLang="zh-CN"/>
              <a:t>“</a:t>
            </a:r>
            <a:r>
              <a:rPr lang="zh-CN" altLang="en-US"/>
              <a:t>一次编码，到处运行</a:t>
            </a:r>
            <a:r>
              <a:rPr lang="en-US" altLang="zh-CN"/>
              <a:t>”</a:t>
            </a:r>
            <a:endParaRPr lang="en-US" altLang="zh-CN"/>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Hello World!</a:t>
            </a:r>
            <a:endParaRPr lang="en-US" altLang="zh-CN"/>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内容占位符 4"/>
          <p:cNvPicPr>
            <a:picLocks noChangeAspect="1"/>
          </p:cNvPicPr>
          <p:nvPr>
            <p:ph idx="1"/>
          </p:nvPr>
        </p:nvPicPr>
        <p:blipFill>
          <a:blip r:embed="rId1"/>
          <a:stretch>
            <a:fillRect/>
          </a:stretch>
        </p:blipFill>
        <p:spPr>
          <a:xfrm>
            <a:off x="838200" y="1475105"/>
            <a:ext cx="9477375" cy="2190750"/>
          </a:xfrm>
          <a:prstGeom prst="rect">
            <a:avLst/>
          </a:prstGeom>
        </p:spPr>
      </p:pic>
      <p:pic>
        <p:nvPicPr>
          <p:cNvPr id="3" name="图片 2"/>
          <p:cNvPicPr>
            <a:picLocks noChangeAspect="1"/>
          </p:cNvPicPr>
          <p:nvPr/>
        </p:nvPicPr>
        <p:blipFill>
          <a:blip r:embed="rId2"/>
          <a:stretch>
            <a:fillRect/>
          </a:stretch>
        </p:blipFill>
        <p:spPr>
          <a:xfrm>
            <a:off x="666115" y="3996690"/>
            <a:ext cx="5342890" cy="2466975"/>
          </a:xfrm>
          <a:prstGeom prst="rect">
            <a:avLst/>
          </a:prstGeom>
        </p:spPr>
      </p:pic>
      <p:cxnSp>
        <p:nvCxnSpPr>
          <p:cNvPr id="7" name="直接连接符 6"/>
          <p:cNvCxnSpPr/>
          <p:nvPr/>
        </p:nvCxnSpPr>
        <p:spPr>
          <a:xfrm>
            <a:off x="24130" y="3792220"/>
            <a:ext cx="12204065" cy="0"/>
          </a:xfrm>
          <a:prstGeom prst="line">
            <a:avLst/>
          </a:prstGeom>
          <a:ln w="12700">
            <a:prstDash val="sysDas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7385" y="365125"/>
            <a:ext cx="11054715" cy="782320"/>
          </a:xfrm>
        </p:spPr>
        <p:txBody>
          <a:bodyPr>
            <a:normAutofit/>
          </a:bodyPr>
          <a:p>
            <a:r>
              <a:rPr lang="en-US" altLang="zh-CN"/>
              <a:t>Object-Oriented Programming </a:t>
            </a:r>
            <a:r>
              <a:rPr lang="zh-CN" altLang="en-US"/>
              <a:t>面向对象编程</a:t>
            </a:r>
            <a:endParaRPr lang="zh-CN" altLang="en-US"/>
          </a:p>
        </p:txBody>
      </p:sp>
      <p:sp>
        <p:nvSpPr>
          <p:cNvPr id="3" name="内容占位符 2"/>
          <p:cNvSpPr>
            <a:spLocks noGrp="1"/>
          </p:cNvSpPr>
          <p:nvPr>
            <p:ph idx="1"/>
          </p:nvPr>
        </p:nvSpPr>
        <p:spPr/>
        <p:txBody>
          <a:bodyPr/>
          <a:p>
            <a:r>
              <a:rPr lang="zh-CN" altLang="en-US" sz="2400"/>
              <a:t>现实生活中的对象拥有两个特征：状态（静态）和行为（动态）</a:t>
            </a:r>
            <a:endParaRPr lang="zh-CN" altLang="en-US" sz="2400"/>
          </a:p>
          <a:p>
            <a:endParaRPr lang="zh-CN" altLang="en-US" sz="2400"/>
          </a:p>
          <a:p>
            <a:r>
              <a:rPr lang="zh-CN" altLang="en-US" sz="2400"/>
              <a:t>小狗的状态（名字，颜色，饱了，饿了），行为（摇尾巴，吃骨头）</a:t>
            </a:r>
            <a:endParaRPr lang="zh-CN" altLang="en-US" sz="2400"/>
          </a:p>
          <a:p>
            <a:endParaRPr lang="zh-CN" altLang="en-US"/>
          </a:p>
          <a:p>
            <a:r>
              <a:rPr lang="zh-CN" altLang="en-US" sz="2400"/>
              <a:t>你也可以在你身边随意的找到各种各样的</a:t>
            </a:r>
            <a:r>
              <a:rPr lang="en-US" altLang="zh-CN" sz="2400"/>
              <a:t>Objects</a:t>
            </a:r>
            <a:endParaRPr lang="en-US" altLang="zh-CN" sz="2400"/>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Object-Oriented Programming </a:t>
            </a:r>
            <a:r>
              <a:rPr lang="zh-CN" altLang="en-US"/>
              <a:t>面向对象编程</a:t>
            </a:r>
            <a:endParaRPr lang="zh-CN" altLang="en-US"/>
          </a:p>
        </p:txBody>
      </p:sp>
      <p:sp>
        <p:nvSpPr>
          <p:cNvPr id="3" name="内容占位符 2"/>
          <p:cNvSpPr>
            <a:spLocks noGrp="1"/>
          </p:cNvSpPr>
          <p:nvPr>
            <p:ph idx="1"/>
          </p:nvPr>
        </p:nvSpPr>
        <p:spPr/>
        <p:txBody>
          <a:bodyPr/>
          <a:p>
            <a:r>
              <a:rPr lang="en-US" altLang="zh-CN"/>
              <a:t>Objects-</a:t>
            </a:r>
            <a:r>
              <a:rPr lang="zh-CN" altLang="en-US"/>
              <a:t>对象（封装）</a:t>
            </a:r>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图片 4"/>
          <p:cNvPicPr>
            <a:picLocks noChangeAspect="1"/>
          </p:cNvPicPr>
          <p:nvPr/>
        </p:nvPicPr>
        <p:blipFill>
          <a:blip r:embed="rId1"/>
          <a:stretch>
            <a:fillRect/>
          </a:stretch>
        </p:blipFill>
        <p:spPr>
          <a:xfrm>
            <a:off x="1600200" y="2473960"/>
            <a:ext cx="4055110" cy="2946400"/>
          </a:xfrm>
          <a:prstGeom prst="rect">
            <a:avLst/>
          </a:prstGeom>
        </p:spPr>
      </p:pic>
      <p:pic>
        <p:nvPicPr>
          <p:cNvPr id="6" name="图片 5"/>
          <p:cNvPicPr>
            <a:picLocks noChangeAspect="1"/>
          </p:cNvPicPr>
          <p:nvPr/>
        </p:nvPicPr>
        <p:blipFill>
          <a:blip r:embed="rId2"/>
          <a:stretch>
            <a:fillRect/>
          </a:stretch>
        </p:blipFill>
        <p:spPr>
          <a:xfrm>
            <a:off x="6728460" y="2390140"/>
            <a:ext cx="3397250" cy="3114040"/>
          </a:xfrm>
          <a:prstGeom prst="rect">
            <a:avLst/>
          </a:prstGeom>
        </p:spPr>
      </p:pic>
      <p:cxnSp>
        <p:nvCxnSpPr>
          <p:cNvPr id="7" name="直接连接符 6"/>
          <p:cNvCxnSpPr>
            <a:stCxn id="3" idx="0"/>
            <a:endCxn id="3" idx="2"/>
          </p:cNvCxnSpPr>
          <p:nvPr/>
        </p:nvCxnSpPr>
        <p:spPr>
          <a:xfrm>
            <a:off x="6096000" y="1326515"/>
            <a:ext cx="0" cy="485076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面向对象编程的特点</a:t>
            </a:r>
            <a:endParaRPr lang="zh-CN" altLang="en-US"/>
          </a:p>
        </p:txBody>
      </p:sp>
      <p:sp>
        <p:nvSpPr>
          <p:cNvPr id="3" name="内容占位符 2"/>
          <p:cNvSpPr>
            <a:spLocks noGrp="1"/>
          </p:cNvSpPr>
          <p:nvPr>
            <p:ph idx="1"/>
          </p:nvPr>
        </p:nvSpPr>
        <p:spPr/>
        <p:txBody>
          <a:bodyPr/>
          <a:p>
            <a:r>
              <a:rPr lang="zh-CN" altLang="en-US">
                <a:solidFill>
                  <a:srgbClr val="FF0000"/>
                </a:solidFill>
              </a:rPr>
              <a:t>模块化</a:t>
            </a:r>
            <a:r>
              <a:rPr lang="zh-CN" altLang="en-US"/>
              <a:t>：在对象传递的过程中，不会对对象内部的代码进行破坏</a:t>
            </a:r>
            <a:endParaRPr lang="zh-CN" altLang="en-US"/>
          </a:p>
          <a:p>
            <a:endParaRPr lang="zh-CN" altLang="en-US"/>
          </a:p>
          <a:p>
            <a:r>
              <a:rPr lang="zh-CN" altLang="en-US">
                <a:solidFill>
                  <a:srgbClr val="FF0000"/>
                </a:solidFill>
              </a:rPr>
              <a:t>信息隐藏</a:t>
            </a:r>
            <a:r>
              <a:rPr lang="zh-CN" altLang="en-US"/>
              <a:t>：在对象与对象的信息交流中仅仅是通过对象的方法进行互动，对象中的状态和方法中的实现逻辑都是对外界隐藏的</a:t>
            </a:r>
            <a:endParaRPr lang="zh-CN" altLang="en-US"/>
          </a:p>
          <a:p>
            <a:endParaRPr lang="zh-CN" altLang="en-US"/>
          </a:p>
          <a:p>
            <a:r>
              <a:rPr lang="zh-CN" altLang="en-US">
                <a:solidFill>
                  <a:srgbClr val="FF0000"/>
                </a:solidFill>
              </a:rPr>
              <a:t>代码重利用</a:t>
            </a:r>
            <a:r>
              <a:rPr lang="zh-CN" altLang="en-US"/>
              <a:t>：可以将别人编写好的对象的代码直接拿过来使用与你自己的程序中</a:t>
            </a:r>
            <a:endParaRPr lang="zh-CN" altLang="en-US"/>
          </a:p>
          <a:p>
            <a:endParaRPr lang="zh-CN" altLang="en-US"/>
          </a:p>
          <a:p>
            <a:endParaRPr lang="zh-CN" altLang="en-US"/>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Class  </a:t>
            </a:r>
            <a:r>
              <a:rPr lang="zh-CN" altLang="en-US"/>
              <a:t>类</a:t>
            </a:r>
            <a:endParaRPr lang="zh-CN" altLang="en-US"/>
          </a:p>
        </p:txBody>
      </p:sp>
      <p:sp>
        <p:nvSpPr>
          <p:cNvPr id="3" name="内容占位符 2"/>
          <p:cNvSpPr>
            <a:spLocks noGrp="1"/>
          </p:cNvSpPr>
          <p:nvPr>
            <p:ph idx="1"/>
          </p:nvPr>
        </p:nvSpPr>
        <p:spPr/>
        <p:txBody>
          <a:bodyPr/>
          <a:p>
            <a:r>
              <a:rPr lang="zh-CN" altLang="en-US"/>
              <a:t>在现实生活中，一个具体的对象可能会有与其非常相似的其他对象集，比如你拥有一辆自行车，你的朋友也拥有一辆自行车，对你俩而言你们的自行车都是一个具体的对象，而这两辆自行车都可以被称作是一个类，叫</a:t>
            </a:r>
            <a:r>
              <a:rPr lang="en-US" altLang="zh-CN"/>
              <a:t>“</a:t>
            </a:r>
            <a:r>
              <a:rPr lang="zh-CN" altLang="en-US"/>
              <a:t>自行车类</a:t>
            </a:r>
            <a:r>
              <a:rPr lang="en-US" altLang="zh-CN"/>
              <a:t>”</a:t>
            </a:r>
            <a:r>
              <a:rPr lang="zh-CN" altLang="en-US"/>
              <a:t>，他们都具备两个轮子，两个刹车，两个脚踏。你们各自的车就是这个类的一个实例</a:t>
            </a:r>
            <a:r>
              <a:rPr lang="en-US" altLang="zh-CN"/>
              <a:t>instance</a:t>
            </a:r>
            <a:endParaRPr lang="en-US" altLang="zh-CN"/>
          </a:p>
        </p:txBody>
      </p:sp>
      <p:sp>
        <p:nvSpPr>
          <p:cNvPr id="4" name="页脚占位符 3"/>
          <p:cNvSpPr>
            <a:spLocks noGrp="1"/>
          </p:cNvSpPr>
          <p:nvPr>
            <p:ph type="ftr" sz="quarter" idx="11"/>
          </p:nvPr>
        </p:nvSpPr>
        <p:spPr/>
        <p:txBody>
          <a:bodyPr/>
          <a:p>
            <a:r>
              <a:rPr lang="en-US" altLang="zh-CN">
                <a:sym typeface="+mn-ea"/>
              </a:rPr>
              <a:t>Yuanmao Wang - Anhui TCM University</a:t>
            </a:r>
            <a:endParaRPr lang="zh-CN" altLang="en-US"/>
          </a:p>
        </p:txBody>
      </p:sp>
      <p:pic>
        <p:nvPicPr>
          <p:cNvPr id="5" name="图片 4"/>
          <p:cNvPicPr>
            <a:picLocks noChangeAspect="1"/>
          </p:cNvPicPr>
          <p:nvPr/>
        </p:nvPicPr>
        <p:blipFill>
          <a:blip r:embed="rId1"/>
          <a:stretch>
            <a:fillRect/>
          </a:stretch>
        </p:blipFill>
        <p:spPr>
          <a:xfrm>
            <a:off x="4236085" y="3293745"/>
            <a:ext cx="3917315" cy="3062605"/>
          </a:xfrm>
          <a:prstGeom prst="rect">
            <a:avLst/>
          </a:prstGeom>
        </p:spPr>
      </p:pic>
    </p:spTree>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4301</Words>
  <Application>WPS 演示</Application>
  <PresentationFormat>宽屏</PresentationFormat>
  <Paragraphs>295</Paragraphs>
  <Slides>34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宋体</vt:lpstr>
      <vt:lpstr>Wingdings</vt:lpstr>
      <vt:lpstr>Wingdings</vt:lpstr>
      <vt:lpstr>Calibri Light</vt:lpstr>
      <vt:lpstr>Calibri</vt:lpstr>
      <vt:lpstr>微软雅黑</vt:lpstr>
      <vt:lpstr>Arial Unicode MS</vt:lpstr>
      <vt:lpstr>Office</vt:lpstr>
      <vt:lpstr>JAVA程序设计</vt:lpstr>
      <vt:lpstr>何为JAVA？</vt:lpstr>
      <vt:lpstr>Java VM(JVM)</vt:lpstr>
      <vt:lpstr>JAVA与C/C++有什么区别</vt:lpstr>
      <vt:lpstr>Hello World!</vt:lpstr>
      <vt:lpstr>Object-Oriented Programming 面向对象编程</vt:lpstr>
      <vt:lpstr>Object-Oriented Programming 面向对象编程</vt:lpstr>
      <vt:lpstr>面向对象编程的特点</vt:lpstr>
      <vt:lpstr>Class  类</vt:lpstr>
      <vt:lpstr>自行车类的实现Bicycle</vt:lpstr>
      <vt:lpstr>构建Bicycle的两个实例（对象）</vt:lpstr>
      <vt:lpstr>Java程序设计</vt:lpstr>
      <vt:lpstr>变量</vt:lpstr>
      <vt:lpstr>Java 中的4种变量-非静态变量</vt:lpstr>
      <vt:lpstr>Java 中的4种变量-静态变量</vt:lpstr>
      <vt:lpstr>静态与非静态变量Demo</vt:lpstr>
      <vt:lpstr>Java 中的4种变量-局部变量，参数</vt:lpstr>
      <vt:lpstr>变量命名</vt:lpstr>
      <vt:lpstr>Java基础数据类型及取值范围</vt:lpstr>
      <vt:lpstr>关于变量默认值</vt:lpstr>
      <vt:lpstr>数组</vt:lpstr>
      <vt:lpstr>方法1：直接定义数组</vt:lpstr>
      <vt:lpstr>获取数组元素的值</vt:lpstr>
      <vt:lpstr>方法2：先定义，再初始化</vt:lpstr>
      <vt:lpstr>方法3：在定义时赋值</vt:lpstr>
      <vt:lpstr>二维数组</vt:lpstr>
      <vt:lpstr>二维数组</vt:lpstr>
      <vt:lpstr>总结</vt:lpstr>
      <vt:lpstr>控制语句</vt:lpstr>
      <vt:lpstr>if</vt:lpstr>
      <vt:lpstr>if-else</vt:lpstr>
      <vt:lpstr>if - else if - else</vt:lpstr>
      <vt:lpstr>Switch</vt:lpstr>
      <vt:lpstr>国庆作业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100</cp:revision>
  <dcterms:created xsi:type="dcterms:W3CDTF">2015-05-05T08:02:00Z</dcterms:created>
  <dcterms:modified xsi:type="dcterms:W3CDTF">2017-09-28T04:55:36Z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2052-10.1.0.6750</vt:lpwstr>
  </property>
</Properties>
</file>