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0"/>
  </p:notesMasterIdLst>
  <p:sldIdLst>
    <p:sldId id="294" r:id="rId2"/>
    <p:sldId id="297" r:id="rId3"/>
    <p:sldId id="300" r:id="rId4"/>
    <p:sldId id="305" r:id="rId5"/>
    <p:sldId id="308" r:id="rId6"/>
    <p:sldId id="302" r:id="rId7"/>
    <p:sldId id="313" r:id="rId8"/>
    <p:sldId id="322" r:id="rId9"/>
    <p:sldId id="315" r:id="rId10"/>
    <p:sldId id="330" r:id="rId11"/>
    <p:sldId id="327" r:id="rId12"/>
    <p:sldId id="328" r:id="rId13"/>
    <p:sldId id="306" r:id="rId14"/>
    <p:sldId id="309" r:id="rId15"/>
    <p:sldId id="310" r:id="rId16"/>
    <p:sldId id="319" r:id="rId17"/>
    <p:sldId id="329" r:id="rId18"/>
    <p:sldId id="296" r:id="rId19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E00"/>
    <a:srgbClr val="0374AF"/>
    <a:srgbClr val="33A6B8"/>
    <a:srgbClr val="01DFCE"/>
    <a:srgbClr val="00C3D9"/>
    <a:srgbClr val="E94E60"/>
    <a:srgbClr val="028985"/>
    <a:srgbClr val="F3C301"/>
    <a:srgbClr val="31B8B4"/>
    <a:srgbClr val="01D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78806" autoAdjust="0"/>
  </p:normalViewPr>
  <p:slideViewPr>
    <p:cSldViewPr snapToGrid="0" showGuides="1">
      <p:cViewPr varScale="1">
        <p:scale>
          <a:sx n="57" d="100"/>
          <a:sy n="57" d="100"/>
        </p:scale>
        <p:origin x="1350" y="6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404</a:t>
            </a:r>
            <a:r>
              <a:rPr lang="zh-CN" altLang="en-US" dirty="0"/>
              <a:t>页面的设计参考了</a:t>
            </a:r>
            <a:r>
              <a:rPr lang="en-US" altLang="zh-CN" dirty="0"/>
              <a:t>Eclipse</a:t>
            </a:r>
            <a:r>
              <a:rPr lang="zh-CN" altLang="en-US"/>
              <a:t>的页面，也是为我们这学期的课程和辅助的努力致敬。同时左侧的文件树可以打开，内附我们小组人员的彩蛋。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61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38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025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青蓝家教取自“青出于蓝而胜于蓝”</a:t>
            </a:r>
            <a:endParaRPr lang="en-US" altLang="zh-CN" b="1" dirty="0"/>
          </a:p>
          <a:p>
            <a:r>
              <a:rPr lang="zh-CN" altLang="en-US" b="1" dirty="0"/>
              <a:t>配色为了贴合主题选择了以青色绿色和蓝色为主题颜色。</a:t>
            </a:r>
            <a:endParaRPr lang="en-US" altLang="zh-CN" b="1" dirty="0"/>
          </a:p>
          <a:p>
            <a:r>
              <a:rPr lang="en-US" altLang="zh-CN" b="1" dirty="0"/>
              <a:t>Logo</a:t>
            </a:r>
            <a:r>
              <a:rPr lang="zh-CN" altLang="en-US" b="1" dirty="0"/>
              <a:t>的设计则是采用了中国古典的篆刻元素配合毛笔字体</a:t>
            </a:r>
            <a:endParaRPr lang="en-US" altLang="zh-CN" b="1" dirty="0"/>
          </a:p>
          <a:p>
            <a:r>
              <a:rPr lang="zh-CN" altLang="en-US" b="1" dirty="0"/>
              <a:t>做出了印章的效果。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21046" y="50099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26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0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</a:t>
            </a: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4479955" y="5503756"/>
            <a:ext cx="504906" cy="483335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847400" y="5631967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实训项目小组：</a:t>
            </a:r>
            <a:r>
              <a:rPr lang="en-US" altLang="zh-CN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7++</a:t>
            </a:r>
            <a:endParaRPr lang="zh-CN" altLang="en-US" sz="28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6294" y="464098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2018-2019</a:t>
            </a:r>
            <a:r>
              <a:rPr lang="zh-CN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学期实训项目成果展示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75009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855CE-CC93-4A74-A197-6AA6387A6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40663"/>
            <a:ext cx="1013701" cy="1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100"/>
                            </p:stCondLst>
                            <p:childTnLst>
                              <p:par>
                                <p:cTn id="1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021467" y="2096530"/>
            <a:ext cx="2448626" cy="2737572"/>
          </a:xfrm>
          <a:prstGeom prst="rect">
            <a:avLst/>
          </a:prstGeom>
          <a:solidFill>
            <a:srgbClr val="01DFCE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2"/>
          <p:cNvSpPr/>
          <p:nvPr/>
        </p:nvSpPr>
        <p:spPr>
          <a:xfrm flipH="1">
            <a:off x="2503178" y="5671199"/>
            <a:ext cx="7158749" cy="3602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 algn="ctr">
              <a:defRPr/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配色为了贴合主题选择了以青色绿色和蓝色为主题颜色</a:t>
            </a:r>
            <a:endParaRPr lang="en-US" altLang="zh-CN" sz="2000" b="1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 algn="ctr">
              <a:defRPr/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采用了中性的配色并且借鉴了一些日系配色</a:t>
            </a:r>
          </a:p>
        </p:txBody>
      </p:sp>
      <p:sp>
        <p:nvSpPr>
          <p:cNvPr id="16" name="矩形 15"/>
          <p:cNvSpPr/>
          <p:nvPr/>
        </p:nvSpPr>
        <p:spPr>
          <a:xfrm>
            <a:off x="4901664" y="2096530"/>
            <a:ext cx="2448626" cy="2737572"/>
          </a:xfrm>
          <a:prstGeom prst="rect">
            <a:avLst/>
          </a:prstGeom>
          <a:solidFill>
            <a:srgbClr val="33A6B8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82110" y="2096530"/>
            <a:ext cx="2448626" cy="2737572"/>
          </a:xfrm>
          <a:prstGeom prst="rect">
            <a:avLst/>
          </a:prstGeom>
          <a:solidFill>
            <a:srgbClr val="0374AF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162927" y="444122"/>
            <a:ext cx="4114188" cy="710452"/>
            <a:chOff x="4036711" y="484463"/>
            <a:chExt cx="3286147" cy="710452"/>
          </a:xfrm>
        </p:grpSpPr>
        <p:sp>
          <p:nvSpPr>
            <p:cNvPr id="25" name="椭圆 24"/>
            <p:cNvSpPr/>
            <p:nvPr/>
          </p:nvSpPr>
          <p:spPr>
            <a:xfrm>
              <a:off x="4036711" y="484463"/>
              <a:ext cx="553061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709216" y="595963"/>
              <a:ext cx="2613642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Copyright Notice"/>
          <p:cNvSpPr>
            <a:spLocks/>
          </p:cNvSpPr>
          <p:nvPr/>
        </p:nvSpPr>
        <p:spPr bwMode="auto">
          <a:xfrm>
            <a:off x="4489864" y="1388130"/>
            <a:ext cx="3272226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  <a:endParaRPr lang="en-US" sz="2800" b="1" cap="small" dirty="0">
              <a:solidFill>
                <a:srgbClr val="00C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3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2050" name="Picture 2" descr="C:\Users\Administrator\Desktop\201901012015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2" y="1356545"/>
            <a:ext cx="10923862" cy="53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4162927" y="444122"/>
            <a:ext cx="4114188" cy="710452"/>
            <a:chOff x="4036711" y="484463"/>
            <a:chExt cx="3286147" cy="710452"/>
          </a:xfrm>
        </p:grpSpPr>
        <p:sp>
          <p:nvSpPr>
            <p:cNvPr id="27" name="椭圆 26"/>
            <p:cNvSpPr/>
            <p:nvPr/>
          </p:nvSpPr>
          <p:spPr>
            <a:xfrm>
              <a:off x="4036711" y="484463"/>
              <a:ext cx="553061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Copyright Notice"/>
            <p:cNvSpPr>
              <a:spLocks/>
            </p:cNvSpPr>
            <p:nvPr/>
          </p:nvSpPr>
          <p:spPr bwMode="auto">
            <a:xfrm>
              <a:off x="4709216" y="595963"/>
              <a:ext cx="2613642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Copyright Notice"/>
          <p:cNvSpPr>
            <a:spLocks/>
          </p:cNvSpPr>
          <p:nvPr/>
        </p:nvSpPr>
        <p:spPr bwMode="auto">
          <a:xfrm>
            <a:off x="254748" y="82500"/>
            <a:ext cx="3272226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彩蛋</a:t>
            </a:r>
            <a:endParaRPr lang="en-US" sz="2800" b="1" cap="small" dirty="0">
              <a:solidFill>
                <a:srgbClr val="00C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4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0" y="444122"/>
            <a:ext cx="3578063" cy="710452"/>
            <a:chOff x="3879320" y="484463"/>
            <a:chExt cx="277582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46670"/>
              <a:ext cx="2033021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small" spc="0" normalizeH="0" baseline="0" noProof="0" dirty="0">
                  <a:ln>
                    <a:noFill/>
                  </a:ln>
                  <a:solidFill>
                    <a:srgbClr val="00C3D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项目应用技术</a:t>
              </a:r>
              <a:endPara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9"/>
          <p:cNvSpPr/>
          <p:nvPr/>
        </p:nvSpPr>
        <p:spPr bwMode="auto">
          <a:xfrm rot="13500000">
            <a:off x="5991618" y="335649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9"/>
          <p:cNvSpPr/>
          <p:nvPr/>
        </p:nvSpPr>
        <p:spPr bwMode="auto">
          <a:xfrm rot="13500000">
            <a:off x="8624721" y="335112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28985"/>
          </a:solidFill>
          <a:ln>
            <a:solidFill>
              <a:srgbClr val="01ACBE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9"/>
          <p:cNvSpPr/>
          <p:nvPr/>
        </p:nvSpPr>
        <p:spPr bwMode="auto">
          <a:xfrm rot="2700000">
            <a:off x="7317254" y="2201000"/>
            <a:ext cx="2300684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Group 10"/>
          <p:cNvGrpSpPr/>
          <p:nvPr/>
        </p:nvGrpSpPr>
        <p:grpSpPr>
          <a:xfrm>
            <a:off x="6271034" y="3600094"/>
            <a:ext cx="644218" cy="529374"/>
            <a:chOff x="7836195" y="3464708"/>
            <a:chExt cx="599208" cy="492388"/>
          </a:xfrm>
        </p:grpSpPr>
        <p:sp>
          <p:nvSpPr>
            <p:cNvPr id="16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rgbClr val="00C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6195" y="3536805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C3D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01</a:t>
              </a:r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8128733" y="2090985"/>
            <a:ext cx="644218" cy="529374"/>
            <a:chOff x="9545610" y="1955599"/>
            <a:chExt cx="599208" cy="492388"/>
          </a:xfrm>
        </p:grpSpPr>
        <p:sp>
          <p:nvSpPr>
            <p:cNvPr id="19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E94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AF92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45610" y="2019602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94E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02</a:t>
              </a:r>
            </a:p>
          </p:txBody>
        </p:sp>
      </p:grpSp>
      <p:grpSp>
        <p:nvGrpSpPr>
          <p:cNvPr id="21" name="Group 16"/>
          <p:cNvGrpSpPr/>
          <p:nvPr/>
        </p:nvGrpSpPr>
        <p:grpSpPr>
          <a:xfrm>
            <a:off x="10029817" y="3610663"/>
            <a:ext cx="644218" cy="529374"/>
            <a:chOff x="10716797" y="5108091"/>
            <a:chExt cx="599208" cy="492388"/>
          </a:xfrm>
        </p:grpSpPr>
        <p:sp>
          <p:nvSpPr>
            <p:cNvPr id="22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028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16797" y="5178591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2898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03</a:t>
              </a:r>
            </a:p>
          </p:txBody>
        </p:sp>
      </p:grp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8204297" y="3080065"/>
            <a:ext cx="493090" cy="476140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55735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6898035" y="4393283"/>
            <a:ext cx="476142" cy="36057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9527620" y="4333983"/>
            <a:ext cx="485386" cy="476142"/>
            <a:chOff x="6786562" y="796925"/>
            <a:chExt cx="500063" cy="490538"/>
          </a:xfrm>
          <a:solidFill>
            <a:srgbClr val="028985"/>
          </a:solidFill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1807677" y="1692955"/>
            <a:ext cx="576622" cy="576785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89670" y="2441603"/>
            <a:ext cx="576622" cy="57678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801192" y="3302611"/>
            <a:ext cx="576622" cy="57678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4" name="标题 11"/>
          <p:cNvSpPr txBox="1"/>
          <p:nvPr/>
        </p:nvSpPr>
        <p:spPr>
          <a:xfrm>
            <a:off x="2448274" y="1793482"/>
            <a:ext cx="4098245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前端框架：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zu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Semantic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标题 11"/>
          <p:cNvSpPr txBox="1"/>
          <p:nvPr/>
        </p:nvSpPr>
        <p:spPr>
          <a:xfrm>
            <a:off x="2473913" y="2602825"/>
            <a:ext cx="3145851" cy="48690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noProof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javaMail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6" name="标题 11"/>
          <p:cNvSpPr txBox="1"/>
          <p:nvPr/>
        </p:nvSpPr>
        <p:spPr>
          <a:xfrm>
            <a:off x="2485435" y="3379605"/>
            <a:ext cx="3145851" cy="51203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文件上传与下载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F4F2E55-9392-48B5-8B52-75014B0084D8}"/>
              </a:ext>
            </a:extLst>
          </p:cNvPr>
          <p:cNvSpPr/>
          <p:nvPr/>
        </p:nvSpPr>
        <p:spPr>
          <a:xfrm>
            <a:off x="1807677" y="4119554"/>
            <a:ext cx="576622" cy="5767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8" name="标题 11">
            <a:extLst>
              <a:ext uri="{FF2B5EF4-FFF2-40B4-BE49-F238E27FC236}">
                <a16:creationId xmlns:a16="http://schemas.microsoft.com/office/drawing/2014/main" id="{A591000F-E509-4C01-A313-D531F3AD51F9}"/>
              </a:ext>
            </a:extLst>
          </p:cNvPr>
          <p:cNvSpPr txBox="1"/>
          <p:nvPr/>
        </p:nvSpPr>
        <p:spPr>
          <a:xfrm>
            <a:off x="2576626" y="4181518"/>
            <a:ext cx="3145851" cy="57233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登录注册状态会话保持</a:t>
            </a:r>
          </a:p>
        </p:txBody>
      </p:sp>
    </p:spTree>
    <p:extLst>
      <p:ext uri="{BB962C8B-B14F-4D97-AF65-F5344CB8AC3E}">
        <p14:creationId xmlns:p14="http://schemas.microsoft.com/office/powerpoint/2010/main" val="39102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371700" cy="710452"/>
            <a:chOff x="3879320" y="484463"/>
            <a:chExt cx="337170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46670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拓展知识应用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9"/>
          <p:cNvSpPr/>
          <p:nvPr/>
        </p:nvSpPr>
        <p:spPr bwMode="auto">
          <a:xfrm rot="13500000">
            <a:off x="5991618" y="335649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" name="Freeform 9"/>
          <p:cNvSpPr/>
          <p:nvPr/>
        </p:nvSpPr>
        <p:spPr bwMode="auto">
          <a:xfrm rot="13500000">
            <a:off x="8624721" y="335112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28985"/>
          </a:solidFill>
          <a:ln>
            <a:solidFill>
              <a:srgbClr val="01ACBE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" name="Freeform 9"/>
          <p:cNvSpPr/>
          <p:nvPr/>
        </p:nvSpPr>
        <p:spPr bwMode="auto">
          <a:xfrm rot="2700000">
            <a:off x="7317254" y="2201000"/>
            <a:ext cx="2300684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5" name="Group 10"/>
          <p:cNvGrpSpPr/>
          <p:nvPr/>
        </p:nvGrpSpPr>
        <p:grpSpPr>
          <a:xfrm>
            <a:off x="6271034" y="3600094"/>
            <a:ext cx="644218" cy="529374"/>
            <a:chOff x="7836195" y="3464708"/>
            <a:chExt cx="599208" cy="492388"/>
          </a:xfrm>
        </p:grpSpPr>
        <p:sp>
          <p:nvSpPr>
            <p:cNvPr id="16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rgbClr val="00C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6195" y="3536805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8128733" y="2090985"/>
            <a:ext cx="644218" cy="529374"/>
            <a:chOff x="9545610" y="1955599"/>
            <a:chExt cx="599208" cy="492388"/>
          </a:xfrm>
        </p:grpSpPr>
        <p:sp>
          <p:nvSpPr>
            <p:cNvPr id="19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E94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45610" y="2019602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rgbClr val="E94E6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</p:grpSp>
      <p:grpSp>
        <p:nvGrpSpPr>
          <p:cNvPr id="21" name="Group 16"/>
          <p:cNvGrpSpPr/>
          <p:nvPr/>
        </p:nvGrpSpPr>
        <p:grpSpPr>
          <a:xfrm>
            <a:off x="10029817" y="3610663"/>
            <a:ext cx="644218" cy="529374"/>
            <a:chOff x="10716797" y="5108091"/>
            <a:chExt cx="599208" cy="492388"/>
          </a:xfrm>
        </p:grpSpPr>
        <p:sp>
          <p:nvSpPr>
            <p:cNvPr id="22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028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16797" y="5178591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rgbClr val="028985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8204297" y="3080065"/>
            <a:ext cx="493090" cy="476140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55735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6898035" y="4393283"/>
            <a:ext cx="476142" cy="36057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6" name="Group 24"/>
          <p:cNvGrpSpPr/>
          <p:nvPr/>
        </p:nvGrpSpPr>
        <p:grpSpPr>
          <a:xfrm>
            <a:off x="9527620" y="4333983"/>
            <a:ext cx="485386" cy="476142"/>
            <a:chOff x="6786562" y="796925"/>
            <a:chExt cx="500063" cy="490538"/>
          </a:xfrm>
          <a:solidFill>
            <a:srgbClr val="028985"/>
          </a:solidFill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1" name="椭圆 30"/>
          <p:cNvSpPr/>
          <p:nvPr/>
        </p:nvSpPr>
        <p:spPr>
          <a:xfrm>
            <a:off x="1807677" y="1692955"/>
            <a:ext cx="576622" cy="576785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89670" y="2441603"/>
            <a:ext cx="576622" cy="57678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801192" y="3302611"/>
            <a:ext cx="576622" cy="57678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4" name="标题 11"/>
          <p:cNvSpPr txBox="1"/>
          <p:nvPr/>
        </p:nvSpPr>
        <p:spPr>
          <a:xfrm>
            <a:off x="2485435" y="1793482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数据库连接池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druind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标题 11"/>
          <p:cNvSpPr txBox="1"/>
          <p:nvPr/>
        </p:nvSpPr>
        <p:spPr>
          <a:xfrm>
            <a:off x="2473913" y="2602825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异步传输、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传输格式</a:t>
            </a:r>
          </a:p>
        </p:txBody>
      </p:sp>
      <p:sp>
        <p:nvSpPr>
          <p:cNvPr id="36" name="标题 11"/>
          <p:cNvSpPr txBox="1"/>
          <p:nvPr/>
        </p:nvSpPr>
        <p:spPr>
          <a:xfrm>
            <a:off x="2485435" y="3379605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富文本编辑器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F4F2E55-9392-48B5-8B52-75014B0084D8}"/>
              </a:ext>
            </a:extLst>
          </p:cNvPr>
          <p:cNvSpPr/>
          <p:nvPr/>
        </p:nvSpPr>
        <p:spPr>
          <a:xfrm>
            <a:off x="1807677" y="4119554"/>
            <a:ext cx="576622" cy="57678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8" name="标题 11">
            <a:extLst>
              <a:ext uri="{FF2B5EF4-FFF2-40B4-BE49-F238E27FC236}">
                <a16:creationId xmlns:a16="http://schemas.microsoft.com/office/drawing/2014/main" id="{A591000F-E509-4C01-A313-D531F3AD51F9}"/>
              </a:ext>
            </a:extLst>
          </p:cNvPr>
          <p:cNvSpPr txBox="1"/>
          <p:nvPr/>
        </p:nvSpPr>
        <p:spPr>
          <a:xfrm>
            <a:off x="2576626" y="4181518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手机发送提示短信</a:t>
            </a:r>
          </a:p>
        </p:txBody>
      </p:sp>
    </p:spTree>
    <p:extLst>
      <p:ext uri="{BB962C8B-B14F-4D97-AF65-F5344CB8AC3E}">
        <p14:creationId xmlns:p14="http://schemas.microsoft.com/office/powerpoint/2010/main" val="14610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收获与总结</a:t>
            </a: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619513" y="478949"/>
            <a:ext cx="3371700" cy="710452"/>
            <a:chOff x="3879320" y="484463"/>
            <a:chExt cx="337170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69505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总结收获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5"/>
          <p:cNvSpPr>
            <a:spLocks/>
          </p:cNvSpPr>
          <p:nvPr/>
        </p:nvSpPr>
        <p:spPr bwMode="auto">
          <a:xfrm rot="1855731">
            <a:off x="2281163" y="208811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C3D9"/>
          </a:solidFill>
          <a:ln w="12700" cap="flat">
            <a:noFill/>
            <a:prstDash val="solid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457704" y="3101085"/>
            <a:ext cx="3428191" cy="0"/>
          </a:xfrm>
          <a:prstGeom prst="line">
            <a:avLst/>
          </a:prstGeom>
          <a:ln>
            <a:solidFill>
              <a:srgbClr val="00C3D9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98"/>
          <p:cNvSpPr txBox="1"/>
          <p:nvPr/>
        </p:nvSpPr>
        <p:spPr>
          <a:xfrm>
            <a:off x="4768264" y="2700987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团队合作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2332480" y="3191133"/>
            <a:ext cx="373199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感受到团队力量，增强团队合作能力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855731">
            <a:off x="2281163" y="4176344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E94E60"/>
          </a:solidFill>
          <a:ln w="12700" cap="flat">
            <a:noFill/>
            <a:prstDash val="solid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457704" y="5189317"/>
            <a:ext cx="3428191" cy="0"/>
          </a:xfrm>
          <a:prstGeom prst="line">
            <a:avLst/>
          </a:prstGeom>
          <a:ln>
            <a:solidFill>
              <a:srgbClr val="E94E6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8"/>
          <p:cNvSpPr txBox="1"/>
          <p:nvPr/>
        </p:nvSpPr>
        <p:spPr>
          <a:xfrm>
            <a:off x="4768264" y="4791201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E94E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技术知识</a:t>
            </a:r>
          </a:p>
        </p:txBody>
      </p:sp>
      <p:sp>
        <p:nvSpPr>
          <p:cNvPr id="19" name="TextBox 503"/>
          <p:cNvSpPr txBox="1"/>
          <p:nvPr/>
        </p:nvSpPr>
        <p:spPr>
          <a:xfrm>
            <a:off x="2130820" y="5279365"/>
            <a:ext cx="393365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运用课内知识，拓展课外知识，不断学习。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1855731">
            <a:off x="6601643" y="208811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DE6E00"/>
          </a:solidFill>
          <a:ln w="12700" cap="flat">
            <a:noFill/>
            <a:prstDash val="solid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6778184" y="3101085"/>
            <a:ext cx="3428191" cy="0"/>
          </a:xfrm>
          <a:prstGeom prst="line">
            <a:avLst/>
          </a:prstGeom>
          <a:ln>
            <a:solidFill>
              <a:srgbClr val="DE6E0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98"/>
          <p:cNvSpPr txBox="1"/>
          <p:nvPr/>
        </p:nvSpPr>
        <p:spPr>
          <a:xfrm>
            <a:off x="9016323" y="2707542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DE6E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能力方面</a:t>
            </a:r>
          </a:p>
        </p:txBody>
      </p:sp>
      <p:sp>
        <p:nvSpPr>
          <p:cNvPr id="23" name="TextBox 503"/>
          <p:cNvSpPr txBox="1"/>
          <p:nvPr/>
        </p:nvSpPr>
        <p:spPr>
          <a:xfrm>
            <a:off x="6814073" y="3214931"/>
            <a:ext cx="373199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调错能力、自学能力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1855731">
            <a:off x="6601643" y="4176344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28985"/>
          </a:solidFill>
          <a:ln w="12700" cap="flat">
            <a:noFill/>
            <a:prstDash val="solid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778184" y="5189317"/>
            <a:ext cx="3428191" cy="0"/>
          </a:xfrm>
          <a:prstGeom prst="line">
            <a:avLst/>
          </a:prstGeom>
          <a:ln>
            <a:solidFill>
              <a:srgbClr val="028985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98"/>
          <p:cNvSpPr txBox="1"/>
          <p:nvPr/>
        </p:nvSpPr>
        <p:spPr>
          <a:xfrm>
            <a:off x="8951598" y="475979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0289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软件过程</a:t>
            </a:r>
          </a:p>
        </p:txBody>
      </p:sp>
      <p:sp>
        <p:nvSpPr>
          <p:cNvPr id="27" name="TextBox 503"/>
          <p:cNvSpPr txBox="1"/>
          <p:nvPr/>
        </p:nvSpPr>
        <p:spPr>
          <a:xfrm>
            <a:off x="6652960" y="5279365"/>
            <a:ext cx="373199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项目过程模拟软件开发过程，对软件开发过程有了更深刻的体会与认识。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0248" y="2159292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9026" y="4247524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7297" y="4263960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6637" y="2159630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7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75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7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25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619513" y="478949"/>
            <a:ext cx="3371700" cy="710452"/>
            <a:chOff x="3879320" y="484463"/>
            <a:chExt cx="337170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69505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思考与反思</a:t>
              </a:r>
              <a:endPara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5"/>
          <p:cNvSpPr>
            <a:spLocks/>
          </p:cNvSpPr>
          <p:nvPr/>
        </p:nvSpPr>
        <p:spPr bwMode="auto">
          <a:xfrm rot="1855731">
            <a:off x="4704706" y="2148947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C3D9"/>
          </a:solidFill>
          <a:ln w="12700" cap="flat">
            <a:noFill/>
            <a:prstDash val="solid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62667" y="3112677"/>
            <a:ext cx="3428191" cy="0"/>
          </a:xfrm>
          <a:prstGeom prst="line">
            <a:avLst/>
          </a:prstGeom>
          <a:ln>
            <a:solidFill>
              <a:srgbClr val="00C3D9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98"/>
          <p:cNvSpPr txBox="1"/>
          <p:nvPr/>
        </p:nvSpPr>
        <p:spPr>
          <a:xfrm>
            <a:off x="6399259" y="2682512"/>
            <a:ext cx="20313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需求分析不够透彻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4338067" y="3173511"/>
            <a:ext cx="405279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部分功能模块需求分析不清晰，致使功能细节不明确。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855731">
            <a:off x="4769856" y="425090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E94E60"/>
          </a:solidFill>
          <a:ln w="12700" cap="flat">
            <a:noFill/>
            <a:prstDash val="solid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848922" y="5196434"/>
            <a:ext cx="3428191" cy="0"/>
          </a:xfrm>
          <a:prstGeom prst="line">
            <a:avLst/>
          </a:prstGeom>
          <a:ln>
            <a:solidFill>
              <a:srgbClr val="E94E6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8"/>
          <p:cNvSpPr txBox="1"/>
          <p:nvPr/>
        </p:nvSpPr>
        <p:spPr>
          <a:xfrm>
            <a:off x="5706761" y="4641342"/>
            <a:ext cx="27238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94E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小组成员技术交流分享少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6989" y="2193733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4517" y="4302788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3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 animBg="1"/>
      <p:bldP spid="18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2022264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2326722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2235444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9" name="椭圆 18"/>
          <p:cNvSpPr/>
          <p:nvPr/>
        </p:nvSpPr>
        <p:spPr>
          <a:xfrm>
            <a:off x="4608300" y="1470975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0" name="椭圆 19"/>
          <p:cNvSpPr/>
          <p:nvPr/>
        </p:nvSpPr>
        <p:spPr>
          <a:xfrm>
            <a:off x="5696111" y="2814248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21" name="椭圆 20"/>
          <p:cNvSpPr/>
          <p:nvPr/>
        </p:nvSpPr>
        <p:spPr>
          <a:xfrm>
            <a:off x="7082671" y="1939755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2" name="椭圆 21"/>
          <p:cNvSpPr/>
          <p:nvPr/>
        </p:nvSpPr>
        <p:spPr>
          <a:xfrm>
            <a:off x="7302079" y="136856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4600898"/>
            <a:ext cx="546214" cy="546214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1399079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4525135"/>
            <a:ext cx="432256" cy="4322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2400341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153325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2286015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0884" y="4458192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3799595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3254951"/>
            <a:ext cx="93232" cy="93232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4401131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2766377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1609791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252665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4383597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3749729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3466716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4319568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7FAB91-BEBF-4BD7-8E97-841E0557FA51}"/>
              </a:ext>
            </a:extLst>
          </p:cNvPr>
          <p:cNvSpPr/>
          <p:nvPr/>
        </p:nvSpPr>
        <p:spPr>
          <a:xfrm>
            <a:off x="7926313" y="5435102"/>
            <a:ext cx="3440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实训项目小组：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7++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46343" y="4209653"/>
            <a:ext cx="3153616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团队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Members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72854" y="4209653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项目介绍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Introduction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46343" y="5344411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Display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72854" y="5344411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收获与思考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Gain And Rethink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76105" y="4209653"/>
            <a:ext cx="1201290" cy="755738"/>
            <a:chOff x="6419118" y="1211527"/>
            <a:chExt cx="1201290" cy="755738"/>
          </a:xfrm>
        </p:grpSpPr>
        <p:sp>
          <p:nvSpPr>
            <p:cNvPr id="1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0C3D9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118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92485" y="4209653"/>
            <a:ext cx="1201290" cy="755738"/>
            <a:chOff x="6432565" y="1211527"/>
            <a:chExt cx="1201290" cy="755738"/>
          </a:xfrm>
        </p:grpSpPr>
        <p:sp>
          <p:nvSpPr>
            <p:cNvPr id="18" name="任意多边形 83"/>
            <p:cNvSpPr/>
            <p:nvPr/>
          </p:nvSpPr>
          <p:spPr bwMode="auto">
            <a:xfrm rot="16377237">
              <a:off x="6668380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DE6E0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565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62658" y="5344411"/>
            <a:ext cx="1201290" cy="755738"/>
            <a:chOff x="6405671" y="1211527"/>
            <a:chExt cx="1201290" cy="755738"/>
          </a:xfrm>
        </p:grpSpPr>
        <p:sp>
          <p:nvSpPr>
            <p:cNvPr id="2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E94E6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5671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92485" y="5344411"/>
            <a:ext cx="1201290" cy="755738"/>
            <a:chOff x="6419118" y="1211527"/>
            <a:chExt cx="1201290" cy="755738"/>
          </a:xfrm>
        </p:grpSpPr>
        <p:sp>
          <p:nvSpPr>
            <p:cNvPr id="24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8290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8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58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58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526625" y="450707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</a:p>
        </p:txBody>
      </p:sp>
    </p:spTree>
    <p:extLst>
      <p:ext uri="{BB962C8B-B14F-4D97-AF65-F5344CB8AC3E}">
        <p14:creationId xmlns:p14="http://schemas.microsoft.com/office/powerpoint/2010/main" val="9982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96069" y="440593"/>
            <a:ext cx="5859880" cy="1188161"/>
            <a:chOff x="3879320" y="484463"/>
            <a:chExt cx="4554667" cy="1188161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741240" y="622306"/>
              <a:ext cx="3692747" cy="105031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成员介绍及项目分工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4678301" y="855615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6319D6A-B298-4CD9-8129-B34B073B5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28" y="3429793"/>
            <a:ext cx="1219994" cy="121999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6953E8A-3E3E-4BAF-AEF4-F68530D7CEB2}"/>
              </a:ext>
            </a:extLst>
          </p:cNvPr>
          <p:cNvSpPr txBox="1"/>
          <p:nvPr/>
        </p:nvSpPr>
        <p:spPr>
          <a:xfrm>
            <a:off x="1559056" y="3685846"/>
            <a:ext cx="1841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刘晓倩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产品 开发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8EB7994-7221-48C1-9A8C-2FF777125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4" y="5322752"/>
            <a:ext cx="1221678" cy="122167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8AB83ED-43D3-4494-B55A-309CA503DDFC}"/>
              </a:ext>
            </a:extLst>
          </p:cNvPr>
          <p:cNvSpPr txBox="1"/>
          <p:nvPr/>
        </p:nvSpPr>
        <p:spPr>
          <a:xfrm>
            <a:off x="8586854" y="5594397"/>
            <a:ext cx="1708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DE6E00"/>
                </a:solidFill>
              </a:rPr>
              <a:t>王昭</a:t>
            </a:r>
            <a:endParaRPr lang="en-US" altLang="zh-CN" sz="2400" b="1" dirty="0">
              <a:solidFill>
                <a:srgbClr val="DE6E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DE6E00"/>
                </a:solidFill>
              </a:rPr>
              <a:t>产品 开发</a:t>
            </a:r>
            <a:endParaRPr lang="zh-CN" altLang="en-US" sz="2000" b="1" dirty="0">
              <a:solidFill>
                <a:srgbClr val="DE6E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6778C6-643F-4F11-B3FA-084F1AD1E0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38" y="3429792"/>
            <a:ext cx="1219994" cy="12199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C465E09-10B9-44F3-AFD3-F7EF58F31793}"/>
              </a:ext>
            </a:extLst>
          </p:cNvPr>
          <p:cNvSpPr txBox="1"/>
          <p:nvPr/>
        </p:nvSpPr>
        <p:spPr>
          <a:xfrm>
            <a:off x="8250938" y="3837070"/>
            <a:ext cx="238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崔珊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DB 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开发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28ABC0B-9595-4531-804B-799E32F177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51" y="1774149"/>
            <a:ext cx="1221678" cy="122167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5F879F6-F612-42A0-9278-4529E904308B}"/>
              </a:ext>
            </a:extLst>
          </p:cNvPr>
          <p:cNvSpPr txBox="1"/>
          <p:nvPr/>
        </p:nvSpPr>
        <p:spPr>
          <a:xfrm>
            <a:off x="133398" y="2061822"/>
            <a:ext cx="199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胡宇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技术负责人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20A3974-305F-453F-88E4-89B1D37054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72" y="1718270"/>
            <a:ext cx="1341004" cy="134100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CF0CEF7-5144-4B8D-AF7A-E0CFB45A1E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82" y="1663637"/>
            <a:ext cx="1295346" cy="129534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F39CB61B-349D-47CD-959C-8ACB9948A466}"/>
              </a:ext>
            </a:extLst>
          </p:cNvPr>
          <p:cNvSpPr txBox="1"/>
          <p:nvPr/>
        </p:nvSpPr>
        <p:spPr>
          <a:xfrm>
            <a:off x="4972905" y="3399017"/>
            <a:ext cx="17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刘杼滨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开发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A2A2017-F1D8-4C77-8DB7-80C9B06CA7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28" y="5256567"/>
            <a:ext cx="1287863" cy="128786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713D5EE5-2986-4C10-A54C-1150F58F478B}"/>
              </a:ext>
            </a:extLst>
          </p:cNvPr>
          <p:cNvSpPr txBox="1"/>
          <p:nvPr/>
        </p:nvSpPr>
        <p:spPr>
          <a:xfrm>
            <a:off x="1015393" y="5489920"/>
            <a:ext cx="2220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任家华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技术负责人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64A29C9-1FAB-463D-A8F2-36B2E9AA6C31}"/>
              </a:ext>
            </a:extLst>
          </p:cNvPr>
          <p:cNvSpPr txBox="1"/>
          <p:nvPr/>
        </p:nvSpPr>
        <p:spPr>
          <a:xfrm>
            <a:off x="9747843" y="2061822"/>
            <a:ext cx="185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董世轩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开发 测试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3029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39958" y="661186"/>
            <a:ext cx="6460371" cy="1131284"/>
            <a:chOff x="4496313" y="608419"/>
            <a:chExt cx="4921261" cy="1131284"/>
          </a:xfrm>
        </p:grpSpPr>
        <p:sp>
          <p:nvSpPr>
            <p:cNvPr id="2" name="椭圆 1"/>
            <p:cNvSpPr/>
            <p:nvPr/>
          </p:nvSpPr>
          <p:spPr>
            <a:xfrm>
              <a:off x="4496313" y="608419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5260034" y="689385"/>
              <a:ext cx="2628900" cy="105031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家教市场需求分析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6348577" y="949539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33761" y="1460717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6" name="Group 10"/>
          <p:cNvGrpSpPr/>
          <p:nvPr/>
        </p:nvGrpSpPr>
        <p:grpSpPr>
          <a:xfrm>
            <a:off x="6505727" y="3539556"/>
            <a:ext cx="775903" cy="776184"/>
            <a:chOff x="6253939" y="2516220"/>
            <a:chExt cx="831273" cy="831273"/>
          </a:xfrm>
        </p:grpSpPr>
        <p:sp>
          <p:nvSpPr>
            <p:cNvPr id="27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Group 13"/>
          <p:cNvGrpSpPr/>
          <p:nvPr/>
        </p:nvGrpSpPr>
        <p:grpSpPr>
          <a:xfrm>
            <a:off x="6505727" y="4445983"/>
            <a:ext cx="775903" cy="776184"/>
            <a:chOff x="5716910" y="3464598"/>
            <a:chExt cx="831273" cy="831273"/>
          </a:xfrm>
        </p:grpSpPr>
        <p:sp>
          <p:nvSpPr>
            <p:cNvPr id="30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1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5" name="Group 19"/>
          <p:cNvGrpSpPr/>
          <p:nvPr/>
        </p:nvGrpSpPr>
        <p:grpSpPr>
          <a:xfrm>
            <a:off x="6505727" y="2634559"/>
            <a:ext cx="775903" cy="776184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217501" y="2688444"/>
            <a:ext cx="3767491" cy="3231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500" b="1" dirty="0"/>
              <a:t>家长方：家长对于孩子殷切的希望</a:t>
            </a:r>
            <a:endParaRPr lang="en-GB" sz="1500" b="1" dirty="0"/>
          </a:p>
        </p:txBody>
      </p:sp>
      <p:sp>
        <p:nvSpPr>
          <p:cNvPr id="39" name="Rectangle 24"/>
          <p:cNvSpPr/>
          <p:nvPr/>
        </p:nvSpPr>
        <p:spPr>
          <a:xfrm>
            <a:off x="7249566" y="2965012"/>
            <a:ext cx="4225077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随着物质生活水平的提高，人们对精神文化生活追求提高。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07730" y="3502901"/>
            <a:ext cx="4533166" cy="56938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家教方：大学生希望利用课余时间兼职</a:t>
            </a:r>
          </a:p>
          <a:p>
            <a:endParaRPr lang="en-GB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24"/>
          <p:cNvSpPr/>
          <p:nvPr/>
        </p:nvSpPr>
        <p:spPr>
          <a:xfrm>
            <a:off x="7217501" y="3751892"/>
            <a:ext cx="4322975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大学生课余时间比较多，有专业知识支撑，希望能丰富经验，赚取生活费用。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17500" y="4377148"/>
            <a:ext cx="4852580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家长方：家教网站鱼龙混杂，多为第三方中介</a:t>
            </a:r>
            <a:endParaRPr lang="en-GB" sz="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Rectangle 24"/>
          <p:cNvSpPr/>
          <p:nvPr/>
        </p:nvSpPr>
        <p:spPr>
          <a:xfrm>
            <a:off x="7217501" y="4661407"/>
            <a:ext cx="4425859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家教网站鱼龙混杂，老师的资历也参差不齐，可信度低。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6091" y="2603473"/>
            <a:ext cx="4322975" cy="26739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1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448793" cy="710452"/>
            <a:chOff x="3879320" y="484463"/>
            <a:chExt cx="344879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99213" y="560751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需求与愿景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4478601" y="2383791"/>
            <a:ext cx="3297612" cy="3297611"/>
            <a:chOff x="3901439" y="1234439"/>
            <a:chExt cx="4389121" cy="4389120"/>
          </a:xfrm>
        </p:grpSpPr>
        <p:sp>
          <p:nvSpPr>
            <p:cNvPr id="30" name="Freeform 5"/>
            <p:cNvSpPr/>
            <p:nvPr/>
          </p:nvSpPr>
          <p:spPr>
            <a:xfrm>
              <a:off x="3901439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0C3D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0" kern="12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GB" sz="8000" kern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6"/>
            <p:cNvSpPr/>
            <p:nvPr/>
          </p:nvSpPr>
          <p:spPr>
            <a:xfrm>
              <a:off x="6177280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E94E6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0" kern="12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en-GB" sz="8000" kern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7"/>
            <p:cNvSpPr/>
            <p:nvPr/>
          </p:nvSpPr>
          <p:spPr>
            <a:xfrm>
              <a:off x="3901439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F3C30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0" kern="12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en-GB" sz="8000" kern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8"/>
            <p:cNvSpPr/>
            <p:nvPr/>
          </p:nvSpPr>
          <p:spPr>
            <a:xfrm>
              <a:off x="6177280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289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8000" kern="1200" dirty="0">
                  <a:solidFill>
                    <a:schemeClr val="bg1"/>
                  </a:solidFill>
                </a:rPr>
                <a:t>…</a:t>
              </a:r>
              <a:endParaRPr lang="en-GB" sz="8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12"/>
          <p:cNvGrpSpPr/>
          <p:nvPr/>
        </p:nvGrpSpPr>
        <p:grpSpPr>
          <a:xfrm>
            <a:off x="706230" y="2510512"/>
            <a:ext cx="3564993" cy="1292662"/>
            <a:chOff x="8788164" y="2853384"/>
            <a:chExt cx="3070021" cy="1292662"/>
          </a:xfrm>
        </p:grpSpPr>
        <p:sp>
          <p:nvSpPr>
            <p:cNvPr id="35" name="TextBox 34"/>
            <p:cNvSpPr txBox="1"/>
            <p:nvPr/>
          </p:nvSpPr>
          <p:spPr>
            <a:xfrm>
              <a:off x="8788164" y="3222716"/>
              <a:ext cx="30700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整合大学生家教信息，减少家长和家教寻找家教信息的时间</a:t>
              </a:r>
              <a:endParaRPr lang="en-GB" altLang="zh-C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09479" y="285338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00C3D9"/>
                  </a:solidFill>
                </a:rPr>
                <a:t>家教信息发布与获取</a:t>
              </a:r>
              <a:endParaRPr lang="en-GB" b="1" dirty="0">
                <a:solidFill>
                  <a:srgbClr val="00C3D9"/>
                </a:solidFill>
              </a:endParaRPr>
            </a:p>
          </p:txBody>
        </p:sp>
      </p:grpSp>
      <p:grpSp>
        <p:nvGrpSpPr>
          <p:cNvPr id="37" name="Group 21"/>
          <p:cNvGrpSpPr/>
          <p:nvPr/>
        </p:nvGrpSpPr>
        <p:grpSpPr>
          <a:xfrm>
            <a:off x="889942" y="4487652"/>
            <a:ext cx="3070021" cy="954107"/>
            <a:chOff x="8716043" y="2853384"/>
            <a:chExt cx="3070021" cy="954107"/>
          </a:xfrm>
        </p:grpSpPr>
        <p:sp>
          <p:nvSpPr>
            <p:cNvPr id="38" name="TextBox 37"/>
            <p:cNvSpPr txBox="1"/>
            <p:nvPr/>
          </p:nvSpPr>
          <p:spPr>
            <a:xfrm>
              <a:off x="8716043" y="3222716"/>
              <a:ext cx="3070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线上分享文章、资料等尽可能克服空间局限</a:t>
              </a:r>
              <a:endParaRPr lang="en-GB" altLang="zh-CN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77044" y="2853384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家教等资源地点的局限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24"/>
          <p:cNvGrpSpPr/>
          <p:nvPr/>
        </p:nvGrpSpPr>
        <p:grpSpPr>
          <a:xfrm flipH="1">
            <a:off x="7983590" y="2516491"/>
            <a:ext cx="3636157" cy="948128"/>
            <a:chOff x="8716044" y="2859363"/>
            <a:chExt cx="3070021" cy="948128"/>
          </a:xfrm>
        </p:grpSpPr>
        <p:sp>
          <p:nvSpPr>
            <p:cNvPr id="41" name="TextBox 40"/>
            <p:cNvSpPr txBox="1"/>
            <p:nvPr/>
          </p:nvSpPr>
          <p:spPr>
            <a:xfrm>
              <a:off x="8716044" y="3222716"/>
              <a:ext cx="3070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减少线下浪费时间、低效率的情况，将一部分内容转至线上进行。</a:t>
              </a:r>
              <a:endParaRPr lang="en-GB" altLang="zh-CN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12060" y="2859363"/>
              <a:ext cx="17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家教线下时长局限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96238" y="416286"/>
            <a:ext cx="3324048" cy="710452"/>
            <a:chOff x="4332296" y="456627"/>
            <a:chExt cx="3405760" cy="710452"/>
          </a:xfrm>
        </p:grpSpPr>
        <p:sp>
          <p:nvSpPr>
            <p:cNvPr id="2" name="椭圆 1"/>
            <p:cNvSpPr/>
            <p:nvPr/>
          </p:nvSpPr>
          <p:spPr>
            <a:xfrm>
              <a:off x="4332296" y="456627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5109156" y="535246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24" name="Freeform 6810"/>
          <p:cNvSpPr>
            <a:spLocks/>
          </p:cNvSpPr>
          <p:nvPr/>
        </p:nvSpPr>
        <p:spPr bwMode="auto">
          <a:xfrm>
            <a:off x="3228982" y="3142736"/>
            <a:ext cx="1165036" cy="473609"/>
          </a:xfrm>
          <a:custGeom>
            <a:avLst/>
            <a:gdLst>
              <a:gd name="T0" fmla="*/ 115 w 1166"/>
              <a:gd name="T1" fmla="*/ 445 h 474"/>
              <a:gd name="T2" fmla="*/ 115 w 1166"/>
              <a:gd name="T3" fmla="*/ 168 h 474"/>
              <a:gd name="T4" fmla="*/ 203 w 1166"/>
              <a:gd name="T5" fmla="*/ 168 h 474"/>
              <a:gd name="T6" fmla="*/ 100 w 1166"/>
              <a:gd name="T7" fmla="*/ 0 h 474"/>
              <a:gd name="T8" fmla="*/ 0 w 1166"/>
              <a:gd name="T9" fmla="*/ 168 h 474"/>
              <a:gd name="T10" fmla="*/ 86 w 1166"/>
              <a:gd name="T11" fmla="*/ 168 h 474"/>
              <a:gd name="T12" fmla="*/ 86 w 1166"/>
              <a:gd name="T13" fmla="*/ 474 h 474"/>
              <a:gd name="T14" fmla="*/ 1166 w 1166"/>
              <a:gd name="T15" fmla="*/ 474 h 474"/>
              <a:gd name="T16" fmla="*/ 1166 w 1166"/>
              <a:gd name="T17" fmla="*/ 445 h 474"/>
              <a:gd name="T18" fmla="*/ 115 w 1166"/>
              <a:gd name="T19" fmla="*/ 44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474">
                <a:moveTo>
                  <a:pt x="115" y="445"/>
                </a:moveTo>
                <a:lnTo>
                  <a:pt x="115" y="168"/>
                </a:lnTo>
                <a:lnTo>
                  <a:pt x="203" y="168"/>
                </a:lnTo>
                <a:lnTo>
                  <a:pt x="100" y="0"/>
                </a:lnTo>
                <a:lnTo>
                  <a:pt x="0" y="168"/>
                </a:lnTo>
                <a:lnTo>
                  <a:pt x="86" y="168"/>
                </a:lnTo>
                <a:lnTo>
                  <a:pt x="86" y="474"/>
                </a:lnTo>
                <a:lnTo>
                  <a:pt x="1166" y="474"/>
                </a:lnTo>
                <a:lnTo>
                  <a:pt x="1166" y="445"/>
                </a:lnTo>
                <a:lnTo>
                  <a:pt x="115" y="445"/>
                </a:lnTo>
                <a:close/>
              </a:path>
            </a:pathLst>
          </a:custGeom>
          <a:solidFill>
            <a:srgbClr val="F3C301"/>
          </a:solidFill>
          <a:ln>
            <a:solidFill>
              <a:srgbClr val="F3C30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814"/>
          <p:cNvSpPr>
            <a:spLocks/>
          </p:cNvSpPr>
          <p:nvPr/>
        </p:nvSpPr>
        <p:spPr bwMode="auto">
          <a:xfrm>
            <a:off x="7829885" y="3143735"/>
            <a:ext cx="1243972" cy="471610"/>
          </a:xfrm>
          <a:custGeom>
            <a:avLst/>
            <a:gdLst>
              <a:gd name="T0" fmla="*/ 1245 w 1245"/>
              <a:gd name="T1" fmla="*/ 165 h 472"/>
              <a:gd name="T2" fmla="*/ 1143 w 1245"/>
              <a:gd name="T3" fmla="*/ 0 h 472"/>
              <a:gd name="T4" fmla="*/ 1043 w 1245"/>
              <a:gd name="T5" fmla="*/ 165 h 472"/>
              <a:gd name="T6" fmla="*/ 1129 w 1245"/>
              <a:gd name="T7" fmla="*/ 165 h 472"/>
              <a:gd name="T8" fmla="*/ 1129 w 1245"/>
              <a:gd name="T9" fmla="*/ 444 h 472"/>
              <a:gd name="T10" fmla="*/ 0 w 1245"/>
              <a:gd name="T11" fmla="*/ 444 h 472"/>
              <a:gd name="T12" fmla="*/ 0 w 1245"/>
              <a:gd name="T13" fmla="*/ 472 h 472"/>
              <a:gd name="T14" fmla="*/ 1157 w 1245"/>
              <a:gd name="T15" fmla="*/ 472 h 472"/>
              <a:gd name="T16" fmla="*/ 1157 w 1245"/>
              <a:gd name="T17" fmla="*/ 165 h 472"/>
              <a:gd name="T18" fmla="*/ 1245 w 1245"/>
              <a:gd name="T19" fmla="*/ 16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5" h="472">
                <a:moveTo>
                  <a:pt x="1245" y="165"/>
                </a:moveTo>
                <a:lnTo>
                  <a:pt x="1143" y="0"/>
                </a:lnTo>
                <a:lnTo>
                  <a:pt x="1043" y="165"/>
                </a:lnTo>
                <a:lnTo>
                  <a:pt x="1129" y="165"/>
                </a:lnTo>
                <a:lnTo>
                  <a:pt x="1129" y="444"/>
                </a:lnTo>
                <a:lnTo>
                  <a:pt x="0" y="444"/>
                </a:lnTo>
                <a:lnTo>
                  <a:pt x="0" y="472"/>
                </a:lnTo>
                <a:lnTo>
                  <a:pt x="1157" y="472"/>
                </a:lnTo>
                <a:lnTo>
                  <a:pt x="1157" y="165"/>
                </a:lnTo>
                <a:lnTo>
                  <a:pt x="1245" y="165"/>
                </a:lnTo>
                <a:close/>
              </a:path>
            </a:pathLst>
          </a:custGeom>
          <a:solidFill>
            <a:srgbClr val="E94E60"/>
          </a:solidFill>
          <a:ln>
            <a:solidFill>
              <a:srgbClr val="E94E6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851"/>
          <p:cNvSpPr>
            <a:spLocks/>
          </p:cNvSpPr>
          <p:nvPr/>
        </p:nvSpPr>
        <p:spPr bwMode="auto">
          <a:xfrm>
            <a:off x="4426820" y="4829850"/>
            <a:ext cx="478054" cy="226504"/>
          </a:xfrm>
          <a:custGeom>
            <a:avLst/>
            <a:gdLst>
              <a:gd name="T0" fmla="*/ 439 w 439"/>
              <a:gd name="T1" fmla="*/ 88 h 208"/>
              <a:gd name="T2" fmla="*/ 439 w 439"/>
              <a:gd name="T3" fmla="*/ 118 h 208"/>
              <a:gd name="T4" fmla="*/ 165 w 439"/>
              <a:gd name="T5" fmla="*/ 118 h 208"/>
              <a:gd name="T6" fmla="*/ 165 w 439"/>
              <a:gd name="T7" fmla="*/ 208 h 208"/>
              <a:gd name="T8" fmla="*/ 0 w 439"/>
              <a:gd name="T9" fmla="*/ 103 h 208"/>
              <a:gd name="T10" fmla="*/ 165 w 439"/>
              <a:gd name="T11" fmla="*/ 0 h 208"/>
              <a:gd name="T12" fmla="*/ 165 w 439"/>
              <a:gd name="T13" fmla="*/ 88 h 208"/>
              <a:gd name="T14" fmla="*/ 439 w 439"/>
              <a:gd name="T15" fmla="*/ 8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9" h="208">
                <a:moveTo>
                  <a:pt x="439" y="88"/>
                </a:moveTo>
                <a:lnTo>
                  <a:pt x="439" y="118"/>
                </a:lnTo>
                <a:lnTo>
                  <a:pt x="165" y="118"/>
                </a:lnTo>
                <a:lnTo>
                  <a:pt x="165" y="208"/>
                </a:lnTo>
                <a:lnTo>
                  <a:pt x="0" y="103"/>
                </a:lnTo>
                <a:lnTo>
                  <a:pt x="165" y="0"/>
                </a:lnTo>
                <a:lnTo>
                  <a:pt x="165" y="88"/>
                </a:lnTo>
                <a:lnTo>
                  <a:pt x="439" y="88"/>
                </a:lnTo>
                <a:close/>
              </a:path>
            </a:pathLst>
          </a:custGeom>
          <a:solidFill>
            <a:srgbClr val="00C3D9"/>
          </a:solidFill>
          <a:ln>
            <a:solidFill>
              <a:srgbClr val="00C3D9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88600" y="2284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29" name="Group 3"/>
          <p:cNvGrpSpPr/>
          <p:nvPr/>
        </p:nvGrpSpPr>
        <p:grpSpPr>
          <a:xfrm>
            <a:off x="4754985" y="2280039"/>
            <a:ext cx="2697136" cy="3526769"/>
            <a:chOff x="4754985" y="2153427"/>
            <a:chExt cx="2697136" cy="3526769"/>
          </a:xfrm>
        </p:grpSpPr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4807460" y="3896065"/>
              <a:ext cx="1295253" cy="1784131"/>
            </a:xfrm>
            <a:custGeom>
              <a:avLst/>
              <a:gdLst>
                <a:gd name="connsiteX0" fmla="*/ 1295252 w 1295253"/>
                <a:gd name="connsiteY0" fmla="*/ 0 h 1784131"/>
                <a:gd name="connsiteX1" fmla="*/ 1295252 w 1295253"/>
                <a:gd name="connsiteY1" fmla="*/ 3485 h 1784131"/>
                <a:gd name="connsiteX2" fmla="*/ 1295252 w 1295253"/>
                <a:gd name="connsiteY2" fmla="*/ 9020 h 1784131"/>
                <a:gd name="connsiteX3" fmla="*/ 1295253 w 1295253"/>
                <a:gd name="connsiteY3" fmla="*/ 9020 h 1784131"/>
                <a:gd name="connsiteX4" fmla="*/ 1295253 w 1295253"/>
                <a:gd name="connsiteY4" fmla="*/ 1784130 h 1784131"/>
                <a:gd name="connsiteX5" fmla="*/ 1295252 w 1295253"/>
                <a:gd name="connsiteY5" fmla="*/ 1784129 h 1784131"/>
                <a:gd name="connsiteX6" fmla="*/ 1295252 w 1295253"/>
                <a:gd name="connsiteY6" fmla="*/ 1784131 h 1784131"/>
                <a:gd name="connsiteX7" fmla="*/ 1289916 w 1295253"/>
                <a:gd name="connsiteY7" fmla="*/ 1779839 h 1784131"/>
                <a:gd name="connsiteX8" fmla="*/ 1289264 w 1295253"/>
                <a:gd name="connsiteY8" fmla="*/ 1779305 h 1784131"/>
                <a:gd name="connsiteX9" fmla="*/ 1285709 w 1295253"/>
                <a:gd name="connsiteY9" fmla="*/ 1776442 h 1784131"/>
                <a:gd name="connsiteX10" fmla="*/ 1278981 w 1295253"/>
                <a:gd name="connsiteY10" fmla="*/ 1770899 h 1784131"/>
                <a:gd name="connsiteX11" fmla="*/ 1274454 w 1295253"/>
                <a:gd name="connsiteY11" fmla="*/ 1767198 h 1784131"/>
                <a:gd name="connsiteX12" fmla="*/ 1271339 w 1295253"/>
                <a:gd name="connsiteY12" fmla="*/ 1764603 h 1784131"/>
                <a:gd name="connsiteX13" fmla="*/ 1258397 w 1295253"/>
                <a:gd name="connsiteY13" fmla="*/ 1753940 h 1784131"/>
                <a:gd name="connsiteX14" fmla="*/ 924699 w 1295253"/>
                <a:gd name="connsiteY14" fmla="*/ 1448778 h 1784131"/>
                <a:gd name="connsiteX15" fmla="*/ 885343 w 1295253"/>
                <a:gd name="connsiteY15" fmla="*/ 1408842 h 1784131"/>
                <a:gd name="connsiteX16" fmla="*/ 884367 w 1295253"/>
                <a:gd name="connsiteY16" fmla="*/ 1407885 h 1784131"/>
                <a:gd name="connsiteX17" fmla="*/ 883417 w 1295253"/>
                <a:gd name="connsiteY17" fmla="*/ 1406888 h 1784131"/>
                <a:gd name="connsiteX18" fmla="*/ 832405 w 1295253"/>
                <a:gd name="connsiteY18" fmla="*/ 1355125 h 1784131"/>
                <a:gd name="connsiteX19" fmla="*/ 794341 w 1295253"/>
                <a:gd name="connsiteY19" fmla="*/ 1313361 h 1784131"/>
                <a:gd name="connsiteX20" fmla="*/ 742842 w 1295253"/>
                <a:gd name="connsiteY20" fmla="*/ 1259289 h 1784131"/>
                <a:gd name="connsiteX21" fmla="*/ 685733 w 1295253"/>
                <a:gd name="connsiteY21" fmla="*/ 1194198 h 1784131"/>
                <a:gd name="connsiteX22" fmla="*/ 638119 w 1295253"/>
                <a:gd name="connsiteY22" fmla="*/ 1141956 h 1784131"/>
                <a:gd name="connsiteX23" fmla="*/ 619297 w 1295253"/>
                <a:gd name="connsiteY23" fmla="*/ 1118475 h 1784131"/>
                <a:gd name="connsiteX24" fmla="*/ 596804 w 1295253"/>
                <a:gd name="connsiteY24" fmla="*/ 1092837 h 1784131"/>
                <a:gd name="connsiteX25" fmla="*/ 452796 w 1295253"/>
                <a:gd name="connsiteY25" fmla="*/ 911354 h 1784131"/>
                <a:gd name="connsiteX26" fmla="*/ 453050 w 1295253"/>
                <a:gd name="connsiteY26" fmla="*/ 911076 h 1784131"/>
                <a:gd name="connsiteX27" fmla="*/ 444115 w 1295253"/>
                <a:gd name="connsiteY27" fmla="*/ 899929 h 1784131"/>
                <a:gd name="connsiteX28" fmla="*/ 120377 w 1295253"/>
                <a:gd name="connsiteY28" fmla="*/ 356324 h 1784131"/>
                <a:gd name="connsiteX29" fmla="*/ 0 w 1295253"/>
                <a:gd name="connsiteY29" fmla="*/ 9020 h 1784131"/>
                <a:gd name="connsiteX30" fmla="*/ 1286485 w 1295253"/>
                <a:gd name="connsiteY30" fmla="*/ 9020 h 178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95253" h="1784131">
                  <a:moveTo>
                    <a:pt x="1295252" y="0"/>
                  </a:moveTo>
                  <a:cubicBezTo>
                    <a:pt x="1295252" y="0"/>
                    <a:pt x="1295252" y="0"/>
                    <a:pt x="1295252" y="3485"/>
                  </a:cubicBezTo>
                  <a:lnTo>
                    <a:pt x="1295252" y="9020"/>
                  </a:lnTo>
                  <a:lnTo>
                    <a:pt x="1295253" y="9020"/>
                  </a:lnTo>
                  <a:cubicBezTo>
                    <a:pt x="1295253" y="9020"/>
                    <a:pt x="1295253" y="9020"/>
                    <a:pt x="1295253" y="1784130"/>
                  </a:cubicBezTo>
                  <a:lnTo>
                    <a:pt x="1295252" y="1784129"/>
                  </a:lnTo>
                  <a:lnTo>
                    <a:pt x="1295252" y="1784131"/>
                  </a:lnTo>
                  <a:cubicBezTo>
                    <a:pt x="1295252" y="1784131"/>
                    <a:pt x="1293428" y="1782681"/>
                    <a:pt x="1289916" y="1779839"/>
                  </a:cubicBezTo>
                  <a:lnTo>
                    <a:pt x="1289264" y="1779305"/>
                  </a:lnTo>
                  <a:lnTo>
                    <a:pt x="1285709" y="1776442"/>
                  </a:lnTo>
                  <a:lnTo>
                    <a:pt x="1278981" y="1770899"/>
                  </a:lnTo>
                  <a:lnTo>
                    <a:pt x="1274454" y="1767198"/>
                  </a:lnTo>
                  <a:lnTo>
                    <a:pt x="1271339" y="1764603"/>
                  </a:lnTo>
                  <a:lnTo>
                    <a:pt x="1258397" y="1753940"/>
                  </a:lnTo>
                  <a:cubicBezTo>
                    <a:pt x="1199173" y="1704561"/>
                    <a:pt x="1074176" y="1596976"/>
                    <a:pt x="924699" y="1448778"/>
                  </a:cubicBezTo>
                  <a:lnTo>
                    <a:pt x="885343" y="1408842"/>
                  </a:lnTo>
                  <a:lnTo>
                    <a:pt x="884367" y="1407885"/>
                  </a:lnTo>
                  <a:lnTo>
                    <a:pt x="883417" y="1406888"/>
                  </a:lnTo>
                  <a:lnTo>
                    <a:pt x="832405" y="1355125"/>
                  </a:lnTo>
                  <a:lnTo>
                    <a:pt x="794341" y="1313361"/>
                  </a:lnTo>
                  <a:lnTo>
                    <a:pt x="742842" y="1259289"/>
                  </a:lnTo>
                  <a:lnTo>
                    <a:pt x="685733" y="1194198"/>
                  </a:lnTo>
                  <a:lnTo>
                    <a:pt x="638119" y="1141956"/>
                  </a:lnTo>
                  <a:lnTo>
                    <a:pt x="619297" y="1118475"/>
                  </a:lnTo>
                  <a:lnTo>
                    <a:pt x="596804" y="1092837"/>
                  </a:lnTo>
                  <a:cubicBezTo>
                    <a:pt x="548099" y="1034691"/>
                    <a:pt x="499733" y="974039"/>
                    <a:pt x="452796" y="911354"/>
                  </a:cubicBezTo>
                  <a:lnTo>
                    <a:pt x="453050" y="911076"/>
                  </a:lnTo>
                  <a:lnTo>
                    <a:pt x="444115" y="899929"/>
                  </a:lnTo>
                  <a:cubicBezTo>
                    <a:pt x="318397" y="730460"/>
                    <a:pt x="203437" y="546256"/>
                    <a:pt x="120377" y="356324"/>
                  </a:cubicBezTo>
                  <a:cubicBezTo>
                    <a:pt x="67411" y="235733"/>
                    <a:pt x="26483" y="119965"/>
                    <a:pt x="0" y="9020"/>
                  </a:cubicBezTo>
                  <a:lnTo>
                    <a:pt x="1286485" y="9020"/>
                  </a:lnTo>
                  <a:close/>
                </a:path>
              </a:pathLst>
            </a:custGeom>
            <a:solidFill>
              <a:srgbClr val="00C3D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4754985" y="2153427"/>
              <a:ext cx="1347728" cy="2132297"/>
            </a:xfrm>
            <a:custGeom>
              <a:avLst/>
              <a:gdLst>
                <a:gd name="connsiteX0" fmla="*/ 1345319 w 1347728"/>
                <a:gd name="connsiteY0" fmla="*/ 0 h 2132297"/>
                <a:gd name="connsiteX1" fmla="*/ 1347727 w 1347728"/>
                <a:gd name="connsiteY1" fmla="*/ 0 h 2132297"/>
                <a:gd name="connsiteX2" fmla="*/ 1347728 w 1347728"/>
                <a:gd name="connsiteY2" fmla="*/ 0 h 2132297"/>
                <a:gd name="connsiteX3" fmla="*/ 1347728 w 1347728"/>
                <a:gd name="connsiteY3" fmla="*/ 1730011 h 2132297"/>
                <a:gd name="connsiteX4" fmla="*/ 1347727 w 1347728"/>
                <a:gd name="connsiteY4" fmla="*/ 1730010 h 2132297"/>
                <a:gd name="connsiteX5" fmla="*/ 1347727 w 1347728"/>
                <a:gd name="connsiteY5" fmla="*/ 1751616 h 2132297"/>
                <a:gd name="connsiteX6" fmla="*/ 967215 w 1347728"/>
                <a:gd name="connsiteY6" fmla="*/ 1751616 h 2132297"/>
                <a:gd name="connsiteX7" fmla="*/ 1000931 w 1347728"/>
                <a:gd name="connsiteY7" fmla="*/ 1876903 h 2132297"/>
                <a:gd name="connsiteX8" fmla="*/ 745651 w 1347728"/>
                <a:gd name="connsiteY8" fmla="*/ 2132297 h 2132297"/>
                <a:gd name="connsiteX9" fmla="*/ 487962 w 1347728"/>
                <a:gd name="connsiteY9" fmla="*/ 1876903 h 2132297"/>
                <a:gd name="connsiteX10" fmla="*/ 521679 w 1347728"/>
                <a:gd name="connsiteY10" fmla="*/ 1751616 h 2132297"/>
                <a:gd name="connsiteX11" fmla="*/ 52059 w 1347728"/>
                <a:gd name="connsiteY11" fmla="*/ 1751616 h 2132297"/>
                <a:gd name="connsiteX12" fmla="*/ 112996 w 1347728"/>
                <a:gd name="connsiteY12" fmla="*/ 800807 h 2132297"/>
                <a:gd name="connsiteX13" fmla="*/ 157046 w 1347728"/>
                <a:gd name="connsiteY13" fmla="*/ 714666 h 2132297"/>
                <a:gd name="connsiteX14" fmla="*/ 155301 w 1347728"/>
                <a:gd name="connsiteY14" fmla="*/ 713208 h 2132297"/>
                <a:gd name="connsiteX15" fmla="*/ 169790 w 1347728"/>
                <a:gd name="connsiteY15" fmla="*/ 689745 h 2132297"/>
                <a:gd name="connsiteX16" fmla="*/ 190574 w 1347728"/>
                <a:gd name="connsiteY16" fmla="*/ 649101 h 2132297"/>
                <a:gd name="connsiteX17" fmla="*/ 244285 w 1347728"/>
                <a:gd name="connsiteY17" fmla="*/ 569107 h 2132297"/>
                <a:gd name="connsiteX18" fmla="*/ 256477 w 1347728"/>
                <a:gd name="connsiteY18" fmla="*/ 549363 h 2132297"/>
                <a:gd name="connsiteX19" fmla="*/ 262751 w 1347728"/>
                <a:gd name="connsiteY19" fmla="*/ 541603 h 2132297"/>
                <a:gd name="connsiteX20" fmla="*/ 283562 w 1347728"/>
                <a:gd name="connsiteY20" fmla="*/ 510609 h 2132297"/>
                <a:gd name="connsiteX21" fmla="*/ 383607 w 1347728"/>
                <a:gd name="connsiteY21" fmla="*/ 392148 h 2132297"/>
                <a:gd name="connsiteX22" fmla="*/ 388969 w 1347728"/>
                <a:gd name="connsiteY22" fmla="*/ 385518 h 2132297"/>
                <a:gd name="connsiteX23" fmla="*/ 1345319 w 1347728"/>
                <a:gd name="connsiteY23" fmla="*/ 0 h 213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7728" h="2132297">
                  <a:moveTo>
                    <a:pt x="1345319" y="0"/>
                  </a:moveTo>
                  <a:cubicBezTo>
                    <a:pt x="1345319" y="0"/>
                    <a:pt x="1345319" y="0"/>
                    <a:pt x="1347727" y="0"/>
                  </a:cubicBezTo>
                  <a:lnTo>
                    <a:pt x="1347728" y="0"/>
                  </a:lnTo>
                  <a:cubicBezTo>
                    <a:pt x="1347728" y="0"/>
                    <a:pt x="1347728" y="0"/>
                    <a:pt x="1347728" y="1730011"/>
                  </a:cubicBezTo>
                  <a:lnTo>
                    <a:pt x="1347727" y="1730010"/>
                  </a:lnTo>
                  <a:lnTo>
                    <a:pt x="1347727" y="1751616"/>
                  </a:lnTo>
                  <a:cubicBezTo>
                    <a:pt x="1347727" y="1751616"/>
                    <a:pt x="1347727" y="1751616"/>
                    <a:pt x="967215" y="1751616"/>
                  </a:cubicBezTo>
                  <a:cubicBezTo>
                    <a:pt x="988890" y="1790166"/>
                    <a:pt x="1000931" y="1831125"/>
                    <a:pt x="1000931" y="1876903"/>
                  </a:cubicBezTo>
                  <a:cubicBezTo>
                    <a:pt x="1000931" y="2019057"/>
                    <a:pt x="885333" y="2132297"/>
                    <a:pt x="745651" y="2132297"/>
                  </a:cubicBezTo>
                  <a:cubicBezTo>
                    <a:pt x="603561" y="2132297"/>
                    <a:pt x="487962" y="2019057"/>
                    <a:pt x="487962" y="1876903"/>
                  </a:cubicBezTo>
                  <a:cubicBezTo>
                    <a:pt x="487962" y="1831125"/>
                    <a:pt x="500004" y="1790166"/>
                    <a:pt x="521679" y="1751616"/>
                  </a:cubicBezTo>
                  <a:cubicBezTo>
                    <a:pt x="521679" y="1751616"/>
                    <a:pt x="521679" y="1751616"/>
                    <a:pt x="52059" y="1751616"/>
                  </a:cubicBezTo>
                  <a:cubicBezTo>
                    <a:pt x="-41263" y="1382680"/>
                    <a:pt x="-1940" y="1064568"/>
                    <a:pt x="112996" y="800807"/>
                  </a:cubicBezTo>
                  <a:lnTo>
                    <a:pt x="157046" y="714666"/>
                  </a:lnTo>
                  <a:lnTo>
                    <a:pt x="155301" y="713208"/>
                  </a:lnTo>
                  <a:lnTo>
                    <a:pt x="169790" y="689745"/>
                  </a:lnTo>
                  <a:lnTo>
                    <a:pt x="190574" y="649101"/>
                  </a:lnTo>
                  <a:lnTo>
                    <a:pt x="244285" y="569107"/>
                  </a:lnTo>
                  <a:lnTo>
                    <a:pt x="256477" y="549363"/>
                  </a:lnTo>
                  <a:lnTo>
                    <a:pt x="262751" y="541603"/>
                  </a:lnTo>
                  <a:lnTo>
                    <a:pt x="283562" y="510609"/>
                  </a:lnTo>
                  <a:lnTo>
                    <a:pt x="383607" y="392148"/>
                  </a:lnTo>
                  <a:lnTo>
                    <a:pt x="388969" y="385518"/>
                  </a:lnTo>
                  <a:cubicBezTo>
                    <a:pt x="728630" y="26504"/>
                    <a:pt x="1212827" y="0"/>
                    <a:pt x="1345319" y="0"/>
                  </a:cubicBezTo>
                  <a:close/>
                </a:path>
              </a:pathLst>
            </a:custGeom>
            <a:solidFill>
              <a:srgbClr val="F3C3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5718466" y="2153427"/>
              <a:ext cx="1733655" cy="1751659"/>
            </a:xfrm>
            <a:custGeom>
              <a:avLst/>
              <a:gdLst>
                <a:gd name="connsiteX0" fmla="*/ 384247 w 1733655"/>
                <a:gd name="connsiteY0" fmla="*/ 0 h 1751659"/>
                <a:gd name="connsiteX1" fmla="*/ 386659 w 1733655"/>
                <a:gd name="connsiteY1" fmla="*/ 0 h 1751659"/>
                <a:gd name="connsiteX2" fmla="*/ 1343949 w 1733655"/>
                <a:gd name="connsiteY2" fmla="*/ 385510 h 1751659"/>
                <a:gd name="connsiteX3" fmla="*/ 1733564 w 1733655"/>
                <a:gd name="connsiteY3" fmla="*/ 1333547 h 1751659"/>
                <a:gd name="connsiteX4" fmla="*/ 1733559 w 1733655"/>
                <a:gd name="connsiteY4" fmla="*/ 1333647 h 1751659"/>
                <a:gd name="connsiteX5" fmla="*/ 1733564 w 1733655"/>
                <a:gd name="connsiteY5" fmla="*/ 1333718 h 1751659"/>
                <a:gd name="connsiteX6" fmla="*/ 1681533 w 1733655"/>
                <a:gd name="connsiteY6" fmla="*/ 1751659 h 1751659"/>
                <a:gd name="connsiteX7" fmla="*/ 1678999 w 1733655"/>
                <a:gd name="connsiteY7" fmla="*/ 1751659 h 1751659"/>
                <a:gd name="connsiteX8" fmla="*/ 1672981 w 1733655"/>
                <a:gd name="connsiteY8" fmla="*/ 1751659 h 1751659"/>
                <a:gd name="connsiteX9" fmla="*/ 1661263 w 1733655"/>
                <a:gd name="connsiteY9" fmla="*/ 1751659 h 1751659"/>
                <a:gd name="connsiteX10" fmla="*/ 1641943 w 1733655"/>
                <a:gd name="connsiteY10" fmla="*/ 1751659 h 1751659"/>
                <a:gd name="connsiteX11" fmla="*/ 1613121 w 1733655"/>
                <a:gd name="connsiteY11" fmla="*/ 1751659 h 1751659"/>
                <a:gd name="connsiteX12" fmla="*/ 1572898 w 1733655"/>
                <a:gd name="connsiteY12" fmla="*/ 1751659 h 1751659"/>
                <a:gd name="connsiteX13" fmla="*/ 1519372 w 1733655"/>
                <a:gd name="connsiteY13" fmla="*/ 1751659 h 1751659"/>
                <a:gd name="connsiteX14" fmla="*/ 1450644 w 1733655"/>
                <a:gd name="connsiteY14" fmla="*/ 1751659 h 1751659"/>
                <a:gd name="connsiteX15" fmla="*/ 1364813 w 1733655"/>
                <a:gd name="connsiteY15" fmla="*/ 1751659 h 1751659"/>
                <a:gd name="connsiteX16" fmla="*/ 1259978 w 1733655"/>
                <a:gd name="connsiteY16" fmla="*/ 1751659 h 1751659"/>
                <a:gd name="connsiteX17" fmla="*/ 1134240 w 1733655"/>
                <a:gd name="connsiteY17" fmla="*/ 1751659 h 1751659"/>
                <a:gd name="connsiteX18" fmla="*/ 985699 w 1733655"/>
                <a:gd name="connsiteY18" fmla="*/ 1751659 h 1751659"/>
                <a:gd name="connsiteX19" fmla="*/ 812453 w 1733655"/>
                <a:gd name="connsiteY19" fmla="*/ 1751659 h 1751659"/>
                <a:gd name="connsiteX20" fmla="*/ 612602 w 1733655"/>
                <a:gd name="connsiteY20" fmla="*/ 1751659 h 1751659"/>
                <a:gd name="connsiteX21" fmla="*/ 502107 w 1733655"/>
                <a:gd name="connsiteY21" fmla="*/ 1751659 h 1751659"/>
                <a:gd name="connsiteX22" fmla="*/ 384247 w 1733655"/>
                <a:gd name="connsiteY22" fmla="*/ 1751659 h 1751659"/>
                <a:gd name="connsiteX23" fmla="*/ 384247 w 1733655"/>
                <a:gd name="connsiteY23" fmla="*/ 1101255 h 1751659"/>
                <a:gd name="connsiteX24" fmla="*/ 384247 w 1733655"/>
                <a:gd name="connsiteY24" fmla="*/ 1031687 h 1751659"/>
                <a:gd name="connsiteX25" fmla="*/ 354623 w 1733655"/>
                <a:gd name="connsiteY25" fmla="*/ 1047823 h 1751659"/>
                <a:gd name="connsiteX26" fmla="*/ 255263 w 1733655"/>
                <a:gd name="connsiteY26" fmla="*/ 1067954 h 1751659"/>
                <a:gd name="connsiteX27" fmla="*/ 0 w 1733655"/>
                <a:gd name="connsiteY27" fmla="*/ 811789 h 1751659"/>
                <a:gd name="connsiteX28" fmla="*/ 255263 w 1733655"/>
                <a:gd name="connsiteY28" fmla="*/ 555624 h 1751659"/>
                <a:gd name="connsiteX29" fmla="*/ 354623 w 1733655"/>
                <a:gd name="connsiteY29" fmla="*/ 575755 h 1751659"/>
                <a:gd name="connsiteX30" fmla="*/ 384247 w 1733655"/>
                <a:gd name="connsiteY30" fmla="*/ 591891 h 1751659"/>
                <a:gd name="connsiteX31" fmla="*/ 384247 w 1733655"/>
                <a:gd name="connsiteY31" fmla="*/ 578184 h 1751659"/>
                <a:gd name="connsiteX32" fmla="*/ 384247 w 1733655"/>
                <a:gd name="connsiteY32" fmla="*/ 0 h 175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33655" h="1751659">
                  <a:moveTo>
                    <a:pt x="384247" y="0"/>
                  </a:moveTo>
                  <a:cubicBezTo>
                    <a:pt x="384247" y="0"/>
                    <a:pt x="384247" y="0"/>
                    <a:pt x="386659" y="0"/>
                  </a:cubicBezTo>
                  <a:cubicBezTo>
                    <a:pt x="519281" y="0"/>
                    <a:pt x="1003954" y="26504"/>
                    <a:pt x="1343949" y="385510"/>
                  </a:cubicBezTo>
                  <a:cubicBezTo>
                    <a:pt x="1566393" y="622237"/>
                    <a:pt x="1729156" y="940282"/>
                    <a:pt x="1733564" y="1333547"/>
                  </a:cubicBezTo>
                  <a:lnTo>
                    <a:pt x="1733559" y="1333647"/>
                  </a:lnTo>
                  <a:lnTo>
                    <a:pt x="1733564" y="1333718"/>
                  </a:lnTo>
                  <a:cubicBezTo>
                    <a:pt x="1735034" y="1464753"/>
                    <a:pt x="1718908" y="1604142"/>
                    <a:pt x="1681533" y="1751659"/>
                  </a:cubicBezTo>
                  <a:lnTo>
                    <a:pt x="1678999" y="1751659"/>
                  </a:lnTo>
                  <a:lnTo>
                    <a:pt x="1672981" y="1751659"/>
                  </a:lnTo>
                  <a:lnTo>
                    <a:pt x="1661263" y="1751659"/>
                  </a:lnTo>
                  <a:lnTo>
                    <a:pt x="1641943" y="1751659"/>
                  </a:lnTo>
                  <a:lnTo>
                    <a:pt x="1613121" y="1751659"/>
                  </a:lnTo>
                  <a:lnTo>
                    <a:pt x="1572898" y="1751659"/>
                  </a:lnTo>
                  <a:lnTo>
                    <a:pt x="1519372" y="1751659"/>
                  </a:lnTo>
                  <a:lnTo>
                    <a:pt x="1450644" y="1751659"/>
                  </a:lnTo>
                  <a:lnTo>
                    <a:pt x="1364813" y="1751659"/>
                  </a:lnTo>
                  <a:lnTo>
                    <a:pt x="1259978" y="1751659"/>
                  </a:lnTo>
                  <a:lnTo>
                    <a:pt x="1134240" y="1751659"/>
                  </a:lnTo>
                  <a:lnTo>
                    <a:pt x="985699" y="1751659"/>
                  </a:lnTo>
                  <a:lnTo>
                    <a:pt x="812453" y="1751659"/>
                  </a:lnTo>
                  <a:lnTo>
                    <a:pt x="612602" y="1751659"/>
                  </a:lnTo>
                  <a:lnTo>
                    <a:pt x="502107" y="1751659"/>
                  </a:lnTo>
                  <a:lnTo>
                    <a:pt x="384247" y="1751659"/>
                  </a:lnTo>
                  <a:cubicBezTo>
                    <a:pt x="384247" y="1751659"/>
                    <a:pt x="384247" y="1751659"/>
                    <a:pt x="384247" y="1101255"/>
                  </a:cubicBezTo>
                  <a:lnTo>
                    <a:pt x="384247" y="1031687"/>
                  </a:lnTo>
                  <a:lnTo>
                    <a:pt x="354623" y="1047823"/>
                  </a:lnTo>
                  <a:cubicBezTo>
                    <a:pt x="324083" y="1060786"/>
                    <a:pt x="290507" y="1067954"/>
                    <a:pt x="255263" y="1067954"/>
                  </a:cubicBezTo>
                  <a:cubicBezTo>
                    <a:pt x="114285" y="1067954"/>
                    <a:pt x="0" y="953265"/>
                    <a:pt x="0" y="811789"/>
                  </a:cubicBezTo>
                  <a:cubicBezTo>
                    <a:pt x="0" y="670313"/>
                    <a:pt x="114285" y="555624"/>
                    <a:pt x="255263" y="555624"/>
                  </a:cubicBezTo>
                  <a:cubicBezTo>
                    <a:pt x="290507" y="555624"/>
                    <a:pt x="324083" y="562792"/>
                    <a:pt x="354623" y="575755"/>
                  </a:cubicBezTo>
                  <a:lnTo>
                    <a:pt x="384247" y="591891"/>
                  </a:lnTo>
                  <a:lnTo>
                    <a:pt x="384247" y="578184"/>
                  </a:lnTo>
                  <a:cubicBezTo>
                    <a:pt x="384247" y="410545"/>
                    <a:pt x="384247" y="218958"/>
                    <a:pt x="384247" y="0"/>
                  </a:cubicBezTo>
                  <a:close/>
                </a:path>
              </a:pathLst>
            </a:custGeom>
            <a:solidFill>
              <a:srgbClr val="E94E6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 76"/>
            <p:cNvSpPr>
              <a:spLocks noChangeArrowheads="1"/>
            </p:cNvSpPr>
            <p:nvPr/>
          </p:nvSpPr>
          <p:spPr bwMode="auto">
            <a:xfrm>
              <a:off x="6102713" y="3524446"/>
              <a:ext cx="1297057" cy="2155748"/>
            </a:xfrm>
            <a:custGeom>
              <a:avLst/>
              <a:gdLst>
                <a:gd name="connsiteX0" fmla="*/ 718884 w 1297057"/>
                <a:gd name="connsiteY0" fmla="*/ 0 h 2155748"/>
                <a:gd name="connsiteX1" fmla="*/ 974147 w 1297057"/>
                <a:gd name="connsiteY1" fmla="*/ 257067 h 2155748"/>
                <a:gd name="connsiteX2" fmla="*/ 954087 w 1297057"/>
                <a:gd name="connsiteY2" fmla="*/ 357129 h 2155748"/>
                <a:gd name="connsiteX3" fmla="*/ 941417 w 1297057"/>
                <a:gd name="connsiteY3" fmla="*/ 380638 h 2155748"/>
                <a:gd name="connsiteX4" fmla="*/ 1297057 w 1297057"/>
                <a:gd name="connsiteY4" fmla="*/ 380638 h 2155748"/>
                <a:gd name="connsiteX5" fmla="*/ 1176513 w 1297057"/>
                <a:gd name="connsiteY5" fmla="*/ 727942 h 2155748"/>
                <a:gd name="connsiteX6" fmla="*/ 949971 w 1297057"/>
                <a:gd name="connsiteY6" fmla="*/ 1133281 h 2155748"/>
                <a:gd name="connsiteX7" fmla="*/ 899582 w 1297057"/>
                <a:gd name="connsiteY7" fmla="*/ 1204736 h 2155748"/>
                <a:gd name="connsiteX8" fmla="*/ 900183 w 1297057"/>
                <a:gd name="connsiteY8" fmla="*/ 1205486 h 2155748"/>
                <a:gd name="connsiteX9" fmla="*/ 888296 w 1297057"/>
                <a:gd name="connsiteY9" fmla="*/ 1220740 h 2155748"/>
                <a:gd name="connsiteX10" fmla="*/ 860122 w 1297057"/>
                <a:gd name="connsiteY10" fmla="*/ 1260694 h 2155748"/>
                <a:gd name="connsiteX11" fmla="*/ 0 w 1297057"/>
                <a:gd name="connsiteY11" fmla="*/ 2155748 h 2155748"/>
                <a:gd name="connsiteX12" fmla="*/ 0 w 1297057"/>
                <a:gd name="connsiteY12" fmla="*/ 380638 h 2155748"/>
                <a:gd name="connsiteX13" fmla="*/ 496352 w 1297057"/>
                <a:gd name="connsiteY13" fmla="*/ 380638 h 2155748"/>
                <a:gd name="connsiteX14" fmla="*/ 483681 w 1297057"/>
                <a:gd name="connsiteY14" fmla="*/ 357129 h 2155748"/>
                <a:gd name="connsiteX15" fmla="*/ 463621 w 1297057"/>
                <a:gd name="connsiteY15" fmla="*/ 257067 h 2155748"/>
                <a:gd name="connsiteX16" fmla="*/ 718884 w 1297057"/>
                <a:gd name="connsiteY16" fmla="*/ 0 h 215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7057" h="2155748">
                  <a:moveTo>
                    <a:pt x="718884" y="0"/>
                  </a:moveTo>
                  <a:cubicBezTo>
                    <a:pt x="859862" y="0"/>
                    <a:pt x="974147" y="115093"/>
                    <a:pt x="974147" y="257067"/>
                  </a:cubicBezTo>
                  <a:cubicBezTo>
                    <a:pt x="974147" y="292561"/>
                    <a:pt x="967004" y="326374"/>
                    <a:pt x="954087" y="357129"/>
                  </a:cubicBezTo>
                  <a:lnTo>
                    <a:pt x="941417" y="380638"/>
                  </a:lnTo>
                  <a:lnTo>
                    <a:pt x="1297057" y="380638"/>
                  </a:lnTo>
                  <a:cubicBezTo>
                    <a:pt x="1270537" y="491583"/>
                    <a:pt x="1229552" y="607351"/>
                    <a:pt x="1176513" y="727942"/>
                  </a:cubicBezTo>
                  <a:cubicBezTo>
                    <a:pt x="1115487" y="867226"/>
                    <a:pt x="1037171" y="1003541"/>
                    <a:pt x="949971" y="1133281"/>
                  </a:cubicBezTo>
                  <a:lnTo>
                    <a:pt x="899582" y="1204736"/>
                  </a:lnTo>
                  <a:lnTo>
                    <a:pt x="900183" y="1205486"/>
                  </a:lnTo>
                  <a:lnTo>
                    <a:pt x="888296" y="1220740"/>
                  </a:lnTo>
                  <a:lnTo>
                    <a:pt x="860122" y="1260694"/>
                  </a:lnTo>
                  <a:cubicBezTo>
                    <a:pt x="491369" y="1760509"/>
                    <a:pt x="25314" y="2135851"/>
                    <a:pt x="0" y="2155748"/>
                  </a:cubicBezTo>
                  <a:cubicBezTo>
                    <a:pt x="0" y="2155748"/>
                    <a:pt x="0" y="2155748"/>
                    <a:pt x="0" y="380638"/>
                  </a:cubicBezTo>
                  <a:lnTo>
                    <a:pt x="496352" y="380638"/>
                  </a:lnTo>
                  <a:lnTo>
                    <a:pt x="483681" y="357129"/>
                  </a:lnTo>
                  <a:cubicBezTo>
                    <a:pt x="470764" y="326374"/>
                    <a:pt x="463621" y="292561"/>
                    <a:pt x="463621" y="257067"/>
                  </a:cubicBezTo>
                  <a:cubicBezTo>
                    <a:pt x="463621" y="115093"/>
                    <a:pt x="577906" y="0"/>
                    <a:pt x="718884" y="0"/>
                  </a:cubicBezTo>
                  <a:close/>
                </a:path>
              </a:pathLst>
            </a:custGeom>
            <a:solidFill>
              <a:srgbClr val="0289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6838"/>
            <p:cNvSpPr>
              <a:spLocks noChangeArrowheads="1"/>
            </p:cNvSpPr>
            <p:nvPr/>
          </p:nvSpPr>
          <p:spPr bwMode="auto">
            <a:xfrm>
              <a:off x="5952983" y="4577968"/>
              <a:ext cx="512329" cy="514133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9"/>
            <p:cNvSpPr>
              <a:spLocks noEditPoints="1"/>
            </p:cNvSpPr>
            <p:nvPr/>
          </p:nvSpPr>
          <p:spPr bwMode="auto">
            <a:xfrm>
              <a:off x="5189646" y="3032562"/>
              <a:ext cx="374026" cy="374026"/>
            </a:xfrm>
            <a:custGeom>
              <a:avLst/>
              <a:gdLst>
                <a:gd name="T0" fmla="*/ 46 w 91"/>
                <a:gd name="T1" fmla="*/ 0 h 91"/>
                <a:gd name="T2" fmla="*/ 78 w 91"/>
                <a:gd name="T3" fmla="*/ 14 h 91"/>
                <a:gd name="T4" fmla="*/ 91 w 91"/>
                <a:gd name="T5" fmla="*/ 46 h 91"/>
                <a:gd name="T6" fmla="*/ 78 w 91"/>
                <a:gd name="T7" fmla="*/ 78 h 91"/>
                <a:gd name="T8" fmla="*/ 46 w 91"/>
                <a:gd name="T9" fmla="*/ 91 h 91"/>
                <a:gd name="T10" fmla="*/ 13 w 91"/>
                <a:gd name="T11" fmla="*/ 78 h 91"/>
                <a:gd name="T12" fmla="*/ 0 w 91"/>
                <a:gd name="T13" fmla="*/ 46 h 91"/>
                <a:gd name="T14" fmla="*/ 13 w 91"/>
                <a:gd name="T15" fmla="*/ 14 h 91"/>
                <a:gd name="T16" fmla="*/ 46 w 91"/>
                <a:gd name="T17" fmla="*/ 0 h 91"/>
                <a:gd name="T18" fmla="*/ 63 w 91"/>
                <a:gd name="T19" fmla="*/ 51 h 91"/>
                <a:gd name="T20" fmla="*/ 64 w 91"/>
                <a:gd name="T21" fmla="*/ 41 h 91"/>
                <a:gd name="T22" fmla="*/ 52 w 91"/>
                <a:gd name="T23" fmla="*/ 34 h 91"/>
                <a:gd name="T24" fmla="*/ 41 w 91"/>
                <a:gd name="T25" fmla="*/ 27 h 91"/>
                <a:gd name="T26" fmla="*/ 32 w 91"/>
                <a:gd name="T27" fmla="*/ 32 h 91"/>
                <a:gd name="T28" fmla="*/ 32 w 91"/>
                <a:gd name="T29" fmla="*/ 46 h 91"/>
                <a:gd name="T30" fmla="*/ 32 w 91"/>
                <a:gd name="T31" fmla="*/ 59 h 91"/>
                <a:gd name="T32" fmla="*/ 40 w 91"/>
                <a:gd name="T33" fmla="*/ 65 h 91"/>
                <a:gd name="T34" fmla="*/ 52 w 91"/>
                <a:gd name="T35" fmla="*/ 58 h 91"/>
                <a:gd name="T36" fmla="*/ 63 w 91"/>
                <a:gd name="T37" fmla="*/ 51 h 91"/>
                <a:gd name="T38" fmla="*/ 66 w 91"/>
                <a:gd name="T39" fmla="*/ 25 h 91"/>
                <a:gd name="T40" fmla="*/ 46 w 91"/>
                <a:gd name="T41" fmla="*/ 16 h 91"/>
                <a:gd name="T42" fmla="*/ 25 w 91"/>
                <a:gd name="T43" fmla="*/ 25 h 91"/>
                <a:gd name="T44" fmla="*/ 16 w 91"/>
                <a:gd name="T45" fmla="*/ 46 h 91"/>
                <a:gd name="T46" fmla="*/ 25 w 91"/>
                <a:gd name="T47" fmla="*/ 67 h 91"/>
                <a:gd name="T48" fmla="*/ 46 w 91"/>
                <a:gd name="T49" fmla="*/ 75 h 91"/>
                <a:gd name="T50" fmla="*/ 66 w 91"/>
                <a:gd name="T51" fmla="*/ 67 h 91"/>
                <a:gd name="T52" fmla="*/ 75 w 91"/>
                <a:gd name="T53" fmla="*/ 46 h 91"/>
                <a:gd name="T54" fmla="*/ 66 w 91"/>
                <a:gd name="T55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58" y="0"/>
                    <a:pt x="70" y="5"/>
                    <a:pt x="78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8" y="78"/>
                  </a:cubicBezTo>
                  <a:cubicBezTo>
                    <a:pt x="70" y="86"/>
                    <a:pt x="58" y="91"/>
                    <a:pt x="46" y="91"/>
                  </a:cubicBezTo>
                  <a:cubicBezTo>
                    <a:pt x="33" y="91"/>
                    <a:pt x="22" y="86"/>
                    <a:pt x="13" y="78"/>
                  </a:cubicBezTo>
                  <a:cubicBezTo>
                    <a:pt x="5" y="70"/>
                    <a:pt x="0" y="58"/>
                    <a:pt x="0" y="46"/>
                  </a:cubicBezTo>
                  <a:cubicBezTo>
                    <a:pt x="0" y="33"/>
                    <a:pt x="5" y="22"/>
                    <a:pt x="13" y="14"/>
                  </a:cubicBezTo>
                  <a:cubicBezTo>
                    <a:pt x="22" y="5"/>
                    <a:pt x="33" y="0"/>
                    <a:pt x="46" y="0"/>
                  </a:cubicBezTo>
                  <a:close/>
                  <a:moveTo>
                    <a:pt x="63" y="51"/>
                  </a:moveTo>
                  <a:cubicBezTo>
                    <a:pt x="68" y="48"/>
                    <a:pt x="69" y="44"/>
                    <a:pt x="64" y="41"/>
                  </a:cubicBezTo>
                  <a:cubicBezTo>
                    <a:pt x="60" y="39"/>
                    <a:pt x="56" y="36"/>
                    <a:pt x="52" y="34"/>
                  </a:cubicBezTo>
                  <a:cubicBezTo>
                    <a:pt x="48" y="32"/>
                    <a:pt x="44" y="30"/>
                    <a:pt x="41" y="27"/>
                  </a:cubicBezTo>
                  <a:cubicBezTo>
                    <a:pt x="36" y="25"/>
                    <a:pt x="32" y="26"/>
                    <a:pt x="32" y="32"/>
                  </a:cubicBezTo>
                  <a:cubicBezTo>
                    <a:pt x="32" y="36"/>
                    <a:pt x="32" y="41"/>
                    <a:pt x="32" y="46"/>
                  </a:cubicBezTo>
                  <a:cubicBezTo>
                    <a:pt x="32" y="50"/>
                    <a:pt x="32" y="55"/>
                    <a:pt x="32" y="59"/>
                  </a:cubicBezTo>
                  <a:cubicBezTo>
                    <a:pt x="32" y="64"/>
                    <a:pt x="35" y="67"/>
                    <a:pt x="40" y="65"/>
                  </a:cubicBezTo>
                  <a:cubicBezTo>
                    <a:pt x="44" y="62"/>
                    <a:pt x="48" y="60"/>
                    <a:pt x="52" y="58"/>
                  </a:cubicBezTo>
                  <a:cubicBezTo>
                    <a:pt x="56" y="55"/>
                    <a:pt x="60" y="53"/>
                    <a:pt x="63" y="51"/>
                  </a:cubicBezTo>
                  <a:close/>
                  <a:moveTo>
                    <a:pt x="66" y="25"/>
                  </a:moveTo>
                  <a:cubicBezTo>
                    <a:pt x="61" y="20"/>
                    <a:pt x="54" y="16"/>
                    <a:pt x="46" y="16"/>
                  </a:cubicBezTo>
                  <a:cubicBezTo>
                    <a:pt x="38" y="16"/>
                    <a:pt x="30" y="20"/>
                    <a:pt x="25" y="25"/>
                  </a:cubicBezTo>
                  <a:cubicBezTo>
                    <a:pt x="20" y="30"/>
                    <a:pt x="16" y="38"/>
                    <a:pt x="16" y="46"/>
                  </a:cubicBezTo>
                  <a:cubicBezTo>
                    <a:pt x="16" y="54"/>
                    <a:pt x="20" y="61"/>
                    <a:pt x="25" y="67"/>
                  </a:cubicBezTo>
                  <a:cubicBezTo>
                    <a:pt x="30" y="72"/>
                    <a:pt x="38" y="75"/>
                    <a:pt x="46" y="75"/>
                  </a:cubicBezTo>
                  <a:cubicBezTo>
                    <a:pt x="54" y="75"/>
                    <a:pt x="61" y="72"/>
                    <a:pt x="66" y="67"/>
                  </a:cubicBezTo>
                  <a:cubicBezTo>
                    <a:pt x="72" y="61"/>
                    <a:pt x="75" y="54"/>
                    <a:pt x="75" y="46"/>
                  </a:cubicBezTo>
                  <a:cubicBezTo>
                    <a:pt x="75" y="38"/>
                    <a:pt x="72" y="30"/>
                    <a:pt x="66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80"/>
            <p:cNvSpPr>
              <a:spLocks noEditPoints="1"/>
            </p:cNvSpPr>
            <p:nvPr/>
          </p:nvSpPr>
          <p:spPr bwMode="auto">
            <a:xfrm>
              <a:off x="5504021" y="4532891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1"/>
            <p:cNvSpPr>
              <a:spLocks noEditPoints="1"/>
            </p:cNvSpPr>
            <p:nvPr/>
          </p:nvSpPr>
          <p:spPr bwMode="auto">
            <a:xfrm>
              <a:off x="6537374" y="2781232"/>
              <a:ext cx="448449" cy="36257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557549" y="4147415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85"/>
          <p:cNvGrpSpPr/>
          <p:nvPr/>
        </p:nvGrpSpPr>
        <p:grpSpPr>
          <a:xfrm>
            <a:off x="7949206" y="2128966"/>
            <a:ext cx="3767306" cy="1182511"/>
            <a:chOff x="5692654" y="2099129"/>
            <a:chExt cx="3479055" cy="799259"/>
          </a:xfrm>
        </p:grpSpPr>
        <p:sp>
          <p:nvSpPr>
            <p:cNvPr id="40" name="TextBox 39"/>
            <p:cNvSpPr txBox="1"/>
            <p:nvPr/>
          </p:nvSpPr>
          <p:spPr>
            <a:xfrm>
              <a:off x="5730037" y="2099129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E94E60"/>
                  </a:solidFill>
                </a:rPr>
                <a:t>线上家教辅导</a:t>
              </a:r>
              <a:endParaRPr lang="en-GB" altLang="zh-CN" b="1" dirty="0">
                <a:solidFill>
                  <a:srgbClr val="E94E60"/>
                </a:solidFill>
              </a:endParaRPr>
            </a:p>
          </p:txBody>
        </p:sp>
        <p:sp>
          <p:nvSpPr>
            <p:cNvPr id="41" name="Rectangle 84"/>
            <p:cNvSpPr/>
            <p:nvPr/>
          </p:nvSpPr>
          <p:spPr>
            <a:xfrm>
              <a:off x="5692654" y="2399125"/>
              <a:ext cx="3479055" cy="499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家长与家教确定教课关系后，家教可在平台上进行线上作业布置与辅导，便捷、节省线下时间。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Group 86"/>
          <p:cNvGrpSpPr/>
          <p:nvPr/>
        </p:nvGrpSpPr>
        <p:grpSpPr>
          <a:xfrm flipH="1">
            <a:off x="777164" y="2128964"/>
            <a:ext cx="3823026" cy="1126885"/>
            <a:chOff x="5692654" y="2099129"/>
            <a:chExt cx="3479055" cy="870796"/>
          </a:xfrm>
        </p:grpSpPr>
        <p:sp>
          <p:nvSpPr>
            <p:cNvPr id="43" name="TextBox 42"/>
            <p:cNvSpPr txBox="1"/>
            <p:nvPr/>
          </p:nvSpPr>
          <p:spPr>
            <a:xfrm>
              <a:off x="5692655" y="2099129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028985"/>
                  </a:solidFill>
                </a:rPr>
                <a:t>家教信息发布与获取</a:t>
              </a:r>
              <a:endParaRPr lang="en-GB" b="1" dirty="0">
                <a:solidFill>
                  <a:srgbClr val="028985"/>
                </a:solidFill>
              </a:endParaRPr>
            </a:p>
          </p:txBody>
        </p:sp>
        <p:sp>
          <p:nvSpPr>
            <p:cNvPr id="44" name="Rectangle 88"/>
            <p:cNvSpPr/>
            <p:nvPr/>
          </p:nvSpPr>
          <p:spPr>
            <a:xfrm>
              <a:off x="5692654" y="2399125"/>
              <a:ext cx="3479055" cy="570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用户实名注册，填写认证信息，平台为家教和家长提供可靠家教兼职信息发布平台，实现线上家教信息的发布与获取。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Group 91"/>
          <p:cNvGrpSpPr/>
          <p:nvPr/>
        </p:nvGrpSpPr>
        <p:grpSpPr>
          <a:xfrm flipH="1">
            <a:off x="777164" y="4728932"/>
            <a:ext cx="3616853" cy="1077874"/>
            <a:chOff x="5692654" y="2099129"/>
            <a:chExt cx="3479055" cy="823216"/>
          </a:xfrm>
        </p:grpSpPr>
        <p:sp>
          <p:nvSpPr>
            <p:cNvPr id="46" name="TextBox 45"/>
            <p:cNvSpPr txBox="1"/>
            <p:nvPr/>
          </p:nvSpPr>
          <p:spPr>
            <a:xfrm>
              <a:off x="5692655" y="2099129"/>
              <a:ext cx="1114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7030A0"/>
                  </a:solidFill>
                </a:rPr>
                <a:t>社区模块</a:t>
              </a:r>
              <a:endParaRPr lang="en-GB" altLang="zh-CN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93"/>
            <p:cNvSpPr/>
            <p:nvPr/>
          </p:nvSpPr>
          <p:spPr>
            <a:xfrm>
              <a:off x="5692654" y="2399125"/>
              <a:ext cx="34790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社区模块分为资料区、学霸说、提问区，用户可在其交流、问答、获取资源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2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62927" y="444122"/>
            <a:ext cx="4114188" cy="710452"/>
            <a:chOff x="4036711" y="484463"/>
            <a:chExt cx="3286147" cy="710452"/>
          </a:xfrm>
        </p:grpSpPr>
        <p:sp>
          <p:nvSpPr>
            <p:cNvPr id="2" name="椭圆 1"/>
            <p:cNvSpPr/>
            <p:nvPr/>
          </p:nvSpPr>
          <p:spPr>
            <a:xfrm>
              <a:off x="4036711" y="484463"/>
              <a:ext cx="553061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709216" y="595963"/>
              <a:ext cx="2613642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Copyright Notice"/>
          <p:cNvSpPr>
            <a:spLocks/>
          </p:cNvSpPr>
          <p:nvPr/>
        </p:nvSpPr>
        <p:spPr bwMode="auto">
          <a:xfrm>
            <a:off x="4489864" y="1388130"/>
            <a:ext cx="3559262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命名以及</a:t>
            </a:r>
            <a:r>
              <a:rPr lang="en-US" altLang="zh-CN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sz="2800" b="1" cap="small" dirty="0">
              <a:solidFill>
                <a:srgbClr val="00C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展示图片\headerlogo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98" y="1744331"/>
            <a:ext cx="3143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496" y="2991355"/>
            <a:ext cx="4815259" cy="14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3538" y="5438437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青蓝家教取自“青出于蓝而胜于蓝”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配色为了贴合主题选择了以青色绿色和蓝色为主题颜色。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的设计则是采用了中国古典的篆刻元素配合毛笔字体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做出了印章的效果。</a:t>
            </a:r>
          </a:p>
        </p:txBody>
      </p: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666</Words>
  <Application>Microsoft Office PowerPoint</Application>
  <PresentationFormat>自定义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Impact MT Std</vt:lpstr>
      <vt:lpstr>ITC Avant Garde Std Bk</vt:lpstr>
      <vt:lpstr>等线</vt:lpstr>
      <vt:lpstr>宋体</vt:lpstr>
      <vt:lpstr>Arial</vt:lpstr>
      <vt:lpstr>Calibri</vt:lpstr>
      <vt:lpstr>Impact</vt:lpstr>
      <vt:lpstr>Rockwell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</dc:creator>
  <cp:keywords>www.1ppt.com</cp:keywords>
  <dc:description>www.1ppt.com</dc:description>
  <cp:lastModifiedBy>liu</cp:lastModifiedBy>
  <cp:revision>1148</cp:revision>
  <dcterms:created xsi:type="dcterms:W3CDTF">2015-12-01T09:06:39Z</dcterms:created>
  <dcterms:modified xsi:type="dcterms:W3CDTF">2019-01-01T13:01:10Z</dcterms:modified>
</cp:coreProperties>
</file>