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7"/>
  </p:notesMasterIdLst>
  <p:handoutMasterIdLst>
    <p:handoutMasterId r:id="rId28"/>
  </p:handoutMasterIdLst>
  <p:sldIdLst>
    <p:sldId id="294" r:id="rId2"/>
    <p:sldId id="295" r:id="rId3"/>
    <p:sldId id="296" r:id="rId4"/>
    <p:sldId id="299" r:id="rId5"/>
    <p:sldId id="297" r:id="rId6"/>
    <p:sldId id="302" r:id="rId7"/>
    <p:sldId id="300" r:id="rId8"/>
    <p:sldId id="301" r:id="rId9"/>
    <p:sldId id="256" r:id="rId10"/>
    <p:sldId id="257" r:id="rId11"/>
    <p:sldId id="258" r:id="rId12"/>
    <p:sldId id="273" r:id="rId13"/>
    <p:sldId id="287" r:id="rId14"/>
    <p:sldId id="274" r:id="rId15"/>
    <p:sldId id="275" r:id="rId16"/>
    <p:sldId id="277" r:id="rId17"/>
    <p:sldId id="276" r:id="rId18"/>
    <p:sldId id="290" r:id="rId19"/>
    <p:sldId id="291" r:id="rId20"/>
    <p:sldId id="278" r:id="rId21"/>
    <p:sldId id="279" r:id="rId22"/>
    <p:sldId id="288" r:id="rId23"/>
    <p:sldId id="262" r:id="rId24"/>
    <p:sldId id="292" r:id="rId25"/>
    <p:sldId id="293" r:id="rId26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 autoAdjust="0"/>
    <p:restoredTop sz="94576" autoAdjust="0"/>
  </p:normalViewPr>
  <p:slideViewPr>
    <p:cSldViewPr>
      <p:cViewPr varScale="1">
        <p:scale>
          <a:sx n="66" d="100"/>
          <a:sy n="66" d="100"/>
        </p:scale>
        <p:origin x="484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968" y="-102"/>
      </p:cViewPr>
      <p:guideLst>
        <p:guide orient="horz" pos="2928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>
            <a:lvl1pPr defTabSz="924539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902" y="1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>
            <a:lvl1pPr algn="r" defTabSz="924539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59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b" anchorCtr="0" compatLnSpc="1">
            <a:prstTxWarp prst="textNoShape">
              <a:avLst/>
            </a:prstTxWarp>
          </a:bodyPr>
          <a:lstStyle>
            <a:lvl1pPr defTabSz="924539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902" y="8830659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b" anchorCtr="0" compatLnSpc="1">
            <a:prstTxWarp prst="textNoShape">
              <a:avLst/>
            </a:prstTxWarp>
          </a:bodyPr>
          <a:lstStyle>
            <a:lvl1pPr algn="r" defTabSz="924539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823C225-28EF-4A76-924C-49B754344C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5267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>
            <a:lvl1pPr defTabSz="924539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902" y="1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>
            <a:lvl1pPr algn="r" defTabSz="924539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6613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481" y="4416099"/>
            <a:ext cx="5504853" cy="4182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59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b" anchorCtr="0" compatLnSpc="1">
            <a:prstTxWarp prst="textNoShape">
              <a:avLst/>
            </a:prstTxWarp>
          </a:bodyPr>
          <a:lstStyle>
            <a:lvl1pPr defTabSz="924539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902" y="8830659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7" tIns="46219" rIns="92437" bIns="46219" numCol="1" anchor="b" anchorCtr="0" compatLnSpc="1">
            <a:prstTxWarp prst="textNoShape">
              <a:avLst/>
            </a:prstTxWarp>
          </a:bodyPr>
          <a:lstStyle>
            <a:lvl1pPr algn="r" defTabSz="924539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2070D7A-69C8-4167-957F-3E7C0377BB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93379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01910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539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0483" indent="-273263" defTabSz="924539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3051" indent="-218610" defTabSz="924539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0271" indent="-218610" defTabSz="924539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67492" indent="-218610" defTabSz="924539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04712" indent="-218610" defTabSz="924539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41932" indent="-218610" defTabSz="924539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79153" indent="-218610" defTabSz="924539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16373" indent="-218610" defTabSz="924539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DC12C28-C195-4978-B5B6-C2D83B459DBF}" type="slidenum">
              <a:rPr lang="en-US" altLang="en-US" sz="1200"/>
              <a:pPr>
                <a:spcBef>
                  <a:spcPct val="0"/>
                </a:spcBef>
              </a:pPr>
              <a:t>18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19209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539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0483" indent="-273263" defTabSz="924539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3051" indent="-218610" defTabSz="924539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0271" indent="-218610" defTabSz="924539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67492" indent="-218610" defTabSz="924539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04712" indent="-218610" defTabSz="924539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41932" indent="-218610" defTabSz="924539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79153" indent="-218610" defTabSz="924539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16373" indent="-218610" defTabSz="924539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9DDA29A-22C8-4443-8DD4-8D9FDC74C0AE}" type="slidenum">
              <a:rPr lang="en-US" altLang="en-US" sz="1200"/>
              <a:pPr>
                <a:spcBef>
                  <a:spcPct val="0"/>
                </a:spcBef>
              </a:pPr>
              <a:t>19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64904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66215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74919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849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64190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80641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47637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91972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72819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38525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1283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59402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2948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4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23850" y="6248400"/>
            <a:ext cx="767715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 smtClean="0"/>
              <a:t>Risk Management and Financial Institutions 5e,  Chapter 1, Copyright © John C. Hull 2018</a:t>
            </a:r>
            <a:endParaRPr lang="en-U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37288"/>
            <a:ext cx="2133600" cy="4683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05909-99A9-400A-8571-7671E03182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7582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 smtClean="0"/>
              <a:t>Risk Management and Financial Institutions 5e,  Chapter 1, Copyright © John C. Hull 2018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18ADD-4834-4D99-AF54-80C3D4E06F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335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 smtClean="0"/>
              <a:t>Risk Management and Financial Institutions 5e,  Chapter 1, Copyright © John C. Hull 2018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1A4A0-AE89-4BB8-9697-DC85E6E54F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849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 smtClean="0"/>
              <a:t>Risk Management and Financial Institutions 5e,  Chapter 1, Copyright © John C. Hull 2018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651C2-9922-4559-8746-048F29A656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723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 smtClean="0"/>
              <a:t>Risk Management and Financial Institutions 5e,  Chapter 1, Copyright © John C. Hull 2018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94806-C61A-48AE-A35C-0614EEFCB9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587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 smtClean="0"/>
              <a:t>Risk Management and Financial Institutions 5e,  Chapter 1, Copyright © John C. Hull 2018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468A0-CD59-44FF-B138-066EDDC397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414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 smtClean="0"/>
              <a:t>Risk Management and Financial Institutions 5e,  Chapter 1, Copyright © John C. Hull 2018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2443E-F159-45B4-A0DF-41C5770A43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850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 smtClean="0"/>
              <a:t>Risk Management and Financial Institutions 5e,  Chapter 1, Copyright © John C. Hull 2018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43BEE-0DEC-40D5-9ECA-1502694D7C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55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 smtClean="0"/>
              <a:t>Risk Management and Financial Institutions 5e,  Chapter 1, Copyright © John C. Hull 2018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26E70-CB2B-4086-8998-D5A01C7510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994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 smtClean="0"/>
              <a:t>Risk Management and Financial Institutions 5e,  Chapter 1, Copyright © John C. Hull 2018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EE961-14CC-4D70-8970-9B31714EC6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832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altLang="en-US" smtClean="0"/>
              <a:t>Risk Management and Financial Institutions 5e,  Chapter 1, Copyright © John C. Hull 2018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FBAAE-F6F7-4B60-8899-5C4F807A5D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062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79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248400"/>
            <a:ext cx="7561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i="1">
                <a:latin typeface="Arial" charset="0"/>
              </a:defRPr>
            </a:lvl1pPr>
          </a:lstStyle>
          <a:p>
            <a:pPr>
              <a:defRPr/>
            </a:pPr>
            <a:r>
              <a:rPr lang="en-CA" altLang="en-US" smtClean="0"/>
              <a:t>Risk Management and Financial Institutions 5e,  Chapter 1, Copyright © John C. Hull 2018</a:t>
            </a:r>
            <a:endParaRPr lang="en-US" altLang="en-US"/>
          </a:p>
        </p:txBody>
      </p:sp>
      <p:sp>
        <p:nvSpPr>
          <p:cNvPr id="1679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b="1"/>
            </a:lvl1pPr>
          </a:lstStyle>
          <a:p>
            <a:pPr>
              <a:defRPr/>
            </a:pPr>
            <a:r>
              <a:rPr lang="en-US" altLang="en-US"/>
              <a:t>1.</a:t>
            </a:r>
            <a:fld id="{A1138038-4531-418D-904F-36121D3D8E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5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5" cy="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5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5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5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5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5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金融风险管理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教材：风险管理与金融机构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[</a:t>
            </a:r>
            <a:r>
              <a:rPr lang="zh-CN" altLang="en-US" dirty="0" smtClean="0"/>
              <a:t>加</a:t>
            </a:r>
            <a:r>
              <a:rPr lang="en-US" altLang="zh-CN" dirty="0" smtClean="0"/>
              <a:t>] </a:t>
            </a:r>
            <a:r>
              <a:rPr lang="zh-CN" altLang="en-US" dirty="0" smtClean="0"/>
              <a:t>约翰</a:t>
            </a:r>
            <a:r>
              <a:rPr lang="zh-CN" altLang="en-US" dirty="0" smtClean="0">
                <a:sym typeface="Wingdings" panose="05000000000000000000" pitchFamily="2" charset="2"/>
              </a:rPr>
              <a:t>赫尔 （</a:t>
            </a:r>
            <a:r>
              <a:rPr lang="en-US" altLang="zh-CN" dirty="0" smtClean="0">
                <a:sym typeface="Wingdings" panose="05000000000000000000" pitchFamily="2" charset="2"/>
              </a:rPr>
              <a:t>John C. Hull</a:t>
            </a:r>
            <a:r>
              <a:rPr lang="zh-CN" altLang="en-US" dirty="0" smtClean="0">
                <a:sym typeface="Wingdings" panose="05000000000000000000" pitchFamily="2" charset="2"/>
              </a:rPr>
              <a:t>）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zh-CN" altLang="en-US" dirty="0" smtClean="0">
                <a:sym typeface="Wingdings" panose="05000000000000000000" pitchFamily="2" charset="2"/>
              </a:rPr>
              <a:t>刘晓群（经济学院金融系</a:t>
            </a:r>
            <a:r>
              <a:rPr lang="en-US" altLang="zh-CN" dirty="0" smtClean="0">
                <a:sym typeface="Wingdings" panose="05000000000000000000" pitchFamily="2" charset="2"/>
              </a:rPr>
              <a:t>B217</a:t>
            </a:r>
            <a:r>
              <a:rPr lang="zh-CN" altLang="en-US" dirty="0" smtClean="0">
                <a:sym typeface="Wingdings" panose="05000000000000000000" pitchFamily="2" charset="2"/>
              </a:rPr>
              <a:t>）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18689640530</a:t>
            </a:r>
          </a:p>
          <a:p>
            <a:pPr marL="0" indent="0" algn="just">
              <a:buNone/>
            </a:pPr>
            <a:r>
              <a:rPr lang="en-US" altLang="zh-CN" dirty="0" smtClean="0">
                <a:sym typeface="Wingdings" panose="05000000000000000000" pitchFamily="2" charset="2"/>
              </a:rPr>
              <a:t>liuxiaoqun22@163.com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Risk Management and Financial Institutions 5e,  Chapter 1, Copyright © John C. Hull 2018</a:t>
            </a:r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651C2-9922-4559-8746-048F29A656D0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566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Risk vs Return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mtClean="0">
                <a:cs typeface="Arial" panose="020B0604020202020204" pitchFamily="34" charset="0"/>
              </a:rPr>
              <a:t>There is a trade off between risk and expected return</a:t>
            </a:r>
          </a:p>
          <a:p>
            <a:pPr eaLnBrk="1" hangingPunct="1"/>
            <a:r>
              <a:rPr lang="en-US" altLang="en-US" smtClean="0">
                <a:cs typeface="Arial" panose="020B0604020202020204" pitchFamily="34" charset="0"/>
              </a:rPr>
              <a:t>The higher the risk, the higher the expected return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>
              <a:cs typeface="Arial" panose="020B0604020202020204" pitchFamily="34" charset="0"/>
            </a:endParaRPr>
          </a:p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mtClean="0">
              <a:cs typeface="Arial" panose="020B0604020202020204" pitchFamily="34" charset="0"/>
            </a:endParaRP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1, Copyright © John C. Hull 2018</a:t>
            </a:r>
            <a:endParaRPr lang="en-US" altLang="en-US" sz="1400" smtClean="0"/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F8D656-5EF5-4315-A0DD-407D5E6F7212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500063"/>
            <a:ext cx="7772400" cy="857250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</a:t>
            </a:r>
            <a:r>
              <a:rPr lang="en-US" altLang="en-US" sz="2400" smtClean="0"/>
              <a:t>(Table 1.1, page 2)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28750"/>
            <a:ext cx="7772400" cy="46672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cs typeface="Arial" panose="020B0604020202020204" pitchFamily="34" charset="0"/>
              </a:rPr>
              <a:t>	Suppose Treasuries yield 5% and </a:t>
            </a:r>
            <a:r>
              <a:rPr lang="en-CA" altLang="en-US" smtClean="0">
                <a:cs typeface="Arial" panose="020B0604020202020204" pitchFamily="34" charset="0"/>
              </a:rPr>
              <a:t>the returns for an </a:t>
            </a:r>
            <a:r>
              <a:rPr lang="en-US" altLang="en-US" smtClean="0">
                <a:cs typeface="Arial" panose="020B0604020202020204" pitchFamily="34" charset="0"/>
              </a:rPr>
              <a:t>equity </a:t>
            </a:r>
            <a:r>
              <a:rPr lang="en-CA" altLang="en-US" smtClean="0">
                <a:cs typeface="Arial" panose="020B0604020202020204" pitchFamily="34" charset="0"/>
              </a:rPr>
              <a:t>investment</a:t>
            </a:r>
            <a:r>
              <a:rPr lang="en-US" altLang="en-US" smtClean="0">
                <a:cs typeface="Arial" panose="020B0604020202020204" pitchFamily="34" charset="0"/>
              </a:rPr>
              <a:t> are:</a:t>
            </a:r>
          </a:p>
          <a:p>
            <a:pPr eaLnBrk="1" hangingPunct="1">
              <a:buFontTx/>
              <a:buChar char="•"/>
            </a:pPr>
            <a:endParaRPr lang="en-US" altLang="en-US" smtClean="0">
              <a:cs typeface="Arial" panose="020B0604020202020204" pitchFamily="34" charset="0"/>
            </a:endParaRPr>
          </a:p>
          <a:p>
            <a:pPr eaLnBrk="1" hangingPunct="1">
              <a:buFontTx/>
              <a:buChar char="•"/>
            </a:pPr>
            <a:endParaRPr lang="en-US" altLang="en-US" smtClean="0">
              <a:cs typeface="Arial" panose="020B0604020202020204" pitchFamily="34" charset="0"/>
            </a:endParaRP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1, Copyright © John C. Hull 2018</a:t>
            </a:r>
            <a:endParaRPr lang="en-US" altLang="en-US" sz="1400" smtClean="0"/>
          </a:p>
        </p:txBody>
      </p:sp>
      <p:sp>
        <p:nvSpPr>
          <p:cNvPr id="1946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EF3332-0577-411D-9946-4AFF4068F4AF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800" smtClean="0"/>
          </a:p>
        </p:txBody>
      </p:sp>
      <p:graphicFrame>
        <p:nvGraphicFramePr>
          <p:cNvPr id="4125" name="Group 29"/>
          <p:cNvGraphicFramePr>
            <a:graphicFrameLocks noGrp="1"/>
          </p:cNvGraphicFramePr>
          <p:nvPr/>
        </p:nvGraphicFramePr>
        <p:xfrm>
          <a:off x="3429000" y="2819400"/>
          <a:ext cx="3352800" cy="31242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Probability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+50%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+30%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+10%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Example </a:t>
            </a:r>
            <a:r>
              <a:rPr lang="en-CA" altLang="en-US" sz="2200" smtClean="0"/>
              <a:t>continued</a:t>
            </a:r>
            <a:endParaRPr lang="en-US" altLang="en-US" sz="220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Arial" panose="020B0604020202020204" pitchFamily="34" charset="0"/>
              </a:rPr>
              <a:t>We can characterize</a:t>
            </a:r>
            <a:r>
              <a:rPr lang="en-CA" altLang="en-US" smtClean="0">
                <a:cs typeface="Arial" panose="020B0604020202020204" pitchFamily="34" charset="0"/>
              </a:rPr>
              <a:t> investments by their expected return and standard deviation of return</a:t>
            </a:r>
          </a:p>
          <a:p>
            <a:pPr eaLnBrk="1" hangingPunct="1"/>
            <a:r>
              <a:rPr lang="en-CA" altLang="en-US" smtClean="0">
                <a:cs typeface="Arial" panose="020B0604020202020204" pitchFamily="34" charset="0"/>
              </a:rPr>
              <a:t>For the equity investment:</a:t>
            </a:r>
          </a:p>
          <a:p>
            <a:pPr lvl="1" eaLnBrk="1" hangingPunct="1"/>
            <a:r>
              <a:rPr lang="en-CA" altLang="en-US" smtClean="0">
                <a:cs typeface="Arial" panose="020B0604020202020204" pitchFamily="34" charset="0"/>
              </a:rPr>
              <a:t>Expected return =10%</a:t>
            </a:r>
          </a:p>
          <a:p>
            <a:pPr lvl="1" eaLnBrk="1" hangingPunct="1"/>
            <a:r>
              <a:rPr lang="en-CA" altLang="en-US" smtClean="0">
                <a:cs typeface="Arial" panose="020B0604020202020204" pitchFamily="34" charset="0"/>
              </a:rPr>
              <a:t>Standard deviation of return =18.97%</a:t>
            </a:r>
          </a:p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1, Copyright © John C. Hull 2018</a:t>
            </a:r>
            <a:endParaRPr lang="en-US" altLang="en-US" sz="1400" smtClean="0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A49C5D-4CCD-4D3A-A097-BB1B9A8A3255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500"/>
            <a:ext cx="7543800" cy="714375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Combining Two Risky Investments </a:t>
            </a:r>
            <a:r>
              <a:rPr lang="en-US" altLang="en-US" sz="2400" smtClean="0"/>
              <a:t>(page  5)</a:t>
            </a:r>
            <a:endParaRPr lang="en-CA" altLang="en-US" sz="240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>
                <a:cs typeface="Arial" panose="020B0604020202020204" pitchFamily="34" charset="0"/>
              </a:rPr>
              <a:t> </a:t>
            </a:r>
            <a:endParaRPr lang="en-CA" altLang="en-US" smtClean="0">
              <a:cs typeface="Arial" panose="020B0604020202020204" pitchFamily="34" charset="0"/>
            </a:endParaRP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1, Copyright © John C. Hull 2018</a:t>
            </a:r>
            <a:endParaRPr lang="en-US" altLang="en-US" sz="1400" smtClean="0"/>
          </a:p>
        </p:txBody>
      </p:sp>
      <p:sp>
        <p:nvSpPr>
          <p:cNvPr id="23557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60FEFD-47C4-411B-84BB-6CAD2EEF714A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800" smtClean="0"/>
          </a:p>
        </p:txBody>
      </p:sp>
      <p:graphicFrame>
        <p:nvGraphicFramePr>
          <p:cNvPr id="23558" name="Object 4"/>
          <p:cNvGraphicFramePr>
            <a:graphicFrameLocks noChangeAspect="1"/>
          </p:cNvGraphicFramePr>
          <p:nvPr/>
        </p:nvGraphicFramePr>
        <p:xfrm>
          <a:off x="914400" y="1524000"/>
          <a:ext cx="652303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Equation" r:id="rId4" imgW="3581400" imgH="279400" progId="Equation.3">
                  <p:embed/>
                </p:oleObj>
              </mc:Choice>
              <mc:Fallback>
                <p:oleObj name="Equation" r:id="rId4" imgW="3581400" imgH="279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24000"/>
                        <a:ext cx="652303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5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438400"/>
            <a:ext cx="542925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graphicFrame>
        <p:nvGraphicFramePr>
          <p:cNvPr id="23560" name="Object 7"/>
          <p:cNvGraphicFramePr>
            <a:graphicFrameLocks noChangeAspect="1"/>
          </p:cNvGraphicFramePr>
          <p:nvPr/>
        </p:nvGraphicFramePr>
        <p:xfrm>
          <a:off x="838200" y="2971800"/>
          <a:ext cx="1198563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0" name="Equation" r:id="rId7" imgW="634725" imgH="1129810" progId="Equation.3">
                  <p:embed/>
                </p:oleObj>
              </mc:Choice>
              <mc:Fallback>
                <p:oleObj name="Equation" r:id="rId7" imgW="634725" imgH="112981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971800"/>
                        <a:ext cx="1198563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z="3600" smtClean="0"/>
              <a:t>Efficient Frontier of Risky Investments</a:t>
            </a:r>
            <a:r>
              <a:rPr lang="en-US" altLang="en-US" sz="3600" smtClean="0"/>
              <a:t> </a:t>
            </a:r>
            <a:r>
              <a:rPr lang="en-US" altLang="en-US" sz="2400" smtClean="0"/>
              <a:t>(Figure 1.3, page 6)</a:t>
            </a:r>
          </a:p>
        </p:txBody>
      </p:sp>
      <p:sp>
        <p:nvSpPr>
          <p:cNvPr id="2560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1, Copyright © John C. Hull 2018</a:t>
            </a:r>
            <a:endParaRPr lang="en-US" altLang="en-US" sz="1400" smtClean="0"/>
          </a:p>
        </p:txBody>
      </p:sp>
      <p:sp>
        <p:nvSpPr>
          <p:cNvPr id="25604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8755B6-084D-4069-801D-2A987A8F5A42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800" smtClean="0"/>
          </a:p>
        </p:txBody>
      </p:sp>
      <p:sp>
        <p:nvSpPr>
          <p:cNvPr id="25605" name="Text Box 3"/>
          <p:cNvSpPr txBox="1">
            <a:spLocks noChangeArrowheads="1"/>
          </p:cNvSpPr>
          <p:nvPr/>
        </p:nvSpPr>
        <p:spPr bwMode="auto">
          <a:xfrm>
            <a:off x="3581400" y="1905000"/>
            <a:ext cx="1752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2000">
                <a:latin typeface="Times New Roman" panose="02020603050405020304" pitchFamily="18" charset="0"/>
              </a:rPr>
              <a:t>Efficient Frontier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  <p:grpSp>
        <p:nvGrpSpPr>
          <p:cNvPr id="25606" name="Group 4"/>
          <p:cNvGrpSpPr>
            <a:grpSpLocks/>
          </p:cNvGrpSpPr>
          <p:nvPr/>
        </p:nvGrpSpPr>
        <p:grpSpPr bwMode="auto">
          <a:xfrm>
            <a:off x="1447800" y="2209800"/>
            <a:ext cx="5867400" cy="3733800"/>
            <a:chOff x="912" y="1392"/>
            <a:chExt cx="3696" cy="2352"/>
          </a:xfrm>
        </p:grpSpPr>
        <p:sp>
          <p:nvSpPr>
            <p:cNvPr id="25607" name="Line 5"/>
            <p:cNvSpPr>
              <a:spLocks noChangeShapeType="1"/>
            </p:cNvSpPr>
            <p:nvPr/>
          </p:nvSpPr>
          <p:spPr bwMode="auto">
            <a:xfrm>
              <a:off x="912" y="1392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8" name="Line 6"/>
            <p:cNvSpPr>
              <a:spLocks noChangeShapeType="1"/>
            </p:cNvSpPr>
            <p:nvPr/>
          </p:nvSpPr>
          <p:spPr bwMode="auto">
            <a:xfrm>
              <a:off x="912" y="374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09" name="Arc 7"/>
            <p:cNvSpPr>
              <a:spLocks/>
            </p:cNvSpPr>
            <p:nvPr/>
          </p:nvSpPr>
          <p:spPr bwMode="auto">
            <a:xfrm rot="12769058" flipV="1">
              <a:off x="2127" y="1554"/>
              <a:ext cx="1678" cy="2050"/>
            </a:xfrm>
            <a:custGeom>
              <a:avLst/>
              <a:gdLst>
                <a:gd name="T0" fmla="*/ 0 w 21600"/>
                <a:gd name="T1" fmla="*/ 0 h 26776"/>
                <a:gd name="T2" fmla="*/ 0 w 21600"/>
                <a:gd name="T3" fmla="*/ 0 h 26776"/>
                <a:gd name="T4" fmla="*/ 0 w 21600"/>
                <a:gd name="T5" fmla="*/ 0 h 2677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6776"/>
                <a:gd name="T11" fmla="*/ 21600 w 21600"/>
                <a:gd name="T12" fmla="*/ 26776 h 267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6776" fill="none" extrusionOk="0">
                  <a:moveTo>
                    <a:pt x="9413" y="-1"/>
                  </a:moveTo>
                  <a:cubicBezTo>
                    <a:pt x="16866" y="3608"/>
                    <a:pt x="21600" y="11160"/>
                    <a:pt x="21600" y="19441"/>
                  </a:cubicBezTo>
                  <a:cubicBezTo>
                    <a:pt x="21600" y="21941"/>
                    <a:pt x="21165" y="24423"/>
                    <a:pt x="20316" y="26776"/>
                  </a:cubicBezTo>
                </a:path>
                <a:path w="21600" h="26776" stroke="0" extrusionOk="0">
                  <a:moveTo>
                    <a:pt x="9413" y="-1"/>
                  </a:moveTo>
                  <a:cubicBezTo>
                    <a:pt x="16866" y="3608"/>
                    <a:pt x="21600" y="11160"/>
                    <a:pt x="21600" y="19441"/>
                  </a:cubicBezTo>
                  <a:cubicBezTo>
                    <a:pt x="21600" y="21941"/>
                    <a:pt x="21165" y="24423"/>
                    <a:pt x="20316" y="26776"/>
                  </a:cubicBezTo>
                  <a:lnTo>
                    <a:pt x="0" y="19441"/>
                  </a:lnTo>
                  <a:lnTo>
                    <a:pt x="9413" y="-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0" name="AutoShape 8"/>
            <p:cNvSpPr>
              <a:spLocks noChangeArrowheads="1"/>
            </p:cNvSpPr>
            <p:nvPr/>
          </p:nvSpPr>
          <p:spPr bwMode="auto">
            <a:xfrm>
              <a:off x="2016" y="2592"/>
              <a:ext cx="192" cy="144"/>
            </a:xfrm>
            <a:prstGeom prst="flowChartSummingJunction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5611" name="AutoShape 9"/>
            <p:cNvSpPr>
              <a:spLocks noChangeArrowheads="1"/>
            </p:cNvSpPr>
            <p:nvPr/>
          </p:nvSpPr>
          <p:spPr bwMode="auto">
            <a:xfrm>
              <a:off x="2304" y="2304"/>
              <a:ext cx="192" cy="144"/>
            </a:xfrm>
            <a:prstGeom prst="flowChartSummingJunction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5612" name="AutoShape 10"/>
            <p:cNvSpPr>
              <a:spLocks noChangeArrowheads="1"/>
            </p:cNvSpPr>
            <p:nvPr/>
          </p:nvSpPr>
          <p:spPr bwMode="auto">
            <a:xfrm>
              <a:off x="2352" y="2544"/>
              <a:ext cx="192" cy="144"/>
            </a:xfrm>
            <a:prstGeom prst="flowChartSummingJunction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5613" name="AutoShape 11"/>
            <p:cNvSpPr>
              <a:spLocks noChangeArrowheads="1"/>
            </p:cNvSpPr>
            <p:nvPr/>
          </p:nvSpPr>
          <p:spPr bwMode="auto">
            <a:xfrm>
              <a:off x="2544" y="2016"/>
              <a:ext cx="192" cy="144"/>
            </a:xfrm>
            <a:prstGeom prst="flowChartSummingJunction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5614" name="AutoShape 12"/>
            <p:cNvSpPr>
              <a:spLocks noChangeArrowheads="1"/>
            </p:cNvSpPr>
            <p:nvPr/>
          </p:nvSpPr>
          <p:spPr bwMode="auto">
            <a:xfrm>
              <a:off x="2640" y="2400"/>
              <a:ext cx="192" cy="144"/>
            </a:xfrm>
            <a:prstGeom prst="flowChartSummingJunction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5615" name="AutoShape 13"/>
            <p:cNvSpPr>
              <a:spLocks noChangeArrowheads="1"/>
            </p:cNvSpPr>
            <p:nvPr/>
          </p:nvSpPr>
          <p:spPr bwMode="auto">
            <a:xfrm>
              <a:off x="2880" y="1920"/>
              <a:ext cx="192" cy="144"/>
            </a:xfrm>
            <a:prstGeom prst="flowChartSummingJunction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5616" name="AutoShape 14"/>
            <p:cNvSpPr>
              <a:spLocks noChangeArrowheads="1"/>
            </p:cNvSpPr>
            <p:nvPr/>
          </p:nvSpPr>
          <p:spPr bwMode="auto">
            <a:xfrm>
              <a:off x="2976" y="2112"/>
              <a:ext cx="192" cy="144"/>
            </a:xfrm>
            <a:prstGeom prst="flowChartSummingJunction">
              <a:avLst/>
            </a:prstGeom>
            <a:solidFill>
              <a:schemeClr val="bg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25617" name="Text Box 15"/>
            <p:cNvSpPr txBox="1">
              <a:spLocks noChangeArrowheads="1"/>
            </p:cNvSpPr>
            <p:nvPr/>
          </p:nvSpPr>
          <p:spPr bwMode="auto">
            <a:xfrm>
              <a:off x="2496" y="2016"/>
              <a:ext cx="1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CA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5618" name="Text Box 16"/>
            <p:cNvSpPr txBox="1">
              <a:spLocks noChangeArrowheads="1"/>
            </p:cNvSpPr>
            <p:nvPr/>
          </p:nvSpPr>
          <p:spPr bwMode="auto">
            <a:xfrm>
              <a:off x="912" y="1440"/>
              <a:ext cx="91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CA" altLang="en-US" sz="2000">
                  <a:latin typeface="Times New Roman" panose="02020603050405020304" pitchFamily="18" charset="0"/>
                </a:rPr>
                <a:t>Expected Return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5619" name="Text Box 17"/>
            <p:cNvSpPr txBox="1">
              <a:spLocks noChangeArrowheads="1"/>
            </p:cNvSpPr>
            <p:nvPr/>
          </p:nvSpPr>
          <p:spPr bwMode="auto">
            <a:xfrm>
              <a:off x="3120" y="3216"/>
              <a:ext cx="120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CA" altLang="en-US" sz="2400">
                  <a:latin typeface="Times New Roman" panose="02020603050405020304" pitchFamily="18" charset="0"/>
                </a:rPr>
                <a:t>S.D. of Return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5620" name="Text Box 18"/>
            <p:cNvSpPr txBox="1">
              <a:spLocks noChangeArrowheads="1"/>
            </p:cNvSpPr>
            <p:nvPr/>
          </p:nvSpPr>
          <p:spPr bwMode="auto">
            <a:xfrm>
              <a:off x="3312" y="2448"/>
              <a:ext cx="1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CA" altLang="en-US" sz="2400">
                  <a:latin typeface="Times New Roman" panose="02020603050405020304" pitchFamily="18" charset="0"/>
                </a:rPr>
                <a:t>Investments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5621" name="Line 19"/>
            <p:cNvSpPr>
              <a:spLocks noChangeShapeType="1"/>
            </p:cNvSpPr>
            <p:nvPr/>
          </p:nvSpPr>
          <p:spPr bwMode="auto">
            <a:xfrm flipH="1" flipV="1">
              <a:off x="3168" y="225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2" name="Line 20"/>
            <p:cNvSpPr>
              <a:spLocks noChangeShapeType="1"/>
            </p:cNvSpPr>
            <p:nvPr/>
          </p:nvSpPr>
          <p:spPr bwMode="auto">
            <a:xfrm flipH="1">
              <a:off x="2880" y="249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23" name="Line 21"/>
            <p:cNvSpPr>
              <a:spLocks noChangeShapeType="1"/>
            </p:cNvSpPr>
            <p:nvPr/>
          </p:nvSpPr>
          <p:spPr bwMode="auto">
            <a:xfrm flipH="1">
              <a:off x="2448" y="1584"/>
              <a:ext cx="4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z="3600" smtClean="0"/>
              <a:t>Efficient Frontier of All Investments</a:t>
            </a:r>
            <a:r>
              <a:rPr lang="en-US" altLang="en-US" sz="3600" smtClean="0"/>
              <a:t> </a:t>
            </a:r>
            <a:r>
              <a:rPr lang="en-US" altLang="en-US" sz="2400" smtClean="0"/>
              <a:t>(Figure 1.4, page 6)</a:t>
            </a:r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1, Copyright © John C. Hull 2018</a:t>
            </a:r>
            <a:endParaRPr lang="en-US" altLang="en-US" sz="1400" smtClean="0"/>
          </a:p>
        </p:txBody>
      </p:sp>
      <p:sp>
        <p:nvSpPr>
          <p:cNvPr id="27652" name="Slide Number Placeholder 2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6D5B62-DBD5-4140-9659-7D7D767A2973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800" smtClean="0"/>
          </a:p>
        </p:txBody>
      </p:sp>
      <p:grpSp>
        <p:nvGrpSpPr>
          <p:cNvPr id="27653" name="Group 3"/>
          <p:cNvGrpSpPr>
            <a:grpSpLocks/>
          </p:cNvGrpSpPr>
          <p:nvPr/>
        </p:nvGrpSpPr>
        <p:grpSpPr bwMode="auto">
          <a:xfrm>
            <a:off x="533400" y="1643063"/>
            <a:ext cx="6324600" cy="4286250"/>
            <a:chOff x="336" y="1344"/>
            <a:chExt cx="3984" cy="2688"/>
          </a:xfrm>
        </p:grpSpPr>
        <p:sp>
          <p:nvSpPr>
            <p:cNvPr id="27654" name="Line 4"/>
            <p:cNvSpPr>
              <a:spLocks noChangeShapeType="1"/>
            </p:cNvSpPr>
            <p:nvPr/>
          </p:nvSpPr>
          <p:spPr bwMode="auto">
            <a:xfrm>
              <a:off x="912" y="1440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5" name="Line 5"/>
            <p:cNvSpPr>
              <a:spLocks noChangeShapeType="1"/>
            </p:cNvSpPr>
            <p:nvPr/>
          </p:nvSpPr>
          <p:spPr bwMode="auto">
            <a:xfrm>
              <a:off x="912" y="374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6" name="Arc 6"/>
            <p:cNvSpPr>
              <a:spLocks/>
            </p:cNvSpPr>
            <p:nvPr/>
          </p:nvSpPr>
          <p:spPr bwMode="auto">
            <a:xfrm rot="12769058" flipV="1">
              <a:off x="2127" y="1554"/>
              <a:ext cx="1678" cy="2050"/>
            </a:xfrm>
            <a:custGeom>
              <a:avLst/>
              <a:gdLst>
                <a:gd name="T0" fmla="*/ 0 w 21600"/>
                <a:gd name="T1" fmla="*/ 0 h 26776"/>
                <a:gd name="T2" fmla="*/ 0 w 21600"/>
                <a:gd name="T3" fmla="*/ 0 h 26776"/>
                <a:gd name="T4" fmla="*/ 0 w 21600"/>
                <a:gd name="T5" fmla="*/ 0 h 2677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6776"/>
                <a:gd name="T11" fmla="*/ 21600 w 21600"/>
                <a:gd name="T12" fmla="*/ 26776 h 267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6776" fill="none" extrusionOk="0">
                  <a:moveTo>
                    <a:pt x="9413" y="-1"/>
                  </a:moveTo>
                  <a:cubicBezTo>
                    <a:pt x="16866" y="3608"/>
                    <a:pt x="21600" y="11160"/>
                    <a:pt x="21600" y="19441"/>
                  </a:cubicBezTo>
                  <a:cubicBezTo>
                    <a:pt x="21600" y="21941"/>
                    <a:pt x="21165" y="24423"/>
                    <a:pt x="20316" y="26776"/>
                  </a:cubicBezTo>
                </a:path>
                <a:path w="21600" h="26776" stroke="0" extrusionOk="0">
                  <a:moveTo>
                    <a:pt x="9413" y="-1"/>
                  </a:moveTo>
                  <a:cubicBezTo>
                    <a:pt x="16866" y="3608"/>
                    <a:pt x="21600" y="11160"/>
                    <a:pt x="21600" y="19441"/>
                  </a:cubicBezTo>
                  <a:cubicBezTo>
                    <a:pt x="21600" y="21941"/>
                    <a:pt x="21165" y="24423"/>
                    <a:pt x="20316" y="26776"/>
                  </a:cubicBezTo>
                  <a:lnTo>
                    <a:pt x="0" y="19441"/>
                  </a:lnTo>
                  <a:lnTo>
                    <a:pt x="9413" y="-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7" name="Text Box 7"/>
            <p:cNvSpPr txBox="1">
              <a:spLocks noChangeArrowheads="1"/>
            </p:cNvSpPr>
            <p:nvPr/>
          </p:nvSpPr>
          <p:spPr bwMode="auto">
            <a:xfrm>
              <a:off x="2496" y="2016"/>
              <a:ext cx="1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CA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7658" name="Text Box 8"/>
            <p:cNvSpPr txBox="1">
              <a:spLocks noChangeArrowheads="1"/>
            </p:cNvSpPr>
            <p:nvPr/>
          </p:nvSpPr>
          <p:spPr bwMode="auto">
            <a:xfrm>
              <a:off x="912" y="1440"/>
              <a:ext cx="91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CA" altLang="en-US" sz="2000">
                  <a:latin typeface="Times New Roman" panose="02020603050405020304" pitchFamily="18" charset="0"/>
                </a:rPr>
                <a:t>Expected Return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7659" name="Text Box 9"/>
            <p:cNvSpPr txBox="1">
              <a:spLocks noChangeArrowheads="1"/>
            </p:cNvSpPr>
            <p:nvPr/>
          </p:nvSpPr>
          <p:spPr bwMode="auto">
            <a:xfrm>
              <a:off x="3120" y="3408"/>
              <a:ext cx="12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CA" altLang="en-US" sz="2000">
                  <a:latin typeface="Times New Roman" panose="02020603050405020304" pitchFamily="18" charset="0"/>
                </a:rPr>
                <a:t>S.D. of Return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7660" name="Line 10"/>
            <p:cNvSpPr>
              <a:spLocks noChangeShapeType="1"/>
            </p:cNvSpPr>
            <p:nvPr/>
          </p:nvSpPr>
          <p:spPr bwMode="auto">
            <a:xfrm flipV="1">
              <a:off x="912" y="1440"/>
              <a:ext cx="264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1" name="Text Box 11"/>
            <p:cNvSpPr txBox="1">
              <a:spLocks noChangeArrowheads="1"/>
            </p:cNvSpPr>
            <p:nvPr/>
          </p:nvSpPr>
          <p:spPr bwMode="auto">
            <a:xfrm>
              <a:off x="576" y="2736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CA" altLang="en-US" sz="2400" i="1">
                  <a:latin typeface="Times New Roman" panose="02020603050405020304" pitchFamily="18" charset="0"/>
                </a:rPr>
                <a:t>R</a:t>
              </a:r>
              <a:r>
                <a:rPr lang="en-CA" altLang="en-US" sz="2400" i="1" baseline="-25000">
                  <a:latin typeface="Times New Roman" panose="02020603050405020304" pitchFamily="18" charset="0"/>
                </a:rPr>
                <a:t>F</a:t>
              </a:r>
              <a:endParaRPr lang="en-US" altLang="en-US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27662" name="Text Box 12"/>
            <p:cNvSpPr txBox="1">
              <a:spLocks noChangeArrowheads="1"/>
            </p:cNvSpPr>
            <p:nvPr/>
          </p:nvSpPr>
          <p:spPr bwMode="auto">
            <a:xfrm>
              <a:off x="336" y="1824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CA" altLang="en-US" sz="2400">
                  <a:latin typeface="Times New Roman" panose="02020603050405020304" pitchFamily="18" charset="0"/>
                </a:rPr>
                <a:t>E(</a:t>
              </a:r>
              <a:r>
                <a:rPr lang="en-CA" altLang="en-US" sz="2400" i="1">
                  <a:latin typeface="Times New Roman" panose="02020603050405020304" pitchFamily="18" charset="0"/>
                </a:rPr>
                <a:t>R</a:t>
              </a:r>
              <a:r>
                <a:rPr lang="en-CA" altLang="en-US" sz="2400" i="1" baseline="-25000">
                  <a:latin typeface="Times New Roman" panose="02020603050405020304" pitchFamily="18" charset="0"/>
                </a:rPr>
                <a:t>M</a:t>
              </a:r>
              <a:r>
                <a:rPr lang="en-CA" altLang="en-US" sz="2400">
                  <a:latin typeface="Times New Roman" panose="02020603050405020304" pitchFamily="18" charset="0"/>
                </a:rPr>
                <a:t>)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7663" name="Text Box 13"/>
            <p:cNvSpPr txBox="1">
              <a:spLocks noChangeArrowheads="1"/>
            </p:cNvSpPr>
            <p:nvPr/>
          </p:nvSpPr>
          <p:spPr bwMode="auto">
            <a:xfrm>
              <a:off x="2400" y="3744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CA" altLang="en-US" sz="2400">
                  <a:latin typeface="Symbol" panose="05050102010706020507" pitchFamily="18" charset="2"/>
                </a:rPr>
                <a:t>s</a:t>
              </a:r>
              <a:r>
                <a:rPr lang="en-CA" altLang="en-US" sz="2400" i="1" baseline="-25000">
                  <a:latin typeface="Times New Roman" panose="02020603050405020304" pitchFamily="18" charset="0"/>
                </a:rPr>
                <a:t>M</a:t>
              </a:r>
              <a:endParaRPr lang="en-US" altLang="en-US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27664" name="Text Box 14"/>
            <p:cNvSpPr txBox="1">
              <a:spLocks noChangeArrowheads="1"/>
            </p:cNvSpPr>
            <p:nvPr/>
          </p:nvSpPr>
          <p:spPr bwMode="auto">
            <a:xfrm>
              <a:off x="2880" y="2352"/>
              <a:ext cx="134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CA" altLang="en-US" sz="2000">
                  <a:latin typeface="Times New Roman" panose="02020603050405020304" pitchFamily="18" charset="0"/>
                </a:rPr>
                <a:t>Previous Efficient Frontier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7665" name="Text Box 15"/>
            <p:cNvSpPr txBox="1">
              <a:spLocks noChangeArrowheads="1"/>
            </p:cNvSpPr>
            <p:nvPr/>
          </p:nvSpPr>
          <p:spPr bwMode="auto">
            <a:xfrm>
              <a:off x="892" y="2794"/>
              <a:ext cx="331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CA" altLang="en-US" sz="2400">
                  <a:latin typeface="Times New Roman" panose="02020603050405020304" pitchFamily="18" charset="0"/>
                </a:rPr>
                <a:t>F</a:t>
              </a:r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7666" name="Text Box 16"/>
            <p:cNvSpPr txBox="1">
              <a:spLocks noChangeArrowheads="1"/>
            </p:cNvSpPr>
            <p:nvPr/>
          </p:nvSpPr>
          <p:spPr bwMode="auto">
            <a:xfrm>
              <a:off x="2400" y="172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CA" altLang="en-US" sz="2400">
                  <a:latin typeface="Times New Roman" panose="02020603050405020304" pitchFamily="18" charset="0"/>
                </a:rPr>
                <a:t>M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7667" name="Text Box 17"/>
            <p:cNvSpPr txBox="1">
              <a:spLocks noChangeArrowheads="1"/>
            </p:cNvSpPr>
            <p:nvPr/>
          </p:nvSpPr>
          <p:spPr bwMode="auto">
            <a:xfrm>
              <a:off x="1632" y="211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CA" altLang="en-US" sz="2400">
                  <a:latin typeface="Times New Roman" panose="02020603050405020304" pitchFamily="18" charset="0"/>
                </a:rPr>
                <a:t>I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7668" name="Text Box 18"/>
            <p:cNvSpPr txBox="1">
              <a:spLocks noChangeArrowheads="1"/>
            </p:cNvSpPr>
            <p:nvPr/>
          </p:nvSpPr>
          <p:spPr bwMode="auto">
            <a:xfrm>
              <a:off x="3120" y="134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CA" altLang="en-US" sz="2400">
                  <a:latin typeface="Times New Roman" panose="02020603050405020304" pitchFamily="18" charset="0"/>
                </a:rPr>
                <a:t>J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7669" name="Text Box 19"/>
            <p:cNvSpPr txBox="1">
              <a:spLocks noChangeArrowheads="1"/>
            </p:cNvSpPr>
            <p:nvPr/>
          </p:nvSpPr>
          <p:spPr bwMode="auto">
            <a:xfrm>
              <a:off x="960" y="3072"/>
              <a:ext cx="129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CA" altLang="en-US" sz="2000">
                  <a:latin typeface="Times New Roman" panose="02020603050405020304" pitchFamily="18" charset="0"/>
                </a:rPr>
                <a:t>New Efficient Frontier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7670" name="Line 20"/>
            <p:cNvSpPr>
              <a:spLocks noChangeShapeType="1"/>
            </p:cNvSpPr>
            <p:nvPr/>
          </p:nvSpPr>
          <p:spPr bwMode="auto">
            <a:xfrm>
              <a:off x="912" y="196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1" name="Line 21"/>
            <p:cNvSpPr>
              <a:spLocks noChangeShapeType="1"/>
            </p:cNvSpPr>
            <p:nvPr/>
          </p:nvSpPr>
          <p:spPr bwMode="auto">
            <a:xfrm flipV="1">
              <a:off x="912" y="1968"/>
              <a:ext cx="168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2" name="Line 22"/>
            <p:cNvSpPr>
              <a:spLocks noChangeShapeType="1"/>
            </p:cNvSpPr>
            <p:nvPr/>
          </p:nvSpPr>
          <p:spPr bwMode="auto">
            <a:xfrm>
              <a:off x="2592" y="2016"/>
              <a:ext cx="0" cy="177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3" name="Line 23"/>
            <p:cNvSpPr>
              <a:spLocks noChangeShapeType="1"/>
            </p:cNvSpPr>
            <p:nvPr/>
          </p:nvSpPr>
          <p:spPr bwMode="auto">
            <a:xfrm flipH="1" flipV="1">
              <a:off x="3072" y="1776"/>
              <a:ext cx="24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4" name="Line 24"/>
            <p:cNvSpPr>
              <a:spLocks noChangeShapeType="1"/>
            </p:cNvSpPr>
            <p:nvPr/>
          </p:nvSpPr>
          <p:spPr bwMode="auto">
            <a:xfrm flipV="1">
              <a:off x="1392" y="2544"/>
              <a:ext cx="14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z="3600" smtClean="0"/>
              <a:t>Systematic vs Non-Systematic Risk</a:t>
            </a:r>
            <a:r>
              <a:rPr lang="en-US" altLang="en-US" sz="3600" smtClean="0"/>
              <a:t> </a:t>
            </a:r>
            <a:r>
              <a:rPr lang="en-US" altLang="en-US" sz="2400" smtClean="0"/>
              <a:t>(equation 1.3, page 8)</a:t>
            </a:r>
          </a:p>
        </p:txBody>
      </p:sp>
      <p:sp>
        <p:nvSpPr>
          <p:cNvPr id="2052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CA" dirty="0" smtClean="0">
                <a:cs typeface="Arial" charset="0"/>
              </a:rPr>
              <a:t>We can calculate the best fit linear relationship between return from investment and return from market</a:t>
            </a:r>
          </a:p>
          <a:p>
            <a:pPr eaLnBrk="1" hangingPunct="1">
              <a:defRPr/>
            </a:pPr>
            <a:endParaRPr lang="en-CA" dirty="0" smtClean="0">
              <a:cs typeface="Arial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dirty="0" smtClean="0">
              <a:cs typeface="Arial" charset="0"/>
            </a:endParaRPr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1, Copyright © John C. Hull 2018</a:t>
            </a:r>
            <a:endParaRPr lang="en-US" altLang="en-US" sz="1400" smtClean="0"/>
          </a:p>
        </p:txBody>
      </p:sp>
      <p:sp>
        <p:nvSpPr>
          <p:cNvPr id="29701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6A30A8-1B72-43D1-A25F-B36CDAD184A8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800" smtClean="0"/>
          </a:p>
        </p:txBody>
      </p:sp>
      <p:graphicFrame>
        <p:nvGraphicFramePr>
          <p:cNvPr id="29702" name="Object 1024"/>
          <p:cNvGraphicFramePr>
            <a:graphicFrameLocks noChangeAspect="1"/>
          </p:cNvGraphicFramePr>
          <p:nvPr/>
        </p:nvGraphicFramePr>
        <p:xfrm>
          <a:off x="2211388" y="3733800"/>
          <a:ext cx="311943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6" name="Equation" r:id="rId4" imgW="990360" imgH="215640" progId="Equation.3">
                  <p:embed/>
                </p:oleObj>
              </mc:Choice>
              <mc:Fallback>
                <p:oleObj name="Equation" r:id="rId4" imgW="990360" imgH="21564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388" y="3733800"/>
                        <a:ext cx="3119437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Text Box 1029"/>
          <p:cNvSpPr txBox="1">
            <a:spLocks noChangeArrowheads="1"/>
          </p:cNvSpPr>
          <p:nvPr/>
        </p:nvSpPr>
        <p:spPr bwMode="auto">
          <a:xfrm>
            <a:off x="1066800" y="5029200"/>
            <a:ext cx="2743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2400">
                <a:latin typeface="Times New Roman" panose="02020603050405020304" pitchFamily="18" charset="0"/>
              </a:rPr>
              <a:t>Systematic Risk (non-diversifiable)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9704" name="Text Box 1030"/>
          <p:cNvSpPr txBox="1">
            <a:spLocks noChangeArrowheads="1"/>
          </p:cNvSpPr>
          <p:nvPr/>
        </p:nvSpPr>
        <p:spPr bwMode="auto">
          <a:xfrm>
            <a:off x="5257800" y="5181600"/>
            <a:ext cx="26670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CA" altLang="en-US" sz="2400">
                <a:latin typeface="Times New Roman" panose="02020603050405020304" pitchFamily="18" charset="0"/>
              </a:rPr>
              <a:t>Non-systematic risk (diversifiable)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9705" name="Line 1031"/>
          <p:cNvSpPr>
            <a:spLocks noChangeShapeType="1"/>
          </p:cNvSpPr>
          <p:nvPr/>
        </p:nvSpPr>
        <p:spPr bwMode="auto">
          <a:xfrm flipV="1">
            <a:off x="2667000" y="4343400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Line 1032"/>
          <p:cNvSpPr>
            <a:spLocks noChangeShapeType="1"/>
          </p:cNvSpPr>
          <p:nvPr/>
        </p:nvSpPr>
        <p:spPr bwMode="auto">
          <a:xfrm flipH="1" flipV="1">
            <a:off x="5334000" y="43434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928688"/>
            <a:ext cx="7543800" cy="857250"/>
          </a:xfrm>
        </p:spPr>
        <p:txBody>
          <a:bodyPr/>
          <a:lstStyle/>
          <a:p>
            <a:pPr eaLnBrk="1" hangingPunct="1"/>
            <a:r>
              <a:rPr lang="en-CA" altLang="en-US" sz="3600" smtClean="0"/>
              <a:t>The Capital Asset Pricing Model</a:t>
            </a:r>
            <a:r>
              <a:rPr lang="en-US" altLang="en-US" sz="3600" smtClean="0"/>
              <a:t> </a:t>
            </a:r>
            <a:r>
              <a:rPr lang="en-US" altLang="en-US" smtClean="0"/>
              <a:t>(</a:t>
            </a:r>
            <a:r>
              <a:rPr lang="en-US" altLang="en-US" sz="2400" smtClean="0"/>
              <a:t>Figure 1.5, page 9)</a:t>
            </a:r>
          </a:p>
        </p:txBody>
      </p:sp>
      <p:sp>
        <p:nvSpPr>
          <p:cNvPr id="3174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1, Copyright © John C. Hull 2018</a:t>
            </a:r>
            <a:endParaRPr lang="en-US" altLang="en-US" sz="1400" smtClean="0"/>
          </a:p>
        </p:txBody>
      </p:sp>
      <p:sp>
        <p:nvSpPr>
          <p:cNvPr id="31748" name="Slide Number Placeholder 2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E064F2-5549-46B6-A929-5CA773FA7D9C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800" smtClean="0"/>
          </a:p>
        </p:txBody>
      </p:sp>
      <p:grpSp>
        <p:nvGrpSpPr>
          <p:cNvPr id="31749" name="Group 20"/>
          <p:cNvGrpSpPr>
            <a:grpSpLocks/>
          </p:cNvGrpSpPr>
          <p:nvPr/>
        </p:nvGrpSpPr>
        <p:grpSpPr bwMode="auto">
          <a:xfrm>
            <a:off x="714375" y="2143125"/>
            <a:ext cx="7215188" cy="3714750"/>
            <a:chOff x="533400" y="1752600"/>
            <a:chExt cx="7705725" cy="4648200"/>
          </a:xfrm>
        </p:grpSpPr>
        <p:sp>
          <p:nvSpPr>
            <p:cNvPr id="31750" name="Text Box 6"/>
            <p:cNvSpPr txBox="1">
              <a:spLocks noChangeArrowheads="1"/>
            </p:cNvSpPr>
            <p:nvPr/>
          </p:nvSpPr>
          <p:spPr bwMode="auto">
            <a:xfrm>
              <a:off x="1447800" y="1752600"/>
              <a:ext cx="144780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CA" altLang="en-US" sz="2000">
                  <a:latin typeface="Times New Roman" panose="02020603050405020304" pitchFamily="18" charset="0"/>
                </a:rPr>
                <a:t>Expected Return </a:t>
              </a:r>
              <a:r>
                <a:rPr lang="en-CA" altLang="en-US" sz="2000" i="1">
                  <a:latin typeface="Times New Roman" panose="02020603050405020304" pitchFamily="18" charset="0"/>
                </a:rPr>
                <a:t>E</a:t>
              </a:r>
              <a:r>
                <a:rPr lang="en-CA" altLang="en-US" sz="2000">
                  <a:latin typeface="Times New Roman" panose="02020603050405020304" pitchFamily="18" charset="0"/>
                </a:rPr>
                <a:t>(</a:t>
              </a:r>
              <a:r>
                <a:rPr lang="en-CA" altLang="en-US" sz="2000" i="1">
                  <a:latin typeface="Times New Roman" panose="02020603050405020304" pitchFamily="18" charset="0"/>
                </a:rPr>
                <a:t>R</a:t>
              </a:r>
              <a:r>
                <a:rPr lang="en-CA" altLang="en-US" sz="2000">
                  <a:latin typeface="Times New Roman" panose="02020603050405020304" pitchFamily="18" charset="0"/>
                </a:rPr>
                <a:t>)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1751" name="Text Box 11"/>
            <p:cNvSpPr txBox="1">
              <a:spLocks noChangeArrowheads="1"/>
            </p:cNvSpPr>
            <p:nvPr/>
          </p:nvSpPr>
          <p:spPr bwMode="auto">
            <a:xfrm>
              <a:off x="3810000" y="5943600"/>
              <a:ext cx="990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CA" altLang="en-US" sz="2400">
                  <a:latin typeface="Symbol" panose="05050102010706020507" pitchFamily="18" charset="2"/>
                </a:rPr>
                <a:t>1.0</a:t>
              </a:r>
              <a:endParaRPr lang="en-US" altLang="en-US" sz="2400" i="1">
                <a:latin typeface="Times New Roman" panose="02020603050405020304" pitchFamily="18" charset="0"/>
              </a:endParaRPr>
            </a:p>
          </p:txBody>
        </p:sp>
        <p:grpSp>
          <p:nvGrpSpPr>
            <p:cNvPr id="31752" name="Group 19"/>
            <p:cNvGrpSpPr>
              <a:grpSpLocks/>
            </p:cNvGrpSpPr>
            <p:nvPr/>
          </p:nvGrpSpPr>
          <p:grpSpPr bwMode="auto">
            <a:xfrm>
              <a:off x="533400" y="2285992"/>
              <a:ext cx="7705725" cy="3733808"/>
              <a:chOff x="533400" y="2286000"/>
              <a:chExt cx="7705725" cy="3733800"/>
            </a:xfrm>
          </p:grpSpPr>
          <p:sp>
            <p:nvSpPr>
              <p:cNvPr id="31753" name="Line 3"/>
              <p:cNvSpPr>
                <a:spLocks noChangeShapeType="1"/>
              </p:cNvSpPr>
              <p:nvPr/>
            </p:nvSpPr>
            <p:spPr bwMode="auto">
              <a:xfrm>
                <a:off x="1447800" y="2286000"/>
                <a:ext cx="0" cy="3657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4" name="Line 4"/>
              <p:cNvSpPr>
                <a:spLocks noChangeShapeType="1"/>
              </p:cNvSpPr>
              <p:nvPr/>
            </p:nvSpPr>
            <p:spPr bwMode="auto">
              <a:xfrm>
                <a:off x="1447800" y="5943600"/>
                <a:ext cx="5257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5" name="Text Box 5"/>
              <p:cNvSpPr txBox="1">
                <a:spLocks noChangeArrowheads="1"/>
              </p:cNvSpPr>
              <p:nvPr/>
            </p:nvSpPr>
            <p:spPr bwMode="auto">
              <a:xfrm>
                <a:off x="3962400" y="3200400"/>
                <a:ext cx="2603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CA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56" name="Text Box 7"/>
              <p:cNvSpPr txBox="1">
                <a:spLocks noChangeArrowheads="1"/>
              </p:cNvSpPr>
              <p:nvPr/>
            </p:nvSpPr>
            <p:spPr bwMode="auto">
              <a:xfrm>
                <a:off x="5562600" y="5486400"/>
                <a:ext cx="129540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CA" altLang="en-US" sz="2000">
                    <a:latin typeface="Times New Roman" panose="02020603050405020304" pitchFamily="18" charset="0"/>
                  </a:rPr>
                  <a:t>Beta</a:t>
                </a:r>
                <a:endParaRPr lang="en-US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57" name="Line 8"/>
              <p:cNvSpPr>
                <a:spLocks noChangeShapeType="1"/>
              </p:cNvSpPr>
              <p:nvPr/>
            </p:nvSpPr>
            <p:spPr bwMode="auto">
              <a:xfrm flipV="1">
                <a:off x="1447800" y="2286000"/>
                <a:ext cx="4191000" cy="2286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8" name="Text Box 9"/>
              <p:cNvSpPr txBox="1">
                <a:spLocks noChangeArrowheads="1"/>
              </p:cNvSpPr>
              <p:nvPr/>
            </p:nvSpPr>
            <p:spPr bwMode="auto">
              <a:xfrm>
                <a:off x="914400" y="4343400"/>
                <a:ext cx="6858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CA" altLang="en-US" sz="2400" i="1">
                    <a:latin typeface="Times New Roman" panose="02020603050405020304" pitchFamily="18" charset="0"/>
                  </a:rPr>
                  <a:t>R</a:t>
                </a:r>
                <a:r>
                  <a:rPr lang="en-CA" altLang="en-US" sz="2400" i="1" baseline="-25000">
                    <a:latin typeface="Times New Roman" panose="02020603050405020304" pitchFamily="18" charset="0"/>
                  </a:rPr>
                  <a:t>F</a:t>
                </a:r>
                <a:endParaRPr lang="en-US" altLang="en-US" sz="24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59" name="Text Box 10"/>
              <p:cNvSpPr txBox="1">
                <a:spLocks noChangeArrowheads="1"/>
              </p:cNvSpPr>
              <p:nvPr/>
            </p:nvSpPr>
            <p:spPr bwMode="auto">
              <a:xfrm>
                <a:off x="533400" y="2895600"/>
                <a:ext cx="9906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CA" altLang="en-US" sz="2400">
                    <a:latin typeface="Times New Roman" panose="02020603050405020304" pitchFamily="18" charset="0"/>
                  </a:rPr>
                  <a:t>E(</a:t>
                </a:r>
                <a:r>
                  <a:rPr lang="en-CA" altLang="en-US" sz="2400" i="1">
                    <a:latin typeface="Times New Roman" panose="02020603050405020304" pitchFamily="18" charset="0"/>
                  </a:rPr>
                  <a:t>R</a:t>
                </a:r>
                <a:r>
                  <a:rPr lang="en-CA" altLang="en-US" sz="2400" i="1" baseline="-25000">
                    <a:latin typeface="Times New Roman" panose="02020603050405020304" pitchFamily="18" charset="0"/>
                  </a:rPr>
                  <a:t>M</a:t>
                </a:r>
                <a:r>
                  <a:rPr lang="en-CA" altLang="en-US" sz="2400">
                    <a:latin typeface="Times New Roman" panose="02020603050405020304" pitchFamily="18" charset="0"/>
                  </a:rPr>
                  <a:t>)</a:t>
                </a: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60" name="Line 12"/>
              <p:cNvSpPr>
                <a:spLocks noChangeShapeType="1"/>
              </p:cNvSpPr>
              <p:nvPr/>
            </p:nvSpPr>
            <p:spPr bwMode="auto">
              <a:xfrm>
                <a:off x="1447800" y="3124200"/>
                <a:ext cx="0" cy="76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1" name="Line 13"/>
              <p:cNvSpPr>
                <a:spLocks noChangeShapeType="1"/>
              </p:cNvSpPr>
              <p:nvPr/>
            </p:nvSpPr>
            <p:spPr bwMode="auto">
              <a:xfrm flipV="1">
                <a:off x="1447800" y="3124200"/>
                <a:ext cx="2667000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2" name="Line 14"/>
              <p:cNvSpPr>
                <a:spLocks noChangeShapeType="1"/>
              </p:cNvSpPr>
              <p:nvPr/>
            </p:nvSpPr>
            <p:spPr bwMode="auto">
              <a:xfrm>
                <a:off x="4114800" y="3200400"/>
                <a:ext cx="0" cy="281940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3" name="Line 15"/>
              <p:cNvSpPr>
                <a:spLocks noChangeShapeType="1"/>
              </p:cNvSpPr>
              <p:nvPr/>
            </p:nvSpPr>
            <p:spPr bwMode="auto">
              <a:xfrm flipH="1" flipV="1">
                <a:off x="4876800" y="2819400"/>
                <a:ext cx="381000" cy="990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31764" name="Object 1024"/>
              <p:cNvGraphicFramePr>
                <a:graphicFrameLocks noChangeAspect="1"/>
              </p:cNvGraphicFramePr>
              <p:nvPr/>
            </p:nvGraphicFramePr>
            <p:xfrm>
              <a:off x="4945063" y="4076700"/>
              <a:ext cx="3294062" cy="4079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74" name="Equation" r:id="rId4" imgW="1739900" imgH="215900" progId="Equation.3">
                      <p:embed/>
                    </p:oleObj>
                  </mc:Choice>
                  <mc:Fallback>
                    <p:oleObj name="Equation" r:id="rId4" imgW="1739900" imgH="215900" progId="Equation.3">
                      <p:embed/>
                      <p:pic>
                        <p:nvPicPr>
                          <p:cNvPr id="0" name="Object 10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5063" y="4076700"/>
                            <a:ext cx="3294062" cy="4079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Assumptions</a:t>
            </a:r>
            <a:endParaRPr lang="en-US" altLang="en-US" smtClean="0"/>
          </a:p>
        </p:txBody>
      </p:sp>
      <p:sp>
        <p:nvSpPr>
          <p:cNvPr id="3379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z="2400" smtClean="0">
                <a:cs typeface="Arial" panose="020B0604020202020204" pitchFamily="34" charset="0"/>
              </a:rPr>
              <a:t>Investors care only about expected return and SD of return</a:t>
            </a:r>
          </a:p>
          <a:p>
            <a:pPr eaLnBrk="1" hangingPunct="1"/>
            <a:r>
              <a:rPr lang="en-CA" altLang="en-US" sz="2400" smtClean="0">
                <a:cs typeface="Arial" panose="020B0604020202020204" pitchFamily="34" charset="0"/>
              </a:rPr>
              <a:t>The </a:t>
            </a:r>
            <a:r>
              <a:rPr lang="en-CA" altLang="en-US" sz="2400" smtClean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CA" altLang="en-US" sz="2400" smtClean="0">
                <a:cs typeface="Arial" panose="020B0604020202020204" pitchFamily="34" charset="0"/>
              </a:rPr>
              <a:t>’s of different investments are independent</a:t>
            </a:r>
          </a:p>
          <a:p>
            <a:pPr eaLnBrk="1" hangingPunct="1"/>
            <a:r>
              <a:rPr lang="en-CA" altLang="en-US" sz="2400" smtClean="0">
                <a:cs typeface="Arial" panose="020B0604020202020204" pitchFamily="34" charset="0"/>
              </a:rPr>
              <a:t>Investors focus on returns over one period</a:t>
            </a:r>
          </a:p>
          <a:p>
            <a:pPr eaLnBrk="1" hangingPunct="1"/>
            <a:r>
              <a:rPr lang="en-CA" altLang="en-US" sz="2400" smtClean="0">
                <a:cs typeface="Arial" panose="020B0604020202020204" pitchFamily="34" charset="0"/>
              </a:rPr>
              <a:t>All investors can borrow or lend at the same risk-free rate</a:t>
            </a:r>
          </a:p>
          <a:p>
            <a:pPr eaLnBrk="1" hangingPunct="1"/>
            <a:r>
              <a:rPr lang="en-CA" altLang="en-US" sz="2400" smtClean="0">
                <a:cs typeface="Arial" panose="020B0604020202020204" pitchFamily="34" charset="0"/>
              </a:rPr>
              <a:t>Tax does not influence investment decisions</a:t>
            </a:r>
          </a:p>
          <a:p>
            <a:pPr eaLnBrk="1" hangingPunct="1"/>
            <a:r>
              <a:rPr lang="en-CA" altLang="en-US" sz="2400" smtClean="0">
                <a:cs typeface="Arial" panose="020B0604020202020204" pitchFamily="34" charset="0"/>
              </a:rPr>
              <a:t>All investors make the same estimates of </a:t>
            </a:r>
            <a:r>
              <a:rPr lang="en-CA" altLang="en-US" sz="2400" smtClean="0">
                <a:latin typeface="Symbol" panose="05050102010706020507" pitchFamily="18" charset="2"/>
                <a:cs typeface="Arial" panose="020B0604020202020204" pitchFamily="34" charset="0"/>
              </a:rPr>
              <a:t>m</a:t>
            </a:r>
            <a:r>
              <a:rPr lang="en-CA" altLang="en-US" sz="2400" smtClean="0">
                <a:cs typeface="Arial" panose="020B0604020202020204" pitchFamily="34" charset="0"/>
              </a:rPr>
              <a:t>’s, </a:t>
            </a:r>
            <a:r>
              <a:rPr lang="en-CA" altLang="en-US" sz="2400" smtClean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CA" altLang="en-US" sz="2400" smtClean="0">
                <a:cs typeface="Arial" panose="020B0604020202020204" pitchFamily="34" charset="0"/>
              </a:rPr>
              <a:t>’s and </a:t>
            </a:r>
            <a:r>
              <a:rPr lang="en-CA" altLang="en-US" sz="2400" smtClean="0">
                <a:latin typeface="Symbol" panose="05050102010706020507" pitchFamily="18" charset="2"/>
                <a:cs typeface="Arial" panose="020B0604020202020204" pitchFamily="34" charset="0"/>
              </a:rPr>
              <a:t>r</a:t>
            </a:r>
            <a:r>
              <a:rPr lang="en-CA" altLang="en-US" sz="2400" smtClean="0">
                <a:cs typeface="Arial" panose="020B0604020202020204" pitchFamily="34" charset="0"/>
              </a:rPr>
              <a:t>’s.</a:t>
            </a:r>
          </a:p>
          <a:p>
            <a:pPr eaLnBrk="1" hangingPunct="1"/>
            <a:endParaRPr lang="en-CA" altLang="en-US" smtClean="0">
              <a:cs typeface="Arial" panose="020B0604020202020204" pitchFamily="34" charset="0"/>
            </a:endParaRPr>
          </a:p>
          <a:p>
            <a:pPr eaLnBrk="1" hangingPunct="1"/>
            <a:endParaRPr lang="en-CA" altLang="en-US" smtClean="0">
              <a:cs typeface="Arial" panose="020B0604020202020204" pitchFamily="34" charset="0"/>
            </a:endParaRPr>
          </a:p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  <p:sp>
        <p:nvSpPr>
          <p:cNvPr id="33796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1, Copyright © John C. Hull 2018</a:t>
            </a:r>
            <a:endParaRPr lang="en-US" altLang="en-US" sz="1400" smtClean="0"/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39A11C-A7B1-4D7B-A914-13A10AF4B083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Alpha</a:t>
            </a:r>
            <a:endParaRPr lang="en-US" altLang="en-US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>
                <a:cs typeface="Arial" panose="020B0604020202020204" pitchFamily="34" charset="0"/>
              </a:rPr>
              <a:t>Alpha measure the extra return on a portfolio in excess of that predicted by CAPM</a:t>
            </a:r>
          </a:p>
          <a:p>
            <a:pPr eaLnBrk="1" hangingPunct="1"/>
            <a:endParaRPr lang="en-CA" altLang="en-US" smtClean="0"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CA" altLang="en-US" smtClean="0">
                <a:cs typeface="Arial" panose="020B0604020202020204" pitchFamily="34" charset="0"/>
              </a:rPr>
              <a:t>	so that</a:t>
            </a:r>
          </a:p>
          <a:p>
            <a:pPr eaLnBrk="1" hangingPunct="1"/>
            <a:endParaRPr lang="en-CA" altLang="en-US" smtClean="0">
              <a:cs typeface="Arial" panose="020B0604020202020204" pitchFamily="34" charset="0"/>
            </a:endParaRPr>
          </a:p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1, Copyright © John C. Hull 2018</a:t>
            </a:r>
            <a:endParaRPr lang="en-US" altLang="en-US" sz="1400" smtClean="0"/>
          </a:p>
        </p:txBody>
      </p:sp>
      <p:sp>
        <p:nvSpPr>
          <p:cNvPr id="3584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5A7F12-6793-4AFF-B391-5A7543062D60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800" smtClean="0"/>
          </a:p>
        </p:txBody>
      </p:sp>
      <p:graphicFrame>
        <p:nvGraphicFramePr>
          <p:cNvPr id="35846" name="Object 2"/>
          <p:cNvGraphicFramePr>
            <a:graphicFrameLocks noChangeAspect="1"/>
          </p:cNvGraphicFramePr>
          <p:nvPr/>
        </p:nvGraphicFramePr>
        <p:xfrm>
          <a:off x="1357313" y="3286125"/>
          <a:ext cx="368776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6" name="Equation" r:id="rId4" imgW="1600200" imgH="215900" progId="Equation.3">
                  <p:embed/>
                </p:oleObj>
              </mc:Choice>
              <mc:Fallback>
                <p:oleObj name="Equation" r:id="rId4" imgW="1600200" imgH="215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3286125"/>
                        <a:ext cx="3687762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5"/>
          <p:cNvGraphicFramePr>
            <a:graphicFrameLocks noChangeAspect="1"/>
          </p:cNvGraphicFramePr>
          <p:nvPr/>
        </p:nvGraphicFramePr>
        <p:xfrm>
          <a:off x="1428750" y="4500563"/>
          <a:ext cx="373538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7" name="Equation" r:id="rId6" imgW="1612900" imgH="215900" progId="Equation.3">
                  <p:embed/>
                </p:oleObj>
              </mc:Choice>
              <mc:Fallback>
                <p:oleObj name="Equation" r:id="rId6" imgW="16129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4500563"/>
                        <a:ext cx="3735388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50242"/>
          </a:xfrm>
        </p:spPr>
        <p:txBody>
          <a:bodyPr/>
          <a:lstStyle/>
          <a:p>
            <a:r>
              <a:rPr lang="zh-CN" altLang="en-US" dirty="0" smtClean="0"/>
              <a:t>金融学与经济学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金融学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经济学的本质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金融学</a:t>
            </a:r>
            <a:r>
              <a:rPr lang="en-US" altLang="zh-CN" sz="2400" dirty="0"/>
              <a:t>/</a:t>
            </a:r>
            <a:r>
              <a:rPr lang="zh-CN" altLang="en-US" sz="2400" dirty="0"/>
              <a:t>经济学的</a:t>
            </a:r>
            <a:r>
              <a:rPr lang="zh-CN" altLang="en-US" sz="2400" dirty="0" smtClean="0"/>
              <a:t>关系</a:t>
            </a:r>
            <a:r>
              <a:rPr lang="en-US" altLang="zh-CN" sz="2400" dirty="0" smtClean="0"/>
              <a:t>:</a:t>
            </a:r>
            <a:r>
              <a:rPr lang="zh-CN" altLang="en-US" sz="2000" dirty="0" smtClean="0">
                <a:solidFill>
                  <a:srgbClr val="0070C0"/>
                </a:solidFill>
              </a:rPr>
              <a:t>（</a:t>
            </a:r>
            <a:r>
              <a:rPr lang="zh-CN" altLang="en-US" sz="2000" dirty="0">
                <a:solidFill>
                  <a:srgbClr val="0070C0"/>
                </a:solidFill>
              </a:rPr>
              <a:t>金融</a:t>
            </a:r>
            <a:r>
              <a:rPr lang="zh-CN" altLang="en-US" sz="2000" dirty="0" smtClean="0">
                <a:solidFill>
                  <a:srgbClr val="0070C0"/>
                </a:solidFill>
              </a:rPr>
              <a:t>）</a:t>
            </a:r>
            <a:r>
              <a:rPr lang="zh-CN" altLang="en-US" sz="2000" dirty="0">
                <a:solidFill>
                  <a:srgbClr val="0070C0"/>
                </a:solidFill>
              </a:rPr>
              <a:t>虚拟</a:t>
            </a:r>
            <a:r>
              <a:rPr lang="zh-CN" altLang="en-US" sz="2000" dirty="0" smtClean="0">
                <a:solidFill>
                  <a:srgbClr val="0070C0"/>
                </a:solidFill>
              </a:rPr>
              <a:t>经济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服务</a:t>
            </a:r>
            <a:r>
              <a:rPr lang="zh-CN" altLang="en-US" sz="2000" dirty="0" smtClean="0">
                <a:solidFill>
                  <a:srgbClr val="0070C0"/>
                </a:solidFill>
              </a:rPr>
              <a:t>实体经济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/>
              <a:t>服务</a:t>
            </a:r>
            <a:r>
              <a:rPr lang="zh-CN" altLang="en-US" sz="2400" dirty="0" smtClean="0"/>
              <a:t>主体：金融机构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高收益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高风险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风险的来源：</a:t>
            </a:r>
            <a:r>
              <a:rPr lang="zh-CN" altLang="en-US" sz="2000" dirty="0" smtClean="0">
                <a:solidFill>
                  <a:srgbClr val="0070C0"/>
                </a:solidFill>
              </a:rPr>
              <a:t>市场风险、信用风险、操作风险、流动性风险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高风险案例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风险的</a:t>
            </a:r>
            <a:r>
              <a:rPr lang="zh-CN" altLang="en-US" sz="2400" dirty="0" smtClean="0"/>
              <a:t>控制：金融机构内部控制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金融监管机构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风险的控制手段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Risk Management and Financial Institutions 5e,  Chapter 1, Copyright © John C. Hull 2018</a:t>
            </a:r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651C2-9922-4559-8746-048F29A656D0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6563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Arbitrage Pricing Theory</a:t>
            </a:r>
            <a:endParaRPr lang="en-US" altLang="en-US" smtClean="0"/>
          </a:p>
        </p:txBody>
      </p:sp>
      <p:sp>
        <p:nvSpPr>
          <p:cNvPr id="3789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>
                <a:cs typeface="Arial" panose="020B0604020202020204" pitchFamily="34" charset="0"/>
              </a:rPr>
              <a:t>Returns depend on several factors</a:t>
            </a:r>
          </a:p>
          <a:p>
            <a:pPr eaLnBrk="1" hangingPunct="1"/>
            <a:r>
              <a:rPr lang="en-CA" altLang="en-US" smtClean="0">
                <a:cs typeface="Arial" panose="020B0604020202020204" pitchFamily="34" charset="0"/>
              </a:rPr>
              <a:t>We can form portfolios to eliminate the dependence on the factors</a:t>
            </a:r>
          </a:p>
          <a:p>
            <a:pPr eaLnBrk="1" hangingPunct="1"/>
            <a:r>
              <a:rPr lang="en-CA" altLang="en-US" smtClean="0">
                <a:cs typeface="Arial" panose="020B0604020202020204" pitchFamily="34" charset="0"/>
              </a:rPr>
              <a:t>This leads to result that expected return is linearly dependent on </a:t>
            </a:r>
            <a:r>
              <a:rPr lang="en-US" altLang="en-US" smtClean="0">
                <a:cs typeface="Arial" panose="020B0604020202020204" pitchFamily="34" charset="0"/>
              </a:rPr>
              <a:t>the </a:t>
            </a:r>
            <a:r>
              <a:rPr lang="en-CA" altLang="en-US" smtClean="0">
                <a:cs typeface="Arial" panose="020B0604020202020204" pitchFamily="34" charset="0"/>
              </a:rPr>
              <a:t>realization of the factors</a:t>
            </a:r>
          </a:p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1, Copyright © John C. Hull 2018</a:t>
            </a:r>
            <a:endParaRPr lang="en-US" altLang="en-US" sz="1400" smtClean="0"/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0C487A-64AE-40AF-B2FE-2FCB56B0AD03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Risk vs Return for Companies</a:t>
            </a:r>
            <a:endParaRPr lang="en-US" altLang="en-US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>
                <a:cs typeface="Arial" panose="020B0604020202020204" pitchFamily="34" charset="0"/>
              </a:rPr>
              <a:t>If shareholders care only about systematic risk, should the same be true of company managers?</a:t>
            </a:r>
          </a:p>
          <a:p>
            <a:pPr eaLnBrk="1" hangingPunct="1"/>
            <a:r>
              <a:rPr lang="en-US" altLang="en-US" sz="2400" smtClean="0">
                <a:cs typeface="Arial" panose="020B0604020202020204" pitchFamily="34" charset="0"/>
              </a:rPr>
              <a:t>In practice c</a:t>
            </a:r>
            <a:r>
              <a:rPr lang="en-CA" altLang="en-US" sz="2400" smtClean="0">
                <a:cs typeface="Arial" panose="020B0604020202020204" pitchFamily="34" charset="0"/>
              </a:rPr>
              <a:t>ompanies are concerned </a:t>
            </a:r>
            <a:r>
              <a:rPr lang="en-US" altLang="en-US" sz="2400" smtClean="0">
                <a:cs typeface="Arial" panose="020B0604020202020204" pitchFamily="34" charset="0"/>
              </a:rPr>
              <a:t>about total </a:t>
            </a:r>
            <a:r>
              <a:rPr lang="en-CA" altLang="en-US" sz="2400" smtClean="0">
                <a:cs typeface="Arial" panose="020B0604020202020204" pitchFamily="34" charset="0"/>
              </a:rPr>
              <a:t>risk</a:t>
            </a:r>
          </a:p>
          <a:p>
            <a:pPr eaLnBrk="1" hangingPunct="1"/>
            <a:r>
              <a:rPr lang="en-CA" altLang="en-US" sz="2400" smtClean="0">
                <a:cs typeface="Arial" panose="020B0604020202020204" pitchFamily="34" charset="0"/>
              </a:rPr>
              <a:t>Earnings stability and company survival are important managerial objectives</a:t>
            </a:r>
          </a:p>
          <a:p>
            <a:pPr eaLnBrk="1" hangingPunct="1"/>
            <a:r>
              <a:rPr lang="en-CA" altLang="en-US" sz="2400" smtClean="0">
                <a:cs typeface="Arial" panose="020B0604020202020204" pitchFamily="34" charset="0"/>
              </a:rPr>
              <a:t>The regulators of financial institutions are primarily interested in total risk </a:t>
            </a:r>
          </a:p>
          <a:p>
            <a:pPr eaLnBrk="1" hangingPunct="1"/>
            <a:r>
              <a:rPr lang="en-CA" altLang="en-US" sz="2400" smtClean="0">
                <a:cs typeface="Arial" panose="020B0604020202020204" pitchFamily="34" charset="0"/>
              </a:rPr>
              <a:t>“Bankruptcy costs” arguments show that that</a:t>
            </a:r>
            <a:r>
              <a:rPr lang="en-US" altLang="en-US" sz="2400" smtClean="0">
                <a:cs typeface="Arial" panose="020B0604020202020204" pitchFamily="34" charset="0"/>
              </a:rPr>
              <a:t> managers may be acting in the best interests of shareholders when they consider total risk</a:t>
            </a:r>
            <a:endParaRPr lang="en-CA" altLang="en-US" sz="2400" smtClean="0">
              <a:cs typeface="Arial" panose="020B0604020202020204" pitchFamily="34" charset="0"/>
            </a:endParaRPr>
          </a:p>
        </p:txBody>
      </p:sp>
      <p:sp>
        <p:nvSpPr>
          <p:cNvPr id="3994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1, Copyright © John C. Hull 2018</a:t>
            </a:r>
            <a:endParaRPr lang="en-US" altLang="en-US" sz="1400" smtClean="0"/>
          </a:p>
        </p:txBody>
      </p:sp>
      <p:sp>
        <p:nvSpPr>
          <p:cNvPr id="399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5D5FCC-200C-4D70-9699-9569E0BD483E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What Are Bankruptcy Costs? </a:t>
            </a:r>
            <a:r>
              <a:rPr lang="en-US" altLang="en-US" sz="2400" dirty="0" smtClean="0"/>
              <a:t>(Business Snapshot 1.1)</a:t>
            </a:r>
            <a:endParaRPr lang="en-CA" altLang="en-US" sz="2400" dirty="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Arial" panose="020B0604020202020204" pitchFamily="34" charset="0"/>
              </a:rPr>
              <a:t>Lost sales (There is a reluctance to buy from a bankrupt company.)</a:t>
            </a:r>
          </a:p>
          <a:p>
            <a:pPr eaLnBrk="1" hangingPunct="1"/>
            <a:r>
              <a:rPr lang="en-US" altLang="en-US" smtClean="0">
                <a:cs typeface="Arial" panose="020B0604020202020204" pitchFamily="34" charset="0"/>
              </a:rPr>
              <a:t>Key employees leave</a:t>
            </a:r>
          </a:p>
          <a:p>
            <a:pPr eaLnBrk="1" hangingPunct="1"/>
            <a:r>
              <a:rPr lang="en-US" altLang="en-US" smtClean="0">
                <a:cs typeface="Arial" panose="020B0604020202020204" pitchFamily="34" charset="0"/>
              </a:rPr>
              <a:t>Legal and accounting costs</a:t>
            </a:r>
            <a:endParaRPr lang="en-CA" altLang="en-US" smtClean="0">
              <a:cs typeface="Arial" panose="020B0604020202020204" pitchFamily="34" charset="0"/>
            </a:endParaRPr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1, Copyright © John C. Hull 2018</a:t>
            </a:r>
            <a:endParaRPr lang="en-US" altLang="en-US" sz="1400" smtClean="0"/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ECBC7F-24B5-4D3F-9842-FEC1F8B73EAE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1357313"/>
            <a:ext cx="7772400" cy="1214437"/>
          </a:xfrm>
        </p:spPr>
        <p:txBody>
          <a:bodyPr/>
          <a:lstStyle/>
          <a:p>
            <a:pPr eaLnBrk="1" hangingPunct="1"/>
            <a:r>
              <a:rPr lang="en-US" altLang="en-US" smtClean="0"/>
              <a:t>Approaches to Bank Risk Management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mtClean="0">
                <a:cs typeface="Arial" panose="020B0604020202020204" pitchFamily="34" charset="0"/>
              </a:rPr>
              <a:t>Risk aggregation: aims to get rid of non-systematic risks with diversification </a:t>
            </a:r>
          </a:p>
          <a:p>
            <a:pPr eaLnBrk="1" hangingPunct="1"/>
            <a:r>
              <a:rPr lang="en-US" altLang="en-US" smtClean="0">
                <a:cs typeface="Arial" panose="020B0604020202020204" pitchFamily="34" charset="0"/>
              </a:rPr>
              <a:t>Risk decomposition: tackles risks one by one</a:t>
            </a:r>
          </a:p>
          <a:p>
            <a:pPr eaLnBrk="1" hangingPunct="1"/>
            <a:r>
              <a:rPr lang="en-US" altLang="en-US" smtClean="0">
                <a:cs typeface="Arial" panose="020B0604020202020204" pitchFamily="34" charset="0"/>
              </a:rPr>
              <a:t>In practice banks use both approaches</a:t>
            </a:r>
          </a:p>
        </p:txBody>
      </p:sp>
      <p:sp>
        <p:nvSpPr>
          <p:cNvPr id="4403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1, Copyright © John C. Hull 2018</a:t>
            </a:r>
            <a:endParaRPr lang="en-US" altLang="en-US" sz="1400" smtClean="0"/>
          </a:p>
        </p:txBody>
      </p:sp>
      <p:sp>
        <p:nvSpPr>
          <p:cNvPr id="440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D56E28-AF34-4DF8-AF78-70697730A970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Credit Ratings</a:t>
            </a:r>
            <a:endParaRPr lang="en-US" altLang="en-US" smtClean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719263"/>
          <a:ext cx="389890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45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043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Moody’s</a:t>
                      </a:r>
                      <a:endParaRPr lang="en-US" dirty="0"/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S&amp;P and Fitch</a:t>
                      </a:r>
                      <a:endParaRPr lang="en-US" dirty="0"/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err="1" smtClean="0"/>
                        <a:t>Aaa</a:t>
                      </a:r>
                      <a:endParaRPr lang="en-US" dirty="0"/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AAA</a:t>
                      </a:r>
                      <a:endParaRPr lang="en-US" dirty="0"/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err="1" smtClean="0"/>
                        <a:t>Aa</a:t>
                      </a:r>
                      <a:endParaRPr lang="en-US" dirty="0"/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AA</a:t>
                      </a:r>
                      <a:endParaRPr lang="en-US" dirty="0"/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</a:t>
                      </a:r>
                      <a:endParaRPr lang="en-US" dirty="0"/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</a:t>
                      </a:r>
                      <a:endParaRPr lang="en-US" dirty="0"/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Baa</a:t>
                      </a:r>
                      <a:endParaRPr lang="en-US" dirty="0"/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BBB</a:t>
                      </a:r>
                      <a:endParaRPr lang="en-US" dirty="0"/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Ba</a:t>
                      </a:r>
                      <a:endParaRPr lang="en-US" dirty="0"/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BB</a:t>
                      </a:r>
                      <a:endParaRPr lang="en-US" dirty="0"/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B</a:t>
                      </a:r>
                      <a:endParaRPr lang="en-US" dirty="0"/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B</a:t>
                      </a:r>
                      <a:endParaRPr lang="en-US" dirty="0"/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err="1" smtClean="0"/>
                        <a:t>Caa</a:t>
                      </a:r>
                      <a:endParaRPr lang="en-US" dirty="0"/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CCC</a:t>
                      </a:r>
                      <a:endParaRPr lang="en-US" dirty="0"/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err="1" smtClean="0"/>
                        <a:t>Ca</a:t>
                      </a:r>
                      <a:endParaRPr lang="en-US" dirty="0"/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CC</a:t>
                      </a:r>
                      <a:endParaRPr lang="en-US" dirty="0"/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</a:t>
                      </a:r>
                      <a:endParaRPr lang="en-US" dirty="0"/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</a:t>
                      </a:r>
                      <a:endParaRPr lang="en-US" dirty="0"/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4611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1, Copyright © John C. Hull 2018</a:t>
            </a:r>
            <a:endParaRPr lang="en-US" altLang="en-US" sz="1400" smtClean="0"/>
          </a:p>
        </p:txBody>
      </p:sp>
      <p:sp>
        <p:nvSpPr>
          <p:cNvPr id="461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C7A18D-97BF-4ACD-9607-9A7620DC041C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800" smtClean="0"/>
          </a:p>
        </p:txBody>
      </p:sp>
      <p:sp>
        <p:nvSpPr>
          <p:cNvPr id="46120" name="Right Brace 6"/>
          <p:cNvSpPr>
            <a:spLocks/>
          </p:cNvSpPr>
          <p:nvPr/>
        </p:nvSpPr>
        <p:spPr bwMode="auto">
          <a:xfrm>
            <a:off x="4572000" y="2133600"/>
            <a:ext cx="647700" cy="1439863"/>
          </a:xfrm>
          <a:prstGeom prst="rightBrace">
            <a:avLst>
              <a:gd name="adj1" fmla="val 8336"/>
              <a:gd name="adj2" fmla="val 50000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6121" name="Right Brace 7"/>
          <p:cNvSpPr>
            <a:spLocks/>
          </p:cNvSpPr>
          <p:nvPr/>
        </p:nvSpPr>
        <p:spPr bwMode="auto">
          <a:xfrm>
            <a:off x="4635500" y="3573463"/>
            <a:ext cx="584200" cy="1706562"/>
          </a:xfrm>
          <a:prstGeom prst="rightBrace">
            <a:avLst>
              <a:gd name="adj1" fmla="val 8344"/>
              <a:gd name="adj2" fmla="val 48481"/>
            </a:avLst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46122" name="TextBox 8"/>
          <p:cNvSpPr txBox="1">
            <a:spLocks noChangeArrowheads="1"/>
          </p:cNvSpPr>
          <p:nvPr/>
        </p:nvSpPr>
        <p:spPr bwMode="auto">
          <a:xfrm>
            <a:off x="5580063" y="2530475"/>
            <a:ext cx="15128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/>
              <a:t>Investment grade bonds</a:t>
            </a:r>
            <a:endParaRPr lang="en-US" altLang="en-US" sz="1800"/>
          </a:p>
        </p:txBody>
      </p:sp>
      <p:sp>
        <p:nvSpPr>
          <p:cNvPr id="46123" name="TextBox 9"/>
          <p:cNvSpPr txBox="1">
            <a:spLocks noChangeArrowheads="1"/>
          </p:cNvSpPr>
          <p:nvPr/>
        </p:nvSpPr>
        <p:spPr bwMode="auto">
          <a:xfrm>
            <a:off x="5580063" y="4103688"/>
            <a:ext cx="23050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/>
              <a:t>Non-investment grade bonds</a:t>
            </a: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Subdivisions</a:t>
            </a:r>
            <a:endParaRPr lang="en-US" altLang="en-US" smtClean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Moody’s divides Aa into Aa1, Aa2, Aa3.</a:t>
            </a:r>
          </a:p>
          <a:p>
            <a:pPr eaLnBrk="1" hangingPunct="1"/>
            <a:r>
              <a:rPr lang="en-CA" altLang="en-US" smtClean="0"/>
              <a:t>S&amp;P and Fitch divide AA into AA+, AA, and AA−</a:t>
            </a:r>
          </a:p>
          <a:p>
            <a:pPr eaLnBrk="1" hangingPunct="1"/>
            <a:r>
              <a:rPr lang="en-CA" altLang="en-US" smtClean="0"/>
              <a:t>Other rating categories are subdivided similarly except AAA (Aaa) and the two lowest categories.</a:t>
            </a:r>
            <a:endParaRPr lang="en-US" altLang="en-US" smtClean="0"/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1, Copyright © John C. Hull 2018</a:t>
            </a:r>
            <a:endParaRPr lang="en-US" altLang="en-US" sz="1400" smtClean="0"/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456997-04BD-4110-B501-59CF44593B5B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22250"/>
          </a:xfrm>
        </p:spPr>
        <p:txBody>
          <a:bodyPr/>
          <a:lstStyle/>
          <a:p>
            <a:r>
              <a:rPr lang="zh-CN" altLang="en-US" dirty="0" smtClean="0"/>
              <a:t>金融风险管理的逻辑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金融学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经济学的本质与不同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1. </a:t>
            </a:r>
            <a:r>
              <a:rPr lang="zh-CN" altLang="en-US" sz="2000" dirty="0" smtClean="0"/>
              <a:t>供求关系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 </a:t>
            </a:r>
            <a:r>
              <a:rPr lang="zh-CN" altLang="en-US" sz="2000" dirty="0" smtClean="0"/>
              <a:t>金融学：跨时间、跨空间的非人格化的</a:t>
            </a:r>
            <a:r>
              <a:rPr lang="zh-CN" altLang="en-US" sz="2000" b="1" dirty="0" smtClean="0"/>
              <a:t>资源有效配置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zh-CN" altLang="en-US" sz="2000" dirty="0" smtClean="0"/>
              <a:t>经济学：稀缺</a:t>
            </a:r>
            <a:r>
              <a:rPr lang="zh-CN" altLang="en-US" sz="2000" b="1" dirty="0" smtClean="0"/>
              <a:t>资源的有效配置</a:t>
            </a:r>
            <a:endParaRPr lang="en-US" altLang="zh-CN" sz="20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2.  </a:t>
            </a:r>
            <a:r>
              <a:rPr lang="zh-CN" altLang="en-US" sz="2000" dirty="0" smtClean="0"/>
              <a:t>跨时空的</a:t>
            </a:r>
            <a:r>
              <a:rPr lang="zh-CN" altLang="en-US" sz="2000" b="1" dirty="0" smtClean="0"/>
              <a:t>不确定性（</a:t>
            </a:r>
            <a:r>
              <a:rPr lang="en-US" altLang="zh-CN" sz="2000" b="1" dirty="0" smtClean="0"/>
              <a:t>Uncertainty</a:t>
            </a:r>
            <a:r>
              <a:rPr lang="zh-CN" altLang="en-US" sz="2000" b="1" dirty="0" smtClean="0"/>
              <a:t>，</a:t>
            </a:r>
            <a:r>
              <a:rPr lang="en-US" altLang="zh-CN" sz="2000" b="1" dirty="0" smtClean="0"/>
              <a:t>risk</a:t>
            </a:r>
            <a:r>
              <a:rPr lang="zh-CN" altLang="en-US" sz="2000" b="1" dirty="0" smtClean="0"/>
              <a:t>）：</a:t>
            </a:r>
            <a:endParaRPr lang="en-US" altLang="zh-CN" sz="20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  股价、汇率、利率的时变性：预期收益、概率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zh-CN" altLang="en-US" sz="2000" dirty="0" smtClean="0"/>
              <a:t>风险的衡量与管理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金融</a:t>
            </a:r>
            <a:r>
              <a:rPr lang="zh-CN" altLang="en-US" sz="2400" dirty="0"/>
              <a:t>学</a:t>
            </a:r>
            <a:r>
              <a:rPr lang="en-US" altLang="zh-CN" sz="2400" dirty="0"/>
              <a:t>/</a:t>
            </a:r>
            <a:r>
              <a:rPr lang="zh-CN" altLang="en-US" sz="2400" dirty="0"/>
              <a:t>经济学</a:t>
            </a:r>
            <a:r>
              <a:rPr lang="zh-CN" altLang="en-US" sz="2400" dirty="0" smtClean="0"/>
              <a:t>的关系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   （</a:t>
            </a:r>
            <a:r>
              <a:rPr lang="zh-CN" altLang="en-US" sz="2000" dirty="0"/>
              <a:t>金融）虚拟经济</a:t>
            </a:r>
            <a:r>
              <a:rPr lang="zh-CN" altLang="en-US" sz="2000" b="1" dirty="0"/>
              <a:t>服务</a:t>
            </a:r>
            <a:r>
              <a:rPr lang="zh-CN" altLang="en-US" sz="2000" dirty="0"/>
              <a:t>实体经济</a:t>
            </a:r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Risk Management and Financial Institutions 5e,  Chapter 1, Copyright © John C. Hull 2018</a:t>
            </a:r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651C2-9922-4559-8746-048F29A656D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6343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22250"/>
          </a:xfrm>
        </p:spPr>
        <p:txBody>
          <a:bodyPr/>
          <a:lstStyle/>
          <a:p>
            <a:r>
              <a:rPr lang="zh-CN" altLang="en-US" dirty="0" smtClean="0"/>
              <a:t>金融风险管理的逻辑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3924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金融</a:t>
            </a:r>
            <a:r>
              <a:rPr lang="zh-CN" altLang="en-US" sz="2400" dirty="0"/>
              <a:t>学</a:t>
            </a:r>
            <a:r>
              <a:rPr lang="en-US" altLang="zh-CN" sz="2400" dirty="0"/>
              <a:t>/</a:t>
            </a:r>
            <a:r>
              <a:rPr lang="zh-CN" altLang="en-US" sz="2400" dirty="0"/>
              <a:t>经济学</a:t>
            </a:r>
            <a:r>
              <a:rPr lang="zh-CN" altLang="en-US" sz="2400" dirty="0" smtClean="0"/>
              <a:t>的关系</a:t>
            </a:r>
            <a:r>
              <a:rPr lang="zh-CN" altLang="en-US" sz="2400" dirty="0"/>
              <a:t>：</a:t>
            </a:r>
            <a:r>
              <a:rPr lang="zh-CN" altLang="en-US" sz="2000" dirty="0" smtClean="0"/>
              <a:t>（</a:t>
            </a:r>
            <a:r>
              <a:rPr lang="zh-CN" altLang="en-US" sz="2000" dirty="0"/>
              <a:t>金融）虚拟经济</a:t>
            </a:r>
            <a:r>
              <a:rPr lang="zh-CN" altLang="en-US" sz="2000" b="1" dirty="0"/>
              <a:t>服务</a:t>
            </a:r>
            <a:r>
              <a:rPr lang="zh-CN" altLang="en-US" sz="2000" dirty="0"/>
              <a:t>实体</a:t>
            </a:r>
            <a:r>
              <a:rPr lang="zh-CN" altLang="en-US" sz="2000" dirty="0" smtClean="0"/>
              <a:t>经济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1. </a:t>
            </a:r>
            <a:r>
              <a:rPr lang="zh-CN" altLang="en-US" sz="2000" dirty="0" smtClean="0"/>
              <a:t>银行贷款（或发行债券）给大中微型企业融资，进而发展实体经济；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2. </a:t>
            </a:r>
            <a:r>
              <a:rPr lang="zh-CN" altLang="en-US" sz="2000" dirty="0"/>
              <a:t>银行贷款（或发行债券）</a:t>
            </a:r>
            <a:r>
              <a:rPr lang="zh-CN" altLang="en-US" sz="2000" dirty="0" smtClean="0"/>
              <a:t>给个人、个人存款或购买理财产品，实现终生财富的分配；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3. </a:t>
            </a:r>
            <a:r>
              <a:rPr lang="zh-CN" altLang="en-US" sz="2000" dirty="0" smtClean="0"/>
              <a:t>保险业：企业社保、个人社保；养老基金；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4. </a:t>
            </a:r>
            <a:r>
              <a:rPr lang="zh-CN" altLang="en-US" sz="2000" dirty="0" smtClean="0"/>
              <a:t>证券业：企业可发行（交易）证券、债券进行融资（投资）；企业交易（信用）衍生产品对冲风险；期货、大宗商品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…….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 dirty="0" smtClean="0"/>
              <a:t>Risk Management and Financial Institutions 5e,  Chapter 1, Copyright © John C. Hull 2018</a:t>
            </a:r>
            <a:endParaRPr lang="en-US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651C2-9922-4559-8746-048F29A656D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739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22250"/>
          </a:xfrm>
        </p:spPr>
        <p:txBody>
          <a:bodyPr/>
          <a:lstStyle/>
          <a:p>
            <a:r>
              <a:rPr lang="zh-CN" altLang="en-US" dirty="0" smtClean="0"/>
              <a:t>金融风险管理的逻辑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412776"/>
            <a:ext cx="8784976" cy="41764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服务主体：金融机构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1. </a:t>
            </a:r>
            <a:r>
              <a:rPr lang="zh-CN" altLang="en-US" sz="2000" dirty="0" smtClean="0"/>
              <a:t>银行、非银行金融机构（证券 、保险、信托、基金、资产  管理公司等）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2. </a:t>
            </a:r>
            <a:r>
              <a:rPr lang="zh-CN" altLang="en-US" sz="2000" dirty="0" smtClean="0"/>
              <a:t>可获取高额收益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高收益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高风险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    </a:t>
            </a:r>
            <a:r>
              <a:rPr lang="zh-CN" altLang="en-US" sz="2000" dirty="0">
                <a:solidFill>
                  <a:srgbClr val="0070C0"/>
                </a:solidFill>
              </a:rPr>
              <a:t>资本资产定价模型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风险的来源：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</a:rPr>
              <a:t>   </a:t>
            </a:r>
            <a:r>
              <a:rPr lang="zh-CN" altLang="en-US" sz="2000" dirty="0" smtClean="0">
                <a:solidFill>
                  <a:srgbClr val="0070C0"/>
                </a:solidFill>
              </a:rPr>
              <a:t>市场风险、信用风险、操作风险、流动性风险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Risk Management and Financial Institutions 5e,  Chapter 1, Copyright © John C. Hull 2018</a:t>
            </a:r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651C2-9922-4559-8746-048F29A656D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713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22250"/>
          </a:xfrm>
        </p:spPr>
        <p:txBody>
          <a:bodyPr/>
          <a:lstStyle/>
          <a:p>
            <a:r>
              <a:rPr lang="zh-CN" altLang="en-US" dirty="0" smtClean="0"/>
              <a:t>金融风险管理的逻辑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41044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风险的危害（案例）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2007-2008</a:t>
            </a:r>
            <a:r>
              <a:rPr lang="zh-CN" altLang="en-US" sz="2000" dirty="0" smtClean="0"/>
              <a:t>次贷危机。信用风险、市场风险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）英国北岩银行破产。操作风险、流动性风险、信用风险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）包商银行被建设银行托管事件。严重信用风险（大股东侵占资产导致逾期、资本充足率低于巴赛尔协议规定）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https</a:t>
            </a:r>
            <a:r>
              <a:rPr lang="en-US" altLang="zh-CN" sz="2000" dirty="0"/>
              <a:t>://news.hexun.com/2019-06-17/197551692.html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P2P</a:t>
            </a:r>
            <a:r>
              <a:rPr lang="zh-CN" altLang="en-US" sz="2000" dirty="0" smtClean="0"/>
              <a:t>爆雷（互联网金融风险）：流动性风险、操作风险</a:t>
            </a: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Risk Management and Financial Institutions 5e,  Chapter 1, Copyright © John C. Hull 2018</a:t>
            </a:r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651C2-9922-4559-8746-048F29A656D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0631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22250"/>
          </a:xfrm>
        </p:spPr>
        <p:txBody>
          <a:bodyPr/>
          <a:lstStyle/>
          <a:p>
            <a:r>
              <a:rPr lang="zh-CN" altLang="en-US" dirty="0" smtClean="0"/>
              <a:t>金融风险管理的逻辑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风险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控制：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1.  </a:t>
            </a:r>
            <a:r>
              <a:rPr lang="zh-CN" altLang="en-US" sz="2000" dirty="0" smtClean="0"/>
              <a:t>金融机构内部风险控制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）对冲风险。信用互换（信用风险）、</a:t>
            </a:r>
            <a:r>
              <a:rPr lang="en-US" altLang="zh-CN" sz="2000" dirty="0" smtClean="0"/>
              <a:t>delta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gamma</a:t>
            </a:r>
            <a:r>
              <a:rPr lang="zh-CN" altLang="en-US" sz="2000" dirty="0" smtClean="0"/>
              <a:t>等</a:t>
            </a:r>
            <a:r>
              <a:rPr lang="zh-CN" altLang="en-US" sz="2000" dirty="0"/>
              <a:t>希腊</a:t>
            </a:r>
            <a:r>
              <a:rPr lang="zh-CN" altLang="en-US" sz="2000" dirty="0" smtClean="0"/>
              <a:t>值（市场风险）、更多的衍生产品来对冲风险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）内部信用评级、内部情景分析、压力测试内部申请特定模型来计算</a:t>
            </a:r>
            <a:r>
              <a:rPr lang="en-US" altLang="zh-CN" sz="2000" dirty="0" err="1" smtClean="0"/>
              <a:t>VaR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压力</a:t>
            </a:r>
            <a:r>
              <a:rPr lang="en-US" altLang="zh-CN" sz="2000" dirty="0" err="1" smtClean="0"/>
              <a:t>VaR</a:t>
            </a:r>
            <a:r>
              <a:rPr lang="zh-CN" altLang="en-US" sz="2000" dirty="0" smtClean="0"/>
              <a:t>，进而计算出资本充足率。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对冲本身的风险）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2.  </a:t>
            </a:r>
            <a:r>
              <a:rPr lang="zh-CN" altLang="en-US" sz="2000" dirty="0" smtClean="0"/>
              <a:t>金融监管机构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）巴赛尔协议等国际金融监管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）银保监会、证监会（国内）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 smtClean="0"/>
              <a:t>Risk Management and Financial Institutions 5e,  Chapter 1, Copyright © John C. Hull 2018</a:t>
            </a:r>
            <a:endParaRPr lang="en-U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651C2-9922-4559-8746-048F29A656D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8141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110282"/>
          </a:xfrm>
        </p:spPr>
        <p:txBody>
          <a:bodyPr/>
          <a:lstStyle/>
          <a:p>
            <a:r>
              <a:rPr lang="zh-CN" altLang="en-US" dirty="0" smtClean="0"/>
              <a:t>金融风险管理的逻辑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204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风险的控制手段</a:t>
            </a:r>
            <a:r>
              <a:rPr lang="zh-CN" altLang="en-US" sz="2400" dirty="0" smtClean="0">
                <a:solidFill>
                  <a:srgbClr val="FF0000"/>
                </a:solidFill>
              </a:rPr>
              <a:t>（本课程的主体内容）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）识别风险（波动率模型、尾部风险、利率久期、信用违约</a:t>
            </a:r>
            <a:r>
              <a:rPr lang="zh-CN" altLang="en-US" sz="2000" dirty="0"/>
              <a:t>概率</a:t>
            </a:r>
            <a:r>
              <a:rPr lang="zh-CN" altLang="en-US" sz="2000" dirty="0" smtClean="0"/>
              <a:t>、</a:t>
            </a:r>
            <a:r>
              <a:rPr lang="zh-CN" altLang="en-US" sz="2000" dirty="0"/>
              <a:t>信用</a:t>
            </a:r>
            <a:r>
              <a:rPr lang="zh-CN" altLang="en-US" sz="2000" dirty="0" smtClean="0"/>
              <a:t>评级）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）计算风险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>
                <a:solidFill>
                  <a:srgbClr val="0070C0"/>
                </a:solidFill>
              </a:rPr>
              <a:t>在</a:t>
            </a:r>
            <a:r>
              <a:rPr lang="zh-CN" altLang="en-US" sz="2000" dirty="0">
                <a:solidFill>
                  <a:srgbClr val="0070C0"/>
                </a:solidFill>
              </a:rPr>
              <a:t>险价值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VaR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 smtClean="0">
                <a:solidFill>
                  <a:srgbClr val="0070C0"/>
                </a:solidFill>
              </a:rPr>
              <a:t>（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3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）实践手段（巴赛尔协议等）</a:t>
            </a:r>
            <a:endParaRPr lang="en-US" altLang="zh-CN" sz="2000" b="1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/>
              <a:t>    —  </a:t>
            </a:r>
            <a:r>
              <a:rPr lang="zh-CN" altLang="en-US" sz="2000" dirty="0" smtClean="0">
                <a:solidFill>
                  <a:srgbClr val="0070C0"/>
                </a:solidFill>
              </a:rPr>
              <a:t>存款保险、保证金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rgbClr val="0070C0"/>
                </a:solidFill>
              </a:rPr>
              <a:t>    </a:t>
            </a:r>
            <a:r>
              <a:rPr lang="en-US" altLang="zh-CN" sz="2000" dirty="0" smtClean="0"/>
              <a:t>— </a:t>
            </a:r>
            <a:r>
              <a:rPr lang="zh-CN" altLang="en-US" sz="2000" dirty="0">
                <a:solidFill>
                  <a:srgbClr val="0070C0"/>
                </a:solidFill>
              </a:rPr>
              <a:t>（</a:t>
            </a:r>
            <a:r>
              <a:rPr lang="zh-CN" altLang="en-US" sz="2000" dirty="0" smtClean="0">
                <a:solidFill>
                  <a:srgbClr val="0070C0"/>
                </a:solidFill>
              </a:rPr>
              <a:t>市场风信用</a:t>
            </a:r>
            <a:r>
              <a:rPr lang="en-US" altLang="zh-CN" sz="2000" dirty="0" smtClean="0">
                <a:solidFill>
                  <a:srgbClr val="0070C0"/>
                </a:solidFill>
              </a:rPr>
              <a:t>/</a:t>
            </a:r>
            <a:r>
              <a:rPr lang="zh-CN" altLang="en-US" sz="2000" dirty="0" smtClean="0">
                <a:solidFill>
                  <a:srgbClr val="0070C0"/>
                </a:solidFill>
              </a:rPr>
              <a:t>操作</a:t>
            </a:r>
            <a:r>
              <a:rPr lang="en-US" altLang="zh-CN" sz="2000" dirty="0" smtClean="0">
                <a:solidFill>
                  <a:srgbClr val="0070C0"/>
                </a:solidFill>
              </a:rPr>
              <a:t>/</a:t>
            </a:r>
            <a:r>
              <a:rPr lang="zh-CN" altLang="en-US" sz="2000" dirty="0" smtClean="0">
                <a:solidFill>
                  <a:srgbClr val="0070C0"/>
                </a:solidFill>
              </a:rPr>
              <a:t>流动性风险）资本充足率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altLang="en-US" dirty="0" smtClean="0"/>
              <a:t>Risk Management and Financial Institutions 5e,  Chapter 1, Copyright © John C. Hull 2018</a:t>
            </a:r>
            <a:endParaRPr lang="en-US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651C2-9922-4559-8746-048F29A656D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9541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Introduction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Chapter 1</a:t>
            </a:r>
            <a:endParaRPr lang="en-US" altLang="en-US" sz="4000" b="1" smtClean="0">
              <a:solidFill>
                <a:schemeClr val="tx2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364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400" smtClean="0"/>
              <a:t>Risk Management and Financial Institutions 5e,  Chapter 1, Copyright © John C. Hull 2018</a:t>
            </a:r>
            <a:endParaRPr lang="en-US" altLang="en-US" sz="1400" smtClean="0"/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7829C3-594B-468E-B448-680A83CFE96C}" type="slidenum">
              <a:rPr lang="en-US" altLang="en-US" sz="18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llRMFICh16">
  <a:themeElements>
    <a:clrScheme name="HullRMFICh16 9">
      <a:dk1>
        <a:srgbClr val="000000"/>
      </a:dk1>
      <a:lt1>
        <a:srgbClr val="FFFFFF"/>
      </a:lt1>
      <a:dk2>
        <a:srgbClr val="7C1302"/>
      </a:dk2>
      <a:lt2>
        <a:srgbClr val="CC9900"/>
      </a:lt2>
      <a:accent1>
        <a:srgbClr val="CC9900"/>
      </a:accent1>
      <a:accent2>
        <a:srgbClr val="CC3300"/>
      </a:accent2>
      <a:accent3>
        <a:srgbClr val="FFFFFF"/>
      </a:accent3>
      <a:accent4>
        <a:srgbClr val="000000"/>
      </a:accent4>
      <a:accent5>
        <a:srgbClr val="E2CAAA"/>
      </a:accent5>
      <a:accent6>
        <a:srgbClr val="B92D00"/>
      </a:accent6>
      <a:hlink>
        <a:srgbClr val="808080"/>
      </a:hlink>
      <a:folHlink>
        <a:srgbClr val="CCCC66"/>
      </a:folHlink>
    </a:clrScheme>
    <a:fontScheme name="HullRMFICh16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llRMFICh16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llRMFICh16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llRMFICh16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llRMFICh16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llRMFICh16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llRMFICh16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llRMFICh16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llRMFICh16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llRMFICh16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llRMFICh16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HullRMFICh18</Template>
  <TotalTime>2087</TotalTime>
  <Words>1625</Words>
  <Application>Microsoft Office PowerPoint</Application>
  <PresentationFormat>全屏显示(4:3)</PresentationFormat>
  <Paragraphs>230</Paragraphs>
  <Slides>25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Arial</vt:lpstr>
      <vt:lpstr>Symbol</vt:lpstr>
      <vt:lpstr>Times New Roman</vt:lpstr>
      <vt:lpstr>Wingdings</vt:lpstr>
      <vt:lpstr>HullRMFICh16</vt:lpstr>
      <vt:lpstr>Equation</vt:lpstr>
      <vt:lpstr>金融风险管理</vt:lpstr>
      <vt:lpstr>金融学与经济学</vt:lpstr>
      <vt:lpstr>金融风险管理的逻辑</vt:lpstr>
      <vt:lpstr>金融风险管理的逻辑</vt:lpstr>
      <vt:lpstr>金融风险管理的逻辑</vt:lpstr>
      <vt:lpstr>金融风险管理的逻辑</vt:lpstr>
      <vt:lpstr>金融风险管理的逻辑</vt:lpstr>
      <vt:lpstr>金融风险管理的逻辑</vt:lpstr>
      <vt:lpstr> Introduction</vt:lpstr>
      <vt:lpstr>Risk vs Return</vt:lpstr>
      <vt:lpstr>Example (Table 1.1, page 2)</vt:lpstr>
      <vt:lpstr>Example continued</vt:lpstr>
      <vt:lpstr>Combining Two Risky Investments (page  5)</vt:lpstr>
      <vt:lpstr>Efficient Frontier of Risky Investments (Figure 1.3, page 6)</vt:lpstr>
      <vt:lpstr>Efficient Frontier of All Investments (Figure 1.4, page 6)</vt:lpstr>
      <vt:lpstr>Systematic vs Non-Systematic Risk (equation 1.3, page 8)</vt:lpstr>
      <vt:lpstr>The Capital Asset Pricing Model (Figure 1.5, page 9)</vt:lpstr>
      <vt:lpstr>Assumptions</vt:lpstr>
      <vt:lpstr>Alpha</vt:lpstr>
      <vt:lpstr>Arbitrage Pricing Theory</vt:lpstr>
      <vt:lpstr>Risk vs Return for Companies</vt:lpstr>
      <vt:lpstr>What Are Bankruptcy Costs? (Business Snapshot 1.1)</vt:lpstr>
      <vt:lpstr>Approaches to Bank Risk Management </vt:lpstr>
      <vt:lpstr>Credit Ratings</vt:lpstr>
      <vt:lpstr>Subdivisions</vt:lpstr>
    </vt:vector>
  </TitlesOfParts>
  <Company>Rotman School of Management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Management and Financial Institutions</dc:title>
  <dc:subject>Chapter 1</dc:subject>
  <dc:creator>John  Hull</dc:creator>
  <cp:keywords>5th Edition</cp:keywords>
  <dc:description>Copyright 2018 by John Hull._x000d_
All rights reserved.</dc:description>
  <cp:lastModifiedBy>Windows 用户</cp:lastModifiedBy>
  <cp:revision>180</cp:revision>
  <cp:lastPrinted>2017-11-06T19:30:28Z</cp:lastPrinted>
  <dcterms:created xsi:type="dcterms:W3CDTF">2003-01-02T05:31:58Z</dcterms:created>
  <dcterms:modified xsi:type="dcterms:W3CDTF">2019-08-26T03:58:48Z</dcterms:modified>
</cp:coreProperties>
</file>