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292" r:id="rId18"/>
    <p:sldId id="293" r:id="rId19"/>
    <p:sldId id="309" r:id="rId20"/>
    <p:sldId id="310" r:id="rId21"/>
    <p:sldId id="311" r:id="rId22"/>
    <p:sldId id="319" r:id="rId23"/>
    <p:sldId id="318" r:id="rId24"/>
    <p:sldId id="312" r:id="rId25"/>
    <p:sldId id="314" r:id="rId26"/>
    <p:sldId id="317" r:id="rId27"/>
    <p:sldId id="316" r:id="rId28"/>
    <p:sldId id="313" r:id="rId29"/>
    <p:sldId id="320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27" autoAdjust="0"/>
  </p:normalViewPr>
  <p:slideViewPr>
    <p:cSldViewPr>
      <p:cViewPr varScale="1">
        <p:scale>
          <a:sx n="70" d="100"/>
          <a:sy n="70" d="100"/>
        </p:scale>
        <p:origin x="15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D396053-F0D9-41E6-B01A-76F53D8CE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778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28CDB6A-F410-419D-9E1E-2B6DD77C6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827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14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EF9163-2C1C-4BAE-9C3D-1E15D312EE53}" type="slidenum">
              <a:rPr lang="en-US" altLang="en-US" sz="1300" smtClean="0"/>
              <a:pPr>
                <a:spcBef>
                  <a:spcPct val="0"/>
                </a:spcBef>
              </a:pPr>
              <a:t>10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46020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2F926D-E384-4494-BFAE-C902ACE6EF2F}" type="slidenum">
              <a:rPr lang="en-US" altLang="en-US" sz="1300" smtClean="0"/>
              <a:pPr>
                <a:spcBef>
                  <a:spcPct val="0"/>
                </a:spcBef>
              </a:pPr>
              <a:t>11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990392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E183C2-37BC-4231-BE95-734C20F6A016}" type="slidenum">
              <a:rPr lang="en-US" altLang="en-US" sz="1300" smtClean="0"/>
              <a:pPr>
                <a:spcBef>
                  <a:spcPct val="0"/>
                </a:spcBef>
              </a:pPr>
              <a:t>12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784241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F263F7-D9FE-4165-946D-9BC71C77B601}" type="slidenum">
              <a:rPr lang="en-US" altLang="en-US" sz="1300" smtClean="0"/>
              <a:pPr>
                <a:spcBef>
                  <a:spcPct val="0"/>
                </a:spcBef>
              </a:pPr>
              <a:t>13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303755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592EE3-A6B1-44AB-9670-DCE47ABFE612}" type="slidenum">
              <a:rPr lang="en-US" altLang="en-US" sz="1300" smtClean="0"/>
              <a:pPr>
                <a:spcBef>
                  <a:spcPct val="0"/>
                </a:spcBef>
              </a:pPr>
              <a:t>14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025512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4BA689-C3F3-44D8-B2CE-31C6FAD24003}" type="slidenum">
              <a:rPr lang="en-US" altLang="en-US" sz="1300" smtClean="0"/>
              <a:pPr>
                <a:spcBef>
                  <a:spcPct val="0"/>
                </a:spcBef>
              </a:pPr>
              <a:t>15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569537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2156D9-751F-4C1C-A775-F27E092AA003}" type="slidenum">
              <a:rPr lang="en-US" altLang="en-US" sz="1300" smtClean="0"/>
              <a:pPr>
                <a:spcBef>
                  <a:spcPct val="0"/>
                </a:spcBef>
              </a:pPr>
              <a:t>16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583375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F3535B-2D92-44D1-AC12-D0123E63E7E0}" type="slidenum">
              <a:rPr lang="en-US" altLang="en-US" sz="1300" smtClean="0"/>
              <a:pPr>
                <a:spcBef>
                  <a:spcPct val="0"/>
                </a:spcBef>
              </a:pPr>
              <a:t>17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764353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7B6870-7C35-4E81-8A75-A797F76B88F8}" type="slidenum">
              <a:rPr lang="en-US" altLang="en-US" sz="1300" smtClean="0"/>
              <a:pPr>
                <a:spcBef>
                  <a:spcPct val="0"/>
                </a:spcBef>
              </a:pPr>
              <a:t>18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144179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49328E-1FD1-44AF-A2C6-9549A388DFBD}" type="slidenum">
              <a:rPr lang="en-US" altLang="en-US" sz="1300" smtClean="0"/>
              <a:pPr>
                <a:spcBef>
                  <a:spcPct val="0"/>
                </a:spcBef>
              </a:pPr>
              <a:t>19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50056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5E74A9-793C-4844-861D-1400FD52759E}" type="slidenum">
              <a:rPr lang="en-US" altLang="en-US" sz="1300" smtClean="0"/>
              <a:pPr>
                <a:spcBef>
                  <a:spcPct val="0"/>
                </a:spcBef>
              </a:pPr>
              <a:t>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853597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127DAE-2DC7-4594-80AC-50C402AAC280}" type="slidenum">
              <a:rPr lang="en-US" altLang="en-US" sz="1300" smtClean="0"/>
              <a:pPr>
                <a:spcBef>
                  <a:spcPct val="0"/>
                </a:spcBef>
              </a:pPr>
              <a:t>20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38287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CADECF-5AC3-459B-8945-EC2E1E661C2E}" type="slidenum">
              <a:rPr lang="en-US" altLang="en-US" sz="1300" smtClean="0"/>
              <a:pPr>
                <a:spcBef>
                  <a:spcPct val="0"/>
                </a:spcBef>
              </a:pPr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24120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3B3A5D-99AC-4820-9500-BE5CE3E34397}" type="slidenum">
              <a:rPr lang="en-US" altLang="en-US" sz="1300" smtClean="0"/>
              <a:pPr>
                <a:spcBef>
                  <a:spcPct val="0"/>
                </a:spcBef>
              </a:pPr>
              <a:t>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9089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102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346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945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771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417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248400"/>
            <a:ext cx="76771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37288"/>
            <a:ext cx="2133600" cy="4683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FFD08-4C2D-47C9-9326-6D9961447A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27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4DCA4-8210-4125-BA70-1619A0AF80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32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AA387-C613-445D-969C-0BE1C893EB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01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1CFF307D-3EF9-4B81-84ED-6C22E18862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9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35306-5A96-4F35-99DF-4D150C8CEC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16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4F64E-10E7-4B6E-A622-80313D9D1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0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EFA1B-F4CD-47FB-9C4C-6F7FC8F58C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28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C5690-8CFD-453B-8BAC-2E9E0620FB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2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09BC5-FB32-47DF-ABBB-BF2DC74AE7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77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43950-E9B8-4914-9A5B-09D4CB9B58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4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D84A8-BB9C-4E55-9621-C694FB3C9B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04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669CC-2F20-4AD6-BDFE-7E700250A8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02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248400"/>
            <a:ext cx="756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i="1">
                <a:latin typeface="Arial" charset="0"/>
              </a:defRPr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/>
            </a:lvl1pPr>
          </a:lstStyle>
          <a:p>
            <a:pPr>
              <a:defRPr/>
            </a:pPr>
            <a:r>
              <a:rPr lang="en-US" altLang="en-US"/>
              <a:t>1.</a:t>
            </a:r>
            <a:fld id="{7F0C631B-FEFE-4B38-AFF6-20AE993B38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399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irc.gov.cn/cn/list/9101/910103/1.html" TargetMode="External"/><Relationship Id="rId2" Type="http://schemas.openxmlformats.org/officeDocument/2006/relationships/hyperlink" Target="http://www.cbirc.gov.cn/cn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rc.gov.cn/pub/newsite/" TargetMode="External"/><Relationship Id="rId4" Type="http://schemas.openxmlformats.org/officeDocument/2006/relationships/hyperlink" Target="http://www.cbirc.gov.cn/cn/list/9103/910303/1.ht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birc.gov.cn/cn/list/9103/910303/1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irc.gov.cn/cn/list/9103/910303/1.ht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irc.gov.cn/cn/list/9103/910303/1.ht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rc.gov.cn/pub/newsit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rc.gov.cn/pub/newsi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497682"/>
            <a:ext cx="6781800" cy="2133600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/>
            </a:r>
            <a:br>
              <a:rPr lang="en-CA" altLang="en-US" dirty="0" smtClean="0"/>
            </a:br>
            <a:r>
              <a:rPr lang="en-CA" altLang="en-US" dirty="0" smtClean="0"/>
              <a:t>Banks</a:t>
            </a:r>
            <a:endParaRPr lang="en-US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 altLang="en-US" sz="4000" dirty="0" smtClean="0"/>
              <a:t>Chapter 2</a:t>
            </a:r>
            <a:r>
              <a:rPr lang="en-CA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en-US" sz="4000" b="1" dirty="0" smtClean="0">
              <a:solidFill>
                <a:schemeClr val="tx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1536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B5BA8A-1C2A-4A44-909F-50DD56C71D91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Deposit Insurance </a:t>
            </a:r>
            <a:r>
              <a:rPr lang="en-CA" altLang="en-US" sz="2400" smtClean="0"/>
              <a:t>(pages 30-31)</a:t>
            </a:r>
            <a:endParaRPr lang="en-US" altLang="en-US" sz="240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1928813"/>
            <a:ext cx="7772400" cy="4333875"/>
          </a:xfrm>
        </p:spPr>
        <p:txBody>
          <a:bodyPr/>
          <a:lstStyle/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Most countries have deposit insurance programs that insure depositors against losses up to a certain level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In the US the FDIC has provided protection for depositors since 1933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The amount insured was $2,500 in 1933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It has been increased several times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Following the credit crisis it was increased from $100,000 to $250,000 in October 2008.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Why might deposit insurance encourage a bank to take risks?</a:t>
            </a: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3379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40FF6A-1E41-42EB-9C62-1E46C2FF7457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Investment Banking</a:t>
            </a:r>
            <a:endParaRPr lang="en-US" alt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Methods of raising debt or equity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Public offering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Private placement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Best efforts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Firm commitment</a:t>
            </a: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3584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B2CCE6-85B7-4FA5-95E1-59CA9AB0B22F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600" dirty="0" smtClean="0"/>
              <a:t>Best Efforts vs Firm Commitment </a:t>
            </a:r>
            <a:r>
              <a:rPr lang="en-CA" altLang="en-US" sz="2400" dirty="0" smtClean="0"/>
              <a:t>(page 33)</a:t>
            </a:r>
            <a:endParaRPr lang="en-US" altLang="en-US" sz="2400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643063"/>
            <a:ext cx="7772400" cy="4619625"/>
          </a:xfrm>
        </p:spPr>
        <p:txBody>
          <a:bodyPr/>
          <a:lstStyle/>
          <a:p>
            <a:pPr eaLnBrk="1" hangingPunct="1"/>
            <a:r>
              <a:rPr lang="en-CA" altLang="en-US" sz="2800" smtClean="0">
                <a:cs typeface="Arial" panose="020B0604020202020204" pitchFamily="34" charset="0"/>
              </a:rPr>
              <a:t>50 million shares are to be issued and target price is $30 per share</a:t>
            </a:r>
          </a:p>
          <a:p>
            <a:pPr eaLnBrk="1" hangingPunct="1"/>
            <a:r>
              <a:rPr lang="en-CA" altLang="en-US" sz="2800" smtClean="0">
                <a:cs typeface="Arial" panose="020B0604020202020204" pitchFamily="34" charset="0"/>
              </a:rPr>
              <a:t>Best efforts would lead to a fee of 30 cents per share; firm commitment leads to bank buying the shares at $30 per share</a:t>
            </a:r>
          </a:p>
          <a:p>
            <a:pPr eaLnBrk="1" hangingPunct="1">
              <a:buFontTx/>
              <a:buNone/>
            </a:pP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3789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47A9BA-B2C6-496F-9B62-E54BEE71CF4B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80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76375" y="4292600"/>
          <a:ext cx="6096000" cy="1470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198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7" marB="4574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Best efforts</a:t>
                      </a:r>
                      <a:endParaRPr lang="en-US" sz="1800" dirty="0"/>
                    </a:p>
                  </a:txBody>
                  <a:tcPr marT="45747" marB="4574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Firm Commitment</a:t>
                      </a:r>
                      <a:endParaRPr lang="en-US" sz="1800" dirty="0"/>
                    </a:p>
                  </a:txBody>
                  <a:tcPr marT="45747" marB="4574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02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Can sell at $29</a:t>
                      </a:r>
                      <a:endParaRPr lang="en-US" sz="1800" dirty="0"/>
                    </a:p>
                  </a:txBody>
                  <a:tcPr marT="45747" marB="4574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+$15 million</a:t>
                      </a:r>
                      <a:endParaRPr lang="en-US" sz="1800" dirty="0"/>
                    </a:p>
                  </a:txBody>
                  <a:tcPr marT="45747" marB="4574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−$50 million</a:t>
                      </a:r>
                      <a:endParaRPr lang="en-US" sz="1800" dirty="0"/>
                    </a:p>
                  </a:txBody>
                  <a:tcPr marT="45747" marB="4574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402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Can sell at $32</a:t>
                      </a:r>
                      <a:endParaRPr lang="en-US" sz="1800" dirty="0"/>
                    </a:p>
                  </a:txBody>
                  <a:tcPr marT="45747" marB="4574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+$15 million</a:t>
                      </a:r>
                      <a:endParaRPr lang="en-US" sz="1800" dirty="0"/>
                    </a:p>
                  </a:txBody>
                  <a:tcPr marT="45747" marB="4574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+$100 million</a:t>
                      </a:r>
                      <a:endParaRPr lang="en-US" sz="1800" dirty="0"/>
                    </a:p>
                  </a:txBody>
                  <a:tcPr marT="45747" marB="4574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Initial Public Offering (IPO)</a:t>
            </a:r>
            <a:endParaRPr lang="en-US" alt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Usually on a best efforts basis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Bank will set offering price sufficiently low that shares are almost certain to be sold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Often price rises immediately after IPO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Banks often offer shares only to fund managers and their best customers</a:t>
            </a: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3994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B01336-C2FD-4A87-B430-AB58DEBEA90A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Dutch Auction IPO</a:t>
            </a:r>
            <a:endParaRPr lang="en-US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Individuals and companies bid by indicating the number of shares they want and the price they are prepared to pay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The price paid is the lowest bid that leads to all the shares being sold</a:t>
            </a: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4198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F7EFFC-2952-42C9-BAF8-8A486E4A72FC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5"/>
          <p:cNvSpPr>
            <a:spLocks noGrp="1"/>
          </p:cNvSpPr>
          <p:nvPr>
            <p:ph type="title"/>
          </p:nvPr>
        </p:nvSpPr>
        <p:spPr>
          <a:xfrm>
            <a:off x="246063" y="428625"/>
            <a:ext cx="7772400" cy="928688"/>
          </a:xfrm>
        </p:spPr>
        <p:txBody>
          <a:bodyPr/>
          <a:lstStyle/>
          <a:p>
            <a:pPr eaLnBrk="1" hangingPunct="1"/>
            <a:r>
              <a:rPr lang="en-CA" altLang="en-US" sz="3600" smtClean="0"/>
              <a:t>Example:</a:t>
            </a:r>
            <a:r>
              <a:rPr lang="en-CA" altLang="en-US" smtClean="0"/>
              <a:t> </a:t>
            </a:r>
            <a:r>
              <a:rPr lang="en-CA" altLang="en-US" sz="2400" smtClean="0"/>
              <a:t>How are 1 million shares allocated in this situation? </a:t>
            </a:r>
            <a:endParaRPr lang="en-US" altLang="en-US" sz="2400" smtClean="0"/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44036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FF95BA-911F-4EC1-BE1E-AA9CA0D77110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80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00188" y="1714500"/>
          <a:ext cx="5357811" cy="4132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59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59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007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Bidder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Number of Shares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Price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652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A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100,000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$30.00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652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B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200,000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$28.00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652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C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  50,000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$33.00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652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D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300,000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$29.00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652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E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 150,000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$30.50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652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F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300,000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$31.50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652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G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400,000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$25.00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652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H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200,000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$30.25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Google’s IPO in 2004 </a:t>
            </a:r>
            <a:r>
              <a:rPr lang="en-CA" altLang="en-US" sz="2400" dirty="0" smtClean="0"/>
              <a:t>(Business Snapshot 2.1)</a:t>
            </a:r>
            <a:endParaRPr lang="en-US" altLang="en-US" sz="2400" dirty="0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A Dutch Auction where Google retained the right to change the number of shares that would be issued and the percentage allocated to each bidder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Investors who bid $85 or more obtained 74.2% of the shares they had bid for</a:t>
            </a:r>
          </a:p>
          <a:p>
            <a:pPr eaLnBrk="1" hangingPunct="1">
              <a:buFontTx/>
              <a:buNone/>
            </a:pP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4608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5B6E58-4280-42E9-9294-79565662BCF0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Securities Trading</a:t>
            </a:r>
            <a:endParaRPr lang="en-US" alt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Exchange-traded vs OTC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Why do banks trade?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Brokerage services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Full service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Discount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On line</a:t>
            </a: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4813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4408B-D60C-4625-A989-053373590818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14313" y="214313"/>
            <a:ext cx="7772400" cy="857250"/>
          </a:xfrm>
        </p:spPr>
        <p:txBody>
          <a:bodyPr/>
          <a:lstStyle/>
          <a:p>
            <a:pPr eaLnBrk="1" hangingPunct="1"/>
            <a:r>
              <a:rPr lang="en-CA" altLang="en-US" smtClean="0"/>
              <a:t>Potential Conflicts of Interest</a:t>
            </a:r>
            <a:endParaRPr lang="en-US" altLang="en-US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85800" y="1500188"/>
            <a:ext cx="7772400" cy="4762500"/>
          </a:xfrm>
        </p:spPr>
        <p:txBody>
          <a:bodyPr/>
          <a:lstStyle/>
          <a:p>
            <a:pPr eaLnBrk="1" hangingPunct="1"/>
            <a:r>
              <a:rPr lang="en-CA" altLang="en-US" sz="2800" smtClean="0">
                <a:cs typeface="Arial" panose="020B0604020202020204" pitchFamily="34" charset="0"/>
              </a:rPr>
              <a:t>Bank recommends securities investment bank is trying to sell</a:t>
            </a:r>
          </a:p>
          <a:p>
            <a:pPr eaLnBrk="1" hangingPunct="1"/>
            <a:r>
              <a:rPr lang="en-CA" altLang="en-US" sz="2800" smtClean="0">
                <a:cs typeface="Arial" panose="020B0604020202020204" pitchFamily="34" charset="0"/>
              </a:rPr>
              <a:t>Commercial bank passes confidential information on a client to investment bank</a:t>
            </a:r>
          </a:p>
          <a:p>
            <a:pPr eaLnBrk="1" hangingPunct="1"/>
            <a:r>
              <a:rPr lang="en-CA" altLang="en-US" sz="2800" smtClean="0">
                <a:cs typeface="Arial" panose="020B0604020202020204" pitchFamily="34" charset="0"/>
              </a:rPr>
              <a:t>Stock recommended as a “buy” to please company’s management in order to get investment banking business</a:t>
            </a:r>
          </a:p>
          <a:p>
            <a:pPr eaLnBrk="1" hangingPunct="1"/>
            <a:r>
              <a:rPr lang="en-CA" altLang="en-US" sz="2800" smtClean="0">
                <a:cs typeface="Arial" panose="020B0604020202020204" pitchFamily="34" charset="0"/>
              </a:rPr>
              <a:t>Investment bank sell securities for a company so that commercial bank can get rid of a loan</a:t>
            </a:r>
            <a:endParaRPr lang="en-US" altLang="en-US" sz="2800" smtClean="0">
              <a:cs typeface="Arial" panose="020B0604020202020204" pitchFamily="34" charset="0"/>
            </a:endParaRP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5018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168D1A-F1FC-46FE-AEE2-1A1E1492800D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9325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Accounting </a:t>
            </a:r>
            <a:r>
              <a:rPr lang="en-CA" altLang="en-US" sz="2400" dirty="0" smtClean="0"/>
              <a:t>(page 40)</a:t>
            </a:r>
            <a:endParaRPr lang="en-US" altLang="en-US" sz="2400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02175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cs typeface="Arial" panose="020B0604020202020204" pitchFamily="34" charset="0"/>
              </a:rPr>
              <a:t>Banking book vs trading book</a:t>
            </a:r>
          </a:p>
          <a:p>
            <a:pPr eaLnBrk="1" hangingPunct="1"/>
            <a:r>
              <a:rPr lang="en-CA" altLang="en-US" dirty="0" smtClean="0">
                <a:cs typeface="Arial" panose="020B0604020202020204" pitchFamily="34" charset="0"/>
              </a:rPr>
              <a:t>Under a new accounting rule (IFRS 9 and an  FASB update) lenders have to estimate expected credit losses and subtract them from the amount owed on loans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5222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3910D5-9C98-4425-A7BE-9B686AD97526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Nature of Banking</a:t>
            </a: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50825" y="1484313"/>
            <a:ext cx="8229600" cy="4411662"/>
          </a:xfrm>
        </p:spPr>
        <p:txBody>
          <a:bodyPr/>
          <a:lstStyle/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Commercial banking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Taking deposits, making loans (wholesale or retail)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Money center banks operate in the wholesale market and often fund themselves by borrowing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Investment banking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Raising debt and equity for companies; advice on mergers and acquisitions, restructurings, trading, etc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1741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B93F90-123D-4749-8A6C-0D1113F092E7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The Originate-to-Distribute Model</a:t>
            </a:r>
            <a:endParaRPr lang="en-US" alt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685800" y="1928813"/>
            <a:ext cx="7772400" cy="4333875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cs typeface="Arial" panose="020B0604020202020204" pitchFamily="34" charset="0"/>
              </a:rPr>
              <a:t>Very popular way of handling mortgages during the 2000 to 2007 period</a:t>
            </a:r>
          </a:p>
          <a:p>
            <a:pPr eaLnBrk="1" hangingPunct="1"/>
            <a:r>
              <a:rPr lang="en-CA" altLang="en-US" dirty="0" smtClean="0">
                <a:cs typeface="Arial" panose="020B0604020202020204" pitchFamily="34" charset="0"/>
              </a:rPr>
              <a:t>Banks originated loans and then packaged them into products that were sold to investors</a:t>
            </a:r>
          </a:p>
          <a:p>
            <a:pPr eaLnBrk="1" hangingPunct="1"/>
            <a:r>
              <a:rPr lang="en-CA" altLang="en-US" dirty="0" smtClean="0">
                <a:cs typeface="Arial" panose="020B0604020202020204" pitchFamily="34" charset="0"/>
              </a:rPr>
              <a:t>This frees up funds to make more loans</a:t>
            </a:r>
            <a:endParaRPr lang="en-US" altLang="en-US" dirty="0" smtClean="0">
              <a:cs typeface="Arial" panose="020B0604020202020204" pitchFamily="34" charset="0"/>
            </a:endParaRP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5427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D6EA1E-D83A-4849-8067-17B696E2F97E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474"/>
          </a:xfrm>
        </p:spPr>
        <p:txBody>
          <a:bodyPr/>
          <a:lstStyle/>
          <a:p>
            <a:r>
              <a:rPr lang="zh-CN" altLang="en-US" dirty="0" smtClean="0"/>
              <a:t>中国的金融监管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7931224" cy="54116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三</a:t>
            </a:r>
            <a:r>
              <a:rPr lang="zh-CN" altLang="en-US" sz="2800" dirty="0" smtClean="0"/>
              <a:t>个阶段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Step 1: 1992</a:t>
            </a:r>
            <a:r>
              <a:rPr lang="zh-CN" altLang="en-US" sz="2400" dirty="0" smtClean="0"/>
              <a:t>年之前，集中统一监管体制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Step 2: 1992-2009, </a:t>
            </a:r>
            <a:r>
              <a:rPr lang="zh-CN" altLang="en-US" sz="2400" dirty="0" smtClean="0"/>
              <a:t>分业监管体制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Step 3: 2009</a:t>
            </a:r>
            <a:r>
              <a:rPr lang="zh-CN" altLang="en-US" sz="2400" dirty="0" smtClean="0"/>
              <a:t>年至今，金融监管体制不断完善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1992</a:t>
            </a:r>
            <a:r>
              <a:rPr lang="zh-CN" altLang="en-US" sz="2800" dirty="0"/>
              <a:t>年，证监会</a:t>
            </a:r>
            <a:r>
              <a:rPr lang="zh-CN" altLang="en-US" sz="2800" dirty="0" smtClean="0"/>
              <a:t>成立；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1998</a:t>
            </a:r>
            <a:r>
              <a:rPr lang="zh-CN" altLang="en-US" sz="2800" dirty="0"/>
              <a:t>年，保监会成立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2003</a:t>
            </a:r>
            <a:r>
              <a:rPr lang="zh-CN" altLang="en-US" sz="2800" dirty="0"/>
              <a:t>年，银监会成立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月，银保监会</a:t>
            </a: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右箭头 5"/>
          <p:cNvSpPr/>
          <p:nvPr/>
        </p:nvSpPr>
        <p:spPr bwMode="auto">
          <a:xfrm>
            <a:off x="5076056" y="4441968"/>
            <a:ext cx="864096" cy="350328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右大括号 6"/>
          <p:cNvSpPr/>
          <p:nvPr/>
        </p:nvSpPr>
        <p:spPr bwMode="auto">
          <a:xfrm>
            <a:off x="4229100" y="3789040"/>
            <a:ext cx="846956" cy="1656184"/>
          </a:xfrm>
          <a:prstGeom prst="rightBrac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029198" y="4293097"/>
            <a:ext cx="1927178" cy="51148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“一行三会”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422812" y="5864871"/>
            <a:ext cx="864096" cy="350328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358677" y="5749201"/>
            <a:ext cx="1927178" cy="51148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“一行两会”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474"/>
          </a:xfrm>
        </p:spPr>
        <p:txBody>
          <a:bodyPr/>
          <a:lstStyle/>
          <a:p>
            <a:r>
              <a:rPr lang="zh-CN" altLang="en-US" dirty="0" smtClean="0"/>
              <a:t>中国的金融监管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7931224" cy="54116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月，银保监会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</a:t>
            </a:r>
            <a:r>
              <a:rPr lang="zh-CN" altLang="en-US" sz="2800" dirty="0"/>
              <a:t>月</a:t>
            </a:r>
            <a:r>
              <a:rPr lang="en-US" altLang="zh-CN" sz="2800" dirty="0"/>
              <a:t>8</a:t>
            </a:r>
            <a:r>
              <a:rPr lang="zh-CN" altLang="en-US" sz="2800" dirty="0"/>
              <a:t>日上午</a:t>
            </a:r>
            <a:r>
              <a:rPr lang="en-US" altLang="zh-CN" sz="2800" dirty="0"/>
              <a:t>8</a:t>
            </a:r>
            <a:r>
              <a:rPr lang="zh-CN" altLang="en-US" sz="2800" dirty="0"/>
              <a:t>时许，</a:t>
            </a:r>
            <a:r>
              <a:rPr lang="zh-CN" altLang="en-US" sz="2400" dirty="0"/>
              <a:t>中国银行保险监督管理委员会（以下简称银保监会）揭牌仪式在原银监会南门举行。仪式由银保监会主席郭树清主持，国务院副总理刘鹤、央行行长易纲、证监会主席刘士余出席，银保监会相关领导与工作人员到场参加仪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新闻链接：</a:t>
            </a:r>
            <a:r>
              <a:rPr lang="en-US" altLang="zh-CN" sz="1800" dirty="0" smtClean="0"/>
              <a:t>https</a:t>
            </a:r>
            <a:r>
              <a:rPr lang="en-US" altLang="zh-CN" sz="1800" dirty="0"/>
              <a:t>://mp.weixin.qq.com/s?__biz=MzUzODcwOTI0NA%3D%3D&amp;idx=1&amp;mid=2247483963&amp;scene=21&amp;sn=055ef7cfcc44f9b97b18477a433a3f1a</a:t>
            </a:r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9" name="右箭头 8"/>
          <p:cNvSpPr/>
          <p:nvPr/>
        </p:nvSpPr>
        <p:spPr bwMode="auto">
          <a:xfrm>
            <a:off x="4402187" y="1052736"/>
            <a:ext cx="864096" cy="350328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287807" y="972155"/>
            <a:ext cx="1927178" cy="51148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“一行两会”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中国的金融监管机构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银保监会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</a:t>
            </a:r>
            <a:r>
              <a:rPr lang="en-US" altLang="zh-CN" sz="2400" dirty="0" smtClean="0">
                <a:hlinkClick r:id="rId2"/>
              </a:rPr>
              <a:t>www.cbirc.gov.cn/cn/index.html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</a:t>
            </a:r>
            <a:r>
              <a:rPr lang="zh-CN" altLang="en-US" sz="2000" dirty="0" smtClean="0"/>
              <a:t>内设机构：</a:t>
            </a:r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www.cbirc.gov.cn/cn/list/9101/910103/1.html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    </a:t>
            </a:r>
            <a:r>
              <a:rPr lang="zh-CN" altLang="en-US" sz="2000" dirty="0" smtClean="0"/>
              <a:t>监管</a:t>
            </a:r>
            <a:r>
              <a:rPr lang="zh-CN" altLang="en-US" sz="2000" dirty="0"/>
              <a:t>法规</a:t>
            </a:r>
            <a:r>
              <a:rPr lang="zh-CN" altLang="en-US" sz="2400" dirty="0" smtClean="0"/>
              <a:t>：</a:t>
            </a:r>
            <a:r>
              <a:rPr lang="en-US" altLang="zh-CN" sz="2000" dirty="0" smtClean="0">
                <a:hlinkClick r:id="rId4"/>
              </a:rPr>
              <a:t>http</a:t>
            </a:r>
            <a:r>
              <a:rPr lang="en-US" altLang="zh-CN" sz="2000" dirty="0">
                <a:hlinkClick r:id="rId4"/>
              </a:rPr>
              <a:t>://</a:t>
            </a:r>
            <a:r>
              <a:rPr lang="en-US" altLang="zh-CN" sz="2000" dirty="0" smtClean="0">
                <a:hlinkClick r:id="rId4"/>
              </a:rPr>
              <a:t>www.cbirc.gov.cn/cn/list/9103/910303/1.htm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证监会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>
                <a:hlinkClick r:id="rId5"/>
              </a:rPr>
              <a:t>http://www.csrc.gov.cn/pub/newsite</a:t>
            </a:r>
            <a:r>
              <a:rPr lang="en-US" altLang="zh-CN" sz="2400" dirty="0" smtClean="0">
                <a:hlinkClick r:id="rId5"/>
              </a:rPr>
              <a:t>/</a:t>
            </a:r>
            <a:endParaRPr lang="en-US" altLang="zh-CN" sz="2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中国的金融监管机构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20480"/>
          </a:xfrm>
        </p:spPr>
        <p:txBody>
          <a:bodyPr/>
          <a:lstStyle/>
          <a:p>
            <a:r>
              <a:rPr lang="zh-CN" altLang="en-US" sz="2800" dirty="0" smtClean="0"/>
              <a:t>银保监会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/>
              <a:t>政策法规</a:t>
            </a:r>
            <a:r>
              <a:rPr lang="zh-CN" altLang="en-US" sz="2000" dirty="0" smtClean="0"/>
              <a:t>：</a:t>
            </a:r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www.cbirc.gov.cn/cn/list/9103/910303/1.htm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7056512" cy="31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中国的金融监管机构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银保监会</a:t>
            </a:r>
            <a:r>
              <a:rPr lang="en-US" altLang="zh-CN" sz="2800" dirty="0" smtClean="0"/>
              <a:t>__</a:t>
            </a:r>
            <a:r>
              <a:rPr lang="zh-CN" altLang="en-US" sz="2800" dirty="0" smtClean="0"/>
              <a:t>银行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/>
              <a:t>政策法规</a:t>
            </a:r>
            <a:r>
              <a:rPr lang="zh-CN" altLang="en-US" sz="2000" dirty="0" smtClean="0"/>
              <a:t>：</a:t>
            </a:r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www.cbirc.gov.cn/cn/list/9103/910303/1.htm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商业银行主要监管指标情况表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商业银行主要指标分机构类情况表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银行业金融机构普惠性小微企业贷款情况表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/>
              <a:t>中国证监会 中国人民银行 中国银保监会关于银行在证券交易所参与债券交易有关问题的</a:t>
            </a:r>
            <a:r>
              <a:rPr lang="zh-CN" altLang="en-US" sz="2000" dirty="0" smtClean="0"/>
              <a:t>通知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000" dirty="0"/>
              <a:t>《</a:t>
            </a:r>
            <a:r>
              <a:rPr lang="zh-CN" altLang="en-US" sz="2000" dirty="0"/>
              <a:t>扩大银行参与交易所债券市场范围 提升服务实体经济能力</a:t>
            </a:r>
            <a:r>
              <a:rPr lang="en-US" altLang="zh-CN" sz="2000" dirty="0"/>
              <a:t>》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2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zh-CN" altLang="en-US" dirty="0" smtClean="0"/>
              <a:t>中国的金融监管机构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7931224" cy="48965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银保监会</a:t>
            </a:r>
            <a:r>
              <a:rPr lang="en-US" altLang="zh-CN" sz="2800" dirty="0" smtClean="0"/>
              <a:t>__</a:t>
            </a:r>
            <a:r>
              <a:rPr lang="zh-CN" altLang="en-US" sz="2800" dirty="0" smtClean="0"/>
              <a:t>银行</a:t>
            </a: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9" y="2044886"/>
            <a:ext cx="6882241" cy="41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中国的金融监管机构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银保监会</a:t>
            </a:r>
            <a:r>
              <a:rPr lang="en-US" altLang="zh-CN" sz="2800" dirty="0" smtClean="0"/>
              <a:t>__</a:t>
            </a:r>
            <a:r>
              <a:rPr lang="zh-CN" altLang="en-US" sz="2800" dirty="0" smtClean="0"/>
              <a:t>保险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政策法规</a:t>
            </a:r>
            <a:r>
              <a:rPr lang="zh-CN" altLang="en-US" sz="2000" dirty="0" smtClean="0"/>
              <a:t>：</a:t>
            </a:r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www.cbirc.gov.cn/cn/list/9103/910303/1.htm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保险业经营情况（</a:t>
            </a:r>
            <a:r>
              <a:rPr lang="en-US" altLang="zh-CN" sz="2000" dirty="0" smtClean="0"/>
              <a:t>2019.1-6</a:t>
            </a:r>
            <a:r>
              <a:rPr lang="zh-CN" altLang="en-US" sz="2000" dirty="0" smtClean="0"/>
              <a:t>月）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财产保险公司经营情况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人身险公司经营情况表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全国各地原保险保费收入情况表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3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zh-CN" altLang="en-US" dirty="0" smtClean="0"/>
              <a:t>中国的金融监管机构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证监会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://www.csrc.gov.cn/pub/newsite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证券市场</a:t>
            </a:r>
            <a:r>
              <a:rPr lang="zh-CN" altLang="en-US" sz="2000" dirty="0"/>
              <a:t>资信评级机构名录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证券投资基金托管人</a:t>
            </a:r>
            <a:r>
              <a:rPr lang="zh-CN" altLang="en-US" sz="2000" dirty="0" smtClean="0"/>
              <a:t>名录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)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合格境外机构投资者名录（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公募证券投资基金</a:t>
            </a:r>
            <a:r>
              <a:rPr lang="zh-CN" altLang="en-US" sz="2000" dirty="0" smtClean="0"/>
              <a:t>名录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</a:t>
            </a:r>
            <a:r>
              <a:rPr lang="en-US" altLang="zh-CN" sz="2000" dirty="0"/>
              <a:t>)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证券投资咨询机构名录（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月）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公募基金管理机构名录（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月）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基金管理公司从事特定客户资产管理业务子公司名录（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5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中国的金融监管机构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20480"/>
          </a:xfrm>
        </p:spPr>
        <p:txBody>
          <a:bodyPr/>
          <a:lstStyle/>
          <a:p>
            <a:r>
              <a:rPr lang="zh-CN" altLang="en-US" sz="2800" dirty="0" smtClean="0"/>
              <a:t>证监会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://www.csrc.gov.cn/pub/newsite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证券公司</a:t>
            </a:r>
            <a:r>
              <a:rPr lang="zh-CN" altLang="en-US" sz="2400" dirty="0"/>
              <a:t>名录（</a:t>
            </a:r>
            <a:r>
              <a:rPr lang="en-US" altLang="zh-CN" sz="2400" dirty="0"/>
              <a:t>2019</a:t>
            </a:r>
            <a:r>
              <a:rPr lang="zh-CN" altLang="en-US" sz="2400" dirty="0"/>
              <a:t>年</a:t>
            </a:r>
            <a:r>
              <a:rPr lang="en-US" altLang="zh-CN" sz="2400" dirty="0"/>
              <a:t>7</a:t>
            </a:r>
            <a:r>
              <a:rPr lang="zh-CN" altLang="en-US" sz="2400" dirty="0"/>
              <a:t>月） 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期货公司名录（</a:t>
            </a:r>
            <a:r>
              <a:rPr lang="en-US" altLang="zh-CN" sz="2400" dirty="0"/>
              <a:t>2019</a:t>
            </a:r>
            <a:r>
              <a:rPr lang="zh-CN" altLang="en-US" sz="2400" dirty="0"/>
              <a:t>年</a:t>
            </a:r>
            <a:r>
              <a:rPr lang="en-US" altLang="zh-CN" sz="2400" dirty="0"/>
              <a:t>7</a:t>
            </a:r>
            <a:r>
              <a:rPr lang="zh-CN" altLang="en-US" sz="2400" dirty="0"/>
              <a:t>月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从事证券期货业务资产评估机构目录（</a:t>
            </a:r>
            <a:r>
              <a:rPr lang="en-US" altLang="zh-CN" sz="2400" dirty="0"/>
              <a:t>2019</a:t>
            </a:r>
            <a:r>
              <a:rPr lang="zh-CN" altLang="en-US" sz="2400" dirty="0"/>
              <a:t>年</a:t>
            </a:r>
            <a:r>
              <a:rPr lang="en-US" altLang="zh-CN" sz="2400" dirty="0"/>
              <a:t>3</a:t>
            </a:r>
            <a:r>
              <a:rPr lang="zh-CN" altLang="en-US" sz="2400" dirty="0"/>
              <a:t>月）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/>
              <a:t>2019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/>
              <a:t>月</a:t>
            </a:r>
            <a:r>
              <a:rPr lang="en-US" altLang="zh-CN" sz="2400" dirty="0"/>
              <a:t>25</a:t>
            </a:r>
            <a:r>
              <a:rPr lang="zh-CN" altLang="en-US" sz="2400" dirty="0"/>
              <a:t>日证券市场</a:t>
            </a:r>
            <a:r>
              <a:rPr lang="zh-CN" altLang="en-US" sz="2400" dirty="0" smtClean="0"/>
              <a:t>快报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/>
              <a:t>2019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月统计数据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3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712788"/>
          </a:xfrm>
        </p:spPr>
        <p:txBody>
          <a:bodyPr/>
          <a:lstStyle/>
          <a:p>
            <a:pPr eaLnBrk="1" hangingPunct="1"/>
            <a:r>
              <a:rPr lang="en-CA" altLang="en-US" smtClean="0"/>
              <a:t/>
            </a:r>
            <a:br>
              <a:rPr lang="en-CA" altLang="en-US" smtClean="0"/>
            </a:br>
            <a:r>
              <a:rPr lang="en-CA" altLang="en-US" smtClean="0"/>
              <a:t/>
            </a:r>
            <a:br>
              <a:rPr lang="en-CA" altLang="en-US" smtClean="0"/>
            </a:br>
            <a:r>
              <a:rPr lang="en-CA" altLang="en-US" smtClean="0"/>
              <a:t>Structure of Banking in the US</a:t>
            </a:r>
            <a:br>
              <a:rPr lang="en-CA" altLang="en-US" smtClean="0"/>
            </a:br>
            <a:endParaRPr lang="en-US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714500"/>
            <a:ext cx="7772400" cy="4548188"/>
          </a:xfrm>
        </p:spPr>
        <p:txBody>
          <a:bodyPr/>
          <a:lstStyle/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Large international banks (small number)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Regional banks (several hundred)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Small community banks (several thousand)</a:t>
            </a: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1946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2C63EC-F336-40BD-9E39-A2D1086AE5CF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History of Bank Regulation in US </a:t>
            </a:r>
            <a:r>
              <a:rPr lang="en-CA" altLang="en-US" sz="2400" dirty="0" smtClean="0"/>
              <a:t>(page 27-28)</a:t>
            </a:r>
            <a:endParaRPr lang="en-US" altLang="en-US" sz="24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McFadden Act (1927, 1933)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Douglas Amendment (1956)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Bank Holding Companies Act (1970)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Riegel-Neal Interstate Banking and Branching Efficiency Act (1994)</a:t>
            </a: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B87D96-CDAB-43A0-98A7-601CF176A69E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Example of Simple Bank Balance Sheet: End 2018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>(Table 2.2, page 28)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23556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23E44F-164E-403F-875F-41B1FE0D251B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800" smtClean="0"/>
          </a:p>
        </p:txBody>
      </p:sp>
      <p:sp>
        <p:nvSpPr>
          <p:cNvPr id="23557" name="Text Box 62"/>
          <p:cNvSpPr txBox="1">
            <a:spLocks noChangeArrowheads="1"/>
          </p:cNvSpPr>
          <p:nvPr/>
        </p:nvSpPr>
        <p:spPr bwMode="auto">
          <a:xfrm>
            <a:off x="838200" y="2209800"/>
            <a:ext cx="33528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Assets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Cash                               5          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Marketable Securities  10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Loans                           80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Fixed Assets                  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Total                          100</a:t>
            </a:r>
          </a:p>
        </p:txBody>
      </p:sp>
      <p:sp>
        <p:nvSpPr>
          <p:cNvPr id="23558" name="Text Box 63"/>
          <p:cNvSpPr txBox="1">
            <a:spLocks noChangeArrowheads="1"/>
          </p:cNvSpPr>
          <p:nvPr/>
        </p:nvSpPr>
        <p:spPr bwMode="auto">
          <a:xfrm>
            <a:off x="4648200" y="2209800"/>
            <a:ext cx="38862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Liabilities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Deposits                       90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Subord L.T. Debt          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Equity Capital               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Total                          100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Income Statement: 2018 </a:t>
            </a:r>
            <a:r>
              <a:rPr lang="en-US" altLang="en-US" sz="2400" dirty="0" smtClean="0"/>
              <a:t>(Table 2.3, page 28)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cs typeface="Arial" panose="020B0604020202020204" pitchFamily="34" charset="0"/>
              </a:rPr>
              <a:t>	Net Interest Income		    3.00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cs typeface="Arial" panose="020B0604020202020204" pitchFamily="34" charset="0"/>
              </a:rPr>
              <a:t>	Provision for Loan Losses       (0.80)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cs typeface="Arial" panose="020B0604020202020204" pitchFamily="34" charset="0"/>
              </a:rPr>
              <a:t>	Non-Interest Income                 0.90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cs typeface="Arial" panose="020B0604020202020204" pitchFamily="34" charset="0"/>
              </a:rPr>
              <a:t>	Non-Interest Expense              (2.50)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cs typeface="Arial" panose="020B0604020202020204" pitchFamily="34" charset="0"/>
              </a:rPr>
              <a:t>	Pre-Tax Operating Income        0.60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2560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BECFEC-3C3E-4D31-9EFF-12C3FBD101D0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Year 2019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Arial" panose="020B0604020202020204" pitchFamily="34" charset="0"/>
              </a:rPr>
              <a:t>What happens in year 2019 if it is the same as year 2018 except that provision for loan losses is 4.0 instead of 0.8?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2765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4A8CB1-7E71-432D-BF63-DA61728D171C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600" smtClean="0"/>
              <a:t>What if  Balance Sheet Had Been More Aggressive?</a:t>
            </a:r>
            <a:endParaRPr lang="en-US" altLang="en-US" sz="3600" smtClean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29700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0E29CE-083F-49D4-BDF2-4724C49B82D9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800" smtClean="0"/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33528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Assets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Cash                               5          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Marketable Securities  10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Loans                           80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Fixed Assets                  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Total                          100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4648200" y="2209800"/>
            <a:ext cx="38862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Liabilities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Deposits                       9</a:t>
            </a:r>
            <a:r>
              <a:rPr lang="en-CA" altLang="en-US" sz="2400">
                <a:latin typeface="Times New Roman" panose="02020603050405020304" pitchFamily="18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Subord L.T. Debt          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Equity Capital               </a:t>
            </a:r>
            <a:r>
              <a:rPr lang="en-CA" altLang="en-US" sz="24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Total                          100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Regulators set minimum levels for the capital a bank is required to keep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Equity is an example of Tier 1 capital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Subordinated long term debt is an example of Tier 2 capital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3174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46522E-3379-4342-B08F-C4A50CECD8A1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llRMFICh12">
  <a:themeElements>
    <a:clrScheme name="HullRMFICh12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HullRMFICh12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llRMFICh1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llRMFICh1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HullRMFI2ndEdCh18</Template>
  <TotalTime>1307</TotalTime>
  <Words>1780</Words>
  <Application>Microsoft Office PowerPoint</Application>
  <PresentationFormat>全屏显示(4:3)</PresentationFormat>
  <Paragraphs>279</Paragraphs>
  <Slides>29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Arial</vt:lpstr>
      <vt:lpstr>Times New Roman</vt:lpstr>
      <vt:lpstr>Wingdings</vt:lpstr>
      <vt:lpstr>HullRMFICh12</vt:lpstr>
      <vt:lpstr> Banks</vt:lpstr>
      <vt:lpstr>Nature of Banking</vt:lpstr>
      <vt:lpstr>  Structure of Banking in the US </vt:lpstr>
      <vt:lpstr>History of Bank Regulation in US (page 27-28)</vt:lpstr>
      <vt:lpstr>Example of Simple Bank Balance Sheet: End 2018 (Table 2.2, page 28)</vt:lpstr>
      <vt:lpstr>Income Statement: 2018 (Table 2.3, page 28)</vt:lpstr>
      <vt:lpstr>Year 2019</vt:lpstr>
      <vt:lpstr>What if  Balance Sheet Had Been More Aggressive?</vt:lpstr>
      <vt:lpstr>Regulation</vt:lpstr>
      <vt:lpstr>Deposit Insurance (pages 30-31)</vt:lpstr>
      <vt:lpstr>Investment Banking</vt:lpstr>
      <vt:lpstr>Best Efforts vs Firm Commitment (page 33)</vt:lpstr>
      <vt:lpstr>Initial Public Offering (IPO)</vt:lpstr>
      <vt:lpstr>Dutch Auction IPO</vt:lpstr>
      <vt:lpstr>Example: How are 1 million shares allocated in this situation? </vt:lpstr>
      <vt:lpstr>Google’s IPO in 2004 (Business Snapshot 2.1)</vt:lpstr>
      <vt:lpstr>Securities Trading</vt:lpstr>
      <vt:lpstr>Potential Conflicts of Interest</vt:lpstr>
      <vt:lpstr>Accounting (page 40)</vt:lpstr>
      <vt:lpstr>The Originate-to-Distribute Model</vt:lpstr>
      <vt:lpstr>中国的金融监管</vt:lpstr>
      <vt:lpstr>中国的金融监管</vt:lpstr>
      <vt:lpstr>中国的金融监管机构</vt:lpstr>
      <vt:lpstr>中国的金融监管机构</vt:lpstr>
      <vt:lpstr>中国的金融监管机构</vt:lpstr>
      <vt:lpstr>中国的金融监管机构</vt:lpstr>
      <vt:lpstr>中国的金融监管机构</vt:lpstr>
      <vt:lpstr>中国的金融监管机构</vt:lpstr>
      <vt:lpstr>中国的金融监管机构</vt:lpstr>
    </vt:vector>
  </TitlesOfParts>
  <Company>Rotman School of Management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Financial Institutions</dc:title>
  <dc:subject>Chapter 2</dc:subject>
  <dc:creator>John  Hull</dc:creator>
  <cp:keywords>5th edition</cp:keywords>
  <dc:description>Copyright 2018 by John Hull.
All rights reserved.</dc:description>
  <cp:lastModifiedBy>Windows 用户</cp:lastModifiedBy>
  <cp:revision>89</cp:revision>
  <dcterms:created xsi:type="dcterms:W3CDTF">2003-01-02T05:31:58Z</dcterms:created>
  <dcterms:modified xsi:type="dcterms:W3CDTF">2019-08-26T04:00:01Z</dcterms:modified>
</cp:coreProperties>
</file>