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92" r:id="rId3"/>
    <p:sldId id="521" r:id="rId5"/>
    <p:sldId id="487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499" r:id="rId43"/>
  </p:sldIdLst>
  <p:sldSz cx="12192000" cy="6858000"/>
  <p:notesSz cx="6858000" cy="9144000"/>
  <p:embeddedFontLst>
    <p:embeddedFont>
      <p:font typeface="微软雅黑" panose="020B0503020204020204" pitchFamily="34" charset="-122"/>
      <p:regular r:id="rId47"/>
    </p:embeddedFont>
    <p:embeddedFont>
      <p:font typeface="张海山锐线体简" panose="02000000000000000000" pitchFamily="2" charset="-122"/>
      <p:regular r:id="rId48"/>
    </p:embeddedFont>
    <p:embeddedFont>
      <p:font typeface="等线" panose="02010600030101010101" charset="-122"/>
      <p:regular r:id="rId4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FDEDAA"/>
    <a:srgbClr val="FF3300"/>
    <a:srgbClr val="FF0000"/>
    <a:srgbClr val="FEFEE3"/>
    <a:srgbClr val="FEE4C9"/>
    <a:srgbClr val="FF6600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90"/>
      </p:cViewPr>
      <p:guideLst>
        <p:guide orient="horz" pos="2214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3.fntdata"/><Relationship Id="rId48" Type="http://schemas.openxmlformats.org/officeDocument/2006/relationships/font" Target="fonts/font2.fntdata"/><Relationship Id="rId47" Type="http://schemas.openxmlformats.org/officeDocument/2006/relationships/font" Target="fonts/font1.fntdata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25073-A3A6-4D2A-9359-E582FA0CE6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F2C0-A6C1-40C5-BE79-F079FE5F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圆角矩形 1"/>
          <p:cNvSpPr/>
          <p:nvPr userDrawn="1"/>
        </p:nvSpPr>
        <p:spPr>
          <a:xfrm>
            <a:off x="0" y="76200"/>
            <a:ext cx="2138680" cy="584200"/>
          </a:xfrm>
          <a:custGeom>
            <a:avLst/>
            <a:gdLst/>
            <a:ahLst/>
            <a:cxnLst/>
            <a:rect l="l" t="t" r="r" b="b"/>
            <a:pathLst>
              <a:path w="1645920" h="461645">
                <a:moveTo>
                  <a:pt x="0" y="0"/>
                </a:moveTo>
                <a:lnTo>
                  <a:pt x="76942" y="0"/>
                </a:lnTo>
                <a:lnTo>
                  <a:pt x="920115" y="0"/>
                </a:lnTo>
                <a:lnTo>
                  <a:pt x="1568978" y="0"/>
                </a:lnTo>
                <a:cubicBezTo>
                  <a:pt x="1611472" y="0"/>
                  <a:pt x="1645920" y="34448"/>
                  <a:pt x="1645920" y="76942"/>
                </a:cubicBezTo>
                <a:lnTo>
                  <a:pt x="1645920" y="384703"/>
                </a:lnTo>
                <a:cubicBezTo>
                  <a:pt x="1645920" y="427197"/>
                  <a:pt x="1611472" y="461645"/>
                  <a:pt x="1568978" y="461645"/>
                </a:cubicBezTo>
                <a:lnTo>
                  <a:pt x="920115" y="461645"/>
                </a:lnTo>
                <a:lnTo>
                  <a:pt x="76942" y="461645"/>
                </a:lnTo>
                <a:lnTo>
                  <a:pt x="0" y="461645"/>
                </a:lnTo>
                <a:lnTo>
                  <a:pt x="0" y="384703"/>
                </a:lnTo>
                <a:lnTo>
                  <a:pt x="0" y="76942"/>
                </a:lnTo>
                <a:close/>
              </a:path>
            </a:pathLst>
          </a:custGeom>
          <a:ln>
            <a:noFill/>
          </a:ln>
          <a:effectLst>
            <a:innerShdw blurRad="76200" dist="25400" dir="13500000">
              <a:schemeClr val="accent6">
                <a:lumMod val="75000"/>
                <a:alpha val="3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 useBgFill="1">
        <p:nvSpPr>
          <p:cNvPr id="36" name="圆角矩形 35"/>
          <p:cNvSpPr/>
          <p:nvPr userDrawn="1"/>
        </p:nvSpPr>
        <p:spPr>
          <a:xfrm>
            <a:off x="309330" y="149014"/>
            <a:ext cx="1766697" cy="434647"/>
          </a:xfrm>
          <a:custGeom>
            <a:avLst/>
            <a:gdLst/>
            <a:ahLst/>
            <a:cxnLst/>
            <a:rect l="l" t="t" r="r" b="b"/>
            <a:pathLst>
              <a:path w="1578801" h="416560">
                <a:moveTo>
                  <a:pt x="0" y="0"/>
                </a:moveTo>
                <a:lnTo>
                  <a:pt x="98702" y="0"/>
                </a:lnTo>
                <a:lnTo>
                  <a:pt x="490919" y="0"/>
                </a:lnTo>
                <a:lnTo>
                  <a:pt x="1509373" y="0"/>
                </a:lnTo>
                <a:cubicBezTo>
                  <a:pt x="1547717" y="0"/>
                  <a:pt x="1578801" y="31084"/>
                  <a:pt x="1578801" y="69428"/>
                </a:cubicBezTo>
                <a:lnTo>
                  <a:pt x="1578801" y="347132"/>
                </a:lnTo>
                <a:cubicBezTo>
                  <a:pt x="1578801" y="385476"/>
                  <a:pt x="1547717" y="416560"/>
                  <a:pt x="1509373" y="416560"/>
                </a:cubicBezTo>
                <a:lnTo>
                  <a:pt x="490919" y="416560"/>
                </a:lnTo>
                <a:lnTo>
                  <a:pt x="98702" y="416560"/>
                </a:lnTo>
                <a:lnTo>
                  <a:pt x="0" y="416560"/>
                </a:lnTo>
                <a:close/>
              </a:path>
            </a:pathLst>
          </a:custGeom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r>
              <a:rPr lang="zh-CN" altLang="en-US" sz="2135" b="0" dirty="0" smtClean="0">
                <a:solidFill>
                  <a:schemeClr val="tx2"/>
                </a:solidFill>
                <a:latin typeface="+mj-ea"/>
                <a:ea typeface="+mj-ea"/>
              </a:rPr>
              <a:t>凹凸微立体</a:t>
            </a:r>
            <a:endParaRPr lang="zh-CN" altLang="en-US" sz="2135" b="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 useBgFill="1">
        <p:nvSpPr>
          <p:cNvPr id="37" name="圆角矩形 36"/>
          <p:cNvSpPr/>
          <p:nvPr userDrawn="1"/>
        </p:nvSpPr>
        <p:spPr>
          <a:xfrm>
            <a:off x="1" y="149014"/>
            <a:ext cx="208660" cy="434647"/>
          </a:xfrm>
          <a:prstGeom prst="roundRect">
            <a:avLst>
              <a:gd name="adj" fmla="val 0"/>
            </a:avLst>
          </a:prstGeom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 useBgFill="1">
        <p:nvSpPr>
          <p:cNvPr id="12" name="圆角矩形 1"/>
          <p:cNvSpPr/>
          <p:nvPr userDrawn="1"/>
        </p:nvSpPr>
        <p:spPr>
          <a:xfrm flipH="1">
            <a:off x="10005568" y="6463964"/>
            <a:ext cx="2188617" cy="352849"/>
          </a:xfrm>
          <a:custGeom>
            <a:avLst/>
            <a:gdLst/>
            <a:ahLst/>
            <a:cxnLst/>
            <a:rect l="l" t="t" r="r" b="b"/>
            <a:pathLst>
              <a:path w="1645920" h="461645">
                <a:moveTo>
                  <a:pt x="0" y="0"/>
                </a:moveTo>
                <a:lnTo>
                  <a:pt x="76942" y="0"/>
                </a:lnTo>
                <a:lnTo>
                  <a:pt x="920115" y="0"/>
                </a:lnTo>
                <a:lnTo>
                  <a:pt x="1568978" y="0"/>
                </a:lnTo>
                <a:cubicBezTo>
                  <a:pt x="1611472" y="0"/>
                  <a:pt x="1645920" y="34448"/>
                  <a:pt x="1645920" y="76942"/>
                </a:cubicBezTo>
                <a:lnTo>
                  <a:pt x="1645920" y="384703"/>
                </a:lnTo>
                <a:cubicBezTo>
                  <a:pt x="1645920" y="427197"/>
                  <a:pt x="1611472" y="461645"/>
                  <a:pt x="1568978" y="461645"/>
                </a:cubicBezTo>
                <a:lnTo>
                  <a:pt x="920115" y="461645"/>
                </a:lnTo>
                <a:lnTo>
                  <a:pt x="76942" y="461645"/>
                </a:lnTo>
                <a:lnTo>
                  <a:pt x="0" y="461645"/>
                </a:lnTo>
                <a:lnTo>
                  <a:pt x="0" y="384703"/>
                </a:lnTo>
                <a:lnTo>
                  <a:pt x="0" y="76942"/>
                </a:lnTo>
                <a:close/>
              </a:path>
            </a:pathLst>
          </a:custGeom>
          <a:ln>
            <a:noFill/>
          </a:ln>
          <a:effectLst>
            <a:innerShdw blurRad="76200" dist="25400" dir="13500000">
              <a:schemeClr val="accent6">
                <a:lumMod val="75000"/>
                <a:alpha val="3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Oval 29"/>
          <p:cNvSpPr>
            <a:spLocks noChangeArrowheads="1"/>
          </p:cNvSpPr>
          <p:nvPr userDrawn="1"/>
        </p:nvSpPr>
        <p:spPr bwMode="auto">
          <a:xfrm>
            <a:off x="10607814" y="6521460"/>
            <a:ext cx="245057" cy="225496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Oval 30"/>
          <p:cNvSpPr>
            <a:spLocks noChangeArrowheads="1"/>
          </p:cNvSpPr>
          <p:nvPr userDrawn="1"/>
        </p:nvSpPr>
        <p:spPr bwMode="auto">
          <a:xfrm>
            <a:off x="10227181" y="6521462"/>
            <a:ext cx="242556" cy="225495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Oval 31"/>
          <p:cNvSpPr>
            <a:spLocks noChangeArrowheads="1"/>
          </p:cNvSpPr>
          <p:nvPr userDrawn="1"/>
        </p:nvSpPr>
        <p:spPr bwMode="auto">
          <a:xfrm>
            <a:off x="10990949" y="6523179"/>
            <a:ext cx="242556" cy="222060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Oval 32"/>
          <p:cNvSpPr>
            <a:spLocks noChangeArrowheads="1"/>
          </p:cNvSpPr>
          <p:nvPr userDrawn="1"/>
        </p:nvSpPr>
        <p:spPr bwMode="auto">
          <a:xfrm>
            <a:off x="11371582" y="6523179"/>
            <a:ext cx="242556" cy="222060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Oval 32"/>
          <p:cNvSpPr>
            <a:spLocks noChangeArrowheads="1"/>
          </p:cNvSpPr>
          <p:nvPr userDrawn="1"/>
        </p:nvSpPr>
        <p:spPr bwMode="auto">
          <a:xfrm>
            <a:off x="11752215" y="6523179"/>
            <a:ext cx="242556" cy="222060"/>
          </a:xfrm>
          <a:prstGeom prst="ellipse">
            <a:avLst/>
          </a:prstGeom>
          <a:solidFill>
            <a:schemeClr val="bg1"/>
          </a:solidFill>
          <a:ln w="19050">
            <a:noFill/>
          </a:ln>
          <a:effectLst>
            <a:outerShdw blurRad="63500" dist="25400" dir="2700000" algn="tl" rotWithShape="0">
              <a:schemeClr val="accent6">
                <a:lumMod val="75000"/>
                <a:alpha val="29000"/>
              </a:schemeClr>
            </a:outerShdw>
          </a:effectLst>
        </p:spPr>
        <p:txBody>
          <a:bodyPr vert="horz" wrap="square" lIns="121920" tIns="60960" rIns="121920" bIns="60960" numCol="1" anchor="ctr" anchorCtr="0" compatLnSpc="1"/>
          <a:lstStyle/>
          <a:p>
            <a:pPr lvl="0" algn="ctr"/>
            <a:endParaRPr lang="zh-CN" altLang="en-US" sz="2135" b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28045" y="195346"/>
            <a:ext cx="11521280" cy="6302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schemeClr val="tx1">
                <a:lumMod val="95000"/>
                <a:lumOff val="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215" y="482600"/>
            <a:ext cx="2727960" cy="403860"/>
          </a:xfrm>
          <a:prstGeom prst="rect">
            <a:avLst/>
          </a:prstGeom>
        </p:spPr>
      </p:pic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76740" y="5396230"/>
            <a:ext cx="2159635" cy="9467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71450" y="152400"/>
            <a:ext cx="11849100" cy="6572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ED916D-B7DB-439F-9E3B-0C1E1E4F0A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610953-BA4E-49FE-B1A3-BF641379F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05031" y="3440423"/>
            <a:ext cx="2987284" cy="45130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在此输入您的学校名字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640" y="2371090"/>
            <a:ext cx="10339070" cy="1136015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sz="6600" b="1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HTML5移动应用开发</a:t>
            </a:r>
            <a:r>
              <a:rPr lang="zh-CN" sz="6600" b="1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视频</a:t>
            </a:r>
            <a:endParaRPr lang="zh-CN" sz="6600" b="1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080595" y="3666107"/>
            <a:ext cx="25244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40" name="等腰三角形 39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5" name="组合 44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46" name="等腰三角形 45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38455" y="3470910"/>
            <a:ext cx="115220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河北软件职业技术学院携手珠峰科技共建移动端开发课程 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1568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中常见的指令应用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  <a:p>
            <a:pPr algn="ctr"/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05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59464" y="3722351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891155" y="2301875"/>
            <a:ext cx="200342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v-html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3054985" y="4215130"/>
            <a:ext cx="18395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v-pre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8123555" y="2301875"/>
            <a:ext cx="207518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v-once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"/>
          <p:cNvSpPr txBox="1"/>
          <p:nvPr/>
        </p:nvSpPr>
        <p:spPr>
          <a:xfrm>
            <a:off x="8122920" y="4219575"/>
            <a:ext cx="22758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v-bind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中常见的指令应用</a:t>
            </a:r>
            <a:endParaRPr lang="zh-CN" altLang="en-US" sz="2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  <a:p>
            <a:pPr algn="ctr"/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1568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动态渲染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v-for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的使用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  <a:p>
            <a:pPr algn="ctr"/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06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4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93754" y="3756006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543175" y="2301875"/>
            <a:ext cx="264922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v-for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620010" y="4215130"/>
            <a:ext cx="227457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8123555" y="2301875"/>
            <a:ext cx="207518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动态渲染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v-for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的使用</a:t>
            </a:r>
            <a:endParaRPr lang="zh-CN" altLang="en-US" sz="2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  <a:p>
            <a:pPr algn="ctr"/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7830185" y="4225925"/>
            <a:ext cx="30079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渲染多个元素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常用指令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v-show/v-if</a:t>
            </a:r>
            <a:endParaRPr lang="en-US" altLang="zh-CN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07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477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93754" y="3756006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543175" y="2301875"/>
            <a:ext cx="235077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v-show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620010" y="4215130"/>
            <a:ext cx="227457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v-else-if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830185" y="2301875"/>
            <a:ext cx="26962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v-if/v-else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常用指令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v-show/v-if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7641590" y="4219575"/>
            <a:ext cx="326390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动态绑定样式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08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133534" y="264159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167602" y="264159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202768" y="280677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57889" y="264159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505292" y="264159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5533" y="2774386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32664" y="302508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514111" y="310653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37126" y="312954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83867" y="325366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710343" y="325366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5809" y="3002303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7256" y="3083750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50271" y="3106765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1713" y="3277296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2777" y="3254989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522855" y="3150235"/>
            <a:ext cx="281876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绑定内联样式</a:t>
            </a:r>
            <a:endParaRPr 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436485" y="3117850"/>
            <a:ext cx="383984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 HTML Class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动态绑定样式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09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key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的应用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89719" y="2657473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134582" y="264159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234518" y="280677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14074" y="264159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448142" y="2630803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58873" y="280677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64414" y="302508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545861" y="310653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68876" y="312954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815617" y="325366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742093" y="325366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99149" y="303468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80596" y="311613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903611" y="313915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55053" y="330968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56117" y="328737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479675" y="3115945"/>
            <a:ext cx="31222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884795" y="3150235"/>
            <a:ext cx="26962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key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的应用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09395" y="3187700"/>
            <a:ext cx="946721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介绍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的特性以及如何安装使用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01</a:t>
            </a:r>
            <a:endParaRPr lang="zh-CN" altLang="en-US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10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中事件的应用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4394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477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543175" y="2301875"/>
            <a:ext cx="235077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事件的绑定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555240" y="4225925"/>
            <a:ext cx="267652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事件修饰符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830185" y="2301875"/>
            <a:ext cx="26962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事件参数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中事件的应用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11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表单中的数据绑定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86253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93754" y="3756006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数据绑定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表单中的数据绑定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7641590" y="4219575"/>
            <a:ext cx="326390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12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中的计算属性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computed</a:t>
            </a:r>
            <a:endParaRPr lang="en-US" altLang="zh-CN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111309" y="2644773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145377" y="2644773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256108" y="2809946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35664" y="2644773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469732" y="2644773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37283" y="2809946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86004" y="302826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567451" y="3109708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90466" y="313272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837207" y="3256843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763683" y="3256843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5174" y="3037863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6621" y="3119310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636" y="3142325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1078" y="3312856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2142" y="3290549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373630" y="3153410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477125" y="3153410"/>
            <a:ext cx="377380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中的计算属性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computed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13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</a:t>
            </a:r>
            <a:r>
              <a:rPr lang="en-US" altLang="zh-CN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watch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的用法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93754" y="3756006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vm.$watch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watch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的用法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7472680" y="4219575"/>
            <a:ext cx="34328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14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过滤器的应用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全局过滤器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过滤器的传参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局部过滤器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过滤器的应用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59464" y="3722351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49791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701290" y="2301875"/>
            <a:ext cx="245935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vue?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633980" y="4219575"/>
            <a:ext cx="246443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渐进式框架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764780" y="2301875"/>
            <a:ext cx="255778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的优势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"/>
          <p:cNvSpPr txBox="1"/>
          <p:nvPr/>
        </p:nvSpPr>
        <p:spPr>
          <a:xfrm>
            <a:off x="8102998" y="4219626"/>
            <a:ext cx="2219561" cy="58992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的安装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介绍</a:t>
            </a:r>
            <a:r>
              <a:rPr lang="en-US" altLang="zh-CN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的特性以及如何安装使用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12" grpId="0" animBg="1"/>
      <p:bldP spid="31" grpId="0" bldLvl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7" grpId="0" animBg="1"/>
      <p:bldP spid="45" grpId="0" animBg="1"/>
      <p:bldP spid="46" grpId="0" animBg="1"/>
      <p:bldP spid="43" grpId="0" animBg="1"/>
      <p:bldP spid="44" grpId="0" animBg="1"/>
      <p:bldP spid="56" grpId="0" animBg="1"/>
      <p:bldP spid="54" grpId="0" animBg="1"/>
      <p:bldP spid="55" grpId="0" bldLvl="0" animBg="1"/>
      <p:bldP spid="52" grpId="0" animBg="1"/>
      <p:bldP spid="53" grpId="0" animBg="1"/>
      <p:bldP spid="65" grpId="0" animBg="1"/>
      <p:bldP spid="63" grpId="0" animBg="1"/>
      <p:bldP spid="64" grpId="0" animBg="1"/>
      <p:bldP spid="61" grpId="0" animBg="1"/>
      <p:bldP spid="62" grpId="0" animBg="1"/>
      <p:bldP spid="74" grpId="0" animBg="1"/>
      <p:bldP spid="72" grpId="0" animBg="1"/>
      <p:bldP spid="73" grpId="0" animBg="1"/>
      <p:bldP spid="70" grpId="0" animBg="1"/>
      <p:bldP spid="71" grpId="0" animBg="1"/>
      <p:bldP spid="76" grpId="0"/>
      <p:bldP spid="77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15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编写自定义指令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自定义指令编写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编写自定义指令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16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生命周期方法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89719" y="264159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123787" y="264159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234518" y="280677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414074" y="264159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448142" y="264159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429333" y="280677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64414" y="302508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545861" y="310653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68876" y="312954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815617" y="325366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742093" y="325366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637224" y="303468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718671" y="311613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741686" y="313915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93128" y="330968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94192" y="328737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352040" y="315023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生命周期的含义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315200" y="315023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如何使用生命周期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生命周期方法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17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什么是组件和组件的应用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什么是组件化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组件化的理解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组件的声明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什么是组件和组件的应用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18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组件的属性校验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297430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默认属性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自定义校验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属性的校验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组件的属性校验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19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7455" y="3194050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组件间的数据传递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108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37472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93754" y="3756006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582614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664061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687076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6838518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6839582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360295" y="2301875"/>
            <a:ext cx="31534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数据交互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308927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组件通信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260590" y="2301875"/>
            <a:ext cx="391414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单向数据流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组件间的数据传递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7472680" y="4219575"/>
            <a:ext cx="343281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vue中表达式的应用</a:t>
            </a:r>
            <a:endParaRPr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02</a:t>
            </a:r>
            <a:endParaRPr lang="zh-CN" altLang="en-US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05031" y="2931372"/>
            <a:ext cx="2987284" cy="45130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r>
              <a:rPr lang="zh-CN" altLang="en-US" sz="2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在此输入您的学校名字</a:t>
            </a:r>
            <a:endParaRPr lang="zh-CN" altLang="en-US" sz="2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87488" y="2474744"/>
            <a:ext cx="9217024" cy="1107957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en-US" altLang="zh-CN" sz="6400" b="1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THANKS  </a:t>
            </a:r>
            <a:r>
              <a:rPr lang="zh-CN" altLang="en-US" sz="6400" b="1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谢谢观赏</a:t>
            </a:r>
            <a:endParaRPr lang="zh-CN" altLang="en-US" sz="6400" b="1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7547217" y="3157056"/>
            <a:ext cx="25244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080595" y="3157056"/>
            <a:ext cx="25244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40" name="等腰三角形 39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45" name="组合 44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46" name="等腰三角形 45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99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9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59464" y="3722351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569210" y="2291080"/>
            <a:ext cx="26015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数据的绑定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721610" y="4215130"/>
            <a:ext cx="22967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v-text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764780" y="2301875"/>
            <a:ext cx="255778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"/>
          <p:cNvSpPr txBox="1"/>
          <p:nvPr/>
        </p:nvSpPr>
        <p:spPr>
          <a:xfrm>
            <a:off x="8014970" y="4219575"/>
            <a:ext cx="230759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v-cloak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vue中表达式的应用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vue中双向数据绑定</a:t>
            </a:r>
            <a:endParaRPr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03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198304" y="193928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233007" y="193928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343103" y="210446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22659" y="193928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556727" y="193928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667458" y="210446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572999" y="232277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654446" y="240422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677461" y="242723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924202" y="255135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850678" y="255135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907734" y="233237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989181" y="241382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7012196" y="243684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163638" y="260737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164702" y="258506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663190" y="2447925"/>
            <a:ext cx="2321560" cy="5524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v-model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850515" y="4554220"/>
            <a:ext cx="229679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v-text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775575" y="2447925"/>
            <a:ext cx="333565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defineProperty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"/>
          <p:cNvSpPr txBox="1"/>
          <p:nvPr/>
        </p:nvSpPr>
        <p:spPr>
          <a:xfrm>
            <a:off x="8014970" y="4219575"/>
            <a:ext cx="230759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v-clock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vue中双向数据绑定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6" name="Oval 1556"/>
          <p:cNvSpPr>
            <a:spLocks noChangeArrowheads="1"/>
          </p:cNvSpPr>
          <p:nvPr/>
        </p:nvSpPr>
        <p:spPr bwMode="auto">
          <a:xfrm>
            <a:off x="1701904" y="467037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Oval 1556"/>
          <p:cNvSpPr>
            <a:spLocks noChangeArrowheads="1"/>
          </p:cNvSpPr>
          <p:nvPr/>
        </p:nvSpPr>
        <p:spPr bwMode="auto">
          <a:xfrm>
            <a:off x="1783351" y="4751818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8" name="Oval 1556_1"/>
          <p:cNvSpPr>
            <a:spLocks noChangeArrowheads="1"/>
          </p:cNvSpPr>
          <p:nvPr/>
        </p:nvSpPr>
        <p:spPr bwMode="auto">
          <a:xfrm>
            <a:off x="1806366" y="477483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Freeform 1613"/>
          <p:cNvSpPr/>
          <p:nvPr/>
        </p:nvSpPr>
        <p:spPr bwMode="auto">
          <a:xfrm>
            <a:off x="2053107" y="4898953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Freeform 1609"/>
          <p:cNvSpPr/>
          <p:nvPr/>
        </p:nvSpPr>
        <p:spPr bwMode="auto">
          <a:xfrm>
            <a:off x="1979583" y="4898953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451600" y="5167630"/>
            <a:ext cx="3218180" cy="55245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数据监控问题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64014" y="406144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4" name="Rounded Rectangle 25_1"/>
          <p:cNvSpPr/>
          <p:nvPr/>
        </p:nvSpPr>
        <p:spPr>
          <a:xfrm>
            <a:off x="1198082" y="406144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Oval 942"/>
          <p:cNvSpPr>
            <a:spLocks noChangeArrowheads="1"/>
          </p:cNvSpPr>
          <p:nvPr/>
        </p:nvSpPr>
        <p:spPr bwMode="auto">
          <a:xfrm>
            <a:off x="1308813" y="422661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Oval 1556"/>
          <p:cNvSpPr>
            <a:spLocks noChangeArrowheads="1"/>
          </p:cNvSpPr>
          <p:nvPr/>
        </p:nvSpPr>
        <p:spPr bwMode="auto">
          <a:xfrm>
            <a:off x="1539992" y="448361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Oval 1556"/>
          <p:cNvSpPr>
            <a:spLocks noChangeArrowheads="1"/>
          </p:cNvSpPr>
          <p:nvPr/>
        </p:nvSpPr>
        <p:spPr bwMode="auto">
          <a:xfrm>
            <a:off x="1621439" y="45650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0" name="Oval 1556_1"/>
          <p:cNvSpPr>
            <a:spLocks noChangeArrowheads="1"/>
          </p:cNvSpPr>
          <p:nvPr/>
        </p:nvSpPr>
        <p:spPr bwMode="auto">
          <a:xfrm>
            <a:off x="1644454" y="458808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1" name="Freeform 1615"/>
          <p:cNvSpPr/>
          <p:nvPr/>
        </p:nvSpPr>
        <p:spPr bwMode="auto">
          <a:xfrm>
            <a:off x="1807200" y="470832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2" name="Freeform 1611"/>
          <p:cNvSpPr/>
          <p:nvPr/>
        </p:nvSpPr>
        <p:spPr bwMode="auto">
          <a:xfrm>
            <a:off x="1791272" y="468443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48" name="标题 1"/>
          <p:cNvSpPr txBox="1"/>
          <p:nvPr/>
        </p:nvSpPr>
        <p:spPr>
          <a:xfrm>
            <a:off x="2553335" y="4587875"/>
            <a:ext cx="3157855" cy="68326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数据监控问题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4" grpId="0" bldLvl="0" animBg="1"/>
      <p:bldP spid="35" grpId="0" bldLvl="0" animBg="1"/>
      <p:bldP spid="36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79" grpId="0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23" grpId="0" bldLvl="0" animBg="1"/>
      <p:bldP spid="24" grpId="0" bldLvl="0" animBg="1"/>
      <p:bldP spid="25" grpId="0" bldLvl="0" animBg="1"/>
      <p:bldP spid="27" grpId="0" bldLvl="0" animBg="1"/>
      <p:bldP spid="28" grpId="0" bldLvl="0" animBg="1"/>
      <p:bldP spid="30" grpId="0" bldLvl="0" animBg="1"/>
      <p:bldP spid="41" grpId="0" bldLvl="0" animBg="1"/>
      <p:bldP spid="42" grpId="0" bldLvl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231265" y="3183255"/>
            <a:ext cx="973645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中属性的拦截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3928270" y="1911677"/>
            <a:ext cx="4335463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altLang="zh-CN" sz="6400" dirty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PART 04</a:t>
            </a:r>
            <a:endParaRPr lang="en-US" altLang="zh-CN" sz="6400" dirty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794" y="2274719"/>
            <a:ext cx="606281" cy="1194843"/>
            <a:chOff x="231914" y="1863941"/>
            <a:chExt cx="305354" cy="601784"/>
          </a:xfrm>
        </p:grpSpPr>
        <p:sp>
          <p:nvSpPr>
            <p:cNvPr id="8" name="等腰三角形 7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 rot="10800000">
            <a:off x="11268566" y="2274719"/>
            <a:ext cx="606281" cy="1194843"/>
            <a:chOff x="231914" y="1863941"/>
            <a:chExt cx="305354" cy="601784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124628" y="2053162"/>
              <a:ext cx="452027" cy="223342"/>
            </a:xfrm>
            <a:prstGeom prst="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4F8A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31914" y="1863941"/>
              <a:ext cx="305354" cy="601784"/>
            </a:xfrm>
            <a:custGeom>
              <a:avLst/>
              <a:gdLst>
                <a:gd name="connsiteX0" fmla="*/ 285262 w 289169"/>
                <a:gd name="connsiteY0" fmla="*/ 0 h 601784"/>
                <a:gd name="connsiteX1" fmla="*/ 0 w 289169"/>
                <a:gd name="connsiteY1" fmla="*/ 300892 h 601784"/>
                <a:gd name="connsiteX2" fmla="*/ 289169 w 289169"/>
                <a:gd name="connsiteY2" fmla="*/ 601784 h 601784"/>
                <a:gd name="connsiteX3" fmla="*/ 289169 w 289169"/>
                <a:gd name="connsiteY3" fmla="*/ 601784 h 601784"/>
                <a:gd name="connsiteX4" fmla="*/ 289169 w 289169"/>
                <a:gd name="connsiteY4" fmla="*/ 601784 h 60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69" h="601784">
                  <a:moveTo>
                    <a:pt x="285262" y="0"/>
                  </a:moveTo>
                  <a:lnTo>
                    <a:pt x="0" y="300892"/>
                  </a:lnTo>
                  <a:lnTo>
                    <a:pt x="289169" y="601784"/>
                  </a:lnTo>
                  <a:lnTo>
                    <a:pt x="289169" y="601784"/>
                  </a:lnTo>
                  <a:lnTo>
                    <a:pt x="289169" y="601784"/>
                  </a:lnTo>
                </a:path>
              </a:pathLst>
            </a:custGeom>
            <a:ln w="9525">
              <a:solidFill>
                <a:srgbClr val="004F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265" y="386751"/>
            <a:ext cx="6924040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algn="ctr"/>
            <a:r>
              <a:rPr lang="zh-CN" altLang="en-US" sz="4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VUE移动端框架</a:t>
            </a:r>
            <a:endParaRPr lang="zh-CN" altLang="en-US" sz="4800" dirty="0" smtClean="0">
              <a:solidFill>
                <a:srgbClr val="004F8A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99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035109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29" name="Rounded Rectangle 25_1"/>
          <p:cNvSpPr/>
          <p:nvPr/>
        </p:nvSpPr>
        <p:spPr>
          <a:xfrm>
            <a:off x="1069177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Oval 942"/>
          <p:cNvSpPr>
            <a:spLocks noChangeArrowheads="1"/>
          </p:cNvSpPr>
          <p:nvPr/>
        </p:nvSpPr>
        <p:spPr bwMode="auto">
          <a:xfrm>
            <a:off x="1179908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35109" y="3722351"/>
            <a:ext cx="4512251" cy="1575317"/>
          </a:xfrm>
          <a:prstGeom prst="roundRect">
            <a:avLst>
              <a:gd name="adj" fmla="val 39064"/>
            </a:avLst>
          </a:prstGeom>
          <a:solidFill>
            <a:schemeClr val="accent1"/>
          </a:solidFill>
          <a:ln w="635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98000">
                  <a:schemeClr val="accent2"/>
                </a:gs>
              </a:gsLst>
              <a:lin ang="135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2" name="Rounded Rectangle 25_1"/>
          <p:cNvSpPr/>
          <p:nvPr/>
        </p:nvSpPr>
        <p:spPr>
          <a:xfrm>
            <a:off x="1069177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Oval 942"/>
          <p:cNvSpPr>
            <a:spLocks noChangeArrowheads="1"/>
          </p:cNvSpPr>
          <p:nvPr/>
        </p:nvSpPr>
        <p:spPr bwMode="auto">
          <a:xfrm>
            <a:off x="1179908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359464" y="1793238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 w="63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5" name="Rounded Rectangle 25_1"/>
          <p:cNvSpPr/>
          <p:nvPr/>
        </p:nvSpPr>
        <p:spPr>
          <a:xfrm>
            <a:off x="6393532" y="1793238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Oval 942"/>
          <p:cNvSpPr>
            <a:spLocks noChangeArrowheads="1"/>
          </p:cNvSpPr>
          <p:nvPr/>
        </p:nvSpPr>
        <p:spPr bwMode="auto">
          <a:xfrm>
            <a:off x="6504263" y="1958411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359464" y="3722351"/>
            <a:ext cx="4512251" cy="1575317"/>
          </a:xfrm>
          <a:prstGeom prst="roundRect">
            <a:avLst>
              <a:gd name="adj" fmla="val 39064"/>
            </a:avLst>
          </a:prstGeom>
          <a:gradFill flip="none" rotWithShape="0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</a:ln>
          <a:effectLst>
            <a:innerShdw blurRad="190500">
              <a:prstClr val="black">
                <a:alpha val="30000"/>
              </a:prstClr>
            </a:innerShdw>
          </a:effec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38" name="Rounded Rectangle 25_1"/>
          <p:cNvSpPr/>
          <p:nvPr/>
        </p:nvSpPr>
        <p:spPr>
          <a:xfrm>
            <a:off x="6393532" y="3722351"/>
            <a:ext cx="4444121" cy="1575317"/>
          </a:xfrm>
          <a:custGeom>
            <a:avLst/>
            <a:gdLst/>
            <a:ahLst/>
            <a:cxnLst/>
            <a:rect l="l" t="t" r="r" b="b"/>
            <a:pathLst>
              <a:path w="3333091" h="1181488">
                <a:moveTo>
                  <a:pt x="0" y="865064"/>
                </a:moveTo>
                <a:lnTo>
                  <a:pt x="3333091" y="865064"/>
                </a:lnTo>
                <a:cubicBezTo>
                  <a:pt x="3274109" y="1049198"/>
                  <a:pt x="3101055" y="1181488"/>
                  <a:pt x="2897103" y="1181488"/>
                </a:cubicBezTo>
                <a:lnTo>
                  <a:pt x="435987" y="1181488"/>
                </a:lnTo>
                <a:cubicBezTo>
                  <a:pt x="232035" y="1181488"/>
                  <a:pt x="58981" y="1049198"/>
                  <a:pt x="0" y="865064"/>
                </a:cubicBezTo>
                <a:close/>
                <a:moveTo>
                  <a:pt x="435987" y="0"/>
                </a:moveTo>
                <a:lnTo>
                  <a:pt x="2897103" y="0"/>
                </a:lnTo>
                <a:cubicBezTo>
                  <a:pt x="3101055" y="0"/>
                  <a:pt x="3274109" y="132290"/>
                  <a:pt x="3333091" y="316424"/>
                </a:cubicBezTo>
                <a:lnTo>
                  <a:pt x="0" y="316424"/>
                </a:lnTo>
                <a:cubicBezTo>
                  <a:pt x="58981" y="132290"/>
                  <a:pt x="232035" y="0"/>
                  <a:pt x="435987" y="0"/>
                </a:cubicBezTo>
                <a:close/>
              </a:path>
            </a:pathLst>
          </a:cu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Oval 942"/>
          <p:cNvSpPr>
            <a:spLocks noChangeArrowheads="1"/>
          </p:cNvSpPr>
          <p:nvPr/>
        </p:nvSpPr>
        <p:spPr bwMode="auto">
          <a:xfrm>
            <a:off x="6504263" y="3887524"/>
            <a:ext cx="1244971" cy="1244971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Oval 1556"/>
          <p:cNvSpPr>
            <a:spLocks noChangeArrowheads="1"/>
          </p:cNvSpPr>
          <p:nvPr/>
        </p:nvSpPr>
        <p:spPr bwMode="auto">
          <a:xfrm>
            <a:off x="1409804" y="2176725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5" name="Oval 1556"/>
          <p:cNvSpPr>
            <a:spLocks noChangeArrowheads="1"/>
          </p:cNvSpPr>
          <p:nvPr/>
        </p:nvSpPr>
        <p:spPr bwMode="auto">
          <a:xfrm>
            <a:off x="1491251" y="2258173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6" name="Oval 1556_1"/>
          <p:cNvSpPr>
            <a:spLocks noChangeArrowheads="1"/>
          </p:cNvSpPr>
          <p:nvPr/>
        </p:nvSpPr>
        <p:spPr bwMode="auto">
          <a:xfrm>
            <a:off x="1514266" y="2281187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43" name="Freeform 1613"/>
          <p:cNvSpPr/>
          <p:nvPr/>
        </p:nvSpPr>
        <p:spPr bwMode="auto">
          <a:xfrm>
            <a:off x="1761007" y="2405308"/>
            <a:ext cx="399771" cy="556341"/>
          </a:xfrm>
          <a:custGeom>
            <a:avLst/>
            <a:gdLst>
              <a:gd name="T0" fmla="*/ 78 w 719"/>
              <a:gd name="T1" fmla="*/ 0 h 978"/>
              <a:gd name="T2" fmla="*/ 78 w 719"/>
              <a:gd name="T3" fmla="*/ 0 h 978"/>
              <a:gd name="T4" fmla="*/ 5 w 719"/>
              <a:gd name="T5" fmla="*/ 593 h 978"/>
              <a:gd name="T6" fmla="*/ 0 w 719"/>
              <a:gd name="T7" fmla="*/ 596 h 978"/>
              <a:gd name="T8" fmla="*/ 381 w 719"/>
              <a:gd name="T9" fmla="*/ 978 h 978"/>
              <a:gd name="T10" fmla="*/ 719 w 719"/>
              <a:gd name="T11" fmla="*/ 641 h 978"/>
              <a:gd name="T12" fmla="*/ 78 w 719"/>
              <a:gd name="T13" fmla="*/ 0 h 978"/>
              <a:gd name="connsiteX0" fmla="*/ 1015 w 9930"/>
              <a:gd name="connsiteY0" fmla="*/ 0 h 10000"/>
              <a:gd name="connsiteX1" fmla="*/ 1015 w 9930"/>
              <a:gd name="connsiteY1" fmla="*/ 0 h 10000"/>
              <a:gd name="connsiteX2" fmla="*/ 0 w 9930"/>
              <a:gd name="connsiteY2" fmla="*/ 6063 h 10000"/>
              <a:gd name="connsiteX3" fmla="*/ 5229 w 9930"/>
              <a:gd name="connsiteY3" fmla="*/ 10000 h 10000"/>
              <a:gd name="connsiteX4" fmla="*/ 9930 w 9930"/>
              <a:gd name="connsiteY4" fmla="*/ 6554 h 10000"/>
              <a:gd name="connsiteX5" fmla="*/ 1015 w 9930"/>
              <a:gd name="connsiteY5" fmla="*/ 0 h 10000"/>
              <a:gd name="connsiteX0-1" fmla="*/ 865 w 9843"/>
              <a:gd name="connsiteY0-2" fmla="*/ 0 h 10000"/>
              <a:gd name="connsiteX1-3" fmla="*/ 865 w 9843"/>
              <a:gd name="connsiteY1-4" fmla="*/ 0 h 10000"/>
              <a:gd name="connsiteX2-5" fmla="*/ 0 w 9843"/>
              <a:gd name="connsiteY2-6" fmla="*/ 6120 h 10000"/>
              <a:gd name="connsiteX3-7" fmla="*/ 5109 w 9843"/>
              <a:gd name="connsiteY3-8" fmla="*/ 10000 h 10000"/>
              <a:gd name="connsiteX4-9" fmla="*/ 9843 w 9843"/>
              <a:gd name="connsiteY4-10" fmla="*/ 6554 h 10000"/>
              <a:gd name="connsiteX5-11" fmla="*/ 865 w 9843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843" h="10000">
                <a:moveTo>
                  <a:pt x="865" y="0"/>
                </a:moveTo>
                <a:lnTo>
                  <a:pt x="865" y="0"/>
                </a:lnTo>
                <a:lnTo>
                  <a:pt x="0" y="6120"/>
                </a:lnTo>
                <a:lnTo>
                  <a:pt x="5109" y="10000"/>
                </a:lnTo>
                <a:lnTo>
                  <a:pt x="9843" y="6554"/>
                </a:lnTo>
                <a:lnTo>
                  <a:pt x="86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44" name="Freeform 1609"/>
          <p:cNvSpPr/>
          <p:nvPr/>
        </p:nvSpPr>
        <p:spPr bwMode="auto">
          <a:xfrm>
            <a:off x="1687483" y="2405308"/>
            <a:ext cx="108653" cy="337331"/>
          </a:xfrm>
          <a:custGeom>
            <a:avLst/>
            <a:gdLst>
              <a:gd name="T0" fmla="*/ 118 w 191"/>
              <a:gd name="T1" fmla="*/ 593 h 593"/>
              <a:gd name="T2" fmla="*/ 118 w 191"/>
              <a:gd name="T3" fmla="*/ 64 h 593"/>
              <a:gd name="T4" fmla="*/ 0 w 191"/>
              <a:gd name="T5" fmla="*/ 64 h 593"/>
              <a:gd name="T6" fmla="*/ 0 w 191"/>
              <a:gd name="T7" fmla="*/ 0 h 593"/>
              <a:gd name="T8" fmla="*/ 191 w 191"/>
              <a:gd name="T9" fmla="*/ 0 h 593"/>
              <a:gd name="T10" fmla="*/ 191 w 191"/>
              <a:gd name="T11" fmla="*/ 593 h 593"/>
              <a:gd name="T12" fmla="*/ 118 w 191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593">
                <a:moveTo>
                  <a:pt x="118" y="593"/>
                </a:moveTo>
                <a:lnTo>
                  <a:pt x="118" y="64"/>
                </a:lnTo>
                <a:lnTo>
                  <a:pt x="0" y="64"/>
                </a:lnTo>
                <a:lnTo>
                  <a:pt x="0" y="0"/>
                </a:lnTo>
                <a:lnTo>
                  <a:pt x="191" y="0"/>
                </a:lnTo>
                <a:lnTo>
                  <a:pt x="191" y="593"/>
                </a:lnTo>
                <a:lnTo>
                  <a:pt x="118" y="59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56" name="Oval 1556"/>
          <p:cNvSpPr>
            <a:spLocks noChangeArrowheads="1"/>
          </p:cNvSpPr>
          <p:nvPr/>
        </p:nvSpPr>
        <p:spPr bwMode="auto">
          <a:xfrm>
            <a:off x="1411087" y="4144529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4" name="Oval 1556"/>
          <p:cNvSpPr>
            <a:spLocks noChangeArrowheads="1"/>
          </p:cNvSpPr>
          <p:nvPr/>
        </p:nvSpPr>
        <p:spPr bwMode="auto">
          <a:xfrm>
            <a:off x="1492534" y="422597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5" name="Oval 1556_1"/>
          <p:cNvSpPr>
            <a:spLocks noChangeArrowheads="1"/>
          </p:cNvSpPr>
          <p:nvPr/>
        </p:nvSpPr>
        <p:spPr bwMode="auto">
          <a:xfrm>
            <a:off x="1515549" y="4248991"/>
            <a:ext cx="573679" cy="5736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52" name="Freeform 1615"/>
          <p:cNvSpPr/>
          <p:nvPr/>
        </p:nvSpPr>
        <p:spPr bwMode="auto">
          <a:xfrm>
            <a:off x="1678295" y="4369233"/>
            <a:ext cx="485235" cy="520504"/>
          </a:xfrm>
          <a:custGeom>
            <a:avLst/>
            <a:gdLst>
              <a:gd name="T0" fmla="*/ 385 w 853"/>
              <a:gd name="T1" fmla="*/ 0 h 915"/>
              <a:gd name="T2" fmla="*/ 367 w 853"/>
              <a:gd name="T3" fmla="*/ 17 h 915"/>
              <a:gd name="T4" fmla="*/ 367 w 853"/>
              <a:gd name="T5" fmla="*/ 189 h 915"/>
              <a:gd name="T6" fmla="*/ 329 w 853"/>
              <a:gd name="T7" fmla="*/ 244 h 915"/>
              <a:gd name="T8" fmla="*/ 383 w 853"/>
              <a:gd name="T9" fmla="*/ 369 h 915"/>
              <a:gd name="T10" fmla="*/ 362 w 853"/>
              <a:gd name="T11" fmla="*/ 482 h 915"/>
              <a:gd name="T12" fmla="*/ 206 w 853"/>
              <a:gd name="T13" fmla="*/ 513 h 915"/>
              <a:gd name="T14" fmla="*/ 15 w 853"/>
              <a:gd name="T15" fmla="*/ 492 h 915"/>
              <a:gd name="T16" fmla="*/ 0 w 853"/>
              <a:gd name="T17" fmla="*/ 508 h 915"/>
              <a:gd name="T18" fmla="*/ 407 w 853"/>
              <a:gd name="T19" fmla="*/ 915 h 915"/>
              <a:gd name="T20" fmla="*/ 853 w 853"/>
              <a:gd name="T21" fmla="*/ 468 h 915"/>
              <a:gd name="T22" fmla="*/ 385 w 853"/>
              <a:gd name="T23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3" h="915">
                <a:moveTo>
                  <a:pt x="385" y="0"/>
                </a:moveTo>
                <a:lnTo>
                  <a:pt x="367" y="17"/>
                </a:lnTo>
                <a:lnTo>
                  <a:pt x="367" y="189"/>
                </a:lnTo>
                <a:lnTo>
                  <a:pt x="329" y="244"/>
                </a:lnTo>
                <a:lnTo>
                  <a:pt x="383" y="369"/>
                </a:lnTo>
                <a:lnTo>
                  <a:pt x="362" y="482"/>
                </a:lnTo>
                <a:lnTo>
                  <a:pt x="206" y="513"/>
                </a:lnTo>
                <a:lnTo>
                  <a:pt x="15" y="492"/>
                </a:lnTo>
                <a:lnTo>
                  <a:pt x="0" y="508"/>
                </a:lnTo>
                <a:lnTo>
                  <a:pt x="407" y="915"/>
                </a:lnTo>
                <a:lnTo>
                  <a:pt x="853" y="468"/>
                </a:lnTo>
                <a:lnTo>
                  <a:pt x="385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53" name="Freeform 1611"/>
          <p:cNvSpPr/>
          <p:nvPr/>
        </p:nvSpPr>
        <p:spPr bwMode="auto">
          <a:xfrm>
            <a:off x="1662367" y="4345342"/>
            <a:ext cx="259400" cy="338471"/>
          </a:xfrm>
          <a:custGeom>
            <a:avLst/>
            <a:gdLst>
              <a:gd name="T0" fmla="*/ 193 w 193"/>
              <a:gd name="T1" fmla="*/ 164 h 252"/>
              <a:gd name="T2" fmla="*/ 193 w 193"/>
              <a:gd name="T3" fmla="*/ 182 h 252"/>
              <a:gd name="T4" fmla="*/ 191 w 193"/>
              <a:gd name="T5" fmla="*/ 200 h 252"/>
              <a:gd name="T6" fmla="*/ 170 w 193"/>
              <a:gd name="T7" fmla="*/ 238 h 252"/>
              <a:gd name="T8" fmla="*/ 129 w 193"/>
              <a:gd name="T9" fmla="*/ 251 h 252"/>
              <a:gd name="T10" fmla="*/ 96 w 193"/>
              <a:gd name="T11" fmla="*/ 252 h 252"/>
              <a:gd name="T12" fmla="*/ 63 w 193"/>
              <a:gd name="T13" fmla="*/ 251 h 252"/>
              <a:gd name="T14" fmla="*/ 15 w 193"/>
              <a:gd name="T15" fmla="*/ 233 h 252"/>
              <a:gd name="T16" fmla="*/ 0 w 193"/>
              <a:gd name="T17" fmla="*/ 185 h 252"/>
              <a:gd name="T18" fmla="*/ 0 w 193"/>
              <a:gd name="T19" fmla="*/ 160 h 252"/>
              <a:gd name="T20" fmla="*/ 29 w 193"/>
              <a:gd name="T21" fmla="*/ 160 h 252"/>
              <a:gd name="T22" fmla="*/ 29 w 193"/>
              <a:gd name="T23" fmla="*/ 185 h 252"/>
              <a:gd name="T24" fmla="*/ 38 w 193"/>
              <a:gd name="T25" fmla="*/ 214 h 252"/>
              <a:gd name="T26" fmla="*/ 67 w 193"/>
              <a:gd name="T27" fmla="*/ 225 h 252"/>
              <a:gd name="T28" fmla="*/ 96 w 193"/>
              <a:gd name="T29" fmla="*/ 226 h 252"/>
              <a:gd name="T30" fmla="*/ 121 w 193"/>
              <a:gd name="T31" fmla="*/ 225 h 252"/>
              <a:gd name="T32" fmla="*/ 137 w 193"/>
              <a:gd name="T33" fmla="*/ 223 h 252"/>
              <a:gd name="T34" fmla="*/ 148 w 193"/>
              <a:gd name="T35" fmla="*/ 218 h 252"/>
              <a:gd name="T36" fmla="*/ 156 w 193"/>
              <a:gd name="T37" fmla="*/ 209 h 252"/>
              <a:gd name="T38" fmla="*/ 161 w 193"/>
              <a:gd name="T39" fmla="*/ 194 h 252"/>
              <a:gd name="T40" fmla="*/ 163 w 193"/>
              <a:gd name="T41" fmla="*/ 178 h 252"/>
              <a:gd name="T42" fmla="*/ 161 w 193"/>
              <a:gd name="T43" fmla="*/ 162 h 252"/>
              <a:gd name="T44" fmla="*/ 150 w 193"/>
              <a:gd name="T45" fmla="*/ 140 h 252"/>
              <a:gd name="T46" fmla="*/ 125 w 193"/>
              <a:gd name="T47" fmla="*/ 135 h 252"/>
              <a:gd name="T48" fmla="*/ 51 w 193"/>
              <a:gd name="T49" fmla="*/ 135 h 252"/>
              <a:gd name="T50" fmla="*/ 51 w 193"/>
              <a:gd name="T51" fmla="*/ 110 h 252"/>
              <a:gd name="T52" fmla="*/ 127 w 193"/>
              <a:gd name="T53" fmla="*/ 110 h 252"/>
              <a:gd name="T54" fmla="*/ 150 w 193"/>
              <a:gd name="T55" fmla="*/ 102 h 252"/>
              <a:gd name="T56" fmla="*/ 160 w 193"/>
              <a:gd name="T57" fmla="*/ 81 h 252"/>
              <a:gd name="T58" fmla="*/ 161 w 193"/>
              <a:gd name="T59" fmla="*/ 72 h 252"/>
              <a:gd name="T60" fmla="*/ 161 w 193"/>
              <a:gd name="T61" fmla="*/ 62 h 252"/>
              <a:gd name="T62" fmla="*/ 157 w 193"/>
              <a:gd name="T63" fmla="*/ 45 h 252"/>
              <a:gd name="T64" fmla="*/ 148 w 193"/>
              <a:gd name="T65" fmla="*/ 35 h 252"/>
              <a:gd name="T66" fmla="*/ 136 w 193"/>
              <a:gd name="T67" fmla="*/ 29 h 252"/>
              <a:gd name="T68" fmla="*/ 120 w 193"/>
              <a:gd name="T69" fmla="*/ 26 h 252"/>
              <a:gd name="T70" fmla="*/ 108 w 193"/>
              <a:gd name="T71" fmla="*/ 26 h 252"/>
              <a:gd name="T72" fmla="*/ 96 w 193"/>
              <a:gd name="T73" fmla="*/ 26 h 252"/>
              <a:gd name="T74" fmla="*/ 83 w 193"/>
              <a:gd name="T75" fmla="*/ 26 h 252"/>
              <a:gd name="T76" fmla="*/ 72 w 193"/>
              <a:gd name="T77" fmla="*/ 27 h 252"/>
              <a:gd name="T78" fmla="*/ 39 w 193"/>
              <a:gd name="T79" fmla="*/ 39 h 252"/>
              <a:gd name="T80" fmla="*/ 29 w 193"/>
              <a:gd name="T81" fmla="*/ 73 h 252"/>
              <a:gd name="T82" fmla="*/ 29 w 193"/>
              <a:gd name="T83" fmla="*/ 85 h 252"/>
              <a:gd name="T84" fmla="*/ 0 w 193"/>
              <a:gd name="T85" fmla="*/ 85 h 252"/>
              <a:gd name="T86" fmla="*/ 0 w 193"/>
              <a:gd name="T87" fmla="*/ 64 h 252"/>
              <a:gd name="T88" fmla="*/ 5 w 193"/>
              <a:gd name="T89" fmla="*/ 38 h 252"/>
              <a:gd name="T90" fmla="*/ 18 w 193"/>
              <a:gd name="T91" fmla="*/ 19 h 252"/>
              <a:gd name="T92" fmla="*/ 41 w 193"/>
              <a:gd name="T93" fmla="*/ 6 h 252"/>
              <a:gd name="T94" fmla="*/ 69 w 193"/>
              <a:gd name="T95" fmla="*/ 1 h 252"/>
              <a:gd name="T96" fmla="*/ 104 w 193"/>
              <a:gd name="T97" fmla="*/ 0 h 252"/>
              <a:gd name="T98" fmla="*/ 139 w 193"/>
              <a:gd name="T99" fmla="*/ 2 h 252"/>
              <a:gd name="T100" fmla="*/ 174 w 193"/>
              <a:gd name="T101" fmla="*/ 18 h 252"/>
              <a:gd name="T102" fmla="*/ 190 w 193"/>
              <a:gd name="T103" fmla="*/ 52 h 252"/>
              <a:gd name="T104" fmla="*/ 192 w 193"/>
              <a:gd name="T105" fmla="*/ 69 h 252"/>
              <a:gd name="T106" fmla="*/ 190 w 193"/>
              <a:gd name="T107" fmla="*/ 86 h 252"/>
              <a:gd name="T108" fmla="*/ 182 w 193"/>
              <a:gd name="T109" fmla="*/ 107 h 252"/>
              <a:gd name="T110" fmla="*/ 164 w 193"/>
              <a:gd name="T111" fmla="*/ 122 h 252"/>
              <a:gd name="T112" fmla="*/ 184 w 193"/>
              <a:gd name="T113" fmla="*/ 139 h 252"/>
              <a:gd name="T114" fmla="*/ 193 w 193"/>
              <a:gd name="T115" fmla="*/ 16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3" h="252">
                <a:moveTo>
                  <a:pt x="193" y="164"/>
                </a:moveTo>
                <a:cubicBezTo>
                  <a:pt x="193" y="170"/>
                  <a:pt x="193" y="176"/>
                  <a:pt x="193" y="182"/>
                </a:cubicBezTo>
                <a:cubicBezTo>
                  <a:pt x="193" y="188"/>
                  <a:pt x="192" y="194"/>
                  <a:pt x="191" y="200"/>
                </a:cubicBezTo>
                <a:cubicBezTo>
                  <a:pt x="188" y="218"/>
                  <a:pt x="181" y="231"/>
                  <a:pt x="170" y="238"/>
                </a:cubicBezTo>
                <a:cubicBezTo>
                  <a:pt x="160" y="245"/>
                  <a:pt x="146" y="250"/>
                  <a:pt x="129" y="251"/>
                </a:cubicBezTo>
                <a:cubicBezTo>
                  <a:pt x="118" y="251"/>
                  <a:pt x="107" y="251"/>
                  <a:pt x="96" y="252"/>
                </a:cubicBezTo>
                <a:cubicBezTo>
                  <a:pt x="85" y="252"/>
                  <a:pt x="74" y="252"/>
                  <a:pt x="63" y="251"/>
                </a:cubicBezTo>
                <a:cubicBezTo>
                  <a:pt x="41" y="251"/>
                  <a:pt x="25" y="245"/>
                  <a:pt x="15" y="233"/>
                </a:cubicBezTo>
                <a:cubicBezTo>
                  <a:pt x="5" y="222"/>
                  <a:pt x="0" y="206"/>
                  <a:pt x="0" y="185"/>
                </a:cubicBezTo>
                <a:cubicBezTo>
                  <a:pt x="0" y="160"/>
                  <a:pt x="0" y="160"/>
                  <a:pt x="0" y="160"/>
                </a:cubicBezTo>
                <a:cubicBezTo>
                  <a:pt x="29" y="160"/>
                  <a:pt x="29" y="160"/>
                  <a:pt x="29" y="160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29" y="197"/>
                  <a:pt x="32" y="207"/>
                  <a:pt x="38" y="214"/>
                </a:cubicBezTo>
                <a:cubicBezTo>
                  <a:pt x="44" y="221"/>
                  <a:pt x="54" y="225"/>
                  <a:pt x="67" y="225"/>
                </a:cubicBezTo>
                <a:cubicBezTo>
                  <a:pt x="77" y="226"/>
                  <a:pt x="87" y="226"/>
                  <a:pt x="96" y="226"/>
                </a:cubicBezTo>
                <a:cubicBezTo>
                  <a:pt x="105" y="226"/>
                  <a:pt x="113" y="226"/>
                  <a:pt x="121" y="225"/>
                </a:cubicBezTo>
                <a:cubicBezTo>
                  <a:pt x="127" y="225"/>
                  <a:pt x="132" y="224"/>
                  <a:pt x="137" y="223"/>
                </a:cubicBezTo>
                <a:cubicBezTo>
                  <a:pt x="141" y="222"/>
                  <a:pt x="145" y="220"/>
                  <a:pt x="148" y="218"/>
                </a:cubicBezTo>
                <a:cubicBezTo>
                  <a:pt x="152" y="216"/>
                  <a:pt x="154" y="213"/>
                  <a:pt x="156" y="209"/>
                </a:cubicBezTo>
                <a:cubicBezTo>
                  <a:pt x="159" y="205"/>
                  <a:pt x="160" y="200"/>
                  <a:pt x="161" y="194"/>
                </a:cubicBezTo>
                <a:cubicBezTo>
                  <a:pt x="162" y="189"/>
                  <a:pt x="163" y="184"/>
                  <a:pt x="163" y="178"/>
                </a:cubicBezTo>
                <a:cubicBezTo>
                  <a:pt x="163" y="173"/>
                  <a:pt x="162" y="167"/>
                  <a:pt x="161" y="162"/>
                </a:cubicBezTo>
                <a:cubicBezTo>
                  <a:pt x="160" y="151"/>
                  <a:pt x="156" y="144"/>
                  <a:pt x="150" y="140"/>
                </a:cubicBezTo>
                <a:cubicBezTo>
                  <a:pt x="144" y="137"/>
                  <a:pt x="136" y="135"/>
                  <a:pt x="12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6" y="110"/>
                  <a:pt x="144" y="107"/>
                  <a:pt x="150" y="102"/>
                </a:cubicBezTo>
                <a:cubicBezTo>
                  <a:pt x="156" y="98"/>
                  <a:pt x="159" y="90"/>
                  <a:pt x="160" y="81"/>
                </a:cubicBezTo>
                <a:cubicBezTo>
                  <a:pt x="161" y="78"/>
                  <a:pt x="161" y="75"/>
                  <a:pt x="161" y="72"/>
                </a:cubicBezTo>
                <a:cubicBezTo>
                  <a:pt x="161" y="68"/>
                  <a:pt x="161" y="65"/>
                  <a:pt x="161" y="62"/>
                </a:cubicBezTo>
                <a:cubicBezTo>
                  <a:pt x="161" y="55"/>
                  <a:pt x="159" y="50"/>
                  <a:pt x="157" y="45"/>
                </a:cubicBezTo>
                <a:cubicBezTo>
                  <a:pt x="155" y="41"/>
                  <a:pt x="152" y="37"/>
                  <a:pt x="148" y="35"/>
                </a:cubicBezTo>
                <a:cubicBezTo>
                  <a:pt x="145" y="32"/>
                  <a:pt x="140" y="30"/>
                  <a:pt x="136" y="29"/>
                </a:cubicBezTo>
                <a:cubicBezTo>
                  <a:pt x="131" y="27"/>
                  <a:pt x="125" y="27"/>
                  <a:pt x="120" y="26"/>
                </a:cubicBezTo>
                <a:cubicBezTo>
                  <a:pt x="116" y="26"/>
                  <a:pt x="112" y="26"/>
                  <a:pt x="108" y="26"/>
                </a:cubicBezTo>
                <a:cubicBezTo>
                  <a:pt x="104" y="26"/>
                  <a:pt x="100" y="26"/>
                  <a:pt x="96" y="26"/>
                </a:cubicBezTo>
                <a:cubicBezTo>
                  <a:pt x="92" y="26"/>
                  <a:pt x="87" y="26"/>
                  <a:pt x="83" y="26"/>
                </a:cubicBezTo>
                <a:cubicBezTo>
                  <a:pt x="79" y="27"/>
                  <a:pt x="75" y="27"/>
                  <a:pt x="72" y="27"/>
                </a:cubicBezTo>
                <a:cubicBezTo>
                  <a:pt x="57" y="28"/>
                  <a:pt x="46" y="32"/>
                  <a:pt x="39" y="39"/>
                </a:cubicBezTo>
                <a:cubicBezTo>
                  <a:pt x="33" y="47"/>
                  <a:pt x="29" y="58"/>
                  <a:pt x="29" y="73"/>
                </a:cubicBezTo>
                <a:cubicBezTo>
                  <a:pt x="29" y="85"/>
                  <a:pt x="29" y="85"/>
                  <a:pt x="29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1" y="46"/>
                  <a:pt x="5" y="38"/>
                </a:cubicBezTo>
                <a:cubicBezTo>
                  <a:pt x="8" y="31"/>
                  <a:pt x="12" y="24"/>
                  <a:pt x="18" y="19"/>
                </a:cubicBezTo>
                <a:cubicBezTo>
                  <a:pt x="25" y="13"/>
                  <a:pt x="32" y="9"/>
                  <a:pt x="41" y="6"/>
                </a:cubicBezTo>
                <a:cubicBezTo>
                  <a:pt x="50" y="3"/>
                  <a:pt x="60" y="1"/>
                  <a:pt x="69" y="1"/>
                </a:cubicBezTo>
                <a:cubicBezTo>
                  <a:pt x="80" y="0"/>
                  <a:pt x="92" y="0"/>
                  <a:pt x="104" y="0"/>
                </a:cubicBezTo>
                <a:cubicBezTo>
                  <a:pt x="116" y="1"/>
                  <a:pt x="128" y="1"/>
                  <a:pt x="139" y="2"/>
                </a:cubicBezTo>
                <a:cubicBezTo>
                  <a:pt x="153" y="4"/>
                  <a:pt x="164" y="9"/>
                  <a:pt x="174" y="18"/>
                </a:cubicBezTo>
                <a:cubicBezTo>
                  <a:pt x="183" y="26"/>
                  <a:pt x="188" y="38"/>
                  <a:pt x="190" y="52"/>
                </a:cubicBezTo>
                <a:cubicBezTo>
                  <a:pt x="191" y="58"/>
                  <a:pt x="192" y="63"/>
                  <a:pt x="192" y="69"/>
                </a:cubicBezTo>
                <a:cubicBezTo>
                  <a:pt x="191" y="75"/>
                  <a:pt x="191" y="80"/>
                  <a:pt x="190" y="86"/>
                </a:cubicBezTo>
                <a:cubicBezTo>
                  <a:pt x="189" y="93"/>
                  <a:pt x="186" y="100"/>
                  <a:pt x="182" y="107"/>
                </a:cubicBezTo>
                <a:cubicBezTo>
                  <a:pt x="177" y="114"/>
                  <a:pt x="171" y="118"/>
                  <a:pt x="164" y="122"/>
                </a:cubicBezTo>
                <a:cubicBezTo>
                  <a:pt x="172" y="125"/>
                  <a:pt x="179" y="131"/>
                  <a:pt x="184" y="139"/>
                </a:cubicBezTo>
                <a:cubicBezTo>
                  <a:pt x="189" y="147"/>
                  <a:pt x="192" y="155"/>
                  <a:pt x="193" y="164"/>
                </a:cubicBez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65" name="Oval 1556"/>
          <p:cNvSpPr>
            <a:spLocks noChangeArrowheads="1"/>
          </p:cNvSpPr>
          <p:nvPr/>
        </p:nvSpPr>
        <p:spPr bwMode="auto">
          <a:xfrm>
            <a:off x="6735440" y="4175520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3" name="Oval 1556"/>
          <p:cNvSpPr>
            <a:spLocks noChangeArrowheads="1"/>
          </p:cNvSpPr>
          <p:nvPr/>
        </p:nvSpPr>
        <p:spPr bwMode="auto">
          <a:xfrm>
            <a:off x="6816887" y="4256967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4" name="Oval 1556_1"/>
          <p:cNvSpPr>
            <a:spLocks noChangeArrowheads="1"/>
          </p:cNvSpPr>
          <p:nvPr/>
        </p:nvSpPr>
        <p:spPr bwMode="auto">
          <a:xfrm>
            <a:off x="6839902" y="4279982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9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61" name="Freeform 1616"/>
          <p:cNvSpPr/>
          <p:nvPr/>
        </p:nvSpPr>
        <p:spPr bwMode="auto">
          <a:xfrm>
            <a:off x="6963114" y="4375873"/>
            <a:ext cx="509692" cy="534724"/>
          </a:xfrm>
          <a:custGeom>
            <a:avLst/>
            <a:gdLst>
              <a:gd name="T0" fmla="*/ 390 w 896"/>
              <a:gd name="T1" fmla="*/ 0 h 940"/>
              <a:gd name="T2" fmla="*/ 343 w 896"/>
              <a:gd name="T3" fmla="*/ 25 h 940"/>
              <a:gd name="T4" fmla="*/ 355 w 896"/>
              <a:gd name="T5" fmla="*/ 77 h 940"/>
              <a:gd name="T6" fmla="*/ 355 w 896"/>
              <a:gd name="T7" fmla="*/ 451 h 940"/>
              <a:gd name="T8" fmla="*/ 31 w 896"/>
              <a:gd name="T9" fmla="*/ 451 h 940"/>
              <a:gd name="T10" fmla="*/ 0 w 896"/>
              <a:gd name="T11" fmla="*/ 481 h 940"/>
              <a:gd name="T12" fmla="*/ 459 w 896"/>
              <a:gd name="T13" fmla="*/ 940 h 940"/>
              <a:gd name="T14" fmla="*/ 896 w 896"/>
              <a:gd name="T15" fmla="*/ 503 h 940"/>
              <a:gd name="T16" fmla="*/ 390 w 896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940">
                <a:moveTo>
                  <a:pt x="390" y="0"/>
                </a:moveTo>
                <a:lnTo>
                  <a:pt x="343" y="25"/>
                </a:lnTo>
                <a:lnTo>
                  <a:pt x="355" y="77"/>
                </a:lnTo>
                <a:lnTo>
                  <a:pt x="355" y="451"/>
                </a:lnTo>
                <a:lnTo>
                  <a:pt x="31" y="451"/>
                </a:lnTo>
                <a:lnTo>
                  <a:pt x="0" y="481"/>
                </a:lnTo>
                <a:lnTo>
                  <a:pt x="459" y="940"/>
                </a:lnTo>
                <a:lnTo>
                  <a:pt x="896" y="503"/>
                </a:lnTo>
                <a:lnTo>
                  <a:pt x="39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62" name="Freeform 1612"/>
          <p:cNvSpPr>
            <a:spLocks noEditPoints="1"/>
          </p:cNvSpPr>
          <p:nvPr/>
        </p:nvSpPr>
        <p:spPr bwMode="auto">
          <a:xfrm>
            <a:off x="6961976" y="4375873"/>
            <a:ext cx="262243" cy="335625"/>
          </a:xfrm>
          <a:custGeom>
            <a:avLst/>
            <a:gdLst>
              <a:gd name="T0" fmla="*/ 387 w 461"/>
              <a:gd name="T1" fmla="*/ 481 h 590"/>
              <a:gd name="T2" fmla="*/ 387 w 461"/>
              <a:gd name="T3" fmla="*/ 590 h 590"/>
              <a:gd name="T4" fmla="*/ 316 w 461"/>
              <a:gd name="T5" fmla="*/ 590 h 590"/>
              <a:gd name="T6" fmla="*/ 316 w 461"/>
              <a:gd name="T7" fmla="*/ 481 h 590"/>
              <a:gd name="T8" fmla="*/ 0 w 461"/>
              <a:gd name="T9" fmla="*/ 481 h 590"/>
              <a:gd name="T10" fmla="*/ 0 w 461"/>
              <a:gd name="T11" fmla="*/ 418 h 590"/>
              <a:gd name="T12" fmla="*/ 260 w 461"/>
              <a:gd name="T13" fmla="*/ 0 h 590"/>
              <a:gd name="T14" fmla="*/ 387 w 461"/>
              <a:gd name="T15" fmla="*/ 0 h 590"/>
              <a:gd name="T16" fmla="*/ 387 w 461"/>
              <a:gd name="T17" fmla="*/ 420 h 590"/>
              <a:gd name="T18" fmla="*/ 461 w 461"/>
              <a:gd name="T19" fmla="*/ 420 h 590"/>
              <a:gd name="T20" fmla="*/ 461 w 461"/>
              <a:gd name="T21" fmla="*/ 481 h 590"/>
              <a:gd name="T22" fmla="*/ 387 w 461"/>
              <a:gd name="T23" fmla="*/ 481 h 590"/>
              <a:gd name="T24" fmla="*/ 316 w 461"/>
              <a:gd name="T25" fmla="*/ 63 h 590"/>
              <a:gd name="T26" fmla="*/ 298 w 461"/>
              <a:gd name="T27" fmla="*/ 63 h 590"/>
              <a:gd name="T28" fmla="*/ 80 w 461"/>
              <a:gd name="T29" fmla="*/ 420 h 590"/>
              <a:gd name="T30" fmla="*/ 316 w 461"/>
              <a:gd name="T31" fmla="*/ 420 h 590"/>
              <a:gd name="T32" fmla="*/ 316 w 461"/>
              <a:gd name="T33" fmla="*/ 6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1" h="590">
                <a:moveTo>
                  <a:pt x="387" y="481"/>
                </a:moveTo>
                <a:lnTo>
                  <a:pt x="387" y="590"/>
                </a:lnTo>
                <a:lnTo>
                  <a:pt x="316" y="590"/>
                </a:lnTo>
                <a:lnTo>
                  <a:pt x="316" y="481"/>
                </a:lnTo>
                <a:lnTo>
                  <a:pt x="0" y="481"/>
                </a:lnTo>
                <a:lnTo>
                  <a:pt x="0" y="418"/>
                </a:lnTo>
                <a:lnTo>
                  <a:pt x="260" y="0"/>
                </a:lnTo>
                <a:lnTo>
                  <a:pt x="387" y="0"/>
                </a:lnTo>
                <a:lnTo>
                  <a:pt x="387" y="420"/>
                </a:lnTo>
                <a:lnTo>
                  <a:pt x="461" y="420"/>
                </a:lnTo>
                <a:lnTo>
                  <a:pt x="461" y="481"/>
                </a:lnTo>
                <a:lnTo>
                  <a:pt x="387" y="481"/>
                </a:lnTo>
                <a:close/>
                <a:moveTo>
                  <a:pt x="316" y="63"/>
                </a:moveTo>
                <a:lnTo>
                  <a:pt x="298" y="63"/>
                </a:lnTo>
                <a:lnTo>
                  <a:pt x="80" y="420"/>
                </a:lnTo>
                <a:lnTo>
                  <a:pt x="316" y="420"/>
                </a:lnTo>
                <a:lnTo>
                  <a:pt x="316" y="63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4" name="Oval 1556"/>
          <p:cNvSpPr>
            <a:spLocks noChangeArrowheads="1"/>
          </p:cNvSpPr>
          <p:nvPr/>
        </p:nvSpPr>
        <p:spPr bwMode="auto">
          <a:xfrm>
            <a:off x="6744539" y="2186328"/>
            <a:ext cx="782616" cy="782616"/>
          </a:xfrm>
          <a:prstGeom prst="ellipse">
            <a:avLst/>
          </a:prstGeom>
          <a:gradFill flip="none" rotWithShape="0">
            <a:gsLst>
              <a:gs pos="0">
                <a:schemeClr val="tx1"/>
              </a:gs>
              <a:gs pos="100000">
                <a:schemeClr val="bg2"/>
              </a:gs>
            </a:gsLst>
            <a:lin ang="3600000" scaled="0"/>
            <a:tileRect/>
          </a:gradFill>
          <a:ln w="6350">
            <a:gradFill>
              <a:gsLst>
                <a:gs pos="0">
                  <a:schemeClr val="tx1"/>
                </a:gs>
                <a:gs pos="100000">
                  <a:schemeClr val="bg2"/>
                </a:gs>
              </a:gsLst>
              <a:lin ang="15000000" scaled="0"/>
            </a:gradFill>
          </a:ln>
          <a:effectLst>
            <a:outerShdw blurRad="190500" dist="101600" dir="2700000" algn="tl" rotWithShape="0">
              <a:srgbClr val="32522C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2" name="Oval 1556"/>
          <p:cNvSpPr>
            <a:spLocks noChangeArrowheads="1"/>
          </p:cNvSpPr>
          <p:nvPr/>
        </p:nvSpPr>
        <p:spPr bwMode="auto">
          <a:xfrm>
            <a:off x="6825986" y="2267775"/>
            <a:ext cx="619708" cy="619708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3" name="Oval 1556_1"/>
          <p:cNvSpPr>
            <a:spLocks noChangeArrowheads="1"/>
          </p:cNvSpPr>
          <p:nvPr/>
        </p:nvSpPr>
        <p:spPr bwMode="auto">
          <a:xfrm>
            <a:off x="6849001" y="2290790"/>
            <a:ext cx="573679" cy="57367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70" name="Freeform 1614"/>
          <p:cNvSpPr/>
          <p:nvPr/>
        </p:nvSpPr>
        <p:spPr bwMode="auto">
          <a:xfrm>
            <a:off x="7000443" y="2461321"/>
            <a:ext cx="505596" cy="543300"/>
          </a:xfrm>
          <a:custGeom>
            <a:avLst/>
            <a:gdLst>
              <a:gd name="T0" fmla="*/ 406 w 952"/>
              <a:gd name="T1" fmla="*/ 0 h 1023"/>
              <a:gd name="T2" fmla="*/ 406 w 952"/>
              <a:gd name="T3" fmla="*/ 0 h 1023"/>
              <a:gd name="T4" fmla="*/ 375 w 952"/>
              <a:gd name="T5" fmla="*/ 215 h 1023"/>
              <a:gd name="T6" fmla="*/ 61 w 952"/>
              <a:gd name="T7" fmla="*/ 357 h 1023"/>
              <a:gd name="T8" fmla="*/ 21 w 952"/>
              <a:gd name="T9" fmla="*/ 525 h 1023"/>
              <a:gd name="T10" fmla="*/ 0 w 952"/>
              <a:gd name="T11" fmla="*/ 551 h 1023"/>
              <a:gd name="T12" fmla="*/ 0 w 952"/>
              <a:gd name="T13" fmla="*/ 551 h 1023"/>
              <a:gd name="T14" fmla="*/ 472 w 952"/>
              <a:gd name="T15" fmla="*/ 1023 h 1023"/>
              <a:gd name="T16" fmla="*/ 952 w 952"/>
              <a:gd name="T17" fmla="*/ 546 h 1023"/>
              <a:gd name="T18" fmla="*/ 406 w 952"/>
              <a:gd name="T19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2" h="1023">
                <a:moveTo>
                  <a:pt x="406" y="0"/>
                </a:moveTo>
                <a:lnTo>
                  <a:pt x="406" y="0"/>
                </a:lnTo>
                <a:lnTo>
                  <a:pt x="375" y="215"/>
                </a:lnTo>
                <a:lnTo>
                  <a:pt x="61" y="357"/>
                </a:lnTo>
                <a:lnTo>
                  <a:pt x="21" y="525"/>
                </a:lnTo>
                <a:lnTo>
                  <a:pt x="0" y="551"/>
                </a:lnTo>
                <a:lnTo>
                  <a:pt x="0" y="551"/>
                </a:lnTo>
                <a:lnTo>
                  <a:pt x="472" y="1023"/>
                </a:lnTo>
                <a:lnTo>
                  <a:pt x="952" y="546"/>
                </a:lnTo>
                <a:lnTo>
                  <a:pt x="406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40000"/>
                </a:schemeClr>
              </a:gs>
              <a:gs pos="76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71" name="Freeform 1610"/>
          <p:cNvSpPr/>
          <p:nvPr/>
        </p:nvSpPr>
        <p:spPr bwMode="auto">
          <a:xfrm>
            <a:off x="7001507" y="2439014"/>
            <a:ext cx="238460" cy="314935"/>
          </a:xfrm>
          <a:custGeom>
            <a:avLst/>
            <a:gdLst>
              <a:gd name="T0" fmla="*/ 0 w 190"/>
              <a:gd name="T1" fmla="*/ 251 h 251"/>
              <a:gd name="T2" fmla="*/ 0 w 190"/>
              <a:gd name="T3" fmla="*/ 196 h 251"/>
              <a:gd name="T4" fmla="*/ 6 w 190"/>
              <a:gd name="T5" fmla="*/ 169 h 251"/>
              <a:gd name="T6" fmla="*/ 26 w 190"/>
              <a:gd name="T7" fmla="*/ 151 h 251"/>
              <a:gd name="T8" fmla="*/ 51 w 190"/>
              <a:gd name="T9" fmla="*/ 141 h 251"/>
              <a:gd name="T10" fmla="*/ 79 w 190"/>
              <a:gd name="T11" fmla="*/ 130 h 251"/>
              <a:gd name="T12" fmla="*/ 106 w 190"/>
              <a:gd name="T13" fmla="*/ 120 h 251"/>
              <a:gd name="T14" fmla="*/ 130 w 190"/>
              <a:gd name="T15" fmla="*/ 111 h 251"/>
              <a:gd name="T16" fmla="*/ 148 w 190"/>
              <a:gd name="T17" fmla="*/ 100 h 251"/>
              <a:gd name="T18" fmla="*/ 156 w 190"/>
              <a:gd name="T19" fmla="*/ 80 h 251"/>
              <a:gd name="T20" fmla="*/ 156 w 190"/>
              <a:gd name="T21" fmla="*/ 71 h 251"/>
              <a:gd name="T22" fmla="*/ 156 w 190"/>
              <a:gd name="T23" fmla="*/ 60 h 251"/>
              <a:gd name="T24" fmla="*/ 145 w 190"/>
              <a:gd name="T25" fmla="*/ 37 h 251"/>
              <a:gd name="T26" fmla="*/ 121 w 190"/>
              <a:gd name="T27" fmla="*/ 27 h 251"/>
              <a:gd name="T28" fmla="*/ 99 w 190"/>
              <a:gd name="T29" fmla="*/ 26 h 251"/>
              <a:gd name="T30" fmla="*/ 76 w 190"/>
              <a:gd name="T31" fmla="*/ 27 h 251"/>
              <a:gd name="T32" fmla="*/ 43 w 190"/>
              <a:gd name="T33" fmla="*/ 40 h 251"/>
              <a:gd name="T34" fmla="*/ 33 w 190"/>
              <a:gd name="T35" fmla="*/ 76 h 251"/>
              <a:gd name="T36" fmla="*/ 33 w 190"/>
              <a:gd name="T37" fmla="*/ 107 h 251"/>
              <a:gd name="T38" fmla="*/ 2 w 190"/>
              <a:gd name="T39" fmla="*/ 107 h 251"/>
              <a:gd name="T40" fmla="*/ 2 w 190"/>
              <a:gd name="T41" fmla="*/ 70 h 251"/>
              <a:gd name="T42" fmla="*/ 19 w 190"/>
              <a:gd name="T43" fmla="*/ 19 h 251"/>
              <a:gd name="T44" fmla="*/ 69 w 190"/>
              <a:gd name="T45" fmla="*/ 0 h 251"/>
              <a:gd name="T46" fmla="*/ 99 w 190"/>
              <a:gd name="T47" fmla="*/ 0 h 251"/>
              <a:gd name="T48" fmla="*/ 130 w 190"/>
              <a:gd name="T49" fmla="*/ 2 h 251"/>
              <a:gd name="T50" fmla="*/ 168 w 190"/>
              <a:gd name="T51" fmla="*/ 17 h 251"/>
              <a:gd name="T52" fmla="*/ 186 w 190"/>
              <a:gd name="T53" fmla="*/ 55 h 251"/>
              <a:gd name="T54" fmla="*/ 186 w 190"/>
              <a:gd name="T55" fmla="*/ 83 h 251"/>
              <a:gd name="T56" fmla="*/ 178 w 190"/>
              <a:gd name="T57" fmla="*/ 110 h 251"/>
              <a:gd name="T58" fmla="*/ 148 w 190"/>
              <a:gd name="T59" fmla="*/ 135 h 251"/>
              <a:gd name="T60" fmla="*/ 123 w 190"/>
              <a:gd name="T61" fmla="*/ 144 h 251"/>
              <a:gd name="T62" fmla="*/ 96 w 190"/>
              <a:gd name="T63" fmla="*/ 154 h 251"/>
              <a:gd name="T64" fmla="*/ 68 w 190"/>
              <a:gd name="T65" fmla="*/ 165 h 251"/>
              <a:gd name="T66" fmla="*/ 44 w 190"/>
              <a:gd name="T67" fmla="*/ 174 h 251"/>
              <a:gd name="T68" fmla="*/ 33 w 190"/>
              <a:gd name="T69" fmla="*/ 183 h 251"/>
              <a:gd name="T70" fmla="*/ 30 w 190"/>
              <a:gd name="T71" fmla="*/ 197 h 251"/>
              <a:gd name="T72" fmla="*/ 30 w 190"/>
              <a:gd name="T73" fmla="*/ 226 h 251"/>
              <a:gd name="T74" fmla="*/ 190 w 190"/>
              <a:gd name="T75" fmla="*/ 226 h 251"/>
              <a:gd name="T76" fmla="*/ 190 w 190"/>
              <a:gd name="T77" fmla="*/ 251 h 251"/>
              <a:gd name="T78" fmla="*/ 0 w 190"/>
              <a:gd name="T79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0" h="251">
                <a:moveTo>
                  <a:pt x="0" y="251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86"/>
                  <a:pt x="2" y="177"/>
                  <a:pt x="6" y="169"/>
                </a:cubicBezTo>
                <a:cubicBezTo>
                  <a:pt x="9" y="161"/>
                  <a:pt x="16" y="155"/>
                  <a:pt x="26" y="151"/>
                </a:cubicBezTo>
                <a:cubicBezTo>
                  <a:pt x="34" y="148"/>
                  <a:pt x="42" y="144"/>
                  <a:pt x="51" y="141"/>
                </a:cubicBezTo>
                <a:cubicBezTo>
                  <a:pt x="60" y="137"/>
                  <a:pt x="70" y="134"/>
                  <a:pt x="79" y="130"/>
                </a:cubicBezTo>
                <a:cubicBezTo>
                  <a:pt x="88" y="127"/>
                  <a:pt x="97" y="123"/>
                  <a:pt x="106" y="120"/>
                </a:cubicBezTo>
                <a:cubicBezTo>
                  <a:pt x="114" y="117"/>
                  <a:pt x="122" y="114"/>
                  <a:pt x="130" y="111"/>
                </a:cubicBezTo>
                <a:cubicBezTo>
                  <a:pt x="138" y="109"/>
                  <a:pt x="144" y="105"/>
                  <a:pt x="148" y="100"/>
                </a:cubicBezTo>
                <a:cubicBezTo>
                  <a:pt x="152" y="96"/>
                  <a:pt x="154" y="89"/>
                  <a:pt x="156" y="80"/>
                </a:cubicBezTo>
                <a:cubicBezTo>
                  <a:pt x="156" y="78"/>
                  <a:pt x="156" y="75"/>
                  <a:pt x="156" y="71"/>
                </a:cubicBezTo>
                <a:cubicBezTo>
                  <a:pt x="156" y="68"/>
                  <a:pt x="156" y="64"/>
                  <a:pt x="156" y="60"/>
                </a:cubicBezTo>
                <a:cubicBezTo>
                  <a:pt x="155" y="50"/>
                  <a:pt x="151" y="42"/>
                  <a:pt x="145" y="37"/>
                </a:cubicBezTo>
                <a:cubicBezTo>
                  <a:pt x="139" y="31"/>
                  <a:pt x="131" y="28"/>
                  <a:pt x="121" y="27"/>
                </a:cubicBezTo>
                <a:cubicBezTo>
                  <a:pt x="113" y="27"/>
                  <a:pt x="105" y="26"/>
                  <a:pt x="99" y="26"/>
                </a:cubicBezTo>
                <a:cubicBezTo>
                  <a:pt x="92" y="26"/>
                  <a:pt x="85" y="26"/>
                  <a:pt x="76" y="27"/>
                </a:cubicBezTo>
                <a:cubicBezTo>
                  <a:pt x="60" y="27"/>
                  <a:pt x="49" y="32"/>
                  <a:pt x="43" y="40"/>
                </a:cubicBezTo>
                <a:cubicBezTo>
                  <a:pt x="36" y="47"/>
                  <a:pt x="33" y="59"/>
                  <a:pt x="33" y="76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" y="107"/>
                  <a:pt x="2" y="107"/>
                  <a:pt x="2" y="107"/>
                </a:cubicBezTo>
                <a:cubicBezTo>
                  <a:pt x="2" y="70"/>
                  <a:pt x="2" y="70"/>
                  <a:pt x="2" y="70"/>
                </a:cubicBezTo>
                <a:cubicBezTo>
                  <a:pt x="2" y="49"/>
                  <a:pt x="8" y="32"/>
                  <a:pt x="19" y="19"/>
                </a:cubicBezTo>
                <a:cubicBezTo>
                  <a:pt x="31" y="7"/>
                  <a:pt x="47" y="1"/>
                  <a:pt x="69" y="0"/>
                </a:cubicBezTo>
                <a:cubicBezTo>
                  <a:pt x="78" y="0"/>
                  <a:pt x="88" y="0"/>
                  <a:pt x="99" y="0"/>
                </a:cubicBezTo>
                <a:cubicBezTo>
                  <a:pt x="109" y="0"/>
                  <a:pt x="119" y="0"/>
                  <a:pt x="130" y="2"/>
                </a:cubicBezTo>
                <a:cubicBezTo>
                  <a:pt x="146" y="3"/>
                  <a:pt x="159" y="9"/>
                  <a:pt x="168" y="17"/>
                </a:cubicBezTo>
                <a:cubicBezTo>
                  <a:pt x="178" y="26"/>
                  <a:pt x="183" y="38"/>
                  <a:pt x="186" y="55"/>
                </a:cubicBezTo>
                <a:cubicBezTo>
                  <a:pt x="187" y="64"/>
                  <a:pt x="187" y="73"/>
                  <a:pt x="186" y="83"/>
                </a:cubicBezTo>
                <a:cubicBezTo>
                  <a:pt x="185" y="93"/>
                  <a:pt x="182" y="102"/>
                  <a:pt x="178" y="110"/>
                </a:cubicBezTo>
                <a:cubicBezTo>
                  <a:pt x="171" y="121"/>
                  <a:pt x="161" y="130"/>
                  <a:pt x="148" y="135"/>
                </a:cubicBezTo>
                <a:cubicBezTo>
                  <a:pt x="140" y="137"/>
                  <a:pt x="132" y="140"/>
                  <a:pt x="123" y="144"/>
                </a:cubicBezTo>
                <a:cubicBezTo>
                  <a:pt x="114" y="147"/>
                  <a:pt x="105" y="151"/>
                  <a:pt x="96" y="154"/>
                </a:cubicBezTo>
                <a:cubicBezTo>
                  <a:pt x="87" y="158"/>
                  <a:pt x="77" y="161"/>
                  <a:pt x="68" y="165"/>
                </a:cubicBezTo>
                <a:cubicBezTo>
                  <a:pt x="59" y="168"/>
                  <a:pt x="51" y="171"/>
                  <a:pt x="44" y="174"/>
                </a:cubicBezTo>
                <a:cubicBezTo>
                  <a:pt x="39" y="176"/>
                  <a:pt x="35" y="179"/>
                  <a:pt x="33" y="183"/>
                </a:cubicBezTo>
                <a:cubicBezTo>
                  <a:pt x="31" y="187"/>
                  <a:pt x="30" y="192"/>
                  <a:pt x="30" y="19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90" y="251"/>
                  <a:pt x="190" y="251"/>
                  <a:pt x="190" y="251"/>
                </a:cubicBezTo>
                <a:lnTo>
                  <a:pt x="0" y="251"/>
                </a:lnTo>
                <a:close/>
              </a:path>
            </a:pathLst>
          </a:custGeom>
          <a:solidFill>
            <a:srgbClr val="F6F6F0"/>
          </a:solidFill>
          <a:ln w="7938" cap="flat">
            <a:noFill/>
            <a:prstDash val="solid"/>
            <a:miter lim="800000"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50800"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665">
              <a:ea typeface="微软雅黑" panose="020B0503020204020204" pitchFamily="34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2336800" y="2301875"/>
            <a:ext cx="300355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实现属性拦截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标题 1"/>
          <p:cNvSpPr txBox="1"/>
          <p:nvPr/>
        </p:nvSpPr>
        <p:spPr>
          <a:xfrm>
            <a:off x="2425065" y="4215130"/>
            <a:ext cx="266636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vm.$set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764780" y="2301875"/>
            <a:ext cx="3107055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数组的变异方法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标题 1"/>
          <p:cNvSpPr txBox="1"/>
          <p:nvPr/>
        </p:nvSpPr>
        <p:spPr>
          <a:xfrm>
            <a:off x="7917180" y="4219575"/>
            <a:ext cx="2687320" cy="58991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视图异步更新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05835" y="716915"/>
            <a:ext cx="54705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vue</a:t>
            </a:r>
            <a:r>
              <a:rPr lang="zh-CN" altLang="en-US" sz="2800" dirty="0" smtClean="0">
                <a:solidFill>
                  <a:srgbClr val="004F8A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中属性的拦截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 bldLvl="0" animBg="1"/>
      <p:bldP spid="12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7" grpId="0" bldLvl="0" animBg="1"/>
      <p:bldP spid="45" grpId="0" bldLvl="0" animBg="1"/>
      <p:bldP spid="46" grpId="0" bldLvl="0" animBg="1"/>
      <p:bldP spid="43" grpId="0" bldLvl="0" animBg="1"/>
      <p:bldP spid="44" grpId="0" bldLvl="0" animBg="1"/>
      <p:bldP spid="56" grpId="0" bldLvl="0" animBg="1"/>
      <p:bldP spid="54" grpId="0" bldLvl="0" animBg="1"/>
      <p:bldP spid="55" grpId="0" bldLvl="0" animBg="1"/>
      <p:bldP spid="52" grpId="0" bldLvl="0" animBg="1"/>
      <p:bldP spid="53" grpId="0" bldLvl="0" animBg="1"/>
      <p:bldP spid="65" grpId="0" bldLvl="0" animBg="1"/>
      <p:bldP spid="63" grpId="0" bldLvl="0" animBg="1"/>
      <p:bldP spid="64" grpId="0" bldLvl="0" animBg="1"/>
      <p:bldP spid="61" grpId="0" bldLvl="0" animBg="1"/>
      <p:bldP spid="62" grpId="0" bldLvl="0" animBg="1"/>
      <p:bldP spid="74" grpId="0" bldLvl="0" animBg="1"/>
      <p:bldP spid="72" grpId="0" bldLvl="0" animBg="1"/>
      <p:bldP spid="73" grpId="0" bldLvl="0" animBg="1"/>
      <p:bldP spid="70" grpId="0" bldLvl="0" animBg="1"/>
      <p:bldP spid="71" grpId="0" bldLvl="0" animBg="1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414">
      <a:dk1>
        <a:srgbClr val="FFFFFF"/>
      </a:dk1>
      <a:lt1>
        <a:sysClr val="window" lastClr="FFFFFF"/>
      </a:lt1>
      <a:dk2>
        <a:srgbClr val="3F3F3F"/>
      </a:dk2>
      <a:lt2>
        <a:srgbClr val="E7E6E6"/>
      </a:lt2>
      <a:accent1>
        <a:srgbClr val="00B0F0"/>
      </a:accent1>
      <a:accent2>
        <a:srgbClr val="0070C0"/>
      </a:accent2>
      <a:accent3>
        <a:srgbClr val="00B0F0"/>
      </a:accent3>
      <a:accent4>
        <a:srgbClr val="0070C0"/>
      </a:accent4>
      <a:accent5>
        <a:srgbClr val="00B0F0"/>
      </a:accent5>
      <a:accent6>
        <a:srgbClr val="0070C0"/>
      </a:accent6>
      <a:hlink>
        <a:srgbClr val="00B0F0"/>
      </a:hlink>
      <a:folHlink>
        <a:srgbClr val="0070C0"/>
      </a:folHlink>
    </a:clrScheme>
    <a:fontScheme name="Temp">
      <a:majorFont>
        <a:latin typeface="Arial"/>
        <a:ea typeface="张海山锐线体简"/>
        <a:cs typeface=""/>
      </a:majorFont>
      <a:minorFont>
        <a:latin typeface="Arial"/>
        <a:ea typeface="张海山锐线体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WPS 演示</Application>
  <PresentationFormat>宽屏</PresentationFormat>
  <Paragraphs>292</Paragraphs>
  <Slides>40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张海山锐线体简</vt:lpstr>
      <vt:lpstr>Agency FB</vt:lpstr>
      <vt:lpstr>Arial Unicode MS</vt:lpstr>
      <vt:lpstr>等线</vt:lpstr>
      <vt:lpstr>Yu Gothic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186会议公报</dc:title>
  <dc:creator>Administrator</dc:creator>
  <cp:lastModifiedBy>speedly</cp:lastModifiedBy>
  <cp:revision>318</cp:revision>
  <dcterms:created xsi:type="dcterms:W3CDTF">2016-10-27T12:36:00Z</dcterms:created>
  <dcterms:modified xsi:type="dcterms:W3CDTF">2018-10-26T09:57:02Z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