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67D9C-EB4A-454D-9BC0-330476922C6C}">
  <a:tblStyle styleId="{43567D9C-EB4A-454D-9BC0-330476922C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3cfe7abc9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3cfe7abc9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3cfe7abc9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3cfe7abc9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3cfe7abc9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3cfe7abc9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3cfe7abc9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3cfe7abc9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3cfe7abc9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3cfe7abc9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3cfe7abc9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3cfe7abc9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3cfe7abc9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3cfe7abc9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3cfe7abc9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3cfe7abc9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3cfe7abc9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3cfe7abc9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3cfe7abc9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3cfe7abc9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3cfe7abc9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3cfe7abc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3cfe7abc9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3cfe7abc9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3cfe7abc9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3cfe7abc9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3cfe7abc9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3cfe7abc9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3cfe7abc9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3cfe7abc9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3cfe7abc9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3cfe7abc9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3cfe7abc9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3cfe7abc9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3cfe7abc9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3cfe7abc9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3cfe7abc9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3cfe7abc9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atsath/fin-ml/blob/167b1933328992e8de3273996135c99145e68f3e/Chapter%205%20-%20Sup.%20Learning%20-%20Regression%20and%20Time%20Series%20models/Case%20Study%201%20-%20Stock%20Price%20Prediction/StockPricePrediction.ipyn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.finance.yahoo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591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IVW Bayes Ridge Regression &amp; AdaBoostRegressor Model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Xiaoyu Liu, Dongqing Zhu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Apr 12,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AdaBoostRegressor Model Prediction</a:t>
            </a:r>
            <a:endParaRPr sz="4800"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</a:t>
            </a:r>
            <a:r>
              <a:rPr lang="en"/>
              <a:t> Model and Parameters Search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222850" y="1471700"/>
            <a:ext cx="32418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W</a:t>
            </a:r>
            <a:r>
              <a:rPr lang="en" sz="1200"/>
              <a:t>e </a:t>
            </a:r>
            <a:r>
              <a:rPr lang="en" sz="1200"/>
              <a:t>first </a:t>
            </a:r>
            <a:r>
              <a:rPr lang="en" sz="1200"/>
              <a:t>choose </a:t>
            </a:r>
            <a:r>
              <a:rPr b="1" lang="en" sz="1200"/>
              <a:t>AdaBoostRegressor</a:t>
            </a:r>
            <a:r>
              <a:rPr lang="en" sz="1200"/>
              <a:t> to predict the weekly returns of  </a:t>
            </a:r>
            <a:r>
              <a:rPr b="1" lang="en" sz="1200"/>
              <a:t>IVW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Parameters: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We use Pipeline with Randomized Search to determine the optimal parameters.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timeperiod for talib indicators RSI and ADX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scale values for smoother function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Learning rate, n estimators, min samples leaf and max depth values for </a:t>
            </a:r>
            <a:r>
              <a:rPr lang="en" sz="1200"/>
              <a:t> AdaBoostRegressor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n_component for PCA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in our randomized search function, we use the Sharpe Ratio as the scorer function.</a:t>
            </a:r>
            <a:endParaRPr sz="1200"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75" y="1597875"/>
            <a:ext cx="5543550" cy="11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650" y="2912975"/>
            <a:ext cx="5543550" cy="1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</a:t>
            </a:r>
            <a:r>
              <a:rPr lang="en"/>
              <a:t> Model Results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024700" y="1684850"/>
            <a:ext cx="360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true y values vs predicted y values, and the mean squared error of train and test is: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error: 0.00012822959623696894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error: 0.0002204975953795773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00" y="13912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</a:t>
            </a:r>
            <a:r>
              <a:rPr lang="en"/>
              <a:t> Model Results - equity curves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03800" y="13009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blue one is the prediction result and the red one is the true value</a:t>
            </a:r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00" y="1860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275" y="18604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Results-</a:t>
            </a:r>
            <a:r>
              <a:rPr lang="en"/>
              <a:t>ABR</a:t>
            </a:r>
            <a:endParaRPr/>
          </a:p>
        </p:txBody>
      </p:sp>
      <p:graphicFrame>
        <p:nvGraphicFramePr>
          <p:cNvPr id="370" name="Google Shape;370;p26"/>
          <p:cNvGraphicFramePr/>
          <p:nvPr/>
        </p:nvGraphicFramePr>
        <p:xfrm>
          <a:off x="1303800" y="14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{43567D9C-EB4A-454D-9BC0-330476922C6C}</a:tableStyleId>
              </a:tblPr>
              <a:tblGrid>
                <a:gridCol w="1753100"/>
                <a:gridCol w="1759900"/>
              </a:tblGrid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Metric (fAux)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Results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CAGR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0.0453959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Sharpe Ratio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0.420547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maxDD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-0.211603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maxDDD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223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Calmar Ratio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0.214533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Rho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0.745078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PVal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1.40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e-13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6"/>
          <p:cNvSpPr txBox="1"/>
          <p:nvPr/>
        </p:nvSpPr>
        <p:spPr>
          <a:xfrm>
            <a:off x="4997938" y="1116575"/>
            <a:ext cx="3697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White Reality Check Results: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average return 0.208688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[-0.40776078  0.40538109]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Do not reject Ho = The population distribution of rule returns has an expected value of zero or less (because p_value is not small enough)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p_value: 0.15900000000000003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476" y="2646975"/>
            <a:ext cx="3377025" cy="22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Bayes Ridge Regression</a:t>
            </a:r>
            <a:r>
              <a:rPr lang="en" sz="4220"/>
              <a:t> Model Prediction</a:t>
            </a:r>
            <a:endParaRPr sz="4220"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ayes </a:t>
            </a:r>
            <a:r>
              <a:rPr lang="en"/>
              <a:t>Model and Parameters Search</a:t>
            </a:r>
            <a:endParaRPr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222850" y="1597875"/>
            <a:ext cx="36198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Then</a:t>
            </a:r>
            <a:r>
              <a:rPr lang="en" sz="1200"/>
              <a:t>, </a:t>
            </a:r>
            <a:r>
              <a:rPr lang="en" sz="1200"/>
              <a:t>w</a:t>
            </a:r>
            <a:r>
              <a:rPr lang="en" sz="1200"/>
              <a:t>e choose </a:t>
            </a:r>
            <a:r>
              <a:rPr b="1" lang="en" sz="1200"/>
              <a:t>Bayesian Ridge Regression</a:t>
            </a:r>
            <a:r>
              <a:rPr lang="en" sz="1200"/>
              <a:t> to predict the a better results of the weekly returns of  </a:t>
            </a:r>
            <a:r>
              <a:rPr b="1" lang="en" sz="1200"/>
              <a:t>IVW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Parameters: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We use Pipeline with Randomized Search to determine the optimal parameters.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timeperiod for talib indicators RSI and ADX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scale values for smoother function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alpha and lambda values for Bayesian Ridge Regression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n_component for PCA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in our randomized search function, we use the Sharpe Ratio as the scorer function.</a:t>
            </a:r>
            <a:endParaRPr sz="1200"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650" y="3378382"/>
            <a:ext cx="4616925" cy="94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650" y="1733375"/>
            <a:ext cx="5211426" cy="1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</a:t>
            </a:r>
            <a:r>
              <a:rPr lang="en"/>
              <a:t>Model Results</a:t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1024700" y="1597500"/>
            <a:ext cx="360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true y values vs predicted y values, and the mean squared error of train and test is: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error: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8.03376456025409e-05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error: 0.00012220371996507536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</a:t>
            </a:r>
            <a:r>
              <a:rPr lang="en"/>
              <a:t>Model Results - equity curves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1303800" y="1300950"/>
            <a:ext cx="70305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blue one is the prediction result and the red one is the true value</a:t>
            </a:r>
            <a:endParaRPr/>
          </a:p>
        </p:txBody>
      </p:sp>
      <p:pic>
        <p:nvPicPr>
          <p:cNvPr id="400" name="Google Shape;4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25" y="17953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00" y="17953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Results-</a:t>
            </a:r>
            <a:r>
              <a:rPr lang="en"/>
              <a:t>Bayes</a:t>
            </a:r>
            <a:endParaRPr/>
          </a:p>
        </p:txBody>
      </p:sp>
      <p:graphicFrame>
        <p:nvGraphicFramePr>
          <p:cNvPr id="407" name="Google Shape;407;p31"/>
          <p:cNvGraphicFramePr/>
          <p:nvPr/>
        </p:nvGraphicFramePr>
        <p:xfrm>
          <a:off x="1303800" y="14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{43567D9C-EB4A-454D-9BC0-330476922C6C}</a:tableStyleId>
              </a:tblPr>
              <a:tblGrid>
                <a:gridCol w="1753100"/>
                <a:gridCol w="1759900"/>
              </a:tblGrid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Metric (in-sample)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Results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CAGR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-0.00861109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Sharpe Ratio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-0.00649672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maxDD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-0.375734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maxDDD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Calmar Ratio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-0.022918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Rho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0.815813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PV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7.88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e-18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1"/>
          <p:cNvSpPr txBox="1"/>
          <p:nvPr/>
        </p:nvSpPr>
        <p:spPr>
          <a:xfrm>
            <a:off x="4997938" y="1136025"/>
            <a:ext cx="3697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White Reality Check Results: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average return 0.344135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[-0.39092433  0.39203901]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Reject Ho = The population distribution of rule returns has an expected value of zero or less (because p_value is small enough)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p_value: 0.04400000000000004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625" y="2639700"/>
            <a:ext cx="3644125" cy="24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Program 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9100"/>
            <a:ext cx="70305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In this project, we developed our prediction model based on the seed program from the book Machine Learning and Data Science Blueprints from for Finance by Hariom Tatsat.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We selected </a:t>
            </a:r>
            <a:r>
              <a:rPr lang="en" sz="18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chapter 5 Supervised learning: Regression, case study 1: Stock price prediction</a:t>
            </a:r>
            <a:r>
              <a:rPr lang="en" sz="1800">
                <a:solidFill>
                  <a:srgbClr val="434343"/>
                </a:solidFill>
              </a:rPr>
              <a:t> as our seed program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This model uses the </a:t>
            </a:r>
            <a:r>
              <a:rPr b="1" lang="en" sz="1800">
                <a:solidFill>
                  <a:srgbClr val="434343"/>
                </a:solidFill>
              </a:rPr>
              <a:t>historical price of the stock</a:t>
            </a:r>
            <a:r>
              <a:rPr lang="en" sz="1800">
                <a:solidFill>
                  <a:srgbClr val="434343"/>
                </a:solidFill>
              </a:rPr>
              <a:t> itself and other features, such as </a:t>
            </a:r>
            <a:r>
              <a:rPr b="1" lang="en" sz="1800">
                <a:solidFill>
                  <a:srgbClr val="434343"/>
                </a:solidFill>
              </a:rPr>
              <a:t>correlated assets</a:t>
            </a:r>
            <a:r>
              <a:rPr lang="en" sz="1800">
                <a:solidFill>
                  <a:srgbClr val="434343"/>
                </a:solidFill>
              </a:rPr>
              <a:t> and </a:t>
            </a:r>
            <a:r>
              <a:rPr b="1" lang="en" sz="1800">
                <a:solidFill>
                  <a:srgbClr val="434343"/>
                </a:solidFill>
              </a:rPr>
              <a:t>technical indicators</a:t>
            </a:r>
            <a:r>
              <a:rPr lang="en" sz="1800">
                <a:solidFill>
                  <a:srgbClr val="434343"/>
                </a:solidFill>
              </a:rPr>
              <a:t>, as well as various </a:t>
            </a:r>
            <a:r>
              <a:rPr b="1" lang="en" sz="1800">
                <a:solidFill>
                  <a:srgbClr val="434343"/>
                </a:solidFill>
              </a:rPr>
              <a:t>supervised machine-learning</a:t>
            </a:r>
            <a:r>
              <a:rPr lang="en" sz="1800">
                <a:solidFill>
                  <a:srgbClr val="434343"/>
                </a:solidFill>
              </a:rPr>
              <a:t> models to predict the stock price of Microsoft.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</a:t>
            </a:r>
            <a:r>
              <a:rPr lang="en" sz="7500"/>
              <a:t>hank you!</a:t>
            </a:r>
            <a:endParaRPr sz="7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the Seed P</a:t>
            </a:r>
            <a:r>
              <a:rPr lang="en"/>
              <a:t>rogram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89125" y="1815375"/>
            <a:ext cx="7437900" cy="3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N</a:t>
            </a:r>
            <a:r>
              <a:rPr b="1" lang="en" sz="1500">
                <a:solidFill>
                  <a:srgbClr val="434343"/>
                </a:solidFill>
              </a:rPr>
              <a:t>ew data: 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Stocks: Alibaba(BABA.csv), Amazon(AMZN.csv), Google(GOOGL.csv), Microsoft(MSFT.csv)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ETF: SKYY, IVW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Indices: Nasdaq(^IXIC.csv), VIX(^VIX.csv)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Indicators:</a:t>
            </a:r>
            <a:r>
              <a:rPr lang="en" sz="1500">
                <a:solidFill>
                  <a:srgbClr val="434343"/>
                </a:solidFill>
              </a:rPr>
              <a:t> Talib(</a:t>
            </a:r>
            <a:r>
              <a:rPr lang="en" sz="1500">
                <a:solidFill>
                  <a:srgbClr val="434343"/>
                </a:solidFill>
              </a:rPr>
              <a:t>SMA, RSI, ADX</a:t>
            </a:r>
            <a:r>
              <a:rPr lang="en" sz="1500">
                <a:solidFill>
                  <a:srgbClr val="434343"/>
                </a:solidFill>
              </a:rPr>
              <a:t>)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Target:</a:t>
            </a:r>
            <a:r>
              <a:rPr lang="en" sz="1500">
                <a:solidFill>
                  <a:srgbClr val="434343"/>
                </a:solidFill>
              </a:rPr>
              <a:t> Predict the future returns of </a:t>
            </a:r>
            <a:r>
              <a:rPr b="1" lang="en" sz="1500">
                <a:solidFill>
                  <a:srgbClr val="434343"/>
                </a:solidFill>
              </a:rPr>
              <a:t>IVW(daily)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Data pre-processing:</a:t>
            </a:r>
            <a:r>
              <a:rPr lang="en" sz="1500">
                <a:solidFill>
                  <a:srgbClr val="434343"/>
                </a:solidFill>
              </a:rPr>
              <a:t> W</a:t>
            </a:r>
            <a:r>
              <a:rPr lang="en" sz="1500">
                <a:solidFill>
                  <a:srgbClr val="434343"/>
                </a:solidFill>
              </a:rPr>
              <a:t>avelet smoother from </a:t>
            </a:r>
            <a:r>
              <a:rPr lang="en" sz="150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PyWavelets(a open source wavelet transform software for python)</a:t>
            </a:r>
            <a:r>
              <a:rPr lang="en" sz="1500">
                <a:solidFill>
                  <a:srgbClr val="434343"/>
                </a:solidFill>
              </a:rPr>
              <a:t>, scaler from StandardScaler function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Feature extraction</a:t>
            </a:r>
            <a:r>
              <a:rPr lang="en" sz="1500">
                <a:solidFill>
                  <a:srgbClr val="434343"/>
                </a:solidFill>
              </a:rPr>
              <a:t>: PCA from </a:t>
            </a:r>
            <a:r>
              <a:rPr lang="en" sz="1500">
                <a:solidFill>
                  <a:srgbClr val="434343"/>
                </a:solidFill>
              </a:rPr>
              <a:t>Scikit-learn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Models related improvements: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Use a pipeline with grid search to optimizes the parameters of our selected best model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Use bayesian in Scikit-learn which is not discussed in Tatsat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and Target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94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Inputs: </a:t>
            </a:r>
            <a:r>
              <a:rPr lang="en" sz="1800">
                <a:solidFill>
                  <a:srgbClr val="434343"/>
                </a:solidFill>
              </a:rPr>
              <a:t>All inputs(</a:t>
            </a:r>
            <a:r>
              <a:rPr b="1" lang="en" sz="1800">
                <a:solidFill>
                  <a:srgbClr val="434343"/>
                </a:solidFill>
              </a:rPr>
              <a:t>daily</a:t>
            </a:r>
            <a:r>
              <a:rPr lang="en" sz="1800">
                <a:solidFill>
                  <a:srgbClr val="434343"/>
                </a:solidFill>
              </a:rPr>
              <a:t> data) were downloaded from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yahoo finance</a:t>
            </a:r>
            <a:r>
              <a:rPr lang="en" sz="1800"/>
              <a:t>, starting from </a:t>
            </a:r>
            <a:r>
              <a:rPr b="1" lang="en" sz="1800"/>
              <a:t>Apr 8th, 2012 to Apr 8th, 2022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Stocks</a:t>
            </a:r>
            <a:r>
              <a:rPr lang="en" sz="1800">
                <a:solidFill>
                  <a:srgbClr val="434343"/>
                </a:solidFill>
              </a:rPr>
              <a:t>: Alibaba(BABA.csv), Amazon(AMZN.csv), Google(GOOGL.csv), Microsoft(MSFT.csv)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ETF</a:t>
            </a:r>
            <a:r>
              <a:rPr lang="en" sz="1800">
                <a:solidFill>
                  <a:srgbClr val="434343"/>
                </a:solidFill>
              </a:rPr>
              <a:t>: IVW (Historical data), SKYY(ETF)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434343"/>
                </a:solidFill>
              </a:rPr>
              <a:t>Indices</a:t>
            </a:r>
            <a:r>
              <a:rPr lang="en" sz="1800">
                <a:solidFill>
                  <a:srgbClr val="434343"/>
                </a:solidFill>
              </a:rPr>
              <a:t>: Nasdaq(^IXIC.csv), VIX(^VIX.csv)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Target</a:t>
            </a:r>
            <a:r>
              <a:rPr lang="en" sz="1800"/>
              <a:t>: </a:t>
            </a:r>
            <a:r>
              <a:rPr lang="en" sz="1800">
                <a:solidFill>
                  <a:srgbClr val="434343"/>
                </a:solidFill>
              </a:rPr>
              <a:t>the future weekly returns of </a:t>
            </a:r>
            <a:r>
              <a:rPr b="1" lang="en" sz="1800">
                <a:solidFill>
                  <a:srgbClr val="434343"/>
                </a:solidFill>
              </a:rPr>
              <a:t>IVW(S&amp;P500 Growth ETF)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Processing - Scaling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33025" y="1370925"/>
            <a:ext cx="6111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To process the input data, we firstly use the StandardScaler function from sklearn to scale the X, Y variables. </a:t>
            </a:r>
            <a:r>
              <a:rPr lang="en" sz="6400"/>
              <a:t>The scaler helps to standardize the features, making them look like standard normal distributed.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We apply the scaler to the Pipeline.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38" y="3291525"/>
            <a:ext cx="6413124" cy="4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450" y="2522950"/>
            <a:ext cx="23241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Processing - Smoothing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272950" y="1160950"/>
            <a:ext cx="69258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</a:t>
            </a:r>
            <a:r>
              <a:rPr lang="en" sz="1500"/>
              <a:t>e then use </a:t>
            </a:r>
            <a:r>
              <a:rPr lang="en" sz="1500"/>
              <a:t>the wavelet function from </a:t>
            </a:r>
            <a:r>
              <a:rPr lang="en" sz="1500">
                <a:solidFill>
                  <a:srgbClr val="3E4349"/>
                </a:solidFill>
                <a:highlight>
                  <a:srgbClr val="FFFFFF"/>
                </a:highlight>
              </a:rPr>
              <a:t>PyWavelets to define our custom wavelet smoother function, performing 1D multilevel Discrete Wavelet Transform decomposition of given features.</a:t>
            </a:r>
            <a:endParaRPr sz="15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Then, we </a:t>
            </a:r>
            <a:r>
              <a:rPr lang="en" sz="1500"/>
              <a:t>applied this to the Pipeline.</a:t>
            </a:r>
            <a:endParaRPr sz="15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4134663"/>
            <a:ext cx="44862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075" y="4334400"/>
            <a:ext cx="5135574" cy="3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075" y="1815775"/>
            <a:ext cx="6024999" cy="2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Selection/Extraction - PCA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693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We use PCA to select the principle component, and apply it to the Pipeline.</a:t>
            </a:r>
            <a:endParaRPr sz="18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25" y="3054000"/>
            <a:ext cx="5876076" cy="4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525" y="2537475"/>
            <a:ext cx="1823375" cy="2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264975" y="1257300"/>
            <a:ext cx="7030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 use the indicators from talib: RSA, SMA, ADX.</a:t>
            </a:r>
            <a:endParaRPr sz="1700"/>
          </a:p>
        </p:txBody>
      </p:sp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00" y="1841100"/>
            <a:ext cx="8318099" cy="2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Searching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6030975" y="1142100"/>
            <a:ext cx="30231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compared many models: Linear regression, Lasso, ElasticNet, KNN, Ridge, AdaBoostRegressor, GradientBoostingRegressor, BayesianRidge and LSTM to find the best model  for this study. We calculated the tran error and test error of each model.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From the train and test error, we see good results in Linear regression, Bayesian and LSTM models.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choose </a:t>
            </a:r>
            <a:r>
              <a:rPr b="1" lang="en" sz="1400"/>
              <a:t>AdaBoostRegressor and then Bayesian Ridge Regression</a:t>
            </a:r>
            <a:r>
              <a:rPr lang="en" sz="1400"/>
              <a:t> to predict the weekly returns of  </a:t>
            </a:r>
            <a:r>
              <a:rPr b="1" lang="en" sz="1400"/>
              <a:t>IVW</a:t>
            </a:r>
            <a:r>
              <a:rPr lang="en" sz="1400"/>
              <a:t>.</a:t>
            </a:r>
            <a:endParaRPr sz="1400"/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8357" l="5331" r="8956" t="0"/>
          <a:stretch/>
        </p:blipFill>
        <p:spPr>
          <a:xfrm>
            <a:off x="162650" y="1251763"/>
            <a:ext cx="5818476" cy="34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