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handoutMasterIdLst>
    <p:handoutMasterId r:id="rId69"/>
  </p:handoutMasterIdLst>
  <p:sldIdLst>
    <p:sldId id="256" r:id="rId2"/>
    <p:sldId id="258" r:id="rId3"/>
    <p:sldId id="315" r:id="rId4"/>
    <p:sldId id="316" r:id="rId5"/>
    <p:sldId id="318" r:id="rId6"/>
    <p:sldId id="319" r:id="rId7"/>
    <p:sldId id="320" r:id="rId8"/>
    <p:sldId id="325" r:id="rId9"/>
    <p:sldId id="321" r:id="rId10"/>
    <p:sldId id="322" r:id="rId11"/>
    <p:sldId id="323" r:id="rId12"/>
    <p:sldId id="257" r:id="rId13"/>
    <p:sldId id="260" r:id="rId14"/>
    <p:sldId id="261" r:id="rId15"/>
    <p:sldId id="304" r:id="rId16"/>
    <p:sldId id="324" r:id="rId17"/>
    <p:sldId id="267" r:id="rId18"/>
    <p:sldId id="269" r:id="rId19"/>
    <p:sldId id="270" r:id="rId20"/>
    <p:sldId id="306" r:id="rId21"/>
    <p:sldId id="307" r:id="rId22"/>
    <p:sldId id="327" r:id="rId23"/>
    <p:sldId id="308" r:id="rId24"/>
    <p:sldId id="287" r:id="rId25"/>
    <p:sldId id="328" r:id="rId26"/>
    <p:sldId id="388" r:id="rId27"/>
    <p:sldId id="389" r:id="rId28"/>
    <p:sldId id="329" r:id="rId29"/>
    <p:sldId id="330" r:id="rId30"/>
    <p:sldId id="332" r:id="rId31"/>
    <p:sldId id="336" r:id="rId32"/>
    <p:sldId id="337" r:id="rId33"/>
    <p:sldId id="338" r:id="rId34"/>
    <p:sldId id="339" r:id="rId35"/>
    <p:sldId id="340" r:id="rId36"/>
    <p:sldId id="341" r:id="rId37"/>
    <p:sldId id="343" r:id="rId38"/>
    <p:sldId id="344" r:id="rId39"/>
    <p:sldId id="345" r:id="rId40"/>
    <p:sldId id="346" r:id="rId41"/>
    <p:sldId id="347" r:id="rId42"/>
    <p:sldId id="349" r:id="rId43"/>
    <p:sldId id="350" r:id="rId44"/>
    <p:sldId id="351" r:id="rId45"/>
    <p:sldId id="352" r:id="rId46"/>
    <p:sldId id="390" r:id="rId47"/>
    <p:sldId id="354" r:id="rId48"/>
    <p:sldId id="355" r:id="rId49"/>
    <p:sldId id="356" r:id="rId50"/>
    <p:sldId id="357" r:id="rId51"/>
    <p:sldId id="359" r:id="rId52"/>
    <p:sldId id="362" r:id="rId53"/>
    <p:sldId id="363" r:id="rId54"/>
    <p:sldId id="364" r:id="rId55"/>
    <p:sldId id="365" r:id="rId56"/>
    <p:sldId id="367" r:id="rId57"/>
    <p:sldId id="369" r:id="rId58"/>
    <p:sldId id="370" r:id="rId59"/>
    <p:sldId id="374" r:id="rId60"/>
    <p:sldId id="376" r:id="rId61"/>
    <p:sldId id="377" r:id="rId62"/>
    <p:sldId id="385" r:id="rId63"/>
    <p:sldId id="383" r:id="rId64"/>
    <p:sldId id="384" r:id="rId65"/>
    <p:sldId id="386" r:id="rId66"/>
    <p:sldId id="387"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53" autoAdjust="0"/>
    <p:restoredTop sz="99797" autoAdjust="0"/>
  </p:normalViewPr>
  <p:slideViewPr>
    <p:cSldViewPr>
      <p:cViewPr>
        <p:scale>
          <a:sx n="100" d="100"/>
          <a:sy n="100" d="100"/>
        </p:scale>
        <p:origin x="-232" y="60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6" d="100"/>
          <a:sy n="86" d="100"/>
        </p:scale>
        <p:origin x="-384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9D99A3-3202-4D00-A9C9-77AEF91985E5}" type="datetimeFigureOut">
              <a:rPr lang="en-US" smtClean="0"/>
              <a:t>16/1/12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9BB333-1ECB-405F-A483-340F9A0F2871}" type="slidenum">
              <a:rPr lang="en-US" smtClean="0"/>
              <a:t>‹#›</a:t>
            </a:fld>
            <a:endParaRPr lang="en-US"/>
          </a:p>
        </p:txBody>
      </p:sp>
    </p:spTree>
    <p:extLst>
      <p:ext uri="{BB962C8B-B14F-4D97-AF65-F5344CB8AC3E}">
        <p14:creationId xmlns:p14="http://schemas.microsoft.com/office/powerpoint/2010/main" val="1309386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EA45FB-3C2B-4B9D-A2D5-13CC1193A30F}" type="datetimeFigureOut">
              <a:rPr lang="en-US" smtClean="0"/>
              <a:pPr/>
              <a:t>16/1/12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2B1A5B-A681-48C9-99EE-371D1AA221B0}" type="slidenum">
              <a:rPr lang="en-US" smtClean="0"/>
              <a:pPr/>
              <a:t>‹#›</a:t>
            </a:fld>
            <a:endParaRPr lang="en-US"/>
          </a:p>
        </p:txBody>
      </p:sp>
    </p:spTree>
    <p:extLst>
      <p:ext uri="{BB962C8B-B14F-4D97-AF65-F5344CB8AC3E}">
        <p14:creationId xmlns:p14="http://schemas.microsoft.com/office/powerpoint/2010/main" val="3177813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tackoverflow.com/questions/1094961/is-there-a-python-language-specification" TargetMode="External"/><Relationship Id="rId4" Type="http://schemas.openxmlformats.org/officeDocument/2006/relationships/hyperlink" Target="http://docs.python.org/reference/expressions.html%23notin" TargetMode="External"/><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1</a:t>
            </a:fld>
            <a:endParaRPr lang="en-US"/>
          </a:p>
        </p:txBody>
      </p:sp>
    </p:spTree>
    <p:extLst>
      <p:ext uri="{BB962C8B-B14F-4D97-AF65-F5344CB8AC3E}">
        <p14:creationId xmlns:p14="http://schemas.microsoft.com/office/powerpoint/2010/main" val="1293681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28</a:t>
            </a:fld>
            <a:endParaRPr lang="en-US"/>
          </a:p>
        </p:txBody>
      </p:sp>
    </p:spTree>
    <p:extLst>
      <p:ext uri="{BB962C8B-B14F-4D97-AF65-F5344CB8AC3E}">
        <p14:creationId xmlns:p14="http://schemas.microsoft.com/office/powerpoint/2010/main" val="686323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29</a:t>
            </a:fld>
            <a:endParaRPr lang="en-US"/>
          </a:p>
        </p:txBody>
      </p:sp>
    </p:spTree>
    <p:extLst>
      <p:ext uri="{BB962C8B-B14F-4D97-AF65-F5344CB8AC3E}">
        <p14:creationId xmlns:p14="http://schemas.microsoft.com/office/powerpoint/2010/main" val="2616441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LEGB Rule.</a:t>
            </a:r>
          </a:p>
          <a:p>
            <a:pPr fontAlgn="base"/>
            <a:r>
              <a:rPr lang="en-US" sz="1200" b="0" i="0" kern="1200" dirty="0" smtClean="0">
                <a:solidFill>
                  <a:schemeClr val="tx1"/>
                </a:solidFill>
                <a:effectLst/>
                <a:latin typeface="+mn-lt"/>
                <a:ea typeface="+mn-ea"/>
                <a:cs typeface="+mn-cs"/>
              </a:rPr>
              <a:t>L. Local. (Names assigned in any way within a function (</a:t>
            </a:r>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or lambda)), and not declared global in that function.</a:t>
            </a:r>
          </a:p>
          <a:p>
            <a:pPr fontAlgn="base"/>
            <a:r>
              <a:rPr lang="en-US" sz="1200" b="0" i="0" kern="1200" dirty="0" smtClean="0">
                <a:solidFill>
                  <a:schemeClr val="tx1"/>
                </a:solidFill>
                <a:effectLst/>
                <a:latin typeface="+mn-lt"/>
                <a:ea typeface="+mn-ea"/>
                <a:cs typeface="+mn-cs"/>
              </a:rPr>
              <a:t>E. Enclosing function locals. (Name in the local scope of any and all enclosing functions (</a:t>
            </a:r>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or lambda), form inner to outer.</a:t>
            </a:r>
          </a:p>
          <a:p>
            <a:pPr fontAlgn="base"/>
            <a:r>
              <a:rPr lang="en-US" sz="1200" b="0" i="0" kern="1200" dirty="0" smtClean="0">
                <a:solidFill>
                  <a:schemeClr val="tx1"/>
                </a:solidFill>
                <a:effectLst/>
                <a:latin typeface="+mn-lt"/>
                <a:ea typeface="+mn-ea"/>
                <a:cs typeface="+mn-cs"/>
              </a:rPr>
              <a:t>G. Global (module). Names assigned at the top-level of a module file, or declared global in a </a:t>
            </a:r>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within the file.</a:t>
            </a:r>
          </a:p>
          <a:p>
            <a:pPr fontAlgn="base"/>
            <a:r>
              <a:rPr lang="en-US" sz="1200" b="0" i="0" kern="1200" dirty="0" smtClean="0">
                <a:solidFill>
                  <a:schemeClr val="tx1"/>
                </a:solidFill>
                <a:effectLst/>
                <a:latin typeface="+mn-lt"/>
                <a:ea typeface="+mn-ea"/>
                <a:cs typeface="+mn-cs"/>
              </a:rPr>
              <a:t>B. Built-in (Python). Names </a:t>
            </a:r>
            <a:r>
              <a:rPr lang="en-US" sz="1200" b="0" i="0" kern="1200" dirty="0" err="1" smtClean="0">
                <a:solidFill>
                  <a:schemeClr val="tx1"/>
                </a:solidFill>
                <a:effectLst/>
                <a:latin typeface="+mn-lt"/>
                <a:ea typeface="+mn-ea"/>
                <a:cs typeface="+mn-cs"/>
              </a:rPr>
              <a:t>preassigned</a:t>
            </a:r>
            <a:r>
              <a:rPr lang="en-US" sz="1200" b="0" i="0" kern="1200" dirty="0" smtClean="0">
                <a:solidFill>
                  <a:schemeClr val="tx1"/>
                </a:solidFill>
                <a:effectLst/>
                <a:latin typeface="+mn-lt"/>
                <a:ea typeface="+mn-ea"/>
                <a:cs typeface="+mn-cs"/>
              </a:rPr>
              <a:t> in the built-in names module : </a:t>
            </a:r>
            <a:r>
              <a:rPr lang="en-US" sz="1200" b="0" i="0" kern="1200" dirty="0" err="1" smtClean="0">
                <a:solidFill>
                  <a:schemeClr val="tx1"/>
                </a:solidFill>
                <a:effectLst/>
                <a:latin typeface="+mn-lt"/>
                <a:ea typeface="+mn-ea"/>
                <a:cs typeface="+mn-cs"/>
              </a:rPr>
              <a:t>open,range,SyntaxError</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222B1A5B-A681-48C9-99EE-371D1AA221B0}" type="slidenum">
              <a:rPr lang="en-US" smtClean="0"/>
              <a:pPr/>
              <a:t>30</a:t>
            </a:fld>
            <a:endParaRPr lang="en-US"/>
          </a:p>
        </p:txBody>
      </p:sp>
    </p:spTree>
    <p:extLst>
      <p:ext uri="{BB962C8B-B14F-4D97-AF65-F5344CB8AC3E}">
        <p14:creationId xmlns:p14="http://schemas.microsoft.com/office/powerpoint/2010/main" val="3304123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31</a:t>
            </a:fld>
            <a:endParaRPr lang="en-US"/>
          </a:p>
        </p:txBody>
      </p:sp>
    </p:spTree>
    <p:extLst>
      <p:ext uri="{BB962C8B-B14F-4D97-AF65-F5344CB8AC3E}">
        <p14:creationId xmlns:p14="http://schemas.microsoft.com/office/powerpoint/2010/main" val="1536568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32</a:t>
            </a:fld>
            <a:endParaRPr lang="en-US"/>
          </a:p>
        </p:txBody>
      </p:sp>
    </p:spTree>
    <p:extLst>
      <p:ext uri="{BB962C8B-B14F-4D97-AF65-F5344CB8AC3E}">
        <p14:creationId xmlns:p14="http://schemas.microsoft.com/office/powerpoint/2010/main" val="4047956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33</a:t>
            </a:fld>
            <a:endParaRPr lang="en-US"/>
          </a:p>
        </p:txBody>
      </p:sp>
    </p:spTree>
    <p:extLst>
      <p:ext uri="{BB962C8B-B14F-4D97-AF65-F5344CB8AC3E}">
        <p14:creationId xmlns:p14="http://schemas.microsoft.com/office/powerpoint/2010/main" val="1456467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34</a:t>
            </a:fld>
            <a:endParaRPr lang="en-US"/>
          </a:p>
        </p:txBody>
      </p:sp>
    </p:spTree>
    <p:extLst>
      <p:ext uri="{BB962C8B-B14F-4D97-AF65-F5344CB8AC3E}">
        <p14:creationId xmlns:p14="http://schemas.microsoft.com/office/powerpoint/2010/main" val="1916996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0: string</a:t>
            </a:r>
            <a:r>
              <a:rPr lang="en-US" baseline="0" dirty="0" smtClean="0"/>
              <a:t> literals can be put next to each other “foo” “bar” </a:t>
            </a:r>
          </a:p>
          <a:p>
            <a:endParaRPr lang="en-US" baseline="0" dirty="0" smtClean="0"/>
          </a:p>
          <a:p>
            <a:r>
              <a:rPr lang="en-US" baseline="0" dirty="0" smtClean="0"/>
              <a:t>“The items in the basket are %s and %s”, (x, y)</a:t>
            </a:r>
            <a:endParaRPr lang="en-US" dirty="0"/>
          </a:p>
        </p:txBody>
      </p:sp>
      <p:sp>
        <p:nvSpPr>
          <p:cNvPr id="4" name="Slide Number Placeholder 3"/>
          <p:cNvSpPr>
            <a:spLocks noGrp="1"/>
          </p:cNvSpPr>
          <p:nvPr>
            <p:ph type="sldNum" sz="quarter" idx="10"/>
          </p:nvPr>
        </p:nvSpPr>
        <p:spPr/>
        <p:txBody>
          <a:bodyPr/>
          <a:lstStyle/>
          <a:p>
            <a:fld id="{222B1A5B-A681-48C9-99EE-371D1AA221B0}" type="slidenum">
              <a:rPr lang="en-US" smtClean="0"/>
              <a:pPr/>
              <a:t>35</a:t>
            </a:fld>
            <a:endParaRPr lang="en-US"/>
          </a:p>
        </p:txBody>
      </p:sp>
    </p:spTree>
    <p:extLst>
      <p:ext uri="{BB962C8B-B14F-4D97-AF65-F5344CB8AC3E}">
        <p14:creationId xmlns:p14="http://schemas.microsoft.com/office/powerpoint/2010/main" val="3038684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36</a:t>
            </a:fld>
            <a:endParaRPr lang="en-US"/>
          </a:p>
        </p:txBody>
      </p:sp>
    </p:spTree>
    <p:extLst>
      <p:ext uri="{BB962C8B-B14F-4D97-AF65-F5344CB8AC3E}">
        <p14:creationId xmlns:p14="http://schemas.microsoft.com/office/powerpoint/2010/main" val="2354186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When you order a numeric and a non-numeric type, the numeric type comes first.</a:t>
            </a:r>
          </a:p>
          <a:p>
            <a:pPr fontAlgn="base"/>
            <a:r>
              <a:rPr lang="en-US" sz="1200" kern="1200" dirty="0" smtClean="0">
                <a:solidFill>
                  <a:schemeClr val="tx1"/>
                </a:solidFill>
                <a:effectLst/>
                <a:latin typeface="+mn-lt"/>
                <a:ea typeface="+mn-ea"/>
                <a:cs typeface="+mn-cs"/>
              </a:rPr>
              <a:t>&gt;&gt;&gt; 5 &lt; 'foo' True &gt;&gt;&gt; 5 &lt; (1, 2) True &gt;&gt;&gt; 5 &lt; {} True &gt;&gt;&gt; 5 &lt; [1, 2] True</a:t>
            </a:r>
          </a:p>
          <a:p>
            <a:pPr fontAlgn="base"/>
            <a:r>
              <a:rPr lang="en-US" sz="1200" b="0" i="0" kern="1200" dirty="0" smtClean="0">
                <a:solidFill>
                  <a:schemeClr val="tx1"/>
                </a:solidFill>
                <a:effectLst/>
                <a:latin typeface="+mn-lt"/>
                <a:ea typeface="+mn-ea"/>
                <a:cs typeface="+mn-cs"/>
              </a:rPr>
              <a:t>When you order two incompatible types where neither is numeric, they are ordered by the alphabetical order of their </a:t>
            </a:r>
            <a:r>
              <a:rPr lang="en-US" sz="1200" b="0" i="0" kern="1200" dirty="0" err="1" smtClean="0">
                <a:solidFill>
                  <a:schemeClr val="tx1"/>
                </a:solidFill>
                <a:effectLst/>
                <a:latin typeface="+mn-lt"/>
                <a:ea typeface="+mn-ea"/>
                <a:cs typeface="+mn-cs"/>
              </a:rPr>
              <a:t>typenames</a:t>
            </a:r>
            <a:r>
              <a:rPr lang="en-US" sz="1200" b="0" i="0" kern="1200" dirty="0" smtClean="0">
                <a:solidFill>
                  <a:schemeClr val="tx1"/>
                </a:solidFill>
                <a:effectLst/>
                <a:latin typeface="+mn-lt"/>
                <a:ea typeface="+mn-ea"/>
                <a:cs typeface="+mn-cs"/>
              </a:rPr>
              <a:t>:</a:t>
            </a:r>
          </a:p>
          <a:p>
            <a:pPr fontAlgn="base"/>
            <a:r>
              <a:rPr lang="en-US" sz="1200" kern="1200" dirty="0" smtClean="0">
                <a:solidFill>
                  <a:schemeClr val="tx1"/>
                </a:solidFill>
                <a:effectLst/>
                <a:latin typeface="+mn-lt"/>
                <a:ea typeface="+mn-ea"/>
                <a:cs typeface="+mn-cs"/>
              </a:rPr>
              <a:t>&gt;&gt;&gt; [1, 2] &gt; 'foo' # 'list' &lt;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False &gt;&gt;&gt; (1, 2) &gt; 'foo' # 'tuple' &gt;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True &gt;&gt;&gt; class Foo(object): pass &gt;&gt;&gt; class Bar(object): pass &gt;&gt;&gt; Bar() &lt; Foo() </a:t>
            </a:r>
            <a:r>
              <a:rPr lang="en-US" sz="1200" kern="1200" dirty="0" err="1" smtClean="0">
                <a:solidFill>
                  <a:schemeClr val="tx1"/>
                </a:solidFill>
                <a:effectLst/>
                <a:latin typeface="+mn-lt"/>
                <a:ea typeface="+mn-ea"/>
                <a:cs typeface="+mn-cs"/>
              </a:rPr>
              <a:t>True</a:t>
            </a:r>
            <a:r>
              <a:rPr lang="en-US" sz="1200" b="0" i="0" kern="1200" dirty="0" err="1"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exception is old-style classes that always come before new-style classes.</a:t>
            </a:r>
          </a:p>
          <a:p>
            <a:pPr fontAlgn="base"/>
            <a:r>
              <a:rPr lang="en-US" sz="1200" kern="1200" dirty="0" smtClean="0">
                <a:solidFill>
                  <a:schemeClr val="tx1"/>
                </a:solidFill>
                <a:effectLst/>
                <a:latin typeface="+mn-lt"/>
                <a:ea typeface="+mn-ea"/>
                <a:cs typeface="+mn-cs"/>
              </a:rPr>
              <a:t>&gt;&gt;&gt; class Foo: pass # old-style &gt;&gt;&gt; class Bar(object): pass # new-style &gt;&gt;&gt; Bar() &lt; Foo() False</a:t>
            </a:r>
          </a:p>
          <a:p>
            <a:pPr fontAlgn="base"/>
            <a:r>
              <a:rPr lang="en-US" sz="1200" b="0" i="0" kern="1200" dirty="0" smtClean="0">
                <a:solidFill>
                  <a:schemeClr val="tx1"/>
                </a:solidFill>
                <a:effectLst/>
                <a:latin typeface="+mn-lt"/>
                <a:ea typeface="+mn-ea"/>
                <a:cs typeface="+mn-cs"/>
              </a:rPr>
              <a:t>Is this behavior mandated by the language spec, or is it up to </a:t>
            </a:r>
            <a:r>
              <a:rPr lang="en-US" sz="1200" b="0" i="0" kern="1200" dirty="0" err="1" smtClean="0">
                <a:solidFill>
                  <a:schemeClr val="tx1"/>
                </a:solidFill>
                <a:effectLst/>
                <a:latin typeface="+mn-lt"/>
                <a:ea typeface="+mn-ea"/>
                <a:cs typeface="+mn-cs"/>
              </a:rPr>
              <a:t>implementors</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There is </a:t>
            </a:r>
            <a:r>
              <a:rPr lang="en-US" sz="1200" b="0" i="0" u="none" strike="noStrike" kern="1200" dirty="0" smtClean="0">
                <a:solidFill>
                  <a:schemeClr val="tx1"/>
                </a:solidFill>
                <a:effectLst/>
                <a:latin typeface="+mn-lt"/>
                <a:ea typeface="+mn-ea"/>
                <a:cs typeface="+mn-cs"/>
                <a:hlinkClick r:id="rId3"/>
              </a:rPr>
              <a:t>no language specification</a:t>
            </a:r>
            <a:r>
              <a:rPr lang="en-US" sz="1200" b="0" i="0" kern="1200" dirty="0" smtClean="0">
                <a:solidFill>
                  <a:schemeClr val="tx1"/>
                </a:solidFill>
                <a:effectLst/>
                <a:latin typeface="+mn-lt"/>
                <a:ea typeface="+mn-ea"/>
                <a:cs typeface="+mn-cs"/>
              </a:rPr>
              <a:t>. The </a:t>
            </a:r>
            <a:r>
              <a:rPr lang="en-US" sz="1200" b="0" i="0" u="none" strike="noStrike" kern="1200" dirty="0" smtClean="0">
                <a:solidFill>
                  <a:schemeClr val="tx1"/>
                </a:solidFill>
                <a:effectLst/>
                <a:latin typeface="+mn-lt"/>
                <a:ea typeface="+mn-ea"/>
                <a:cs typeface="+mn-cs"/>
                <a:hlinkClick r:id="rId4"/>
              </a:rPr>
              <a:t>language reference</a:t>
            </a:r>
            <a:r>
              <a:rPr lang="en-US" sz="1200" b="0" i="0" kern="1200" dirty="0" smtClean="0">
                <a:solidFill>
                  <a:schemeClr val="tx1"/>
                </a:solidFill>
                <a:effectLst/>
                <a:latin typeface="+mn-lt"/>
                <a:ea typeface="+mn-ea"/>
                <a:cs typeface="+mn-cs"/>
              </a:rPr>
              <a:t> says:</a:t>
            </a:r>
          </a:p>
          <a:p>
            <a:pPr fontAlgn="base"/>
            <a:r>
              <a:rPr lang="en-US" dirty="0" smtClean="0">
                <a:effectLst/>
              </a:rPr>
              <a:t>Otherwise, objects of different types always compare unequal, and are ordered consistently but arbitrarily.</a:t>
            </a:r>
          </a:p>
          <a:p>
            <a:endParaRPr lang="en-US" dirty="0"/>
          </a:p>
        </p:txBody>
      </p:sp>
      <p:sp>
        <p:nvSpPr>
          <p:cNvPr id="4" name="Slide Number Placeholder 3"/>
          <p:cNvSpPr>
            <a:spLocks noGrp="1"/>
          </p:cNvSpPr>
          <p:nvPr>
            <p:ph type="sldNum" sz="quarter" idx="10"/>
          </p:nvPr>
        </p:nvSpPr>
        <p:spPr/>
        <p:txBody>
          <a:bodyPr/>
          <a:lstStyle/>
          <a:p>
            <a:fld id="{222B1A5B-A681-48C9-99EE-371D1AA221B0}" type="slidenum">
              <a:rPr lang="en-US" smtClean="0"/>
              <a:pPr/>
              <a:t>37</a:t>
            </a:fld>
            <a:endParaRPr lang="en-US"/>
          </a:p>
        </p:txBody>
      </p:sp>
    </p:spTree>
    <p:extLst>
      <p:ext uri="{BB962C8B-B14F-4D97-AF65-F5344CB8AC3E}">
        <p14:creationId xmlns:p14="http://schemas.microsoft.com/office/powerpoint/2010/main" val="4013050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a:t>
            </a:r>
            <a:r>
              <a:rPr lang="en-US" baseline="0" dirty="0" smtClean="0"/>
              <a:t> searches, tweets have doubled in volume since 2012.</a:t>
            </a:r>
          </a:p>
          <a:p>
            <a:r>
              <a:rPr lang="en-US" baseline="0" dirty="0" smtClean="0"/>
              <a:t>Represents text, apps, pictures, music, video, …</a:t>
            </a:r>
            <a:endParaRPr lang="en-US" dirty="0"/>
          </a:p>
        </p:txBody>
      </p:sp>
      <p:sp>
        <p:nvSpPr>
          <p:cNvPr id="4" name="Slide Number Placeholder 3"/>
          <p:cNvSpPr>
            <a:spLocks noGrp="1"/>
          </p:cNvSpPr>
          <p:nvPr>
            <p:ph type="sldNum" sz="quarter" idx="10"/>
          </p:nvPr>
        </p:nvSpPr>
        <p:spPr/>
        <p:txBody>
          <a:bodyPr/>
          <a:lstStyle/>
          <a:p>
            <a:fld id="{E0A0E0A3-9BF8-4DB2-8CB8-4256C0A802C2}" type="slidenum">
              <a:rPr lang="en-US" smtClean="0"/>
              <a:t>3</a:t>
            </a:fld>
            <a:endParaRPr lang="en-US"/>
          </a:p>
        </p:txBody>
      </p:sp>
    </p:spTree>
    <p:extLst>
      <p:ext uri="{BB962C8B-B14F-4D97-AF65-F5344CB8AC3E}">
        <p14:creationId xmlns:p14="http://schemas.microsoft.com/office/powerpoint/2010/main" val="2978543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38</a:t>
            </a:fld>
            <a:endParaRPr lang="en-US"/>
          </a:p>
        </p:txBody>
      </p:sp>
    </p:spTree>
    <p:extLst>
      <p:ext uri="{BB962C8B-B14F-4D97-AF65-F5344CB8AC3E}">
        <p14:creationId xmlns:p14="http://schemas.microsoft.com/office/powerpoint/2010/main" val="2958821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39</a:t>
            </a:fld>
            <a:endParaRPr lang="en-US"/>
          </a:p>
        </p:txBody>
      </p:sp>
    </p:spTree>
    <p:extLst>
      <p:ext uri="{BB962C8B-B14F-4D97-AF65-F5344CB8AC3E}">
        <p14:creationId xmlns:p14="http://schemas.microsoft.com/office/powerpoint/2010/main" val="3886708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 There is a subtlety when the sequence is being modified by the loop (this can only occur for mutable sequences, i.e. lists). An internal counter is used to keep track of which item is used next, and this is incremented on each iteration. When this counter has reached the length of the sequence the loop terminates. This means that if the suite deletes the current (or a previous) item from the sequence, the next item will be skipped (since it gets the index of the current item which has already been treated). Likewise, if the suite inserts an item in the sequence before the current item, the current item will be treated again the next time through the loop. This can lead to nasty bugs that can be avoided by making a temporary copy using a slice of the whole sequence</a:t>
            </a:r>
          </a:p>
          <a:p>
            <a:endParaRPr lang="en-US" dirty="0"/>
          </a:p>
        </p:txBody>
      </p:sp>
      <p:sp>
        <p:nvSpPr>
          <p:cNvPr id="4" name="Slide Number Placeholder 3"/>
          <p:cNvSpPr>
            <a:spLocks noGrp="1"/>
          </p:cNvSpPr>
          <p:nvPr>
            <p:ph type="sldNum" sz="quarter" idx="10"/>
          </p:nvPr>
        </p:nvSpPr>
        <p:spPr/>
        <p:txBody>
          <a:bodyPr/>
          <a:lstStyle/>
          <a:p>
            <a:fld id="{222B1A5B-A681-48C9-99EE-371D1AA221B0}" type="slidenum">
              <a:rPr lang="en-US" smtClean="0"/>
              <a:pPr/>
              <a:t>40</a:t>
            </a:fld>
            <a:endParaRPr lang="en-US"/>
          </a:p>
        </p:txBody>
      </p:sp>
    </p:spTree>
    <p:extLst>
      <p:ext uri="{BB962C8B-B14F-4D97-AF65-F5344CB8AC3E}">
        <p14:creationId xmlns:p14="http://schemas.microsoft.com/office/powerpoint/2010/main" val="38424094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41</a:t>
            </a:fld>
            <a:endParaRPr lang="en-US"/>
          </a:p>
        </p:txBody>
      </p:sp>
    </p:spTree>
    <p:extLst>
      <p:ext uri="{BB962C8B-B14F-4D97-AF65-F5344CB8AC3E}">
        <p14:creationId xmlns:p14="http://schemas.microsoft.com/office/powerpoint/2010/main" val="392704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43</a:t>
            </a:fld>
            <a:endParaRPr lang="en-US"/>
          </a:p>
        </p:txBody>
      </p:sp>
    </p:spTree>
    <p:extLst>
      <p:ext uri="{BB962C8B-B14F-4D97-AF65-F5344CB8AC3E}">
        <p14:creationId xmlns:p14="http://schemas.microsoft.com/office/powerpoint/2010/main" val="2609802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44</a:t>
            </a:fld>
            <a:endParaRPr lang="en-US"/>
          </a:p>
        </p:txBody>
      </p:sp>
    </p:spTree>
    <p:extLst>
      <p:ext uri="{BB962C8B-B14F-4D97-AF65-F5344CB8AC3E}">
        <p14:creationId xmlns:p14="http://schemas.microsoft.com/office/powerpoint/2010/main" val="974228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45</a:t>
            </a:fld>
            <a:endParaRPr lang="en-US"/>
          </a:p>
        </p:txBody>
      </p:sp>
    </p:spTree>
    <p:extLst>
      <p:ext uri="{BB962C8B-B14F-4D97-AF65-F5344CB8AC3E}">
        <p14:creationId xmlns:p14="http://schemas.microsoft.com/office/powerpoint/2010/main" val="252782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47</a:t>
            </a:fld>
            <a:endParaRPr lang="en-US"/>
          </a:p>
        </p:txBody>
      </p:sp>
    </p:spTree>
    <p:extLst>
      <p:ext uri="{BB962C8B-B14F-4D97-AF65-F5344CB8AC3E}">
        <p14:creationId xmlns:p14="http://schemas.microsoft.com/office/powerpoint/2010/main" val="421065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0E0A3-9BF8-4DB2-8CB8-4256C0A802C2}" type="slidenum">
              <a:rPr lang="en-US" smtClean="0"/>
              <a:t>50</a:t>
            </a:fld>
            <a:endParaRPr lang="en-US"/>
          </a:p>
        </p:txBody>
      </p:sp>
    </p:spTree>
    <p:extLst>
      <p:ext uri="{BB962C8B-B14F-4D97-AF65-F5344CB8AC3E}">
        <p14:creationId xmlns:p14="http://schemas.microsoft.com/office/powerpoint/2010/main" val="2306881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51</a:t>
            </a:fld>
            <a:endParaRPr lang="en-US"/>
          </a:p>
        </p:txBody>
      </p:sp>
    </p:spTree>
    <p:extLst>
      <p:ext uri="{BB962C8B-B14F-4D97-AF65-F5344CB8AC3E}">
        <p14:creationId xmlns:p14="http://schemas.microsoft.com/office/powerpoint/2010/main" val="288402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4</a:t>
            </a:fld>
            <a:endParaRPr lang="en-US"/>
          </a:p>
        </p:txBody>
      </p:sp>
    </p:spTree>
    <p:extLst>
      <p:ext uri="{BB962C8B-B14F-4D97-AF65-F5344CB8AC3E}">
        <p14:creationId xmlns:p14="http://schemas.microsoft.com/office/powerpoint/2010/main" val="26969790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52</a:t>
            </a:fld>
            <a:endParaRPr lang="en-US"/>
          </a:p>
        </p:txBody>
      </p:sp>
    </p:spTree>
    <p:extLst>
      <p:ext uri="{BB962C8B-B14F-4D97-AF65-F5344CB8AC3E}">
        <p14:creationId xmlns:p14="http://schemas.microsoft.com/office/powerpoint/2010/main" val="3147503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53</a:t>
            </a:fld>
            <a:endParaRPr lang="en-US"/>
          </a:p>
        </p:txBody>
      </p:sp>
    </p:spTree>
    <p:extLst>
      <p:ext uri="{BB962C8B-B14F-4D97-AF65-F5344CB8AC3E}">
        <p14:creationId xmlns:p14="http://schemas.microsoft.com/office/powerpoint/2010/main" val="2182493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 set of elements</a:t>
            </a:r>
            <a:r>
              <a:rPr lang="en-US" baseline="0" dirty="0" smtClean="0"/>
              <a:t> in B but not in A.  Symmetric difference:  set of elements in A or B but not their intersection</a:t>
            </a:r>
            <a:endParaRPr lang="en-US" dirty="0"/>
          </a:p>
        </p:txBody>
      </p:sp>
      <p:sp>
        <p:nvSpPr>
          <p:cNvPr id="4" name="Slide Number Placeholder 3"/>
          <p:cNvSpPr>
            <a:spLocks noGrp="1"/>
          </p:cNvSpPr>
          <p:nvPr>
            <p:ph type="sldNum" sz="quarter" idx="10"/>
          </p:nvPr>
        </p:nvSpPr>
        <p:spPr/>
        <p:txBody>
          <a:bodyPr/>
          <a:lstStyle/>
          <a:p>
            <a:fld id="{222B1A5B-A681-48C9-99EE-371D1AA221B0}" type="slidenum">
              <a:rPr lang="en-US" smtClean="0"/>
              <a:pPr/>
              <a:t>54</a:t>
            </a:fld>
            <a:endParaRPr lang="en-US"/>
          </a:p>
        </p:txBody>
      </p:sp>
    </p:spTree>
    <p:extLst>
      <p:ext uri="{BB962C8B-B14F-4D97-AF65-F5344CB8AC3E}">
        <p14:creationId xmlns:p14="http://schemas.microsoft.com/office/powerpoint/2010/main" val="1561105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56</a:t>
            </a:fld>
            <a:endParaRPr lang="en-US"/>
          </a:p>
        </p:txBody>
      </p:sp>
    </p:spTree>
    <p:extLst>
      <p:ext uri="{BB962C8B-B14F-4D97-AF65-F5344CB8AC3E}">
        <p14:creationId xmlns:p14="http://schemas.microsoft.com/office/powerpoint/2010/main" val="34889542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57</a:t>
            </a:fld>
            <a:endParaRPr lang="en-US"/>
          </a:p>
        </p:txBody>
      </p:sp>
    </p:spTree>
    <p:extLst>
      <p:ext uri="{BB962C8B-B14F-4D97-AF65-F5344CB8AC3E}">
        <p14:creationId xmlns:p14="http://schemas.microsoft.com/office/powerpoint/2010/main" val="21620348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58</a:t>
            </a:fld>
            <a:endParaRPr lang="en-US"/>
          </a:p>
        </p:txBody>
      </p:sp>
    </p:spTree>
    <p:extLst>
      <p:ext uri="{BB962C8B-B14F-4D97-AF65-F5344CB8AC3E}">
        <p14:creationId xmlns:p14="http://schemas.microsoft.com/office/powerpoint/2010/main" val="932847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59</a:t>
            </a:fld>
            <a:endParaRPr lang="en-US"/>
          </a:p>
        </p:txBody>
      </p:sp>
    </p:spTree>
    <p:extLst>
      <p:ext uri="{BB962C8B-B14F-4D97-AF65-F5344CB8AC3E}">
        <p14:creationId xmlns:p14="http://schemas.microsoft.com/office/powerpoint/2010/main" val="70238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9</a:t>
            </a:fld>
            <a:endParaRPr lang="en-US"/>
          </a:p>
        </p:txBody>
      </p:sp>
    </p:spTree>
    <p:extLst>
      <p:ext uri="{BB962C8B-B14F-4D97-AF65-F5344CB8AC3E}">
        <p14:creationId xmlns:p14="http://schemas.microsoft.com/office/powerpoint/2010/main" val="130788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16</a:t>
            </a:fld>
            <a:endParaRPr lang="en-US"/>
          </a:p>
        </p:txBody>
      </p:sp>
    </p:spTree>
    <p:extLst>
      <p:ext uri="{BB962C8B-B14F-4D97-AF65-F5344CB8AC3E}">
        <p14:creationId xmlns:p14="http://schemas.microsoft.com/office/powerpoint/2010/main" val="2517392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tt</a:t>
            </a:r>
            <a:r>
              <a:rPr lang="en-US" dirty="0" smtClean="0"/>
              <a:t> issues an</a:t>
            </a:r>
            <a:r>
              <a:rPr lang="en-US" baseline="0" dirty="0" smtClean="0"/>
              <a:t> error when a source file mixes tabs and spaces</a:t>
            </a:r>
            <a:endParaRPr lang="en-US" dirty="0"/>
          </a:p>
        </p:txBody>
      </p:sp>
      <p:sp>
        <p:nvSpPr>
          <p:cNvPr id="4" name="Slide Number Placeholder 3"/>
          <p:cNvSpPr>
            <a:spLocks noGrp="1"/>
          </p:cNvSpPr>
          <p:nvPr>
            <p:ph type="sldNum" sz="quarter" idx="10"/>
          </p:nvPr>
        </p:nvSpPr>
        <p:spPr/>
        <p:txBody>
          <a:bodyPr/>
          <a:lstStyle/>
          <a:p>
            <a:fld id="{E0A0E0A3-9BF8-4DB2-8CB8-4256C0A802C2}" type="slidenum">
              <a:rPr lang="en-US" smtClean="0"/>
              <a:t>22</a:t>
            </a:fld>
            <a:endParaRPr lang="en-US"/>
          </a:p>
        </p:txBody>
      </p:sp>
    </p:spTree>
    <p:extLst>
      <p:ext uri="{BB962C8B-B14F-4D97-AF65-F5344CB8AC3E}">
        <p14:creationId xmlns:p14="http://schemas.microsoft.com/office/powerpoint/2010/main" val="3867370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25</a:t>
            </a:fld>
            <a:endParaRPr lang="en-US"/>
          </a:p>
        </p:txBody>
      </p:sp>
    </p:spTree>
    <p:extLst>
      <p:ext uri="{BB962C8B-B14F-4D97-AF65-F5344CB8AC3E}">
        <p14:creationId xmlns:p14="http://schemas.microsoft.com/office/powerpoint/2010/main" val="700033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26</a:t>
            </a:fld>
            <a:endParaRPr lang="en-US"/>
          </a:p>
        </p:txBody>
      </p:sp>
    </p:spTree>
    <p:extLst>
      <p:ext uri="{BB962C8B-B14F-4D97-AF65-F5344CB8AC3E}">
        <p14:creationId xmlns:p14="http://schemas.microsoft.com/office/powerpoint/2010/main" val="4155616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27</a:t>
            </a:fld>
            <a:endParaRPr lang="en-US"/>
          </a:p>
        </p:txBody>
      </p:sp>
    </p:spTree>
    <p:extLst>
      <p:ext uri="{BB962C8B-B14F-4D97-AF65-F5344CB8AC3E}">
        <p14:creationId xmlns:p14="http://schemas.microsoft.com/office/powerpoint/2010/main" val="112674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4B83F90-0F8C-4C08-B322-B5281B13E729}" type="datetime1">
              <a:rPr lang="en-US" smtClean="0"/>
              <a:pPr/>
              <a:t>16/1/12</a:t>
            </a:fld>
            <a:endParaRPr lang="en-US"/>
          </a:p>
        </p:txBody>
      </p:sp>
      <p:sp>
        <p:nvSpPr>
          <p:cNvPr id="17" name="Footer Placeholder 16"/>
          <p:cNvSpPr>
            <a:spLocks noGrp="1"/>
          </p:cNvSpPr>
          <p:nvPr>
            <p:ph type="ftr" sz="quarter" idx="11"/>
          </p:nvPr>
        </p:nvSpPr>
        <p:spPr/>
        <p:txBody>
          <a:bodyPr/>
          <a:lstStyle/>
          <a:p>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3E6EFA-2F75-42A7-BCE8-821E224D04CC}" type="datetime1">
              <a:rPr lang="en-US" smtClean="0"/>
              <a:pPr/>
              <a:t>16/1/12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AA9CD-E03E-470E-A1F1-67531AF0EE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65840E-FCCB-4BC7-908B-968F119264B5}" type="datetime1">
              <a:rPr lang="en-US" smtClean="0"/>
              <a:pPr/>
              <a:t>16/1/12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AA9CD-E03E-470E-A1F1-67531AF0EE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0DC1D03-1665-4F3A-9BCE-D2D2A9851494}" type="datetime1">
              <a:rPr lang="en-US" smtClean="0"/>
              <a:pPr/>
              <a:t>16/1/12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AA9CD-E03E-470E-A1F1-67531AF0EE6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5484732-750E-49D6-8DA5-7F6FA8F37597}" type="datetime1">
              <a:rPr lang="en-US" smtClean="0"/>
              <a:pPr/>
              <a:t>16/1/12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89AA9CD-E03E-470E-A1F1-67531AF0EE6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7245709-DEAE-4D95-9C5A-9522F0B3290C}" type="datetime1">
              <a:rPr lang="en-US" smtClean="0"/>
              <a:pPr/>
              <a:t>16/1/12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AA9CD-E03E-470E-A1F1-67531AF0EE6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82C111A-D155-4E59-A871-67E658B01282}" type="datetime1">
              <a:rPr lang="en-US" smtClean="0"/>
              <a:pPr/>
              <a:t>16/1/12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9AA9CD-E03E-470E-A1F1-67531AF0EE6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7670C85-462B-41D1-87C6-3A4B723C725A}" type="datetime1">
              <a:rPr lang="en-US" smtClean="0"/>
              <a:pPr/>
              <a:t>16/1/12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AA9CD-E03E-470E-A1F1-67531AF0EE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73BE2-1FF0-48D5-84F9-98F9AB0620A9}" type="datetime1">
              <a:rPr lang="en-US" smtClean="0"/>
              <a:pPr/>
              <a:t>16/1/12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9AA9CD-E03E-470E-A1F1-67531AF0EE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86364A-6B22-4A3B-9AEB-0D185DA849BD}" type="datetime1">
              <a:rPr lang="en-US" smtClean="0"/>
              <a:pPr/>
              <a:t>16/1/12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AA9CD-E03E-470E-A1F1-67531AF0EE6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2C8460-166E-4E19-B89B-4654D2BD199A}" type="datetime1">
              <a:rPr lang="en-US" smtClean="0"/>
              <a:pPr/>
              <a:t>16/1/12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89AA9CD-E03E-470E-A1F1-67531AF0EE6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3E5BFD9-D550-4772-8C13-5592A3EF20EB}" type="datetime1">
              <a:rPr lang="en-US" smtClean="0"/>
              <a:pPr/>
              <a:t>16/1/12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89AA9CD-E03E-470E-A1F1-67531AF0EE6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yuhangw@umich.edu" TargetMode="External"/><Relationship Id="rId3" Type="http://schemas.openxmlformats.org/officeDocument/2006/relationships/hyperlink" Target="mailto:mjng@umich.edu"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jstor.org/" TargetMode="External"/><Relationship Id="rId3" Type="http://schemas.openxmlformats.org/officeDocument/2006/relationships/hyperlink" Target="http://www.linkedin.com/pub/yuhang-wang-ph-d/28/535/4b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hyperlink" Target="http://www.domo.com/blog/2012/06/how-much-data-is-created-every-minute/" TargetMode="External"/><Relationship Id="rId5" Type="http://schemas.openxmlformats.org/officeDocument/2006/relationships/hyperlink" Target="http://www.domo.com/blog/2014/04/data-never-sleeps-2-0/" TargetMode="External"/><Relationship Id="rId6"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3" Type="http://schemas.openxmlformats.org/officeDocument/2006/relationships/hyperlink" Target="http://docs.python.org/library/stdtypes.html" TargetMode="External"/><Relationship Id="rId4" Type="http://schemas.openxmlformats.org/officeDocument/2006/relationships/hyperlink" Target="http://docs.python.org/library/stdtypes.html%23string-methods"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docs.python.org/2/library/string.html%23formatspec"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8.xml.rels><?xml version="1.0" encoding="UTF-8" standalone="yes"?>
<Relationships xmlns="http://schemas.openxmlformats.org/package/2006/relationships"><Relationship Id="rId3" Type="http://schemas.openxmlformats.org/officeDocument/2006/relationships/hyperlink" Target="http://www.tutorialspoint.com/python/python_basic_syntax.htm" TargetMode="External"/><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9.xml.rels><?xml version="1.0" encoding="UTF-8" standalone="yes"?>
<Relationships xmlns="http://schemas.openxmlformats.org/package/2006/relationships"><Relationship Id="rId3" Type="http://schemas.openxmlformats.org/officeDocument/2006/relationships/hyperlink" Target="http://www.tutorialspoint.com/python/python_basic_syntax.htm" TargetMode="External"/><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3" Type="http://schemas.openxmlformats.org/officeDocument/2006/relationships/hyperlink" Target="http://bits.blogs.nytimes.com/2013/06/19/sizing-up-big-data-broadening-beyond-the-internet/" TargetMode="External"/><Relationship Id="rId4" Type="http://schemas.openxmlformats.org/officeDocument/2006/relationships/hyperlink" Target="http://www.emc.com/collateral/analyst-reports/idc-digital-universe-are-you-ready.pdf" TargetMode="External"/><Relationship Id="rId5" Type="http://schemas.openxmlformats.org/officeDocument/2006/relationships/hyperlink" Target="http://blog.rjmetrics.com/2011/02/07/" TargetMode="External"/><Relationship Id="rId6" Type="http://schemas.openxmlformats.org/officeDocument/2006/relationships/hyperlink" Target="http://www2.sims.berkeley.edu/research/projects/how-much-info-2003/"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hyperlink" Target="http://www.tutorialspoint.com/python/python_basic_syntax.htm" TargetMode="External"/><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tutorialspoint.com/python/python_basic_syntax.htm" TargetMode="External"/><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python.org/2/tutorial/datastructures.html%23list-comprehensions"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docs.python.org/2/library/functions.html%23sorted" TargetMode="External"/><Relationship Id="rId4" Type="http://schemas.openxmlformats.org/officeDocument/2006/relationships/hyperlink" Target="http://docs.python.org/2/howto/sorting.html"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python.org/2/howto/sorting.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python.org/2/howto/sorting.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nosweatshakespeare.com/quotes/shakespeare-dictionary/" TargetMode="External"/><Relationship Id="rId4" Type="http://schemas.openxmlformats.org/officeDocument/2006/relationships/hyperlink" Target="http://www.nosweatshakespeare.com/resources/shakespeare-stage-directions/" TargetMode="External"/><Relationship Id="rId5" Type="http://schemas.openxmlformats.org/officeDocument/2006/relationships/image" Target="../media/image4.png"/><Relationship Id="rId6" Type="http://schemas.openxmlformats.org/officeDocument/2006/relationships/image" Target="../media/image5.jpeg"/><Relationship Id="rId7"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hyperlink" Target="http://www.nosweatshakespeare.com/resources/shakespeare-early-middle-english/"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57.xml.rels><?xml version="1.0" encoding="UTF-8" standalone="yes"?>
<Relationships xmlns="http://schemas.openxmlformats.org/package/2006/relationships"><Relationship Id="rId3" Type="http://schemas.openxmlformats.org/officeDocument/2006/relationships/hyperlink" Target="http://docs.python.org/tutorial/inputoutput.html" TargetMode="External"/><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9.xml.rels><?xml version="1.0" encoding="UTF-8" standalone="yes"?>
<Relationships xmlns="http://schemas.openxmlformats.org/package/2006/relationships"><Relationship Id="rId3" Type="http://schemas.openxmlformats.org/officeDocument/2006/relationships/hyperlink" Target="https://developers.google.com/edu/python/" TargetMode="External"/><Relationship Id="rId4" Type="http://schemas.openxmlformats.org/officeDocument/2006/relationships/hyperlink" Target="http://docs.python.org/2/tutorial/" TargetMode="External"/><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iki.python.org/moin/SimplePrograms"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ackoverflow.com/questions/419163/what-does-if-name-main-d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Winter 2015</a:t>
            </a:r>
          </a:p>
          <a:p>
            <a:r>
              <a:rPr lang="en-US" dirty="0" smtClean="0"/>
              <a:t>Instructor: Yuhang Wang (</a:t>
            </a:r>
            <a:r>
              <a:rPr lang="en-US" dirty="0" err="1" smtClean="0"/>
              <a:t>yuhangw@umich.edu</a:t>
            </a:r>
            <a:r>
              <a:rPr lang="en-US" dirty="0" smtClean="0"/>
              <a:t>)</a:t>
            </a:r>
          </a:p>
          <a:p>
            <a:r>
              <a:rPr lang="en-US" dirty="0" smtClean="0"/>
              <a:t>GSI</a:t>
            </a:r>
            <a:r>
              <a:rPr lang="en-US" dirty="0"/>
              <a:t>: Ming Jiang </a:t>
            </a:r>
            <a:r>
              <a:rPr lang="en-US" dirty="0" smtClean="0"/>
              <a:t>(</a:t>
            </a:r>
            <a:r>
              <a:rPr lang="en-US" dirty="0" err="1" smtClean="0"/>
              <a:t>mjng</a:t>
            </a:r>
            <a:r>
              <a:rPr lang="en-US" dirty="0" err="1"/>
              <a:t>@</a:t>
            </a:r>
            <a:r>
              <a:rPr lang="en-US" dirty="0" err="1" smtClean="0"/>
              <a:t>umich.edu</a:t>
            </a:r>
            <a:r>
              <a:rPr lang="en-US" dirty="0" smtClean="0"/>
              <a:t>)</a:t>
            </a:r>
            <a:endParaRPr lang="en-US" dirty="0"/>
          </a:p>
        </p:txBody>
      </p:sp>
      <p:sp>
        <p:nvSpPr>
          <p:cNvPr id="2" name="Title 1"/>
          <p:cNvSpPr>
            <a:spLocks noGrp="1"/>
          </p:cNvSpPr>
          <p:nvPr>
            <p:ph type="ctrTitle"/>
          </p:nvPr>
        </p:nvSpPr>
        <p:spPr/>
        <p:txBody>
          <a:bodyPr>
            <a:normAutofit/>
          </a:bodyPr>
          <a:lstStyle/>
          <a:p>
            <a:r>
              <a:rPr lang="en-US" dirty="0" smtClean="0"/>
              <a:t>Welcome to 601</a:t>
            </a:r>
            <a:br>
              <a:rPr lang="en-US" dirty="0" smtClean="0"/>
            </a:br>
            <a:r>
              <a:rPr lang="en-US" dirty="0" smtClean="0"/>
              <a:t>Data Manipulation</a:t>
            </a:r>
            <a:endParaRPr lang="en-US" dirty="0"/>
          </a:p>
        </p:txBody>
      </p:sp>
      <p:sp>
        <p:nvSpPr>
          <p:cNvPr id="5" name="Slide Number Placeholder 4"/>
          <p:cNvSpPr>
            <a:spLocks noGrp="1"/>
          </p:cNvSpPr>
          <p:nvPr>
            <p:ph type="sldNum" sz="quarter" idx="4294967295"/>
          </p:nvPr>
        </p:nvSpPr>
        <p:spPr>
          <a:xfrm>
            <a:off x="146304" y="6210300"/>
            <a:ext cx="457200" cy="457200"/>
          </a:xfrm>
        </p:spPr>
        <p:txBody>
          <a:bodyPr/>
          <a:lstStyle/>
          <a:p>
            <a:fld id="{489AA9CD-E03E-470E-A1F1-67531AF0EE6B}" type="slidenum">
              <a:rPr lang="en-US" smtClean="0"/>
              <a:pPr/>
              <a:t>1</a:t>
            </a:fld>
            <a:endParaRPr lang="en-US"/>
          </a:p>
        </p:txBody>
      </p:sp>
      <p:sp>
        <p:nvSpPr>
          <p:cNvPr id="6" name="Rectangle 5"/>
          <p:cNvSpPr/>
          <p:nvPr/>
        </p:nvSpPr>
        <p:spPr>
          <a:xfrm>
            <a:off x="762000" y="6248400"/>
            <a:ext cx="8382000" cy="369332"/>
          </a:xfrm>
          <a:prstGeom prst="rect">
            <a:avLst/>
          </a:prstGeom>
        </p:spPr>
        <p:txBody>
          <a:bodyPr wrap="square">
            <a:spAutoFit/>
          </a:bodyPr>
          <a:lstStyle/>
          <a:p>
            <a:pPr algn="ctr"/>
            <a:r>
              <a:rPr lang="en-US" dirty="0" smtClean="0"/>
              <a:t>Some slides from: </a:t>
            </a:r>
            <a:r>
              <a:rPr lang="en-US" dirty="0" err="1"/>
              <a:t>Kevyn</a:t>
            </a:r>
            <a:r>
              <a:rPr lang="en-US" dirty="0"/>
              <a:t> Collins-</a:t>
            </a:r>
            <a:r>
              <a:rPr lang="en-US" dirty="0" smtClean="0"/>
              <a:t>Thompson, </a:t>
            </a:r>
            <a:r>
              <a:rPr lang="en-US" dirty="0" err="1" smtClean="0"/>
              <a:t>Qiaozhu</a:t>
            </a:r>
            <a:r>
              <a:rPr lang="en-US" dirty="0" smtClean="0"/>
              <a:t> </a:t>
            </a:r>
            <a:r>
              <a:rPr lang="en-US" dirty="0"/>
              <a:t>Mei, Charles Severance and Patrick </a:t>
            </a:r>
            <a:r>
              <a:rPr lang="en-US" dirty="0" err="1"/>
              <a:t>Dudas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What's your programming background?</a:t>
            </a:r>
            <a:endParaRPr lang="en-US" dirty="0"/>
          </a:p>
        </p:txBody>
      </p:sp>
      <p:sp>
        <p:nvSpPr>
          <p:cNvPr id="3" name="Content Placeholder 2"/>
          <p:cNvSpPr>
            <a:spLocks noGrp="1"/>
          </p:cNvSpPr>
          <p:nvPr>
            <p:ph idx="1"/>
          </p:nvPr>
        </p:nvSpPr>
        <p:spPr/>
        <p:txBody>
          <a:bodyPr>
            <a:normAutofit/>
          </a:bodyPr>
          <a:lstStyle/>
          <a:p>
            <a:r>
              <a:rPr lang="en-US" dirty="0" smtClean="0"/>
              <a:t>How many people have some experience with any programming language?</a:t>
            </a:r>
          </a:p>
          <a:p>
            <a:r>
              <a:rPr lang="en-US" dirty="0" smtClean="0"/>
              <a:t>How many people have at least some experience writing programs in Python?</a:t>
            </a:r>
          </a:p>
          <a:p>
            <a:r>
              <a:rPr lang="en-US" dirty="0" smtClean="0"/>
              <a:t>How many people have lots of experience writing programs in Python?</a:t>
            </a:r>
          </a:p>
          <a:p>
            <a:endParaRPr lang="en-US" dirty="0"/>
          </a:p>
        </p:txBody>
      </p:sp>
      <p:sp>
        <p:nvSpPr>
          <p:cNvPr id="6" name="Slide Number Placeholder 5"/>
          <p:cNvSpPr>
            <a:spLocks noGrp="1"/>
          </p:cNvSpPr>
          <p:nvPr>
            <p:ph type="sldNum" sz="quarter" idx="12"/>
          </p:nvPr>
        </p:nvSpPr>
        <p:spPr/>
        <p:txBody>
          <a:bodyPr/>
          <a:lstStyle/>
          <a:p>
            <a:fld id="{86CAC078-77ED-423B-B670-199B4CE4288C}" type="slidenum">
              <a:rPr lang="en-US" smtClean="0"/>
              <a:t>10</a:t>
            </a:fld>
            <a:endParaRPr lang="en-US"/>
          </a:p>
        </p:txBody>
      </p:sp>
    </p:spTree>
    <p:extLst>
      <p:ext uri="{BB962C8B-B14F-4D97-AF65-F5344CB8AC3E}">
        <p14:creationId xmlns:p14="http://schemas.microsoft.com/office/powerpoint/2010/main" val="40669258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 for this course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At least some previous experience writing computer programs:</a:t>
            </a:r>
          </a:p>
          <a:p>
            <a:pPr marL="914400" lvl="1" indent="-514350"/>
            <a:r>
              <a:rPr lang="en-US" sz="2800" dirty="0" smtClean="0"/>
              <a:t>Course experience (e.g. SI 502)</a:t>
            </a:r>
          </a:p>
          <a:p>
            <a:pPr marL="914400" lvl="1" indent="-514350"/>
            <a:r>
              <a:rPr lang="en-US" sz="2800" dirty="0" smtClean="0"/>
              <a:t>Work experience</a:t>
            </a:r>
          </a:p>
          <a:p>
            <a:pPr marL="514350" indent="-514350">
              <a:buFont typeface="+mj-lt"/>
              <a:buAutoNum type="arabicPeriod"/>
            </a:pPr>
            <a:r>
              <a:rPr lang="en-US" sz="2800" dirty="0" smtClean="0"/>
              <a:t>Familiarity with core math/statistics, e.g</a:t>
            </a:r>
            <a:r>
              <a:rPr lang="en-US" sz="2800" dirty="0"/>
              <a:t>.</a:t>
            </a:r>
            <a:r>
              <a:rPr lang="en-US" sz="2800" dirty="0" smtClean="0"/>
              <a:t>:</a:t>
            </a:r>
          </a:p>
          <a:p>
            <a:pPr lvl="1"/>
            <a:r>
              <a:rPr lang="en-US" sz="2800" dirty="0" smtClean="0"/>
              <a:t>Logs, exponential, linear and quadratic functions</a:t>
            </a:r>
          </a:p>
          <a:p>
            <a:pPr lvl="1"/>
            <a:r>
              <a:rPr lang="en-US" sz="2800" dirty="0" smtClean="0"/>
              <a:t>Mean, variance, probability distribution</a:t>
            </a:r>
          </a:p>
          <a:p>
            <a:pPr marL="0" indent="0" algn="ctr">
              <a:buNone/>
            </a:pPr>
            <a:endParaRPr lang="en-US" dirty="0"/>
          </a:p>
          <a:p>
            <a:pPr marL="0" indent="0" algn="ctr">
              <a:buNone/>
            </a:pPr>
            <a:r>
              <a:rPr lang="en-US" sz="2800" dirty="0" smtClean="0"/>
              <a:t>This should </a:t>
            </a:r>
            <a:r>
              <a:rPr lang="en-US" sz="2800" u="sng" dirty="0" smtClean="0"/>
              <a:t>not</a:t>
            </a:r>
            <a:r>
              <a:rPr lang="en-US" sz="2800" dirty="0" smtClean="0"/>
              <a:t> be your very first programming course.</a:t>
            </a:r>
          </a:p>
        </p:txBody>
      </p:sp>
      <p:sp>
        <p:nvSpPr>
          <p:cNvPr id="6" name="Slide Number Placeholder 5"/>
          <p:cNvSpPr>
            <a:spLocks noGrp="1"/>
          </p:cNvSpPr>
          <p:nvPr>
            <p:ph type="sldNum" sz="quarter" idx="12"/>
          </p:nvPr>
        </p:nvSpPr>
        <p:spPr/>
        <p:txBody>
          <a:bodyPr/>
          <a:lstStyle/>
          <a:p>
            <a:fld id="{86CAC078-77ED-423B-B670-199B4CE4288C}" type="slidenum">
              <a:rPr lang="en-US" smtClean="0"/>
              <a:t>11</a:t>
            </a:fld>
            <a:endParaRPr lang="en-US"/>
          </a:p>
        </p:txBody>
      </p:sp>
    </p:spTree>
    <p:extLst>
      <p:ext uri="{BB962C8B-B14F-4D97-AF65-F5344CB8AC3E}">
        <p14:creationId xmlns:p14="http://schemas.microsoft.com/office/powerpoint/2010/main" val="42112635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Go Through the Syllabus</a:t>
            </a:r>
            <a:endParaRPr lang="en-US" dirty="0"/>
          </a:p>
        </p:txBody>
      </p:sp>
      <p:sp>
        <p:nvSpPr>
          <p:cNvPr id="6" name="Slide Number Placeholder 5"/>
          <p:cNvSpPr>
            <a:spLocks noGrp="1"/>
          </p:cNvSpPr>
          <p:nvPr>
            <p:ph type="sldNum" sz="quarter" idx="12"/>
          </p:nvPr>
        </p:nvSpPr>
        <p:spPr/>
        <p:txBody>
          <a:bodyPr/>
          <a:lstStyle/>
          <a:p>
            <a:fld id="{489AA9CD-E03E-470E-A1F1-67531AF0EE6B}" type="slidenum">
              <a:rPr lang="en-US" smtClean="0"/>
              <a:pPr/>
              <a:t>12</a:t>
            </a:fld>
            <a:endParaRPr lang="en-US"/>
          </a:p>
        </p:txBody>
      </p:sp>
      <p:sp>
        <p:nvSpPr>
          <p:cNvPr id="3" name="Content Placeholder 2"/>
          <p:cNvSpPr>
            <a:spLocks noGrp="1"/>
          </p:cNvSpPr>
          <p:nvPr>
            <p:ph sz="quarter" idx="1"/>
          </p:nvPr>
        </p:nvSpPr>
        <p:spPr/>
        <p:txBody>
          <a:bodyPr>
            <a:noAutofit/>
          </a:bodyPr>
          <a:lstStyle/>
          <a:p>
            <a:r>
              <a:rPr lang="en-US" sz="2300" dirty="0"/>
              <a:t>Instructor:   Yuhang Wang (</a:t>
            </a:r>
            <a:r>
              <a:rPr lang="en-US" sz="2300" dirty="0">
                <a:hlinkClick r:id="rId2"/>
              </a:rPr>
              <a:t>yuhangw@umich.edu</a:t>
            </a:r>
            <a:r>
              <a:rPr lang="en-US" sz="2300" dirty="0"/>
              <a:t>) </a:t>
            </a:r>
            <a:r>
              <a:rPr lang="en-US" sz="2300" dirty="0" smtClean="0"/>
              <a:t/>
            </a:r>
            <a:br>
              <a:rPr lang="en-US" sz="2300" dirty="0" smtClean="0"/>
            </a:br>
            <a:r>
              <a:rPr lang="en-US" sz="2300" dirty="0"/>
              <a:t>Instructor Office Hours:  NQ 1243, Wednesdays 5:15pm - 7:15pm.</a:t>
            </a:r>
            <a:endParaRPr lang="en-US" sz="2300" dirty="0" smtClean="0"/>
          </a:p>
          <a:p>
            <a:r>
              <a:rPr lang="en-US" sz="2300" dirty="0" smtClean="0"/>
              <a:t>GSI</a:t>
            </a:r>
            <a:r>
              <a:rPr lang="en-US" sz="2300" dirty="0"/>
              <a:t>: </a:t>
            </a:r>
            <a:r>
              <a:rPr lang="en-US" sz="2300" dirty="0" smtClean="0"/>
              <a:t> Ming </a:t>
            </a:r>
            <a:r>
              <a:rPr lang="en-US" sz="2300" dirty="0"/>
              <a:t>Jiang (</a:t>
            </a:r>
            <a:r>
              <a:rPr lang="en-US" sz="2300" dirty="0">
                <a:hlinkClick r:id="rId3"/>
              </a:rPr>
              <a:t>mjng@</a:t>
            </a:r>
            <a:r>
              <a:rPr lang="en-US" sz="2300" dirty="0" smtClean="0">
                <a:hlinkClick r:id="rId3"/>
              </a:rPr>
              <a:t>umich.edu</a:t>
            </a:r>
            <a:r>
              <a:rPr lang="en-US" sz="2300" dirty="0" smtClean="0"/>
              <a:t>)</a:t>
            </a:r>
            <a:br>
              <a:rPr lang="en-US" sz="2300" dirty="0" smtClean="0"/>
            </a:br>
            <a:r>
              <a:rPr lang="en-US" sz="2300" dirty="0" smtClean="0"/>
              <a:t>GSI </a:t>
            </a:r>
            <a:r>
              <a:rPr lang="en-US" sz="2300" dirty="0"/>
              <a:t>Office Hours: NQ 4352, Mondays 1pm - 3pm and Thursdays 10am - 12pm</a:t>
            </a:r>
            <a:r>
              <a:rPr lang="en-US" sz="2300" dirty="0" smtClean="0"/>
              <a:t>.</a:t>
            </a:r>
          </a:p>
          <a:p>
            <a:r>
              <a:rPr lang="en-US" sz="2300" dirty="0" smtClean="0"/>
              <a:t>If you have (personal) questions about course materials, homework, lab, or projects, the best way is to come and talk to me during my office hours.  You may also contact me via email. </a:t>
            </a:r>
          </a:p>
          <a:p>
            <a:r>
              <a:rPr lang="en-US" sz="2300" dirty="0"/>
              <a:t>For technical help with assignments or lecture material, </a:t>
            </a:r>
            <a:r>
              <a:rPr lang="en-US" sz="2300" dirty="0" smtClean="0"/>
              <a:t>Ming is </a:t>
            </a:r>
            <a:r>
              <a:rPr lang="en-US" sz="2300" dirty="0"/>
              <a:t>also available during his office hours</a:t>
            </a:r>
            <a:r>
              <a:rPr lang="en-US" sz="2300" dirty="0" smtClean="0"/>
              <a:t>.</a:t>
            </a:r>
          </a:p>
          <a:p>
            <a:r>
              <a:rPr lang="en-US" sz="2300" dirty="0" smtClean="0"/>
              <a:t>For general questions about homework</a:t>
            </a:r>
            <a:r>
              <a:rPr lang="en-US" sz="2300" dirty="0"/>
              <a:t> </a:t>
            </a:r>
            <a:r>
              <a:rPr lang="en-US" sz="2300" dirty="0" smtClean="0"/>
              <a:t>and lab, please use the discussion forum on </a:t>
            </a:r>
            <a:r>
              <a:rPr lang="en-US" sz="2300" dirty="0" err="1" smtClean="0"/>
              <a:t>CTools</a:t>
            </a:r>
            <a:r>
              <a:rPr lang="en-US" sz="2300" dirty="0" smtClean="0"/>
              <a:t>. </a:t>
            </a:r>
            <a:endParaRPr lang="en-US" sz="2300" dirty="0"/>
          </a:p>
          <a:p>
            <a:endParaRPr lang="en-US" sz="2300"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Description, and Policy</a:t>
            </a:r>
            <a:endParaRPr lang="en-US" dirty="0"/>
          </a:p>
        </p:txBody>
      </p:sp>
      <p:sp>
        <p:nvSpPr>
          <p:cNvPr id="3" name="Content Placeholder 2"/>
          <p:cNvSpPr>
            <a:spLocks noGrp="1"/>
          </p:cNvSpPr>
          <p:nvPr>
            <p:ph sz="quarter" idx="1"/>
          </p:nvPr>
        </p:nvSpPr>
        <p:spPr>
          <a:xfrm>
            <a:off x="685800" y="1447800"/>
            <a:ext cx="8153400" cy="5105400"/>
          </a:xfrm>
        </p:spPr>
        <p:txBody>
          <a:bodyPr>
            <a:normAutofit lnSpcReduction="10000"/>
          </a:bodyPr>
          <a:lstStyle/>
          <a:p>
            <a:r>
              <a:rPr lang="en-US" b="1" dirty="0" smtClean="0"/>
              <a:t>Required:</a:t>
            </a:r>
          </a:p>
          <a:p>
            <a:pPr lvl="1"/>
            <a:r>
              <a:rPr lang="en-US" dirty="0" smtClean="0"/>
              <a:t>Charles </a:t>
            </a:r>
            <a:r>
              <a:rPr lang="en-US" dirty="0"/>
              <a:t>Severance (2010). Python for Informatics: Exploring Information.</a:t>
            </a:r>
            <a:br>
              <a:rPr lang="en-US" dirty="0"/>
            </a:br>
            <a:r>
              <a:rPr lang="en-US" dirty="0"/>
              <a:t>(</a:t>
            </a:r>
            <a:r>
              <a:rPr lang="en-US" u="sng" dirty="0"/>
              <a:t>http://</a:t>
            </a:r>
            <a:r>
              <a:rPr lang="en-US" u="sng" dirty="0" err="1"/>
              <a:t>open.umich.edu</a:t>
            </a:r>
            <a:r>
              <a:rPr lang="en-US" u="sng" dirty="0"/>
              <a:t>/education/</a:t>
            </a:r>
            <a:r>
              <a:rPr lang="en-US" u="sng" dirty="0" err="1"/>
              <a:t>si</a:t>
            </a:r>
            <a:r>
              <a:rPr lang="en-US" u="sng" dirty="0"/>
              <a:t>/resources/python-</a:t>
            </a:r>
            <a:r>
              <a:rPr lang="en-US" u="sng" dirty="0" err="1"/>
              <a:t>opentextbook</a:t>
            </a:r>
            <a:r>
              <a:rPr lang="en-US" u="sng" dirty="0"/>
              <a:t>/winter2010</a:t>
            </a:r>
            <a:r>
              <a:rPr lang="en-US" dirty="0"/>
              <a:t>)</a:t>
            </a:r>
          </a:p>
          <a:p>
            <a:pPr lvl="1"/>
            <a:r>
              <a:rPr lang="en-US" dirty="0"/>
              <a:t>Python Software Foundation (</a:t>
            </a:r>
            <a:r>
              <a:rPr lang="en-US" dirty="0" smtClean="0"/>
              <a:t>2015)</a:t>
            </a:r>
            <a:r>
              <a:rPr lang="en-US" dirty="0"/>
              <a:t>. "Python </a:t>
            </a:r>
            <a:r>
              <a:rPr lang="en-US" dirty="0" smtClean="0"/>
              <a:t>v2.7.9 </a:t>
            </a:r>
            <a:r>
              <a:rPr lang="en-US" dirty="0"/>
              <a:t>Documentation</a:t>
            </a:r>
            <a:r>
              <a:rPr lang="en-US" dirty="0" smtClean="0"/>
              <a:t>.”</a:t>
            </a:r>
            <a:r>
              <a:rPr lang="en-US" dirty="0"/>
              <a:t> </a:t>
            </a:r>
            <a:r>
              <a:rPr lang="en-US" dirty="0" smtClean="0"/>
              <a:t>(</a:t>
            </a:r>
            <a:r>
              <a:rPr lang="en-US" u="sng" dirty="0"/>
              <a:t>http://</a:t>
            </a:r>
            <a:r>
              <a:rPr lang="en-US" u="sng" dirty="0" err="1"/>
              <a:t>docs.python.org</a:t>
            </a:r>
            <a:r>
              <a:rPr lang="en-US" u="sng" dirty="0"/>
              <a:t>/2/</a:t>
            </a:r>
            <a:r>
              <a:rPr lang="en-US" dirty="0"/>
              <a:t>)</a:t>
            </a:r>
          </a:p>
          <a:p>
            <a:r>
              <a:rPr lang="en-US" b="1" dirty="0"/>
              <a:t>Recommended:</a:t>
            </a:r>
            <a:br>
              <a:rPr lang="en-US" b="1" dirty="0"/>
            </a:br>
            <a:r>
              <a:rPr lang="en-US" dirty="0"/>
              <a:t>Wes McKinney (2012). Python for Data Analysis. O'Reilly Media. ISBN: 978-1-4493-1979-3, </a:t>
            </a:r>
            <a:r>
              <a:rPr lang="en-US" dirty="0" err="1"/>
              <a:t>Ebook</a:t>
            </a:r>
            <a:r>
              <a:rPr lang="en-US" dirty="0"/>
              <a:t> ISBN: 978-1-4493-1978-6</a:t>
            </a:r>
          </a:p>
          <a:p>
            <a:r>
              <a:rPr lang="en-US" dirty="0" smtClean="0"/>
              <a:t>There </a:t>
            </a:r>
            <a:r>
              <a:rPr lang="en-US" dirty="0"/>
              <a:t>will be multiple other sources used throughout the course, but I will note them in the </a:t>
            </a:r>
            <a:r>
              <a:rPr lang="en-US" dirty="0" smtClean="0"/>
              <a:t>slides</a:t>
            </a:r>
            <a:endParaRPr lang="en-US" dirty="0"/>
          </a:p>
        </p:txBody>
      </p:sp>
      <p:sp>
        <p:nvSpPr>
          <p:cNvPr id="5" name="Slide Number Placeholder 4"/>
          <p:cNvSpPr>
            <a:spLocks noGrp="1"/>
          </p:cNvSpPr>
          <p:nvPr>
            <p:ph type="sldNum" sz="quarter" idx="12"/>
          </p:nvPr>
        </p:nvSpPr>
        <p:spPr/>
        <p:txBody>
          <a:bodyPr/>
          <a:lstStyle/>
          <a:p>
            <a:fld id="{489AA9CD-E03E-470E-A1F1-67531AF0EE6B}" type="slidenum">
              <a:rPr lang="en-US" smtClean="0"/>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14</a:t>
            </a:fld>
            <a:endParaRPr lang="en-US"/>
          </a:p>
        </p:txBody>
      </p:sp>
      <p:sp>
        <p:nvSpPr>
          <p:cNvPr id="4" name="Content Placeholder 3"/>
          <p:cNvSpPr>
            <a:spLocks noGrp="1"/>
          </p:cNvSpPr>
          <p:nvPr>
            <p:ph sz="quarter" idx="1"/>
          </p:nvPr>
        </p:nvSpPr>
        <p:spPr>
          <a:xfrm>
            <a:off x="609600" y="1447800"/>
            <a:ext cx="8077200" cy="4572000"/>
          </a:xfrm>
        </p:spPr>
        <p:txBody>
          <a:bodyPr>
            <a:noAutofit/>
          </a:bodyPr>
          <a:lstStyle/>
          <a:p>
            <a:r>
              <a:rPr lang="en-US" sz="2400" b="1" dirty="0"/>
              <a:t>Homework (50%) </a:t>
            </a:r>
            <a:r>
              <a:rPr lang="en-US" sz="2400" dirty="0" smtClean="0"/>
              <a:t> </a:t>
            </a:r>
            <a:r>
              <a:rPr lang="en-US" sz="2400" dirty="0"/>
              <a:t>There will be up to 6 x 100 point weekly homework assignments during the term. I will drop the lowest score of these assignments. Assignments will be posted on </a:t>
            </a:r>
            <a:r>
              <a:rPr lang="en-US" sz="2400" dirty="0" err="1"/>
              <a:t>CTools</a:t>
            </a:r>
            <a:r>
              <a:rPr lang="en-US" sz="2400" dirty="0"/>
              <a:t>. </a:t>
            </a:r>
          </a:p>
          <a:p>
            <a:r>
              <a:rPr lang="en-US" sz="2400" b="1" dirty="0"/>
              <a:t>Lab (20 %) </a:t>
            </a:r>
            <a:r>
              <a:rPr lang="en-US" sz="2400" dirty="0" smtClean="0"/>
              <a:t> </a:t>
            </a:r>
            <a:r>
              <a:rPr lang="en-US" sz="2400" dirty="0"/>
              <a:t>There will be 6 x 20 point weekly in-class lab assignments during the term. I will drop the lowest score of these labs. Labs will be posted on </a:t>
            </a:r>
            <a:r>
              <a:rPr lang="en-US" sz="2400" dirty="0" err="1" smtClean="0"/>
              <a:t>CTools</a:t>
            </a:r>
            <a:r>
              <a:rPr lang="en-US" sz="2400" dirty="0" smtClean="0"/>
              <a:t>.</a:t>
            </a:r>
            <a:endParaRPr lang="en-US" sz="2400" dirty="0"/>
          </a:p>
          <a:p>
            <a:r>
              <a:rPr lang="en-US" sz="2400" b="1" dirty="0"/>
              <a:t>Project (30%) </a:t>
            </a:r>
            <a:r>
              <a:rPr lang="en-US" sz="2400" dirty="0" smtClean="0"/>
              <a:t>There </a:t>
            </a:r>
            <a:r>
              <a:rPr lang="en-US" sz="2400" dirty="0"/>
              <a:t>will be an individual project worth 100 points on a topic of your choice. </a:t>
            </a:r>
            <a:r>
              <a:rPr lang="en-US" sz="2400" dirty="0" smtClean="0"/>
              <a:t>You </a:t>
            </a:r>
            <a:r>
              <a:rPr lang="en-US" sz="2400" dirty="0"/>
              <a:t>will put together a project proposal at the halfway point in the term (1 page, 20 points), a short slide deck summarizing results toward the end of the course (3-5 slides, 15 points) and a final report (typically 4-5 pages, 65 points). You can also optionally give a short presentation during the last class.</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Original </a:t>
            </a:r>
            <a:r>
              <a:rPr lang="en-US" b="1" dirty="0" smtClean="0"/>
              <a:t>Work Policy</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15</a:t>
            </a:fld>
            <a:endParaRPr lang="en-US"/>
          </a:p>
        </p:txBody>
      </p:sp>
      <p:sp>
        <p:nvSpPr>
          <p:cNvPr id="4" name="Content Placeholder 3"/>
          <p:cNvSpPr>
            <a:spLocks noGrp="1"/>
          </p:cNvSpPr>
          <p:nvPr>
            <p:ph sz="quarter" idx="1"/>
          </p:nvPr>
        </p:nvSpPr>
        <p:spPr/>
        <p:txBody>
          <a:bodyPr>
            <a:normAutofit fontScale="92500"/>
          </a:bodyPr>
          <a:lstStyle/>
          <a:p>
            <a:r>
              <a:rPr lang="en-US" dirty="0" smtClean="0"/>
              <a:t>Unless </a:t>
            </a:r>
            <a:r>
              <a:rPr lang="en-US" dirty="0"/>
              <a:t>otherwise specified in an assignment, all submitted work must be your own, original work. You may discuss general approaches with others on individual assignments, but may not copy code or other work and must indicate on your turned-in assignment who you worked with. Any excerpts from the work of others must be clearly identified as a quotation, and a proper citation provided. Any violation of the School’s policy on Academic and Professional Integrity (stated in the Master’s and Doctoral Student Handbooks) will result in severe penalties, which might range from failing an assignment, to failing a course, to being expelled from the program, at the discretion of the instructor and the Associate Dean for Academic Affairs.</a:t>
            </a:r>
          </a:p>
          <a:p>
            <a:endParaRPr lang="en-US" dirty="0"/>
          </a:p>
        </p:txBody>
      </p:sp>
    </p:spTree>
    <p:extLst>
      <p:ext uri="{BB962C8B-B14F-4D97-AF65-F5344CB8AC3E}">
        <p14:creationId xmlns:p14="http://schemas.microsoft.com/office/powerpoint/2010/main" val="347986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smtClean="0"/>
              <a:t>SI 601 Data Manipulation: Class Schedule</a:t>
            </a:r>
            <a:br>
              <a:rPr lang="en-US" sz="3600" dirty="0" smtClean="0"/>
            </a:br>
            <a:r>
              <a:rPr lang="en-US" sz="1600" dirty="0" smtClean="0"/>
              <a:t>(Some details may change)</a:t>
            </a:r>
            <a:br>
              <a:rPr lang="en-US" sz="1600" dirty="0" smtClean="0"/>
            </a:br>
            <a:endParaRPr lang="en-US" sz="1600" dirty="0"/>
          </a:p>
        </p:txBody>
      </p:sp>
      <p:sp>
        <p:nvSpPr>
          <p:cNvPr id="6" name="Slide Number Placeholder 5"/>
          <p:cNvSpPr>
            <a:spLocks noGrp="1"/>
          </p:cNvSpPr>
          <p:nvPr>
            <p:ph type="sldNum" sz="quarter" idx="12"/>
          </p:nvPr>
        </p:nvSpPr>
        <p:spPr/>
        <p:txBody>
          <a:bodyPr/>
          <a:lstStyle/>
          <a:p>
            <a:fld id="{86CAC078-77ED-423B-B670-199B4CE4288C}" type="slidenum">
              <a:rPr lang="en-US" smtClean="0"/>
              <a:t>16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09415596"/>
              </p:ext>
            </p:extLst>
          </p:nvPr>
        </p:nvGraphicFramePr>
        <p:xfrm>
          <a:off x="533400" y="1295400"/>
          <a:ext cx="8001000" cy="4984819"/>
        </p:xfrm>
        <a:graphic>
          <a:graphicData uri="http://schemas.openxmlformats.org/drawingml/2006/table">
            <a:tbl>
              <a:tblPr firstRow="1" bandRow="1">
                <a:tableStyleId>{5C22544A-7EE6-4342-B048-85BDC9FD1C3A}</a:tableStyleId>
              </a:tblPr>
              <a:tblGrid>
                <a:gridCol w="914400"/>
                <a:gridCol w="4267200"/>
                <a:gridCol w="2819400"/>
              </a:tblGrid>
              <a:tr h="593020">
                <a:tc>
                  <a:txBody>
                    <a:bodyPr/>
                    <a:lstStyle/>
                    <a:p>
                      <a:pPr algn="ctr"/>
                      <a:r>
                        <a:rPr lang="en-US" dirty="0" smtClean="0">
                          <a:solidFill>
                            <a:schemeClr val="tx1"/>
                          </a:solidFill>
                        </a:rPr>
                        <a:t>Date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Topic</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Assignments Due</a:t>
                      </a:r>
                    </a:p>
                    <a:p>
                      <a:pPr algn="ctr"/>
                      <a:r>
                        <a:rPr lang="en-US" dirty="0" smtClean="0">
                          <a:solidFill>
                            <a:schemeClr val="tx1"/>
                          </a:solidFill>
                        </a:rPr>
                        <a:t>(before start of class)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020">
                <a:tc>
                  <a:txBody>
                    <a:bodyPr/>
                    <a:lstStyle/>
                    <a:p>
                      <a:pPr algn="ctr"/>
                      <a:r>
                        <a:rPr lang="en-US" baseline="0" dirty="0" smtClean="0">
                          <a:solidFill>
                            <a:schemeClr val="tx1"/>
                          </a:solidFill>
                        </a:rPr>
                        <a:t>Jan 13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Course introduction</a:t>
                      </a:r>
                    </a:p>
                    <a:p>
                      <a:pPr algn="ctr"/>
                      <a:r>
                        <a:rPr lang="en-US" dirty="0" smtClean="0">
                          <a:solidFill>
                            <a:schemeClr val="tx1"/>
                          </a:solidFill>
                        </a:rPr>
                        <a:t>Basics</a:t>
                      </a:r>
                      <a:r>
                        <a:rPr lang="en-US" baseline="0" dirty="0" smtClean="0">
                          <a:solidFill>
                            <a:schemeClr val="tx1"/>
                          </a:solidFill>
                        </a:rPr>
                        <a:t> of </a:t>
                      </a:r>
                      <a:r>
                        <a:rPr lang="en-US" dirty="0" smtClean="0">
                          <a:solidFill>
                            <a:schemeClr val="tx1"/>
                          </a:solidFill>
                        </a:rPr>
                        <a:t>Programming</a:t>
                      </a:r>
                      <a:r>
                        <a:rPr lang="en-US" baseline="0" dirty="0" smtClean="0">
                          <a:solidFill>
                            <a:schemeClr val="tx1"/>
                          </a:solidFill>
                        </a:rPr>
                        <a:t> with Python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Instal</a:t>
                      </a:r>
                      <a:r>
                        <a:rPr lang="en-US" baseline="0" dirty="0" smtClean="0">
                          <a:solidFill>
                            <a:schemeClr val="tx1"/>
                          </a:solidFill>
                        </a:rPr>
                        <a:t>l software as described in welcome email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020">
                <a:tc>
                  <a:txBody>
                    <a:bodyPr/>
                    <a:lstStyle/>
                    <a:p>
                      <a:pPr algn="ctr"/>
                      <a:r>
                        <a:rPr lang="en-US" dirty="0" smtClean="0">
                          <a:solidFill>
                            <a:schemeClr val="tx1"/>
                          </a:solidFill>
                        </a:rPr>
                        <a:t>Jan</a:t>
                      </a:r>
                      <a:r>
                        <a:rPr lang="en-US" baseline="0" dirty="0" smtClean="0">
                          <a:solidFill>
                            <a:schemeClr val="tx1"/>
                          </a:solidFill>
                        </a:rPr>
                        <a:t> 20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Text Encodings</a:t>
                      </a:r>
                    </a:p>
                    <a:p>
                      <a:pPr algn="ctr"/>
                      <a:r>
                        <a:rPr lang="en-US" dirty="0" smtClean="0">
                          <a:solidFill>
                            <a:schemeClr val="tx1"/>
                          </a:solidFill>
                        </a:rPr>
                        <a:t>Extracting Patterns from Text with Regular Expressions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Lab 1, Homework 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020">
                <a:tc>
                  <a:txBody>
                    <a:bodyPr/>
                    <a:lstStyle/>
                    <a:p>
                      <a:pPr algn="ctr"/>
                      <a:r>
                        <a:rPr lang="en-US" dirty="0" smtClean="0">
                          <a:solidFill>
                            <a:schemeClr val="tx1"/>
                          </a:solidFill>
                        </a:rPr>
                        <a:t>Jan</a:t>
                      </a:r>
                      <a:r>
                        <a:rPr lang="en-US" baseline="0" dirty="0" smtClean="0">
                          <a:solidFill>
                            <a:schemeClr val="tx1"/>
                          </a:solidFill>
                        </a:rPr>
                        <a:t> 27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Fetching and Parsing Web content: HTML, XML, JSON,</a:t>
                      </a:r>
                      <a:r>
                        <a:rPr lang="en-US" baseline="0" dirty="0" smtClean="0">
                          <a:solidFill>
                            <a:schemeClr val="tx1"/>
                          </a:solidFill>
                        </a:rPr>
                        <a:t> </a:t>
                      </a:r>
                      <a:r>
                        <a:rPr lang="en-US" dirty="0" smtClean="0">
                          <a:solidFill>
                            <a:schemeClr val="tx1"/>
                          </a:solidFill>
                        </a:rPr>
                        <a:t>Web APIs.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Lab 2, Homework 2</a:t>
                      </a:r>
                      <a:endParaRPr lang="en-US" baseline="0" dirty="0" smtClean="0">
                        <a:solidFill>
                          <a:schemeClr val="tx1"/>
                        </a:solidFill>
                      </a:endParaRPr>
                    </a:p>
                    <a:p>
                      <a:pPr algn="ctr"/>
                      <a:r>
                        <a:rPr lang="en-US" baseline="0" dirty="0" smtClean="0">
                          <a:solidFill>
                            <a:schemeClr val="tx1"/>
                          </a:solidFill>
                        </a:rPr>
                        <a:t>1-page Project Proposal Due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020">
                <a:tc>
                  <a:txBody>
                    <a:bodyPr/>
                    <a:lstStyle/>
                    <a:p>
                      <a:pPr algn="ctr"/>
                      <a:r>
                        <a:rPr lang="en-US" dirty="0" smtClean="0">
                          <a:solidFill>
                            <a:schemeClr val="tx1"/>
                          </a:solidFill>
                        </a:rPr>
                        <a:t>Feb</a:t>
                      </a:r>
                      <a:r>
                        <a:rPr lang="en-US" baseline="0" dirty="0" smtClean="0">
                          <a:solidFill>
                            <a:schemeClr val="tx1"/>
                          </a:solidFill>
                        </a:rPr>
                        <a:t> 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Querying</a:t>
                      </a:r>
                      <a:r>
                        <a:rPr lang="en-US" baseline="0" dirty="0" smtClean="0">
                          <a:solidFill>
                            <a:schemeClr val="tx1"/>
                          </a:solidFill>
                        </a:rPr>
                        <a:t> data in a SQL 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Lab 3, Homework 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020">
                <a:tc>
                  <a:txBody>
                    <a:bodyPr/>
                    <a:lstStyle/>
                    <a:p>
                      <a:pPr algn="ctr"/>
                      <a:r>
                        <a:rPr lang="en-US" dirty="0" smtClean="0">
                          <a:solidFill>
                            <a:schemeClr val="tx1"/>
                          </a:solidFill>
                        </a:rPr>
                        <a:t>Feb</a:t>
                      </a:r>
                      <a:r>
                        <a:rPr lang="en-US" baseline="0" dirty="0" smtClean="0">
                          <a:solidFill>
                            <a:schemeClr val="tx1"/>
                          </a:solidFill>
                        </a:rPr>
                        <a:t> 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Large-scale</a:t>
                      </a:r>
                      <a:r>
                        <a:rPr lang="en-US" baseline="0" dirty="0" smtClean="0">
                          <a:solidFill>
                            <a:schemeClr val="tx1"/>
                          </a:solidFill>
                        </a:rPr>
                        <a:t> data manipulation</a:t>
                      </a:r>
                    </a:p>
                    <a:p>
                      <a:pPr algn="ctr"/>
                      <a:r>
                        <a:rPr lang="en-US" baseline="0" dirty="0" smtClean="0">
                          <a:solidFill>
                            <a:schemeClr val="tx1"/>
                          </a:solidFill>
                        </a:rPr>
                        <a:t>with </a:t>
                      </a:r>
                      <a:r>
                        <a:rPr lang="en-US" baseline="0" dirty="0" err="1" smtClean="0">
                          <a:solidFill>
                            <a:schemeClr val="tx1"/>
                          </a:solidFill>
                        </a:rPr>
                        <a:t>MapReduce</a:t>
                      </a:r>
                      <a:r>
                        <a:rPr lang="en-US" baseline="0" dirty="0" smtClean="0">
                          <a:solidFill>
                            <a:schemeClr val="tx1"/>
                          </a:solidFill>
                        </a:rPr>
                        <a:t> and Hadoop</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Lab 4, Homework 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1000">
                <a:tc>
                  <a:txBody>
                    <a:bodyPr/>
                    <a:lstStyle/>
                    <a:p>
                      <a:pPr algn="ctr"/>
                      <a:r>
                        <a:rPr lang="en-US" dirty="0" smtClean="0">
                          <a:solidFill>
                            <a:schemeClr val="tx1"/>
                          </a:solidFill>
                        </a:rPr>
                        <a:t>Feb</a:t>
                      </a:r>
                      <a:r>
                        <a:rPr lang="en-US" baseline="0" dirty="0" smtClean="0">
                          <a:solidFill>
                            <a:schemeClr val="tx1"/>
                          </a:solidFill>
                        </a:rPr>
                        <a:t> 17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i="0" dirty="0" smtClean="0">
                          <a:solidFill>
                            <a:schemeClr val="tx1"/>
                          </a:solidFill>
                        </a:rPr>
                        <a:t>Advanced</a:t>
                      </a:r>
                      <a:r>
                        <a:rPr lang="en-US" i="0" baseline="0" dirty="0" smtClean="0">
                          <a:solidFill>
                            <a:schemeClr val="tx1"/>
                          </a:solidFill>
                        </a:rPr>
                        <a:t> topics</a:t>
                      </a:r>
                      <a:endParaRPr lang="en-US"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Lab 5, Homework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42500">
                <a:tc>
                  <a:txBody>
                    <a:bodyPr/>
                    <a:lstStyle/>
                    <a:p>
                      <a:pPr algn="ctr"/>
                      <a:r>
                        <a:rPr lang="en-US" dirty="0" smtClean="0">
                          <a:solidFill>
                            <a:schemeClr val="tx1"/>
                          </a:solidFill>
                        </a:rPr>
                        <a:t>Feb</a:t>
                      </a:r>
                      <a:r>
                        <a:rPr lang="en-US" baseline="0" dirty="0" smtClean="0">
                          <a:solidFill>
                            <a:schemeClr val="tx1"/>
                          </a:solidFill>
                        </a:rPr>
                        <a:t> 24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aseline="0" dirty="0" smtClean="0">
                          <a:solidFill>
                            <a:schemeClr val="tx1"/>
                          </a:solidFill>
                        </a:rPr>
                        <a:t>Course Review, Final project presentations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Lab 6, Homework 6</a:t>
                      </a:r>
                    </a:p>
                    <a:p>
                      <a:pPr algn="ctr"/>
                      <a:r>
                        <a:rPr lang="en-US" dirty="0" smtClean="0">
                          <a:solidFill>
                            <a:schemeClr val="tx1"/>
                          </a:solidFill>
                        </a:rPr>
                        <a:t>Project slides,</a:t>
                      </a:r>
                      <a:r>
                        <a:rPr lang="en-US" baseline="0" dirty="0" smtClean="0">
                          <a:solidFill>
                            <a:schemeClr val="tx1"/>
                          </a:solidFill>
                        </a:rPr>
                        <a:t> </a:t>
                      </a:r>
                      <a:r>
                        <a:rPr lang="en-US" dirty="0" smtClean="0">
                          <a:solidFill>
                            <a:schemeClr val="tx1"/>
                          </a:solidFill>
                        </a:rPr>
                        <a:t>Project report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3092006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of the Class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17</a:t>
            </a:fld>
            <a:endParaRPr lang="en-US"/>
          </a:p>
        </p:txBody>
      </p:sp>
      <p:sp>
        <p:nvSpPr>
          <p:cNvPr id="4" name="Content Placeholder 3"/>
          <p:cNvSpPr>
            <a:spLocks noGrp="1"/>
          </p:cNvSpPr>
          <p:nvPr>
            <p:ph sz="quarter" idx="1"/>
          </p:nvPr>
        </p:nvSpPr>
        <p:spPr/>
        <p:txBody>
          <a:bodyPr>
            <a:noAutofit/>
          </a:bodyPr>
          <a:lstStyle/>
          <a:p>
            <a:r>
              <a:rPr lang="en-US" dirty="0"/>
              <a:t>Lecture </a:t>
            </a:r>
            <a:r>
              <a:rPr lang="en-US" dirty="0" smtClean="0"/>
              <a:t>(70-</a:t>
            </a:r>
            <a:r>
              <a:rPr lang="en-US" dirty="0"/>
              <a:t>80 min)</a:t>
            </a:r>
          </a:p>
          <a:p>
            <a:r>
              <a:rPr lang="en-US" dirty="0"/>
              <a:t>15 min break</a:t>
            </a:r>
          </a:p>
          <a:p>
            <a:r>
              <a:rPr lang="en-US" dirty="0"/>
              <a:t>Lab (75 min)</a:t>
            </a:r>
          </a:p>
          <a:p>
            <a:pPr lvl="1"/>
            <a:r>
              <a:rPr lang="en-US" dirty="0"/>
              <a:t>Goal: start applying what was covered in lecture</a:t>
            </a:r>
          </a:p>
          <a:p>
            <a:pPr lvl="1"/>
            <a:r>
              <a:rPr lang="en-US" dirty="0" smtClean="0"/>
              <a:t>Ming </a:t>
            </a:r>
            <a:r>
              <a:rPr lang="en-US" dirty="0"/>
              <a:t>and I will be available to help you</a:t>
            </a:r>
          </a:p>
          <a:p>
            <a:pPr marL="0" indent="0">
              <a:buNone/>
            </a:pPr>
            <a:r>
              <a:rPr lang="en-US" sz="2800" dirty="0" smtClean="0"/>
              <a:t>Remember:</a:t>
            </a:r>
            <a:endParaRPr lang="en-US" sz="2800" dirty="0"/>
          </a:p>
          <a:p>
            <a:r>
              <a:rPr lang="en-US" sz="2800" dirty="0" smtClean="0"/>
              <a:t>Lectures are only the beginning of the learning cycle</a:t>
            </a:r>
          </a:p>
          <a:p>
            <a:r>
              <a:rPr lang="en-US" sz="2800" dirty="0" smtClean="0"/>
              <a:t>Labs and </a:t>
            </a:r>
            <a:r>
              <a:rPr lang="en-US" sz="2800" dirty="0" err="1" smtClean="0"/>
              <a:t>homeworks</a:t>
            </a:r>
            <a:r>
              <a:rPr lang="en-US" sz="2800" dirty="0" smtClean="0"/>
              <a:t> complete it</a:t>
            </a:r>
          </a:p>
          <a:p>
            <a:r>
              <a:rPr lang="en-US" sz="2800" dirty="0" smtClean="0"/>
              <a:t>You only learn when you apply 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Basics of Programming with Python</a:t>
            </a:r>
          </a:p>
        </p:txBody>
      </p:sp>
      <p:sp>
        <p:nvSpPr>
          <p:cNvPr id="5" name="Slide Number Placeholder 4"/>
          <p:cNvSpPr>
            <a:spLocks noGrp="1"/>
          </p:cNvSpPr>
          <p:nvPr>
            <p:ph type="sldNum" sz="quarter" idx="4294967295"/>
          </p:nvPr>
        </p:nvSpPr>
        <p:spPr>
          <a:xfrm>
            <a:off x="146304" y="6210300"/>
            <a:ext cx="457200" cy="457200"/>
          </a:xfrm>
        </p:spPr>
        <p:txBody>
          <a:bodyPr/>
          <a:lstStyle/>
          <a:p>
            <a:fld id="{489AA9CD-E03E-470E-A1F1-67531AF0EE6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Covering</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19</a:t>
            </a:fld>
            <a:endParaRPr lang="en-US"/>
          </a:p>
        </p:txBody>
      </p:sp>
      <p:sp>
        <p:nvSpPr>
          <p:cNvPr id="4" name="Content Placeholder 3"/>
          <p:cNvSpPr>
            <a:spLocks noGrp="1"/>
          </p:cNvSpPr>
          <p:nvPr>
            <p:ph sz="quarter" idx="1"/>
          </p:nvPr>
        </p:nvSpPr>
        <p:spPr/>
        <p:txBody>
          <a:bodyPr/>
          <a:lstStyle/>
          <a:p>
            <a:r>
              <a:rPr lang="en-US" dirty="0" smtClean="0"/>
              <a:t>Python</a:t>
            </a:r>
          </a:p>
          <a:p>
            <a:pPr lvl="1"/>
            <a:r>
              <a:rPr lang="en-US" dirty="0" smtClean="0"/>
              <a:t>Why Python</a:t>
            </a:r>
          </a:p>
          <a:p>
            <a:pPr lvl="1"/>
            <a:r>
              <a:rPr lang="en-US" dirty="0" smtClean="0"/>
              <a:t>Variables</a:t>
            </a:r>
          </a:p>
          <a:p>
            <a:pPr lvl="1"/>
            <a:r>
              <a:rPr lang="en-US" dirty="0" smtClean="0"/>
              <a:t>Loops</a:t>
            </a:r>
          </a:p>
          <a:p>
            <a:pPr lvl="1"/>
            <a:r>
              <a:rPr lang="en-US" dirty="0" smtClean="0"/>
              <a:t>Arrays</a:t>
            </a:r>
          </a:p>
          <a:p>
            <a:pPr lvl="1"/>
            <a:r>
              <a:rPr lang="en-US" dirty="0" smtClean="0"/>
              <a:t>Dictionary</a:t>
            </a:r>
          </a:p>
          <a:p>
            <a:pPr lvl="1"/>
            <a:r>
              <a:rPr lang="en-US" dirty="0" smtClean="0"/>
              <a:t>Lists</a:t>
            </a:r>
          </a:p>
          <a:p>
            <a:pPr lvl="1"/>
            <a:r>
              <a:rPr lang="en-US" dirty="0" smtClean="0"/>
              <a:t>Functions</a:t>
            </a:r>
          </a:p>
          <a:p>
            <a:pPr lvl="1"/>
            <a:r>
              <a:rPr lang="en-US" dirty="0" smtClean="0"/>
              <a:t>File I/O</a:t>
            </a:r>
          </a:p>
          <a:p>
            <a:pPr lvl="2"/>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your instructor</a:t>
            </a:r>
            <a:endParaRPr lang="en-US" dirty="0"/>
          </a:p>
        </p:txBody>
      </p:sp>
      <p:sp>
        <p:nvSpPr>
          <p:cNvPr id="3" name="Content Placeholder 2"/>
          <p:cNvSpPr>
            <a:spLocks noGrp="1"/>
          </p:cNvSpPr>
          <p:nvPr>
            <p:ph sz="quarter" idx="1"/>
          </p:nvPr>
        </p:nvSpPr>
        <p:spPr>
          <a:xfrm>
            <a:off x="914400" y="1447800"/>
            <a:ext cx="7772400" cy="5029200"/>
          </a:xfrm>
        </p:spPr>
        <p:txBody>
          <a:bodyPr>
            <a:normAutofit lnSpcReduction="10000"/>
          </a:bodyPr>
          <a:lstStyle/>
          <a:p>
            <a:pPr marL="0" indent="0" algn="ctr">
              <a:buNone/>
            </a:pPr>
            <a:r>
              <a:rPr lang="en-US" dirty="0"/>
              <a:t>Yuhang </a:t>
            </a:r>
            <a:r>
              <a:rPr lang="en-US" dirty="0" smtClean="0"/>
              <a:t>Wang, Ph.D.</a:t>
            </a:r>
            <a:br>
              <a:rPr lang="en-US" dirty="0" smtClean="0"/>
            </a:br>
            <a:r>
              <a:rPr lang="en-US" altLang="zh-CN" dirty="0" smtClean="0"/>
              <a:t>Adjunct Lecturer, School of Information</a:t>
            </a:r>
            <a:br>
              <a:rPr lang="en-US" altLang="zh-CN" dirty="0" smtClean="0"/>
            </a:br>
            <a:r>
              <a:rPr lang="en-US" altLang="zh-CN" dirty="0" smtClean="0"/>
              <a:t>Data Scientist, JSTOR (</a:t>
            </a:r>
            <a:r>
              <a:rPr lang="en-US" dirty="0">
                <a:hlinkClick r:id="rId2"/>
              </a:rPr>
              <a:t>http://www.jstor.org</a:t>
            </a:r>
            <a:r>
              <a:rPr lang="en-US" dirty="0" smtClean="0">
                <a:hlinkClick r:id="rId2"/>
              </a:rPr>
              <a:t>/</a:t>
            </a:r>
            <a:r>
              <a:rPr lang="en-US" dirty="0" smtClean="0"/>
              <a:t>)</a:t>
            </a:r>
            <a:endParaRPr lang="en-US" altLang="zh-CN" dirty="0" smtClean="0"/>
          </a:p>
          <a:p>
            <a:r>
              <a:rPr lang="en-US" dirty="0" smtClean="0"/>
              <a:t>Born in Liaoning province in </a:t>
            </a:r>
            <a:r>
              <a:rPr lang="en-US" dirty="0"/>
              <a:t>N</a:t>
            </a:r>
            <a:r>
              <a:rPr lang="en-US" dirty="0" smtClean="0"/>
              <a:t>ortheast China and went to college in Shanghai</a:t>
            </a:r>
          </a:p>
          <a:p>
            <a:r>
              <a:rPr lang="en-US" dirty="0" smtClean="0"/>
              <a:t>Ph.D. </a:t>
            </a:r>
            <a:r>
              <a:rPr lang="en-US" dirty="0"/>
              <a:t>in Computer Science (</a:t>
            </a:r>
            <a:r>
              <a:rPr lang="en-US" dirty="0" smtClean="0"/>
              <a:t>Dartmouth College, 2005) </a:t>
            </a:r>
          </a:p>
          <a:p>
            <a:r>
              <a:rPr lang="en-US" dirty="0" smtClean="0"/>
              <a:t>LinkedIn profile:</a:t>
            </a:r>
          </a:p>
          <a:p>
            <a:pPr lvl="1"/>
            <a:r>
              <a:rPr lang="en-US" dirty="0" smtClean="0">
                <a:hlinkClick r:id="rId3"/>
              </a:rPr>
              <a:t>www.linkedin.com</a:t>
            </a:r>
            <a:r>
              <a:rPr lang="en-US" dirty="0">
                <a:hlinkClick r:id="rId3"/>
              </a:rPr>
              <a:t>/pub/yuhang-wang-ph-d/28/535/4b0</a:t>
            </a:r>
            <a:r>
              <a:rPr lang="en-US" dirty="0" smtClean="0">
                <a:hlinkClick r:id="rId3"/>
              </a:rPr>
              <a:t>/</a:t>
            </a:r>
            <a:endParaRPr lang="en-US" dirty="0" smtClean="0"/>
          </a:p>
          <a:p>
            <a:r>
              <a:rPr lang="en-US" dirty="0" smtClean="0"/>
              <a:t>Hobbies:</a:t>
            </a:r>
          </a:p>
          <a:p>
            <a:pPr lvl="1"/>
            <a:r>
              <a:rPr lang="en-US" dirty="0" smtClean="0"/>
              <a:t>Biking, kayaking</a:t>
            </a:r>
            <a:r>
              <a:rPr lang="en-US" smtClean="0"/>
              <a:t>, photography, </a:t>
            </a:r>
            <a:r>
              <a:rPr lang="en-US" dirty="0" smtClean="0"/>
              <a:t>fixing my own cars</a:t>
            </a:r>
          </a:p>
          <a:p>
            <a:r>
              <a:rPr lang="en-US" dirty="0" smtClean="0"/>
              <a:t>Most relevantly, I write code in Python/</a:t>
            </a:r>
            <a:r>
              <a:rPr lang="en-US" dirty="0" err="1" smtClean="0"/>
              <a:t>Scala</a:t>
            </a:r>
            <a:r>
              <a:rPr lang="en-US" dirty="0" smtClean="0"/>
              <a:t>/Java/R everyday to process lots of data and enjoy doing it. </a:t>
            </a:r>
          </a:p>
          <a:p>
            <a:endParaRPr lang="en-US" dirty="0" smtClean="0"/>
          </a:p>
          <a:p>
            <a:endParaRPr lang="en-US" dirty="0"/>
          </a:p>
          <a:p>
            <a:endParaRPr lang="en-US" dirty="0" smtClean="0"/>
          </a:p>
          <a:p>
            <a:endParaRPr lang="en-US" dirty="0"/>
          </a:p>
        </p:txBody>
      </p:sp>
      <p:sp>
        <p:nvSpPr>
          <p:cNvPr id="5" name="Slide Number Placeholder 4"/>
          <p:cNvSpPr>
            <a:spLocks noGrp="1"/>
          </p:cNvSpPr>
          <p:nvPr>
            <p:ph type="sldNum" sz="quarter" idx="12"/>
          </p:nvPr>
        </p:nvSpPr>
        <p:spPr/>
        <p:txBody>
          <a:bodyPr/>
          <a:lstStyle/>
          <a:p>
            <a:fld id="{489AA9CD-E03E-470E-A1F1-67531AF0EE6B}" type="slidenum">
              <a:rPr lang="en-US" smtClean="0"/>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20</a:t>
            </a:fld>
            <a:endParaRPr lang="en-US"/>
          </a:p>
        </p:txBody>
      </p:sp>
      <p:sp>
        <p:nvSpPr>
          <p:cNvPr id="4" name="Content Placeholder 3"/>
          <p:cNvSpPr>
            <a:spLocks noGrp="1"/>
          </p:cNvSpPr>
          <p:nvPr>
            <p:ph sz="quarter" idx="1"/>
          </p:nvPr>
        </p:nvSpPr>
        <p:spPr>
          <a:xfrm>
            <a:off x="914400" y="1447800"/>
            <a:ext cx="7772400" cy="4800600"/>
          </a:xfrm>
        </p:spPr>
        <p:txBody>
          <a:bodyPr>
            <a:normAutofit fontScale="85000" lnSpcReduction="20000"/>
          </a:bodyPr>
          <a:lstStyle/>
          <a:p>
            <a:r>
              <a:rPr lang="en-US" dirty="0" smtClean="0"/>
              <a:t>People use Python for</a:t>
            </a:r>
          </a:p>
          <a:p>
            <a:pPr lvl="1"/>
            <a:r>
              <a:rPr lang="en-US" dirty="0"/>
              <a:t>Data </a:t>
            </a:r>
            <a:r>
              <a:rPr lang="en-US" dirty="0" smtClean="0"/>
              <a:t>manipulation</a:t>
            </a:r>
          </a:p>
          <a:p>
            <a:pPr lvl="1"/>
            <a:r>
              <a:rPr lang="en-US" dirty="0" smtClean="0"/>
              <a:t>Natural Language Processing (NLTK)</a:t>
            </a:r>
            <a:endParaRPr lang="en-US" dirty="0"/>
          </a:p>
          <a:p>
            <a:pPr lvl="1"/>
            <a:r>
              <a:rPr lang="en-US" dirty="0" smtClean="0"/>
              <a:t>Web </a:t>
            </a:r>
            <a:r>
              <a:rPr lang="en-US" dirty="0"/>
              <a:t>development (</a:t>
            </a:r>
            <a:r>
              <a:rPr lang="en-US" dirty="0" err="1"/>
              <a:t>Django</a:t>
            </a:r>
            <a:r>
              <a:rPr lang="en-US" dirty="0"/>
              <a:t> </a:t>
            </a:r>
            <a:r>
              <a:rPr lang="en-US" dirty="0" smtClean="0"/>
              <a:t>web application framework)</a:t>
            </a:r>
          </a:p>
          <a:p>
            <a:pPr lvl="1"/>
            <a:r>
              <a:rPr lang="en-US" dirty="0" smtClean="0"/>
              <a:t>Data analysis (</a:t>
            </a:r>
            <a:r>
              <a:rPr lang="en-US" dirty="0" err="1" smtClean="0"/>
              <a:t>SciPy</a:t>
            </a:r>
            <a:r>
              <a:rPr lang="en-US" dirty="0" smtClean="0"/>
              <a:t>, </a:t>
            </a:r>
            <a:r>
              <a:rPr lang="en-US" dirty="0" err="1" smtClean="0"/>
              <a:t>NumPy</a:t>
            </a:r>
            <a:r>
              <a:rPr lang="en-US" dirty="0"/>
              <a:t>, </a:t>
            </a:r>
            <a:r>
              <a:rPr lang="en-US" dirty="0" smtClean="0"/>
              <a:t>pandas)</a:t>
            </a:r>
          </a:p>
          <a:p>
            <a:pPr lvl="1"/>
            <a:r>
              <a:rPr lang="en-US" dirty="0"/>
              <a:t>Shell </a:t>
            </a:r>
            <a:r>
              <a:rPr lang="en-US" dirty="0" smtClean="0"/>
              <a:t>scripting</a:t>
            </a:r>
          </a:p>
          <a:p>
            <a:pPr lvl="1"/>
            <a:r>
              <a:rPr lang="en-US" dirty="0" err="1" smtClean="0"/>
              <a:t>Hadoop</a:t>
            </a:r>
            <a:r>
              <a:rPr lang="en-US" dirty="0" smtClean="0"/>
              <a:t> Map/Reduce programming (</a:t>
            </a:r>
            <a:r>
              <a:rPr lang="en-US" dirty="0" err="1" smtClean="0"/>
              <a:t>mrjob</a:t>
            </a:r>
            <a:r>
              <a:rPr lang="en-US" dirty="0" smtClean="0"/>
              <a:t>)</a:t>
            </a:r>
          </a:p>
          <a:p>
            <a:pPr lvl="1"/>
            <a:r>
              <a:rPr lang="en-US" dirty="0" smtClean="0"/>
              <a:t>Other fun stuff </a:t>
            </a:r>
            <a:r>
              <a:rPr lang="en-US" dirty="0"/>
              <a:t>(e.g. XBMC media player plugins, </a:t>
            </a:r>
            <a:r>
              <a:rPr lang="en-US" dirty="0" err="1" smtClean="0"/>
              <a:t>Minecraft</a:t>
            </a:r>
            <a:r>
              <a:rPr lang="en-US" dirty="0" smtClean="0"/>
              <a:t> Python API)</a:t>
            </a:r>
          </a:p>
          <a:p>
            <a:r>
              <a:rPr lang="en-US" dirty="0" smtClean="0"/>
              <a:t>Advantages:</a:t>
            </a:r>
          </a:p>
          <a:p>
            <a:pPr lvl="1"/>
            <a:r>
              <a:rPr lang="en-US" dirty="0" smtClean="0"/>
              <a:t>Much more readable than Perl</a:t>
            </a:r>
          </a:p>
          <a:p>
            <a:pPr lvl="1"/>
            <a:r>
              <a:rPr lang="en-US" dirty="0" smtClean="0"/>
              <a:t>Very high level language</a:t>
            </a:r>
          </a:p>
          <a:p>
            <a:pPr lvl="1"/>
            <a:r>
              <a:rPr lang="en-US" dirty="0"/>
              <a:t>Some support for functional programming</a:t>
            </a:r>
          </a:p>
          <a:p>
            <a:pPr lvl="1"/>
            <a:r>
              <a:rPr lang="en-US" dirty="0" smtClean="0"/>
              <a:t>Huge repository of packages</a:t>
            </a:r>
          </a:p>
          <a:p>
            <a:r>
              <a:rPr lang="en-US" dirty="0" smtClean="0"/>
              <a:t>Disadvantage:</a:t>
            </a:r>
          </a:p>
          <a:p>
            <a:pPr lvl="1"/>
            <a:r>
              <a:rPr lang="en-US" dirty="0" smtClean="0"/>
              <a:t>Slow</a:t>
            </a:r>
          </a:p>
          <a:p>
            <a:pPr marL="45720" indent="0">
              <a:buNone/>
            </a:pPr>
            <a:endParaRPr lang="en-US" dirty="0" smtClean="0"/>
          </a:p>
          <a:p>
            <a:pPr lvl="1"/>
            <a:endParaRPr lang="en-US" dirty="0" smtClean="0"/>
          </a:p>
        </p:txBody>
      </p:sp>
    </p:spTree>
    <p:extLst>
      <p:ext uri="{BB962C8B-B14F-4D97-AF65-F5344CB8AC3E}">
        <p14:creationId xmlns:p14="http://schemas.microsoft.com/office/powerpoint/2010/main" val="42302119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run Python code?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21</a:t>
            </a:fld>
            <a:endParaRPr lang="en-US"/>
          </a:p>
        </p:txBody>
      </p:sp>
      <p:sp>
        <p:nvSpPr>
          <p:cNvPr id="4" name="Content Placeholder 3"/>
          <p:cNvSpPr>
            <a:spLocks noGrp="1"/>
          </p:cNvSpPr>
          <p:nvPr>
            <p:ph sz="quarter" idx="1"/>
          </p:nvPr>
        </p:nvSpPr>
        <p:spPr/>
        <p:txBody>
          <a:bodyPr/>
          <a:lstStyle/>
          <a:p>
            <a:r>
              <a:rPr lang="en-US" dirty="0" smtClean="0"/>
              <a:t>Interactively using Python shell</a:t>
            </a:r>
          </a:p>
          <a:p>
            <a:pPr lvl="1"/>
            <a:r>
              <a:rPr lang="en-US" dirty="0" smtClean="0"/>
              <a:t>Mainly for learning/testing</a:t>
            </a:r>
          </a:p>
          <a:p>
            <a:r>
              <a:rPr lang="en-US" dirty="0" smtClean="0"/>
              <a:t>Write a python program, save it and then run it with Python interpreter </a:t>
            </a:r>
          </a:p>
          <a:p>
            <a:pPr marL="0" indent="0">
              <a:buNone/>
            </a:pPr>
            <a:endParaRPr lang="en-US" dirty="0" smtClean="0"/>
          </a:p>
        </p:txBody>
      </p:sp>
    </p:spTree>
    <p:extLst>
      <p:ext uri="{BB962C8B-B14F-4D97-AF65-F5344CB8AC3E}">
        <p14:creationId xmlns:p14="http://schemas.microsoft.com/office/powerpoint/2010/main" val="209774356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Python script </a:t>
            </a:r>
            <a:endParaRPr lang="en-US" dirty="0"/>
          </a:p>
        </p:txBody>
      </p:sp>
      <p:sp>
        <p:nvSpPr>
          <p:cNvPr id="3" name="Content Placeholder 2"/>
          <p:cNvSpPr>
            <a:spLocks noGrp="1"/>
          </p:cNvSpPr>
          <p:nvPr>
            <p:ph idx="1"/>
          </p:nvPr>
        </p:nvSpPr>
        <p:spPr>
          <a:xfrm>
            <a:off x="602740" y="1417638"/>
            <a:ext cx="8229600" cy="2163762"/>
          </a:xfrm>
          <a:noFill/>
          <a:ln>
            <a:solidFill>
              <a:schemeClr val="tx1"/>
            </a:solidFill>
          </a:ln>
        </p:spPr>
        <p:txBody>
          <a:bodyPr>
            <a:normAutofit/>
          </a:bodyPr>
          <a:lstStyle/>
          <a:p>
            <a:pPr marL="0" indent="0">
              <a:buNone/>
            </a:pPr>
            <a:r>
              <a:rPr lang="en-US" sz="1400" dirty="0">
                <a:solidFill>
                  <a:schemeClr val="bg1">
                    <a:lumMod val="65000"/>
                  </a:schemeClr>
                </a:solidFill>
                <a:latin typeface="Courier New" panose="02070309020205020404" pitchFamily="49" charset="0"/>
                <a:cs typeface="Courier New" panose="02070309020205020404" pitchFamily="49" charset="0"/>
              </a:rPr>
              <a:t>#!/</a:t>
            </a:r>
            <a:r>
              <a:rPr lang="en-US" sz="1400" dirty="0" err="1">
                <a:solidFill>
                  <a:schemeClr val="bg1">
                    <a:lumMod val="65000"/>
                  </a:schemeClr>
                </a:solidFill>
                <a:latin typeface="Courier New" panose="02070309020205020404" pitchFamily="49" charset="0"/>
                <a:cs typeface="Courier New" panose="02070309020205020404" pitchFamily="49" charset="0"/>
              </a:rPr>
              <a:t>usr</a:t>
            </a:r>
            <a:r>
              <a:rPr lang="en-US" sz="1400" dirty="0">
                <a:solidFill>
                  <a:schemeClr val="bg1">
                    <a:lumMod val="65000"/>
                  </a:schemeClr>
                </a:solidFill>
                <a:latin typeface="Courier New" panose="02070309020205020404" pitchFamily="49" charset="0"/>
                <a:cs typeface="Courier New" panose="02070309020205020404" pitchFamily="49" charset="0"/>
              </a:rPr>
              <a:t>/bin/python </a:t>
            </a:r>
            <a:r>
              <a:rPr lang="en-US" sz="1400" dirty="0" smtClean="0">
                <a:solidFill>
                  <a:schemeClr val="bg1">
                    <a:lumMod val="65000"/>
                  </a:schemeClr>
                </a:solidFill>
                <a:latin typeface="Courier New" panose="02070309020205020404" pitchFamily="49" charset="0"/>
                <a:cs typeface="Courier New" panose="02070309020205020404" pitchFamily="49" charset="0"/>
              </a:rPr>
              <a:t>–</a:t>
            </a:r>
            <a:r>
              <a:rPr lang="en-US" sz="1400" dirty="0" err="1" smtClean="0">
                <a:solidFill>
                  <a:schemeClr val="bg1">
                    <a:lumMod val="65000"/>
                  </a:schemeClr>
                </a:solidFill>
                <a:latin typeface="Courier New" panose="02070309020205020404" pitchFamily="49" charset="0"/>
                <a:cs typeface="Courier New" panose="02070309020205020404" pitchFamily="49" charset="0"/>
              </a:rPr>
              <a:t>tt</a:t>
            </a:r>
            <a:endParaRPr lang="en-US" sz="1400" dirty="0" smtClean="0">
              <a:solidFill>
                <a:schemeClr val="bg1">
                  <a:lumMod val="65000"/>
                </a:schemeClr>
              </a:solidFill>
              <a:latin typeface="Courier New" panose="02070309020205020404" pitchFamily="49" charset="0"/>
              <a:cs typeface="Courier New" panose="02070309020205020404" pitchFamily="49" charset="0"/>
            </a:endParaRPr>
          </a:p>
          <a:p>
            <a:pPr marL="0" indent="0">
              <a:buNone/>
            </a:pPr>
            <a:endParaRPr lang="en-US" sz="1400"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 interesting stuff goes </a:t>
            </a:r>
            <a:r>
              <a:rPr lang="en-US" sz="1400" b="1" dirty="0" smtClean="0">
                <a:latin typeface="Courier New" panose="02070309020205020404" pitchFamily="49" charset="0"/>
                <a:cs typeface="Courier New" panose="02070309020205020404" pitchFamily="49" charset="0"/>
              </a:rPr>
              <a:t>here</a:t>
            </a:r>
            <a:endParaRPr lang="en-US" sz="1400" b="1" dirty="0">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print </a:t>
            </a:r>
            <a:r>
              <a:rPr lang="en-US" sz="1400" b="1" dirty="0">
                <a:latin typeface="Courier New" panose="02070309020205020404" pitchFamily="49" charset="0"/>
                <a:cs typeface="Courier New" panose="02070309020205020404" pitchFamily="49" charset="0"/>
              </a:rPr>
              <a:t>'Hello world</a:t>
            </a:r>
            <a:r>
              <a:rPr lang="en-US" sz="1400" b="1" dirty="0" smtClean="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2"/>
          </p:nvPr>
        </p:nvSpPr>
        <p:spPr/>
        <p:txBody>
          <a:bodyPr/>
          <a:lstStyle/>
          <a:p>
            <a:fld id="{86CAC078-77ED-423B-B670-199B4CE4288C}" type="slidenum">
              <a:rPr lang="en-US" smtClean="0"/>
              <a:t>22</a:t>
            </a:fld>
            <a:endParaRPr lang="en-US"/>
          </a:p>
        </p:txBody>
      </p:sp>
      <p:sp>
        <p:nvSpPr>
          <p:cNvPr id="8" name="TextBox 7"/>
          <p:cNvSpPr txBox="1"/>
          <p:nvPr/>
        </p:nvSpPr>
        <p:spPr>
          <a:xfrm>
            <a:off x="773680" y="3810000"/>
            <a:ext cx="7938520" cy="2031325"/>
          </a:xfrm>
          <a:prstGeom prst="rect">
            <a:avLst/>
          </a:prstGeom>
          <a:noFill/>
          <a:ln>
            <a:noFill/>
          </a:ln>
        </p:spPr>
        <p:txBody>
          <a:bodyPr wrap="none" rtlCol="0">
            <a:spAutoFit/>
          </a:bodyPr>
          <a:lstStyle/>
          <a:p>
            <a:r>
              <a:rPr lang="en-US" dirty="0" smtClean="0"/>
              <a:t>Usually scripts are saved in files with names like </a:t>
            </a:r>
            <a:r>
              <a:rPr lang="en-US" dirty="0" smtClean="0">
                <a:latin typeface="Courier New" panose="02070309020205020404" pitchFamily="49" charset="0"/>
                <a:cs typeface="Courier New" panose="02070309020205020404" pitchFamily="49" charset="0"/>
              </a:rPr>
              <a:t> hello_world.py  </a:t>
            </a:r>
          </a:p>
          <a:p>
            <a:r>
              <a:rPr lang="en-US" dirty="0" smtClean="0"/>
              <a:t>and then used by running them like this from your operating system command line</a:t>
            </a:r>
          </a:p>
          <a:p>
            <a:r>
              <a:rPr lang="en-US" dirty="0" smtClean="0"/>
              <a:t>instead </a:t>
            </a:r>
            <a:r>
              <a:rPr lang="en-US" dirty="0"/>
              <a:t>of </a:t>
            </a:r>
            <a:r>
              <a:rPr lang="en-US" dirty="0" smtClean="0"/>
              <a:t>being retyped </a:t>
            </a:r>
            <a:r>
              <a:rPr lang="en-US" dirty="0"/>
              <a:t>by hand into the interpreter every time</a:t>
            </a:r>
            <a:r>
              <a:rPr lang="en-US" dirty="0" smtClean="0"/>
              <a:t>..</a:t>
            </a:r>
            <a:endParaRPr lang="en-US" dirty="0"/>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&gt; python hello_world.py</a:t>
            </a:r>
          </a:p>
          <a:p>
            <a:r>
              <a:rPr lang="en-US" dirty="0" smtClean="0">
                <a:latin typeface="Courier New" panose="02070309020205020404" pitchFamily="49" charset="0"/>
                <a:cs typeface="Courier New" panose="02070309020205020404" pitchFamily="49" charset="0"/>
              </a:rPr>
              <a:t>Hello world!</a:t>
            </a:r>
          </a:p>
          <a:p>
            <a:endParaRPr lang="en-US" dirty="0" smtClean="0"/>
          </a:p>
        </p:txBody>
      </p:sp>
    </p:spTree>
    <p:extLst>
      <p:ext uri="{BB962C8B-B14F-4D97-AF65-F5344CB8AC3E}">
        <p14:creationId xmlns:p14="http://schemas.microsoft.com/office/powerpoint/2010/main" val="52390783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Indentation Matters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23</a:t>
            </a:fld>
            <a:endParaRPr lang="en-US"/>
          </a:p>
        </p:txBody>
      </p:sp>
      <p:sp>
        <p:nvSpPr>
          <p:cNvPr id="4" name="Content Placeholder 3"/>
          <p:cNvSpPr>
            <a:spLocks noGrp="1"/>
          </p:cNvSpPr>
          <p:nvPr>
            <p:ph sz="quarter" idx="1"/>
          </p:nvPr>
        </p:nvSpPr>
        <p:spPr/>
        <p:txBody>
          <a:bodyPr/>
          <a:lstStyle/>
          <a:p>
            <a:r>
              <a:rPr lang="en-US" dirty="0" smtClean="0"/>
              <a:t>Unlikely many other languages, Python is NOT free-format</a:t>
            </a:r>
          </a:p>
          <a:p>
            <a:r>
              <a:rPr lang="en-US" dirty="0" smtClean="0"/>
              <a:t>Indentation matters and must be consistent</a:t>
            </a:r>
          </a:p>
          <a:p>
            <a:r>
              <a:rPr lang="en-US" dirty="0" smtClean="0"/>
              <a:t>Consistent indentation enhances readability. It is a good thing.</a:t>
            </a:r>
          </a:p>
          <a:p>
            <a:r>
              <a:rPr lang="en-US" dirty="0" smtClean="0"/>
              <a:t>You can use either:</a:t>
            </a:r>
          </a:p>
          <a:p>
            <a:pPr lvl="1"/>
            <a:r>
              <a:rPr lang="en-US" dirty="0" smtClean="0"/>
              <a:t>Tab</a:t>
            </a:r>
          </a:p>
          <a:p>
            <a:pPr lvl="1"/>
            <a:r>
              <a:rPr lang="en-US" dirty="0" smtClean="0"/>
              <a:t>Spaces (recommended)</a:t>
            </a:r>
          </a:p>
          <a:p>
            <a:r>
              <a:rPr lang="en-US" dirty="0" smtClean="0"/>
              <a:t>Demo of auto-indent in Komodo</a:t>
            </a:r>
          </a:p>
          <a:p>
            <a:pPr marL="45720" indent="0">
              <a:buNone/>
            </a:pPr>
            <a:endParaRPr lang="en-US" dirty="0" smtClean="0"/>
          </a:p>
          <a:p>
            <a:pPr marL="45720" indent="0">
              <a:buNone/>
            </a:pPr>
            <a:endParaRPr lang="en-US" dirty="0" smtClean="0"/>
          </a:p>
        </p:txBody>
      </p:sp>
    </p:spTree>
    <p:extLst>
      <p:ext uri="{BB962C8B-B14F-4D97-AF65-F5344CB8AC3E}">
        <p14:creationId xmlns:p14="http://schemas.microsoft.com/office/powerpoint/2010/main" val="273253444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Commenting</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24</a:t>
            </a:fld>
            <a:endParaRPr lang="en-US"/>
          </a:p>
        </p:txBody>
      </p:sp>
      <p:sp>
        <p:nvSpPr>
          <p:cNvPr id="4" name="Content Placeholder 3"/>
          <p:cNvSpPr>
            <a:spLocks noGrp="1"/>
          </p:cNvSpPr>
          <p:nvPr>
            <p:ph sz="quarter" idx="1"/>
          </p:nvPr>
        </p:nvSpPr>
        <p:spPr/>
        <p:txBody>
          <a:bodyPr>
            <a:noAutofit/>
          </a:bodyPr>
          <a:lstStyle/>
          <a:p>
            <a:r>
              <a:rPr lang="en-US" sz="2000" dirty="0" smtClean="0"/>
              <a:t>Commenting in Python</a:t>
            </a:r>
          </a:p>
          <a:p>
            <a:pPr lvl="1"/>
            <a:r>
              <a:rPr lang="en-US" sz="2000" dirty="0" smtClean="0"/>
              <a:t>Use “#”</a:t>
            </a:r>
          </a:p>
          <a:p>
            <a:pPr lvl="1"/>
            <a:r>
              <a:rPr lang="en-US" sz="2000" dirty="0" smtClean="0"/>
              <a:t>Python ignores these lines, so comment as much as possible (won’t hurt performance)</a:t>
            </a:r>
          </a:p>
          <a:p>
            <a:pPr>
              <a:buNone/>
            </a:pPr>
            <a:r>
              <a:rPr lang="en-US" sz="2000" dirty="0" smtClean="0">
                <a:latin typeface="Courier"/>
                <a:cs typeface="Courier"/>
              </a:rPr>
              <a:t># This would be a comment</a:t>
            </a:r>
          </a:p>
          <a:p>
            <a:pPr>
              <a:buNone/>
            </a:pPr>
            <a:r>
              <a:rPr lang="en-US" sz="2000" dirty="0" smtClean="0">
                <a:latin typeface="Courier"/>
                <a:cs typeface="Courier"/>
              </a:rPr>
              <a:t>###################</a:t>
            </a:r>
          </a:p>
          <a:p>
            <a:pPr>
              <a:buNone/>
            </a:pPr>
            <a:r>
              <a:rPr lang="en-US" sz="2000" dirty="0" smtClean="0">
                <a:latin typeface="Courier"/>
                <a:cs typeface="Courier"/>
              </a:rPr>
              <a:t># Also, this.. </a:t>
            </a:r>
          </a:p>
          <a:p>
            <a:pPr>
              <a:buNone/>
            </a:pPr>
            <a:r>
              <a:rPr lang="en-US" sz="2000" dirty="0" smtClean="0">
                <a:latin typeface="Courier"/>
                <a:cs typeface="Courier"/>
              </a:rPr>
              <a:t>###################</a:t>
            </a:r>
          </a:p>
          <a:p>
            <a:r>
              <a:rPr lang="en-US" sz="2000" dirty="0" smtClean="0"/>
              <a:t>You may also see this type of comments in some Python code:</a:t>
            </a:r>
          </a:p>
          <a:p>
            <a:pPr marL="0" indent="0">
              <a:buNone/>
            </a:pPr>
            <a:r>
              <a:rPr lang="en-US" sz="2000" dirty="0" smtClean="0">
                <a:latin typeface="Courier"/>
                <a:cs typeface="Courier"/>
              </a:rPr>
              <a:t>“””</a:t>
            </a:r>
          </a:p>
          <a:p>
            <a:pPr marL="0" indent="0">
              <a:buNone/>
            </a:pPr>
            <a:r>
              <a:rPr lang="en-US" sz="2000" dirty="0" smtClean="0">
                <a:latin typeface="Courier"/>
                <a:cs typeface="Courier"/>
              </a:rPr>
              <a:t>Technically, this is not comments, but the</a:t>
            </a:r>
          </a:p>
          <a:p>
            <a:pPr marL="0" indent="0">
              <a:buNone/>
            </a:pPr>
            <a:r>
              <a:rPr lang="en-US" sz="2000" dirty="0">
                <a:latin typeface="Courier"/>
                <a:cs typeface="Courier"/>
              </a:rPr>
              <a:t>s</a:t>
            </a:r>
            <a:r>
              <a:rPr lang="en-US" sz="2000" dirty="0" smtClean="0">
                <a:latin typeface="Courier"/>
                <a:cs typeface="Courier"/>
              </a:rPr>
              <a:t>o called </a:t>
            </a:r>
            <a:r>
              <a:rPr lang="en-US" sz="2000" dirty="0" err="1" smtClean="0">
                <a:latin typeface="Courier"/>
                <a:cs typeface="Courier"/>
              </a:rPr>
              <a:t>heredoc</a:t>
            </a:r>
            <a:r>
              <a:rPr lang="en-US" sz="2000" dirty="0" smtClean="0">
                <a:latin typeface="Courier"/>
                <a:cs typeface="Courier"/>
              </a:rPr>
              <a:t>. Works as comments, though.</a:t>
            </a:r>
          </a:p>
          <a:p>
            <a:pPr marL="0" indent="0">
              <a:buNone/>
            </a:pPr>
            <a:r>
              <a:rPr lang="en-US" sz="2000" dirty="0" smtClean="0">
                <a:latin typeface="Courier"/>
                <a:cs typeface="Courier"/>
              </a:rPr>
              <a:t>“””</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building blocks </a:t>
            </a:r>
            <a:br>
              <a:rPr lang="en-US" dirty="0" smtClean="0"/>
            </a:br>
            <a:r>
              <a:rPr lang="en-US" dirty="0" smtClean="0"/>
              <a:t>for programming in Python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25</a:t>
            </a:fld>
            <a:endParaRPr lang="en-US"/>
          </a:p>
        </p:txBody>
      </p:sp>
      <p:sp>
        <p:nvSpPr>
          <p:cNvPr id="4" name="Content Placeholder 3"/>
          <p:cNvSpPr>
            <a:spLocks noGrp="1"/>
          </p:cNvSpPr>
          <p:nvPr>
            <p:ph sz="quarter" idx="1"/>
          </p:nvPr>
        </p:nvSpPr>
        <p:spPr/>
        <p:txBody>
          <a:bodyPr>
            <a:normAutofit/>
          </a:bodyPr>
          <a:lstStyle/>
          <a:p>
            <a:pPr lvl="1"/>
            <a:r>
              <a:rPr lang="en-US" sz="2800" dirty="0" smtClean="0"/>
              <a:t>Variables</a:t>
            </a:r>
          </a:p>
          <a:p>
            <a:pPr lvl="2"/>
            <a:r>
              <a:rPr lang="en-US" sz="2400" dirty="0" smtClean="0"/>
              <a:t>especially Strings</a:t>
            </a:r>
          </a:p>
          <a:p>
            <a:pPr lvl="1"/>
            <a:r>
              <a:rPr lang="en-US" sz="2800" dirty="0" smtClean="0"/>
              <a:t>Loops</a:t>
            </a:r>
          </a:p>
          <a:p>
            <a:pPr lvl="1"/>
            <a:r>
              <a:rPr lang="en-US" sz="2800" dirty="0"/>
              <a:t>Data structures</a:t>
            </a:r>
            <a:r>
              <a:rPr lang="en-US" sz="2800" dirty="0" smtClean="0"/>
              <a:t>: </a:t>
            </a:r>
          </a:p>
          <a:p>
            <a:pPr lvl="2"/>
            <a:r>
              <a:rPr lang="en-US" sz="2400" dirty="0" smtClean="0"/>
              <a:t>Lists and Sorting</a:t>
            </a:r>
          </a:p>
          <a:p>
            <a:pPr lvl="2"/>
            <a:r>
              <a:rPr lang="en-US" sz="2400" dirty="0" smtClean="0"/>
              <a:t>Dictionary</a:t>
            </a:r>
            <a:endParaRPr lang="en-US" sz="2400" b="1" dirty="0" smtClean="0"/>
          </a:p>
          <a:p>
            <a:pPr lvl="2"/>
            <a:r>
              <a:rPr lang="en-US" sz="2400" dirty="0" smtClean="0"/>
              <a:t>Tuple</a:t>
            </a:r>
          </a:p>
          <a:p>
            <a:pPr lvl="2"/>
            <a:r>
              <a:rPr lang="en-US" sz="2400" dirty="0" smtClean="0"/>
              <a:t>Set</a:t>
            </a:r>
          </a:p>
          <a:p>
            <a:pPr lvl="1"/>
            <a:r>
              <a:rPr lang="en-US" sz="2800" dirty="0" smtClean="0"/>
              <a:t>Functions</a:t>
            </a:r>
          </a:p>
          <a:p>
            <a:pPr lvl="1"/>
            <a:r>
              <a:rPr lang="en-US" sz="2800" dirty="0" smtClean="0"/>
              <a:t>File </a:t>
            </a:r>
            <a:r>
              <a:rPr lang="en-US" sz="2800" dirty="0" err="1" smtClean="0"/>
              <a:t>Input/Output</a:t>
            </a:r>
            <a:endParaRPr lang="en-US" sz="2800" dirty="0" smtClean="0"/>
          </a:p>
          <a:p>
            <a:pPr lvl="2"/>
            <a:endParaRPr lang="en-US" sz="2400" dirty="0" smtClean="0"/>
          </a:p>
        </p:txBody>
      </p:sp>
    </p:spTree>
    <p:extLst>
      <p:ext uri="{BB962C8B-B14F-4D97-AF65-F5344CB8AC3E}">
        <p14:creationId xmlns:p14="http://schemas.microsoft.com/office/powerpoint/2010/main" val="24850146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Variables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26</a:t>
            </a:fld>
            <a:endParaRPr lang="en-US"/>
          </a:p>
        </p:txBody>
      </p:sp>
      <p:sp>
        <p:nvSpPr>
          <p:cNvPr id="4" name="Content Placeholder 3"/>
          <p:cNvSpPr>
            <a:spLocks noGrp="1"/>
          </p:cNvSpPr>
          <p:nvPr>
            <p:ph sz="quarter" idx="1"/>
          </p:nvPr>
        </p:nvSpPr>
        <p:spPr/>
        <p:txBody>
          <a:bodyPr/>
          <a:lstStyle/>
          <a:p>
            <a:r>
              <a:rPr lang="en-US" dirty="0" smtClean="0"/>
              <a:t>Must start with a letter or underscore  _</a:t>
            </a:r>
          </a:p>
          <a:p>
            <a:r>
              <a:rPr lang="en-US" dirty="0" smtClean="0"/>
              <a:t>Most consist of letters and/or numbers</a:t>
            </a:r>
          </a:p>
          <a:p>
            <a:r>
              <a:rPr lang="en-US" b="1" dirty="0" smtClean="0"/>
              <a:t>Case sensitive</a:t>
            </a:r>
          </a:p>
          <a:p>
            <a:r>
              <a:rPr lang="en-US" dirty="0" smtClean="0"/>
              <a:t>OK</a:t>
            </a:r>
          </a:p>
          <a:p>
            <a:pPr marL="457200" lvl="1" indent="0">
              <a:buNone/>
            </a:pPr>
            <a:r>
              <a:rPr lang="en-US" sz="1600" dirty="0" err="1" smtClean="0">
                <a:latin typeface="Courier New" panose="02070309020205020404" pitchFamily="49" charset="0"/>
                <a:cs typeface="Courier New" panose="02070309020205020404" pitchFamily="49" charset="0"/>
              </a:rPr>
              <a:t>iAmAVariable</a:t>
            </a:r>
            <a:r>
              <a:rPr lang="en-US" sz="1600" dirty="0" smtClean="0">
                <a:latin typeface="Courier New" panose="02070309020205020404" pitchFamily="49" charset="0"/>
                <a:cs typeface="Courier New" panose="02070309020205020404" pitchFamily="49" charset="0"/>
              </a:rPr>
              <a:t>, variable3, _function</a:t>
            </a:r>
            <a:endParaRPr lang="en-US" sz="1600" dirty="0">
              <a:latin typeface="Courier New" panose="02070309020205020404" pitchFamily="49" charset="0"/>
              <a:cs typeface="Courier New" panose="02070309020205020404" pitchFamily="49" charset="0"/>
            </a:endParaRPr>
          </a:p>
          <a:p>
            <a:r>
              <a:rPr lang="en-US" dirty="0" smtClean="0"/>
              <a:t>Bad</a:t>
            </a:r>
          </a:p>
          <a:p>
            <a:pPr marL="457200" lvl="1" indent="0">
              <a:buNone/>
            </a:pPr>
            <a:r>
              <a:rPr lang="en-US" sz="1600" dirty="0" smtClean="0">
                <a:latin typeface="Courier New" panose="02070309020205020404" pitchFamily="49" charset="0"/>
                <a:cs typeface="Courier New" panose="02070309020205020404" pitchFamily="49" charset="0"/>
              </a:rPr>
              <a:t>19number, :variable, another-variable</a:t>
            </a:r>
          </a:p>
        </p:txBody>
      </p:sp>
    </p:spTree>
    <p:extLst>
      <p:ext uri="{BB962C8B-B14F-4D97-AF65-F5344CB8AC3E}">
        <p14:creationId xmlns:p14="http://schemas.microsoft.com/office/powerpoint/2010/main" val="194745557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Reserved Words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27</a:t>
            </a:fld>
            <a:endParaRPr lang="en-US"/>
          </a:p>
        </p:txBody>
      </p:sp>
      <p:sp>
        <p:nvSpPr>
          <p:cNvPr id="4" name="Content Placeholder 3"/>
          <p:cNvSpPr>
            <a:spLocks noGrp="1"/>
          </p:cNvSpPr>
          <p:nvPr>
            <p:ph sz="quarter" idx="1"/>
          </p:nvPr>
        </p:nvSpPr>
        <p:spPr/>
        <p:txBody>
          <a:bodyPr>
            <a:normAutofit/>
          </a:bodyPr>
          <a:lstStyle/>
          <a:p>
            <a:r>
              <a:rPr lang="en-US" sz="2400" dirty="0" smtClean="0"/>
              <a:t>There are words that </a:t>
            </a:r>
            <a:r>
              <a:rPr lang="en-US" sz="2400" u="sng" dirty="0" smtClean="0"/>
              <a:t>cannot</a:t>
            </a:r>
            <a:r>
              <a:rPr lang="en-US" sz="2400" dirty="0" smtClean="0"/>
              <a:t> be variables.  Why?</a:t>
            </a:r>
          </a:p>
          <a:p>
            <a:r>
              <a:rPr lang="en-US" sz="2400" dirty="0" smtClean="0"/>
              <a:t>They’re already functions within Python </a:t>
            </a:r>
            <a:endParaRPr lang="en-US" sz="2400" dirty="0"/>
          </a:p>
        </p:txBody>
      </p:sp>
      <p:pic>
        <p:nvPicPr>
          <p:cNvPr id="6146" name="Picture 2"/>
          <p:cNvPicPr>
            <a:picLocks noChangeAspect="1" noChangeArrowheads="1"/>
          </p:cNvPicPr>
          <p:nvPr/>
        </p:nvPicPr>
        <p:blipFill rotWithShape="1">
          <a:blip r:embed="rId3" cstate="print"/>
          <a:srcRect l="6283" t="14340" r="4056" b="5660"/>
          <a:stretch/>
        </p:blipFill>
        <p:spPr bwMode="auto">
          <a:xfrm>
            <a:off x="278674" y="2721428"/>
            <a:ext cx="4038600" cy="1828801"/>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4680113" y="2797629"/>
            <a:ext cx="3669974" cy="1752600"/>
          </a:xfrm>
          <a:prstGeom prst="rect">
            <a:avLst/>
          </a:prstGeom>
          <a:noFill/>
          <a:ln w="9525">
            <a:noFill/>
            <a:miter lim="800000"/>
            <a:headEnd/>
            <a:tailEnd/>
          </a:ln>
        </p:spPr>
      </p:pic>
      <p:pic>
        <p:nvPicPr>
          <p:cNvPr id="6148" name="Picture 4"/>
          <p:cNvPicPr>
            <a:picLocks noChangeAspect="1" noChangeArrowheads="1"/>
          </p:cNvPicPr>
          <p:nvPr/>
        </p:nvPicPr>
        <p:blipFill>
          <a:blip r:embed="rId5" cstate="print"/>
          <a:srcRect/>
          <a:stretch>
            <a:fillRect/>
          </a:stretch>
        </p:blipFill>
        <p:spPr bwMode="auto">
          <a:xfrm>
            <a:off x="4495800" y="4623535"/>
            <a:ext cx="4191000" cy="1811252"/>
          </a:xfrm>
          <a:prstGeom prst="rect">
            <a:avLst/>
          </a:prstGeom>
          <a:noFill/>
          <a:ln w="9525">
            <a:noFill/>
            <a:miter lim="800000"/>
            <a:headEnd/>
            <a:tailEnd/>
          </a:ln>
        </p:spPr>
      </p:pic>
      <p:sp>
        <p:nvSpPr>
          <p:cNvPr id="5" name="TextBox 4"/>
          <p:cNvSpPr txBox="1"/>
          <p:nvPr/>
        </p:nvSpPr>
        <p:spPr>
          <a:xfrm>
            <a:off x="723900" y="4928996"/>
            <a:ext cx="3505200" cy="1200329"/>
          </a:xfrm>
          <a:prstGeom prst="rect">
            <a:avLst/>
          </a:prstGeom>
          <a:noFill/>
        </p:spPr>
        <p:txBody>
          <a:bodyPr wrap="square" rtlCol="0">
            <a:spAutoFit/>
          </a:bodyPr>
          <a:lstStyle/>
          <a:p>
            <a:r>
              <a:rPr lang="en-US" sz="2400" dirty="0" smtClean="0"/>
              <a:t>Similarly, variables can’t share names with your existing functions.</a:t>
            </a:r>
            <a:endParaRPr lang="en-US" sz="2400" dirty="0"/>
          </a:p>
        </p:txBody>
      </p:sp>
    </p:spTree>
    <p:extLst>
      <p:ext uri="{BB962C8B-B14F-4D97-AF65-F5344CB8AC3E}">
        <p14:creationId xmlns:p14="http://schemas.microsoft.com/office/powerpoint/2010/main" val="33146366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(Variables)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28</a:t>
            </a:fld>
            <a:endParaRPr lang="en-US"/>
          </a:p>
        </p:txBody>
      </p:sp>
      <p:sp>
        <p:nvSpPr>
          <p:cNvPr id="4" name="Content Placeholder 3"/>
          <p:cNvSpPr>
            <a:spLocks noGrp="1"/>
          </p:cNvSpPr>
          <p:nvPr>
            <p:ph sz="quarter" idx="1"/>
          </p:nvPr>
        </p:nvSpPr>
        <p:spPr/>
        <p:txBody>
          <a:bodyPr/>
          <a:lstStyle/>
          <a:p>
            <a:r>
              <a:rPr lang="en-US" dirty="0" err="1" smtClean="0"/>
              <a:t>variable_name</a:t>
            </a:r>
            <a:r>
              <a:rPr lang="en-US" dirty="0" smtClean="0"/>
              <a:t> = expression</a:t>
            </a:r>
          </a:p>
          <a:p>
            <a:r>
              <a:rPr lang="en-US" dirty="0" smtClean="0"/>
              <a:t>Python will assign type based on the expression</a:t>
            </a:r>
          </a:p>
          <a:p>
            <a:r>
              <a:rPr lang="en-US" dirty="0" smtClean="0"/>
              <a:t>Use “type()” to see what type of variable it is</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2590800" y="4114800"/>
            <a:ext cx="4114800" cy="1730251"/>
          </a:xfrm>
          <a:prstGeom prst="rect">
            <a:avLst/>
          </a:prstGeom>
          <a:noFill/>
          <a:ln w="9525">
            <a:noFill/>
            <a:miter lim="800000"/>
            <a:headEnd/>
            <a:tailEnd/>
          </a:ln>
        </p:spPr>
      </p:pic>
    </p:spTree>
    <p:extLst>
      <p:ext uri="{BB962C8B-B14F-4D97-AF65-F5344CB8AC3E}">
        <p14:creationId xmlns:p14="http://schemas.microsoft.com/office/powerpoint/2010/main" val="126230449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types in Python</a:t>
            </a:r>
            <a:endParaRPr lang="en-US" dirty="0"/>
          </a:p>
        </p:txBody>
      </p:sp>
      <p:sp>
        <p:nvSpPr>
          <p:cNvPr id="3" name="Content Placeholder 2"/>
          <p:cNvSpPr>
            <a:spLocks noGrp="1"/>
          </p:cNvSpPr>
          <p:nvPr>
            <p:ph idx="1"/>
          </p:nvPr>
        </p:nvSpPr>
        <p:spPr/>
        <p:txBody>
          <a:bodyPr>
            <a:normAutofit/>
          </a:bodyPr>
          <a:lstStyle/>
          <a:p>
            <a:r>
              <a:rPr lang="en-US" dirty="0" smtClean="0"/>
              <a:t>Numbers</a:t>
            </a:r>
          </a:p>
          <a:p>
            <a:pPr lvl="1"/>
            <a:r>
              <a:rPr lang="en-US" dirty="0" err="1" smtClean="0"/>
              <a:t>int</a:t>
            </a:r>
            <a:r>
              <a:rPr lang="en-US" dirty="0" smtClean="0"/>
              <a:t> (signed integers)		</a:t>
            </a:r>
            <a:r>
              <a:rPr lang="en-US" sz="1900" dirty="0" smtClean="0">
                <a:latin typeface="Courier New" panose="02070309020205020404" pitchFamily="49" charset="0"/>
                <a:cs typeface="Courier New" panose="02070309020205020404" pitchFamily="49" charset="0"/>
              </a:rPr>
              <a:t>x = 10</a:t>
            </a:r>
          </a:p>
          <a:p>
            <a:pPr lvl="1"/>
            <a:r>
              <a:rPr lang="en-US" dirty="0" smtClean="0"/>
              <a:t>long (bigger signed </a:t>
            </a:r>
            <a:r>
              <a:rPr lang="en-US" dirty="0"/>
              <a:t>integers)	</a:t>
            </a:r>
            <a:r>
              <a:rPr lang="en-US" sz="1900" dirty="0" smtClean="0">
                <a:latin typeface="Courier New" panose="02070309020205020404" pitchFamily="49" charset="0"/>
                <a:cs typeface="Courier New" panose="02070309020205020404" pitchFamily="49" charset="0"/>
              </a:rPr>
              <a:t>x = -472188529529L</a:t>
            </a:r>
          </a:p>
          <a:p>
            <a:pPr lvl="1"/>
            <a:r>
              <a:rPr lang="en-US" dirty="0" smtClean="0"/>
              <a:t>float (floating-point real values)	</a:t>
            </a:r>
            <a:r>
              <a:rPr lang="en-US" sz="1900" dirty="0" smtClean="0">
                <a:latin typeface="Courier New" panose="02070309020205020404" pitchFamily="49" charset="0"/>
                <a:cs typeface="Courier New" panose="02070309020205020404" pitchFamily="49" charset="0"/>
              </a:rPr>
              <a:t>x = -2.71828</a:t>
            </a:r>
          </a:p>
          <a:p>
            <a:pPr lvl="1"/>
            <a:r>
              <a:rPr lang="en-US" dirty="0" smtClean="0"/>
              <a:t>complex  				</a:t>
            </a:r>
            <a:r>
              <a:rPr lang="en-US" sz="1900" dirty="0" smtClean="0">
                <a:latin typeface="Courier New" panose="02070309020205020404" pitchFamily="49" charset="0"/>
                <a:cs typeface="Courier New" panose="02070309020205020404" pitchFamily="49" charset="0"/>
              </a:rPr>
              <a:t>x = 3.14j</a:t>
            </a:r>
          </a:p>
          <a:p>
            <a:r>
              <a:rPr lang="en-US" dirty="0" smtClean="0"/>
              <a:t>String	</a:t>
            </a:r>
            <a:r>
              <a:rPr lang="en-US" sz="1900" dirty="0" smtClean="0">
                <a:latin typeface="Courier New" panose="02070309020205020404" pitchFamily="49" charset="0"/>
                <a:cs typeface="Courier New" panose="02070309020205020404" pitchFamily="49" charset="0"/>
              </a:rPr>
              <a:t>x = 'pineapple'</a:t>
            </a:r>
          </a:p>
          <a:p>
            <a:r>
              <a:rPr lang="en-US" dirty="0" smtClean="0"/>
              <a:t>List		</a:t>
            </a:r>
            <a:r>
              <a:rPr lang="en-US" sz="1700" dirty="0" smtClean="0">
                <a:latin typeface="Courier New" panose="02070309020205020404" pitchFamily="49" charset="0"/>
                <a:cs typeface="Courier New" panose="02070309020205020404" pitchFamily="49" charset="0"/>
              </a:rPr>
              <a:t>x </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abcd</a:t>
            </a:r>
            <a:r>
              <a:rPr lang="en-US" sz="1700" dirty="0">
                <a:latin typeface="Courier New" panose="02070309020205020404" pitchFamily="49" charset="0"/>
                <a:cs typeface="Courier New" panose="02070309020205020404" pitchFamily="49" charset="0"/>
              </a:rPr>
              <a:t>', 786 , 2.23, 'john', 70.2 </a:t>
            </a:r>
            <a:r>
              <a:rPr lang="en-US" sz="1700" dirty="0" smtClean="0">
                <a:latin typeface="Courier New" panose="02070309020205020404" pitchFamily="49" charset="0"/>
                <a:cs typeface="Courier New" panose="02070309020205020404" pitchFamily="49" charset="0"/>
              </a:rPr>
              <a:t>]</a:t>
            </a:r>
          </a:p>
          <a:p>
            <a:r>
              <a:rPr lang="en-US" dirty="0" smtClean="0"/>
              <a:t>Tuple </a:t>
            </a:r>
            <a:r>
              <a:rPr lang="en-US" dirty="0"/>
              <a:t>(read-only lists)  </a:t>
            </a:r>
            <a:r>
              <a:rPr lang="en-US" dirty="0" smtClean="0"/>
              <a:t> </a:t>
            </a:r>
            <a:r>
              <a:rPr lang="en-US" sz="1600" dirty="0" smtClean="0">
                <a:latin typeface="Courier New" panose="02070309020205020404" pitchFamily="49" charset="0"/>
                <a:cs typeface="Courier New" panose="02070309020205020404" pitchFamily="49" charset="0"/>
              </a:rPr>
              <a:t>x =('</a:t>
            </a:r>
            <a:r>
              <a:rPr lang="en-US" sz="1600" dirty="0" err="1" smtClean="0">
                <a:latin typeface="Courier New" panose="02070309020205020404" pitchFamily="49" charset="0"/>
                <a:cs typeface="Courier New" panose="02070309020205020404" pitchFamily="49" charset="0"/>
              </a:rPr>
              <a:t>abcd</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786, </a:t>
            </a:r>
            <a:r>
              <a:rPr lang="en-US" sz="1600" dirty="0">
                <a:latin typeface="Courier New" panose="02070309020205020404" pitchFamily="49" charset="0"/>
                <a:cs typeface="Courier New" panose="02070309020205020404" pitchFamily="49" charset="0"/>
              </a:rPr>
              <a:t>'john', 70.2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dirty="0"/>
              <a:t>Dictionary  </a:t>
            </a:r>
            <a:r>
              <a:rPr lang="en-US" sz="1700" dirty="0" smtClean="0">
                <a:latin typeface="Courier New" panose="02070309020205020404" pitchFamily="49" charset="0"/>
                <a:cs typeface="Courier New" panose="02070309020205020404" pitchFamily="49" charset="0"/>
              </a:rPr>
              <a:t>x </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name</a:t>
            </a:r>
            <a:r>
              <a:rPr lang="en-US" sz="1700" dirty="0" err="1" smtClean="0">
                <a:latin typeface="Courier New" panose="02070309020205020404" pitchFamily="49" charset="0"/>
                <a:cs typeface="Courier New" panose="02070309020205020404" pitchFamily="49" charset="0"/>
              </a:rPr>
              <a:t>':'john</a:t>
            </a:r>
            <a:r>
              <a:rPr lang="en-US" sz="1700" dirty="0" smtClean="0">
                <a:latin typeface="Courier New" panose="02070309020205020404" pitchFamily="49" charset="0"/>
                <a:cs typeface="Courier New" panose="02070309020205020404" pitchFamily="49" charset="0"/>
              </a:rPr>
              <a:t>', 'code</a:t>
            </a:r>
            <a:r>
              <a:rPr lang="en-US" sz="1700" dirty="0">
                <a:latin typeface="Courier New" panose="02070309020205020404" pitchFamily="49" charset="0"/>
                <a:cs typeface="Courier New" panose="02070309020205020404" pitchFamily="49" charset="0"/>
              </a:rPr>
              <a:t>':6734, </a:t>
            </a:r>
            <a:r>
              <a:rPr lang="en-US" sz="1700" dirty="0" smtClean="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dept</a:t>
            </a:r>
            <a:r>
              <a:rPr lang="en-US" sz="1700" dirty="0" smtClean="0">
                <a:latin typeface="Courier New" panose="02070309020205020404" pitchFamily="49" charset="0"/>
                <a:cs typeface="Courier New" panose="02070309020205020404" pitchFamily="49" charset="0"/>
              </a:rPr>
              <a:t>':'sales'}</a:t>
            </a:r>
          </a:p>
          <a:p>
            <a:pPr marL="0" indent="0">
              <a:buNone/>
            </a:pPr>
            <a:endParaRPr lang="en-US" sz="1700" dirty="0">
              <a:latin typeface="Courier New" panose="02070309020205020404" pitchFamily="49" charset="0"/>
              <a:cs typeface="Courier New" panose="02070309020205020404" pitchFamily="49" charset="0"/>
            </a:endParaRPr>
          </a:p>
          <a:p>
            <a:endParaRPr lang="en-US" dirty="0" smtClean="0"/>
          </a:p>
        </p:txBody>
      </p:sp>
      <p:sp>
        <p:nvSpPr>
          <p:cNvPr id="7" name="Slide Number Placeholder 6"/>
          <p:cNvSpPr>
            <a:spLocks noGrp="1"/>
          </p:cNvSpPr>
          <p:nvPr>
            <p:ph type="sldNum" sz="quarter" idx="12"/>
          </p:nvPr>
        </p:nvSpPr>
        <p:spPr/>
        <p:txBody>
          <a:bodyPr/>
          <a:lstStyle/>
          <a:p>
            <a:fld id="{86CAC078-77ED-423B-B670-199B4CE4288C}" type="slidenum">
              <a:rPr lang="en-US" smtClean="0"/>
              <a:t>29</a:t>
            </a:fld>
            <a:endParaRPr lang="en-US"/>
          </a:p>
        </p:txBody>
      </p:sp>
    </p:spTree>
    <p:extLst>
      <p:ext uri="{BB962C8B-B14F-4D97-AF65-F5344CB8AC3E}">
        <p14:creationId xmlns:p14="http://schemas.microsoft.com/office/powerpoint/2010/main" val="26434349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fast is information being created </a:t>
            </a:r>
            <a:r>
              <a:rPr lang="en-US" u="sng" dirty="0" smtClean="0"/>
              <a:t>every minute</a:t>
            </a:r>
            <a:r>
              <a:rPr lang="en-US" dirty="0" smtClean="0"/>
              <a:t>?</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6" name="Slide Number Placeholder 5"/>
          <p:cNvSpPr>
            <a:spLocks noGrp="1"/>
          </p:cNvSpPr>
          <p:nvPr>
            <p:ph type="sldNum" sz="quarter" idx="12"/>
          </p:nvPr>
        </p:nvSpPr>
        <p:spPr/>
        <p:txBody>
          <a:bodyPr/>
          <a:lstStyle/>
          <a:p>
            <a:fld id="{86CAC078-77ED-423B-B670-199B4CE4288C}" type="slidenum">
              <a:rPr lang="en-US" smtClean="0"/>
              <a:t>3</a:t>
            </a:fld>
            <a:endParaRPr lang="en-US"/>
          </a:p>
        </p:txBody>
      </p:sp>
      <p:pic>
        <p:nvPicPr>
          <p:cNvPr id="1026" name="Picture 2" descr="http://rack.1.mshcdn.com/media/ZgkyMDEyLzA2LzIyLzA2XzU0XzE0XzYzM19maWxlCnAJdGh1bWIJMTIwMHg5NjAwPg/1c7d4fe7"/>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0712" b="18863"/>
          <a:stretch/>
        </p:blipFill>
        <p:spPr bwMode="auto">
          <a:xfrm>
            <a:off x="914400" y="1524000"/>
            <a:ext cx="3812043" cy="42671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98129" y="6133178"/>
            <a:ext cx="4863832" cy="553998"/>
          </a:xfrm>
          <a:prstGeom prst="rect">
            <a:avLst/>
          </a:prstGeom>
          <a:noFill/>
        </p:spPr>
        <p:txBody>
          <a:bodyPr wrap="none" rtlCol="0">
            <a:spAutoFit/>
          </a:bodyPr>
          <a:lstStyle/>
          <a:p>
            <a:r>
              <a:rPr lang="en-US" sz="1000" dirty="0" smtClean="0">
                <a:hlinkClick r:id="rId4"/>
              </a:rPr>
              <a:t>Sources: http</a:t>
            </a:r>
            <a:r>
              <a:rPr lang="en-US" sz="1000" dirty="0">
                <a:hlinkClick r:id="rId4"/>
              </a:rPr>
              <a:t>://www.domo.com/blog/2012/06/how-much-data-is-created-every-minute</a:t>
            </a:r>
            <a:r>
              <a:rPr lang="en-US" sz="1000" dirty="0" smtClean="0">
                <a:hlinkClick r:id="rId4"/>
              </a:rPr>
              <a:t>/</a:t>
            </a:r>
            <a:endParaRPr lang="en-US" sz="1000" dirty="0" smtClean="0"/>
          </a:p>
          <a:p>
            <a:r>
              <a:rPr lang="en-US" sz="1000" dirty="0" smtClean="0"/>
              <a:t>	</a:t>
            </a:r>
            <a:r>
              <a:rPr lang="en-US" sz="1000" dirty="0" smtClean="0">
                <a:hlinkClick r:id="rId5"/>
              </a:rPr>
              <a:t>http</a:t>
            </a:r>
            <a:r>
              <a:rPr lang="en-US" sz="1000" dirty="0">
                <a:hlinkClick r:id="rId5"/>
              </a:rPr>
              <a:t>://www.domo.com/blog/2014/04/data-never-sleeps-2-0</a:t>
            </a:r>
            <a:r>
              <a:rPr lang="en-US" sz="1000" dirty="0" smtClean="0">
                <a:hlinkClick r:id="rId5"/>
              </a:rPr>
              <a:t>/</a:t>
            </a:r>
            <a:endParaRPr lang="en-US" sz="1000" dirty="0" smtClean="0"/>
          </a:p>
          <a:p>
            <a:endParaRPr lang="en-US" sz="1000" dirty="0" smtClean="0"/>
          </a:p>
        </p:txBody>
      </p:sp>
      <p:pic>
        <p:nvPicPr>
          <p:cNvPr id="1028" name="Picture 4" descr="DataNeverSleeps_2.0_v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0616" b="18980"/>
          <a:stretch/>
        </p:blipFill>
        <p:spPr bwMode="auto">
          <a:xfrm>
            <a:off x="4829355" y="1524000"/>
            <a:ext cx="3857445" cy="43176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395257" y="5726668"/>
            <a:ext cx="652743" cy="369332"/>
          </a:xfrm>
          <a:prstGeom prst="rect">
            <a:avLst/>
          </a:prstGeom>
          <a:noFill/>
        </p:spPr>
        <p:txBody>
          <a:bodyPr wrap="none" rtlCol="0">
            <a:spAutoFit/>
          </a:bodyPr>
          <a:lstStyle/>
          <a:p>
            <a:r>
              <a:rPr lang="en-US" dirty="0" smtClean="0"/>
              <a:t>2012</a:t>
            </a:r>
            <a:endParaRPr lang="en-US" dirty="0"/>
          </a:p>
        </p:txBody>
      </p:sp>
      <p:sp>
        <p:nvSpPr>
          <p:cNvPr id="11" name="TextBox 10"/>
          <p:cNvSpPr txBox="1"/>
          <p:nvPr/>
        </p:nvSpPr>
        <p:spPr>
          <a:xfrm>
            <a:off x="6357657" y="5715000"/>
            <a:ext cx="652743" cy="369332"/>
          </a:xfrm>
          <a:prstGeom prst="rect">
            <a:avLst/>
          </a:prstGeom>
          <a:noFill/>
        </p:spPr>
        <p:txBody>
          <a:bodyPr wrap="none" rtlCol="0">
            <a:spAutoFit/>
          </a:bodyPr>
          <a:lstStyle/>
          <a:p>
            <a:r>
              <a:rPr lang="en-US" dirty="0" smtClean="0"/>
              <a:t>2014</a:t>
            </a:r>
            <a:endParaRPr lang="en-US" dirty="0"/>
          </a:p>
        </p:txBody>
      </p:sp>
    </p:spTree>
    <p:extLst>
      <p:ext uri="{BB962C8B-B14F-4D97-AF65-F5344CB8AC3E}">
        <p14:creationId xmlns:p14="http://schemas.microsoft.com/office/powerpoint/2010/main" val="176039295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30</a:t>
            </a:fld>
            <a:endParaRPr lang="en-US"/>
          </a:p>
        </p:txBody>
      </p:sp>
      <p:sp>
        <p:nvSpPr>
          <p:cNvPr id="4" name="Content Placeholder 3"/>
          <p:cNvSpPr>
            <a:spLocks noGrp="1"/>
          </p:cNvSpPr>
          <p:nvPr>
            <p:ph sz="quarter" idx="1"/>
          </p:nvPr>
        </p:nvSpPr>
        <p:spPr/>
        <p:txBody>
          <a:bodyPr>
            <a:normAutofit/>
          </a:bodyPr>
          <a:lstStyle/>
          <a:p>
            <a:r>
              <a:rPr lang="en-US" dirty="0" smtClean="0"/>
              <a:t>Variables do not need to be pre-declared, unlike C or Java</a:t>
            </a:r>
          </a:p>
          <a:p>
            <a:pPr lvl="1"/>
            <a:r>
              <a:rPr lang="en-US" dirty="0" smtClean="0"/>
              <a:t>C program:</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Python program:</a:t>
            </a:r>
          </a:p>
          <a:p>
            <a:pPr lvl="2"/>
            <a:r>
              <a:rPr lang="en-US" dirty="0" smtClean="0"/>
              <a:t>Declaration happens automatically when you assign a value to a variable</a:t>
            </a:r>
          </a:p>
          <a:p>
            <a:pPr marL="914400" lvl="2" indent="0">
              <a:buNone/>
            </a:pPr>
            <a:endParaRPr lang="en-US" dirty="0" smtClean="0"/>
          </a:p>
          <a:p>
            <a:pPr marL="457200" lvl="1" indent="0">
              <a:buNone/>
            </a:pPr>
            <a:endParaRPr lang="en-US" dirty="0" smtClean="0"/>
          </a:p>
          <a:p>
            <a:pPr lvl="1">
              <a:buNone/>
            </a:pPr>
            <a:endParaRPr lang="en-US" dirty="0"/>
          </a:p>
        </p:txBody>
      </p:sp>
      <p:pic>
        <p:nvPicPr>
          <p:cNvPr id="4099" name="Picture 3"/>
          <p:cNvPicPr>
            <a:picLocks noChangeAspect="1" noChangeArrowheads="1"/>
          </p:cNvPicPr>
          <p:nvPr/>
        </p:nvPicPr>
        <p:blipFill>
          <a:blip r:embed="rId3" cstate="print"/>
          <a:srcRect/>
          <a:stretch>
            <a:fillRect/>
          </a:stretch>
        </p:blipFill>
        <p:spPr bwMode="auto">
          <a:xfrm>
            <a:off x="2133600" y="2590800"/>
            <a:ext cx="4257675" cy="2009775"/>
          </a:xfrm>
          <a:prstGeom prst="rect">
            <a:avLst/>
          </a:prstGeom>
          <a:noFill/>
          <a:ln w="9525">
            <a:noFill/>
            <a:miter lim="800000"/>
            <a:headEnd/>
            <a:tailEnd/>
          </a:ln>
        </p:spPr>
      </p:pic>
    </p:spTree>
    <p:extLst>
      <p:ext uri="{BB962C8B-B14F-4D97-AF65-F5344CB8AC3E}">
        <p14:creationId xmlns:p14="http://schemas.microsoft.com/office/powerpoint/2010/main" val="127394344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31</a:t>
            </a:fld>
            <a:endParaRPr lang="en-US"/>
          </a:p>
        </p:txBody>
      </p:sp>
      <p:sp>
        <p:nvSpPr>
          <p:cNvPr id="4" name="Content Placeholder 3"/>
          <p:cNvSpPr>
            <a:spLocks noGrp="1"/>
          </p:cNvSpPr>
          <p:nvPr>
            <p:ph sz="quarter" idx="1"/>
          </p:nvPr>
        </p:nvSpPr>
        <p:spPr/>
        <p:txBody>
          <a:bodyPr>
            <a:normAutofit/>
          </a:bodyPr>
          <a:lstStyle/>
          <a:p>
            <a:r>
              <a:rPr lang="en-US" dirty="0" smtClean="0"/>
              <a:t>Python has rich set of functions to manipulate strings</a:t>
            </a:r>
          </a:p>
          <a:p>
            <a:r>
              <a:rPr lang="en-US" dirty="0" smtClean="0"/>
              <a:t>variable = “some string”</a:t>
            </a:r>
          </a:p>
          <a:p>
            <a:endParaRPr lang="en-US" dirty="0"/>
          </a:p>
          <a:p>
            <a:pPr marL="0" indent="0">
              <a:buNone/>
            </a:pPr>
            <a:endParaRPr lang="en-US" dirty="0"/>
          </a:p>
          <a:p>
            <a:r>
              <a:rPr lang="en-US" dirty="0" smtClean="0"/>
              <a:t>More later on how strings are encoded</a:t>
            </a:r>
          </a:p>
          <a:p>
            <a:r>
              <a:rPr lang="en-US" dirty="0" smtClean="0"/>
              <a:t>Whitespace characters:</a:t>
            </a:r>
          </a:p>
          <a:p>
            <a:pPr lvl="1"/>
            <a:r>
              <a:rPr lang="en-US" dirty="0" smtClean="0"/>
              <a:t>space ' '</a:t>
            </a:r>
          </a:p>
          <a:p>
            <a:pPr lvl="1"/>
            <a:r>
              <a:rPr lang="en-US" dirty="0" smtClean="0"/>
              <a:t>tab '\t'</a:t>
            </a:r>
          </a:p>
          <a:p>
            <a:pPr lvl="1"/>
            <a:r>
              <a:rPr lang="en-US" dirty="0" smtClean="0"/>
              <a:t>line terminators (line feed '\n', carriage return '\r', …)</a:t>
            </a:r>
          </a:p>
        </p:txBody>
      </p:sp>
      <p:pic>
        <p:nvPicPr>
          <p:cNvPr id="9218" name="Picture 2"/>
          <p:cNvPicPr>
            <a:picLocks noChangeAspect="1" noChangeArrowheads="1"/>
          </p:cNvPicPr>
          <p:nvPr/>
        </p:nvPicPr>
        <p:blipFill>
          <a:blip r:embed="rId3" cstate="print"/>
          <a:srcRect/>
          <a:stretch>
            <a:fillRect/>
          </a:stretch>
        </p:blipFill>
        <p:spPr bwMode="auto">
          <a:xfrm>
            <a:off x="1502229" y="2438400"/>
            <a:ext cx="4495800" cy="839465"/>
          </a:xfrm>
          <a:prstGeom prst="rect">
            <a:avLst/>
          </a:prstGeom>
          <a:noFill/>
          <a:ln w="9525">
            <a:noFill/>
            <a:miter lim="800000"/>
            <a:headEnd/>
            <a:tailEnd/>
          </a:ln>
        </p:spPr>
      </p:pic>
    </p:spTree>
    <p:extLst>
      <p:ext uri="{BB962C8B-B14F-4D97-AF65-F5344CB8AC3E}">
        <p14:creationId xmlns:p14="http://schemas.microsoft.com/office/powerpoint/2010/main" val="262017582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Indexing/String Slicing</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32</a:t>
            </a:fld>
            <a:endParaRPr lang="en-US"/>
          </a:p>
        </p:txBody>
      </p:sp>
      <p:sp>
        <p:nvSpPr>
          <p:cNvPr id="4" name="Content Placeholder 3"/>
          <p:cNvSpPr>
            <a:spLocks noGrp="1"/>
          </p:cNvSpPr>
          <p:nvPr>
            <p:ph sz="quarter" idx="1"/>
          </p:nvPr>
        </p:nvSpPr>
        <p:spPr/>
        <p:txBody>
          <a:bodyPr>
            <a:normAutofit/>
          </a:bodyPr>
          <a:lstStyle/>
          <a:p>
            <a:r>
              <a:rPr lang="en-US" dirty="0" smtClean="0"/>
              <a:t>Indexing is done by using brackets </a:t>
            </a:r>
            <a:r>
              <a:rPr lang="en-US" dirty="0" smtClean="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alibri" panose="020F0502020204030204" pitchFamily="34" charset="0"/>
                <a:cs typeface="Courier New" panose="02070309020205020404" pitchFamily="49" charset="0"/>
              </a:rPr>
              <a:t>Negative numbers work!</a:t>
            </a:r>
          </a:p>
          <a:p>
            <a:pPr lvl="1"/>
            <a:r>
              <a:rPr lang="en-US" dirty="0" smtClean="0">
                <a:latin typeface="Calibri" panose="020F0502020204030204" pitchFamily="34" charset="0"/>
                <a:cs typeface="Courier New" panose="02070309020205020404" pitchFamily="49" charset="0"/>
              </a:rPr>
              <a:t>They index from the end of the string</a:t>
            </a:r>
          </a:p>
          <a:p>
            <a:endParaRPr lang="en-US" dirty="0"/>
          </a:p>
        </p:txBody>
      </p:sp>
      <p:pic>
        <p:nvPicPr>
          <p:cNvPr id="10243" name="Picture 3"/>
          <p:cNvPicPr>
            <a:picLocks noChangeAspect="1" noChangeArrowheads="1"/>
          </p:cNvPicPr>
          <p:nvPr/>
        </p:nvPicPr>
        <p:blipFill>
          <a:blip r:embed="rId3" cstate="print"/>
          <a:srcRect/>
          <a:stretch>
            <a:fillRect/>
          </a:stretch>
        </p:blipFill>
        <p:spPr bwMode="auto">
          <a:xfrm>
            <a:off x="1447800" y="1905000"/>
            <a:ext cx="3802516" cy="2847975"/>
          </a:xfrm>
          <a:prstGeom prst="rect">
            <a:avLst/>
          </a:prstGeom>
          <a:noFill/>
          <a:ln w="9525">
            <a:noFill/>
            <a:miter lim="800000"/>
            <a:headEnd/>
            <a:tailEnd/>
          </a:ln>
        </p:spPr>
      </p:pic>
      <p:pic>
        <p:nvPicPr>
          <p:cNvPr id="7" name="Picture 6"/>
          <p:cNvPicPr>
            <a:picLocks noChangeAspect="1"/>
          </p:cNvPicPr>
          <p:nvPr/>
        </p:nvPicPr>
        <p:blipFill rotWithShape="1">
          <a:blip r:embed="rId4"/>
          <a:srcRect l="1553" t="77988" r="71269" b="3353"/>
          <a:stretch/>
        </p:blipFill>
        <p:spPr>
          <a:xfrm>
            <a:off x="5486400" y="3733800"/>
            <a:ext cx="2853213" cy="992422"/>
          </a:xfrm>
          <a:prstGeom prst="rect">
            <a:avLst/>
          </a:prstGeom>
        </p:spPr>
      </p:pic>
    </p:spTree>
    <p:extLst>
      <p:ext uri="{BB962C8B-B14F-4D97-AF65-F5344CB8AC3E}">
        <p14:creationId xmlns:p14="http://schemas.microsoft.com/office/powerpoint/2010/main" val="7433296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methods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33</a:t>
            </a:fld>
            <a:endParaRPr lang="en-US"/>
          </a:p>
        </p:txBody>
      </p:sp>
      <p:sp>
        <p:nvSpPr>
          <p:cNvPr id="4" name="Content Placeholder 3"/>
          <p:cNvSpPr>
            <a:spLocks noGrp="1"/>
          </p:cNvSpPr>
          <p:nvPr>
            <p:ph sz="quarter" idx="1"/>
          </p:nvPr>
        </p:nvSpPr>
        <p:spPr/>
        <p:txBody>
          <a:bodyPr>
            <a:normAutofit fontScale="85000" lnSpcReduction="20000"/>
          </a:bodyPr>
          <a:lstStyle/>
          <a:p>
            <a:r>
              <a:rPr lang="en-US" sz="2800" dirty="0" smtClean="0">
                <a:latin typeface="Calibri" panose="020F0502020204030204" pitchFamily="34" charset="0"/>
                <a:cs typeface="Courier New" panose="02070309020205020404" pitchFamily="49" charset="0"/>
              </a:rPr>
              <a:t>Many string manipulations take the form:</a:t>
            </a:r>
          </a:p>
          <a:p>
            <a:pPr marL="457200" lvl="1" indent="0">
              <a:buNone/>
            </a:pPr>
            <a:r>
              <a:rPr lang="en-US" sz="2400" dirty="0" smtClean="0">
                <a:latin typeface="Courier New" panose="02070309020205020404" pitchFamily="49" charset="0"/>
                <a:cs typeface="Courier New" panose="02070309020205020404" pitchFamily="49" charset="0"/>
              </a:rPr>
              <a:t>      </a:t>
            </a:r>
            <a:r>
              <a:rPr lang="en-US" sz="2400" i="1" dirty="0" err="1" smtClean="0">
                <a:latin typeface="Courier New" panose="02070309020205020404" pitchFamily="49" charset="0"/>
                <a:cs typeface="Courier New" panose="02070309020205020404" pitchFamily="49" charset="0"/>
              </a:rPr>
              <a:t>some_string</a:t>
            </a:r>
            <a:r>
              <a:rPr lang="en-US" sz="2400" dirty="0" err="1" smtClean="0">
                <a:latin typeface="Courier New" panose="02070309020205020404" pitchFamily="49" charset="0"/>
                <a:cs typeface="Courier New" panose="02070309020205020404" pitchFamily="49" charset="0"/>
              </a:rPr>
              <a:t>.method</a:t>
            </a:r>
            <a:r>
              <a:rPr lang="en-US" sz="2400" dirty="0" smtClean="0">
                <a:latin typeface="Courier New" panose="02070309020205020404" pitchFamily="49" charset="0"/>
                <a:cs typeface="Courier New" panose="02070309020205020404" pitchFamily="49" charset="0"/>
              </a:rPr>
              <a:t>(…)</a:t>
            </a:r>
          </a:p>
          <a:p>
            <a:r>
              <a:rPr lang="en-US" sz="2800" b="1" dirty="0" smtClean="0">
                <a:latin typeface="Courier New" panose="02070309020205020404" pitchFamily="49" charset="0"/>
                <a:cs typeface="Courier New" panose="02070309020205020404" pitchFamily="49" charset="0"/>
              </a:rPr>
              <a:t>split([</a:t>
            </a:r>
            <a:r>
              <a:rPr lang="en-US" sz="2800" b="1" i="1" dirty="0" err="1" smtClean="0">
                <a:latin typeface="Courier New" panose="02070309020205020404" pitchFamily="49" charset="0"/>
                <a:cs typeface="Courier New" panose="02070309020205020404" pitchFamily="49" charset="0"/>
              </a:rPr>
              <a:t>sep</a:t>
            </a:r>
            <a:r>
              <a:rPr lang="en-US" sz="2800" b="1" dirty="0" smtClean="0">
                <a:latin typeface="Courier New" panose="02070309020205020404" pitchFamily="49" charset="0"/>
                <a:cs typeface="Courier New" panose="02070309020205020404" pitchFamily="49" charset="0"/>
              </a:rPr>
              <a:t>])</a:t>
            </a:r>
            <a:r>
              <a:rPr lang="en-US" sz="2800" dirty="0" smtClean="0"/>
              <a:t> </a:t>
            </a:r>
            <a:r>
              <a:rPr lang="en-US" dirty="0" smtClean="0"/>
              <a:t>breaks a string </a:t>
            </a:r>
            <a:r>
              <a:rPr lang="en-US" dirty="0" smtClean="0">
                <a:solidFill>
                  <a:srgbClr val="FF0000"/>
                </a:solidFill>
              </a:rPr>
              <a:t>into a list </a:t>
            </a:r>
            <a:r>
              <a:rPr lang="en-US" dirty="0" smtClean="0"/>
              <a:t>based on the given </a:t>
            </a:r>
            <a:r>
              <a:rPr lang="en-US" i="1" dirty="0" err="1" smtClean="0"/>
              <a:t>seperator</a:t>
            </a:r>
            <a:r>
              <a:rPr lang="en-US" dirty="0" smtClean="0"/>
              <a:t> string. Default separator: whitespace.</a:t>
            </a:r>
          </a:p>
          <a:p>
            <a:pPr marL="457200" lvl="1" indent="0">
              <a:buNone/>
            </a:pPr>
            <a:r>
              <a:rPr lang="en-US" sz="2000" dirty="0" smtClean="0">
                <a:latin typeface="Courier New" panose="02070309020205020404" pitchFamily="49" charset="0"/>
                <a:cs typeface="Courier New" panose="02070309020205020404" pitchFamily="49" charset="0"/>
              </a:rPr>
              <a:t>&gt;&gt;&gt; </a:t>
            </a:r>
            <a:r>
              <a:rPr lang="en-US" sz="2000" dirty="0">
                <a:latin typeface="Courier New" panose="02070309020205020404" pitchFamily="49" charset="0"/>
                <a:cs typeface="Courier New" panose="02070309020205020404" pitchFamily="49" charset="0"/>
              </a:rPr>
              <a:t>date = '2014/06/23'</a:t>
            </a:r>
          </a:p>
          <a:p>
            <a:pPr marL="457200" lvl="1" indent="0">
              <a:buNone/>
            </a:pPr>
            <a:r>
              <a:rPr lang="en-US" sz="2000" dirty="0">
                <a:latin typeface="Courier New" panose="02070309020205020404" pitchFamily="49" charset="0"/>
                <a:cs typeface="Courier New" panose="02070309020205020404" pitchFamily="49" charset="0"/>
              </a:rPr>
              <a:t>&gt;&gt;&gt; </a:t>
            </a:r>
            <a:r>
              <a:rPr lang="en-US" sz="2000" dirty="0" err="1">
                <a:latin typeface="Courier New" panose="02070309020205020404" pitchFamily="49" charset="0"/>
                <a:cs typeface="Courier New" panose="02070309020205020404" pitchFamily="49" charset="0"/>
              </a:rPr>
              <a:t>date.split</a:t>
            </a:r>
            <a:r>
              <a:rPr lang="en-US" sz="2000" dirty="0">
                <a:latin typeface="Courier New" panose="02070309020205020404" pitchFamily="49" charset="0"/>
                <a:cs typeface="Courier New" panose="02070309020205020404" pitchFamily="49" charset="0"/>
              </a:rPr>
              <a:t>('/')</a:t>
            </a:r>
          </a:p>
          <a:p>
            <a:pPr marL="457200" lvl="1" indent="0">
              <a:buNone/>
            </a:pPr>
            <a:r>
              <a:rPr lang="en-US" sz="2000" dirty="0">
                <a:latin typeface="Courier New" panose="02070309020205020404" pitchFamily="49" charset="0"/>
                <a:cs typeface="Courier New" panose="02070309020205020404" pitchFamily="49" charset="0"/>
              </a:rPr>
              <a:t>['2014', '06', '23</a:t>
            </a:r>
            <a:r>
              <a:rPr lang="en-US" sz="2000" dirty="0" smtClean="0">
                <a:latin typeface="Courier New" panose="02070309020205020404" pitchFamily="49" charset="0"/>
                <a:cs typeface="Courier New" panose="02070309020205020404" pitchFamily="49" charset="0"/>
              </a:rPr>
              <a:t>']</a:t>
            </a:r>
          </a:p>
          <a:p>
            <a:pPr marL="457200" lvl="1" indent="0">
              <a:buNone/>
            </a:pPr>
            <a:r>
              <a:rPr lang="en-US" sz="2000" dirty="0">
                <a:latin typeface="Courier New" panose="02070309020205020404" pitchFamily="49" charset="0"/>
                <a:cs typeface="Courier New" panose="02070309020205020404" pitchFamily="49" charset="0"/>
              </a:rPr>
              <a:t>&gt;&gt;&gt; </a:t>
            </a:r>
            <a:r>
              <a:rPr lang="en-US" sz="2000" dirty="0" err="1">
                <a:latin typeface="Courier New" panose="02070309020205020404" pitchFamily="49" charset="0"/>
                <a:cs typeface="Courier New" panose="02070309020205020404" pitchFamily="49" charset="0"/>
              </a:rPr>
              <a:t>date.split</a:t>
            </a:r>
            <a:r>
              <a:rPr lang="en-US" sz="2000" dirty="0">
                <a:latin typeface="Courier New" panose="02070309020205020404" pitchFamily="49" charset="0"/>
                <a:cs typeface="Courier New" panose="02070309020205020404" pitchFamily="49" charset="0"/>
              </a:rPr>
              <a:t>('4/')</a:t>
            </a:r>
          </a:p>
          <a:p>
            <a:pPr marL="457200" lvl="1" indent="0">
              <a:buNone/>
            </a:pPr>
            <a:r>
              <a:rPr lang="en-US" sz="2000" dirty="0">
                <a:latin typeface="Courier New" panose="02070309020205020404" pitchFamily="49" charset="0"/>
                <a:cs typeface="Courier New" panose="02070309020205020404" pitchFamily="49" charset="0"/>
              </a:rPr>
              <a:t>['201', '06/23']</a:t>
            </a:r>
            <a:endParaRPr lang="en-US" sz="2000" dirty="0" smtClean="0">
              <a:latin typeface="Courier New" panose="02070309020205020404" pitchFamily="49" charset="0"/>
              <a:cs typeface="Courier New" panose="02070309020205020404" pitchFamily="49" charset="0"/>
            </a:endParaRPr>
          </a:p>
          <a:p>
            <a:r>
              <a:rPr lang="en-US" sz="2800" b="1" dirty="0" smtClean="0">
                <a:latin typeface="Courier New" panose="02070309020205020404" pitchFamily="49" charset="0"/>
                <a:cs typeface="Courier New" panose="02070309020205020404" pitchFamily="49" charset="0"/>
              </a:rPr>
              <a:t>strip([chars])</a:t>
            </a:r>
            <a:r>
              <a:rPr lang="en-US" sz="2800" dirty="0"/>
              <a:t> </a:t>
            </a:r>
            <a:r>
              <a:rPr lang="en-US" sz="2800" dirty="0" smtClean="0"/>
              <a:t>removes leading and trailing </a:t>
            </a:r>
            <a:r>
              <a:rPr lang="en-US" sz="2800" dirty="0" smtClean="0">
                <a:solidFill>
                  <a:srgbClr val="FF0000"/>
                </a:solidFill>
              </a:rPr>
              <a:t>characters</a:t>
            </a:r>
            <a:r>
              <a:rPr lang="en-US" sz="2800" dirty="0" smtClean="0"/>
              <a:t>.   Default chars to strip: whitespace.</a:t>
            </a:r>
            <a:endParaRPr lang="en-US" sz="2800" b="1" dirty="0" smtClean="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&gt;&gt;&gt; '   spacious   '.strip()</a:t>
            </a:r>
          </a:p>
          <a:p>
            <a:pPr marL="0" indent="0">
              <a:buNone/>
            </a:pPr>
            <a:r>
              <a:rPr lang="en-US" sz="2400" dirty="0">
                <a:latin typeface="Courier New" panose="02070309020205020404" pitchFamily="49" charset="0"/>
                <a:cs typeface="Courier New" panose="02070309020205020404" pitchFamily="49" charset="0"/>
              </a:rPr>
              <a:t>'spacious'</a:t>
            </a:r>
          </a:p>
          <a:p>
            <a:pPr marL="0" indent="0">
              <a:buNone/>
            </a:pPr>
            <a:r>
              <a:rPr lang="en-US" sz="2400" dirty="0">
                <a:latin typeface="Courier New" panose="02070309020205020404" pitchFamily="49" charset="0"/>
                <a:cs typeface="Courier New" panose="02070309020205020404" pitchFamily="49" charset="0"/>
              </a:rPr>
              <a:t>&gt;&gt;&gt; 'www.example.com'.strip('</a:t>
            </a:r>
            <a:r>
              <a:rPr lang="en-US" sz="2400" dirty="0" err="1">
                <a:latin typeface="Courier New" panose="02070309020205020404" pitchFamily="49" charset="0"/>
                <a:cs typeface="Courier New" panose="02070309020205020404" pitchFamily="49" charset="0"/>
              </a:rPr>
              <a:t>cmowz</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'example'</a:t>
            </a:r>
          </a:p>
          <a:p>
            <a:pPr lvl="1"/>
            <a:endParaRPr lang="en-US" dirty="0" smtClean="0"/>
          </a:p>
          <a:p>
            <a:pPr marL="0" indent="0">
              <a:buNone/>
            </a:pPr>
            <a:endParaRPr lang="en-US" sz="1800" dirty="0"/>
          </a:p>
        </p:txBody>
      </p:sp>
    </p:spTree>
    <p:extLst>
      <p:ext uri="{BB962C8B-B14F-4D97-AF65-F5344CB8AC3E}">
        <p14:creationId xmlns:p14="http://schemas.microsoft.com/office/powerpoint/2010/main" val="5726998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Functions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34</a:t>
            </a:fld>
            <a:endParaRPr lang="en-US"/>
          </a:p>
        </p:txBody>
      </p:sp>
      <p:sp>
        <p:nvSpPr>
          <p:cNvPr id="4" name="Content Placeholder 3"/>
          <p:cNvSpPr>
            <a:spLocks noGrp="1"/>
          </p:cNvSpPr>
          <p:nvPr>
            <p:ph sz="quarter" idx="1"/>
          </p:nvPr>
        </p:nvSpPr>
        <p:spPr/>
        <p:txBody>
          <a:bodyPr>
            <a:normAutofit/>
          </a:bodyPr>
          <a:lstStyle/>
          <a:p>
            <a:r>
              <a:rPr lang="en-US" sz="2800" dirty="0" smtClean="0"/>
              <a:t>Other string functions (in string library)</a:t>
            </a:r>
          </a:p>
          <a:p>
            <a:pPr marL="457200" lvl="1" indent="0">
              <a:buNone/>
            </a:pPr>
            <a:r>
              <a:rPr lang="en-US" sz="1800" dirty="0" smtClean="0">
                <a:latin typeface="Courier New" panose="02070309020205020404" pitchFamily="49" charset="0"/>
                <a:cs typeface="Courier New" panose="02070309020205020404" pitchFamily="49" charset="0"/>
              </a:rPr>
              <a:t>capitalize()</a:t>
            </a:r>
          </a:p>
          <a:p>
            <a:pPr marL="457200" lvl="1" indent="0">
              <a:buNone/>
            </a:pPr>
            <a:r>
              <a:rPr lang="en-US" sz="1800" dirty="0" smtClean="0">
                <a:latin typeface="Courier New" panose="02070309020205020404" pitchFamily="49" charset="0"/>
                <a:cs typeface="Courier New" panose="02070309020205020404" pitchFamily="49" charset="0"/>
              </a:rPr>
              <a:t>lowercase()</a:t>
            </a:r>
          </a:p>
          <a:p>
            <a:pPr marL="457200" lvl="1" indent="0">
              <a:buNone/>
            </a:pPr>
            <a:r>
              <a:rPr lang="en-US" sz="1800" dirty="0" err="1" smtClean="0">
                <a:latin typeface="Courier New" panose="02070309020205020404" pitchFamily="49" charset="0"/>
                <a:cs typeface="Courier New" panose="02070309020205020404" pitchFamily="49" charset="0"/>
              </a:rPr>
              <a:t>rfind</a:t>
            </a:r>
            <a:r>
              <a:rPr lang="en-US" sz="1800" dirty="0" smtClean="0">
                <a:latin typeface="Courier New" panose="02070309020205020404" pitchFamily="49" charset="0"/>
                <a:cs typeface="Courier New" panose="02070309020205020404" pitchFamily="49" charset="0"/>
              </a:rPr>
              <a:t>()</a:t>
            </a:r>
          </a:p>
          <a:p>
            <a:pPr marL="457200" lvl="1" indent="0">
              <a:buNone/>
            </a:pPr>
            <a:r>
              <a:rPr lang="en-US" sz="1800" dirty="0" err="1" smtClean="0">
                <a:latin typeface="Courier New" panose="02070309020205020404" pitchFamily="49" charset="0"/>
                <a:cs typeface="Courier New" panose="02070309020205020404" pitchFamily="49" charset="0"/>
              </a:rPr>
              <a:t>rstrip</a:t>
            </a:r>
            <a:r>
              <a:rPr lang="en-US" sz="1800" dirty="0" smtClean="0">
                <a:latin typeface="Courier New" panose="02070309020205020404" pitchFamily="49" charset="0"/>
                <a:cs typeface="Courier New" panose="02070309020205020404" pitchFamily="49" charset="0"/>
              </a:rPr>
              <a:t>()</a:t>
            </a:r>
          </a:p>
          <a:p>
            <a:pPr marL="457200" lvl="1" indent="0">
              <a:buNone/>
            </a:pPr>
            <a:r>
              <a:rPr lang="en-US" sz="1800" dirty="0" smtClean="0">
                <a:latin typeface="Courier New" panose="02070309020205020404" pitchFamily="49" charset="0"/>
                <a:cs typeface="Courier New" panose="02070309020205020404" pitchFamily="49" charset="0"/>
              </a:rPr>
              <a:t>replace()</a:t>
            </a:r>
          </a:p>
          <a:p>
            <a:pPr marL="457200" lvl="1" indent="0">
              <a:buNone/>
            </a:pPr>
            <a:r>
              <a:rPr lang="en-US" sz="1800" dirty="0" smtClean="0">
                <a:latin typeface="Courier New" panose="02070309020205020404" pitchFamily="49" charset="0"/>
                <a:cs typeface="Courier New" panose="02070309020205020404" pitchFamily="49" charset="0"/>
              </a:rPr>
              <a:t>startswith()</a:t>
            </a:r>
          </a:p>
          <a:p>
            <a:pPr marL="457200" lvl="1" indent="0">
              <a:buNone/>
            </a:pPr>
            <a:r>
              <a:rPr lang="en-US" sz="1800" dirty="0" err="1" smtClean="0">
                <a:latin typeface="Courier New" panose="02070309020205020404" pitchFamily="49" charset="0"/>
                <a:cs typeface="Courier New" panose="02070309020205020404" pitchFamily="49" charset="0"/>
              </a:rPr>
              <a:t>endswith</a:t>
            </a:r>
            <a:r>
              <a:rPr lang="en-US" sz="1800" dirty="0" smtClean="0">
                <a:latin typeface="Courier New" panose="02070309020205020404" pitchFamily="49" charset="0"/>
                <a:cs typeface="Courier New" panose="02070309020205020404" pitchFamily="49" charset="0"/>
              </a:rPr>
              <a:t>()</a:t>
            </a:r>
          </a:p>
          <a:p>
            <a:pPr marL="457200" lvl="1" indent="0">
              <a:buNone/>
            </a:pPr>
            <a:endParaRPr lang="en-US" sz="2000" dirty="0">
              <a:hlinkClick r:id="rId3"/>
            </a:endParaRPr>
          </a:p>
          <a:p>
            <a:r>
              <a:rPr lang="en-US" sz="2800" dirty="0" smtClean="0"/>
              <a:t>String are </a:t>
            </a:r>
            <a:r>
              <a:rPr lang="en-US" sz="2800" dirty="0" err="1" smtClean="0"/>
              <a:t>iterable</a:t>
            </a:r>
            <a:r>
              <a:rPr lang="en-US" sz="2800" dirty="0" smtClean="0"/>
              <a:t> </a:t>
            </a:r>
          </a:p>
          <a:p>
            <a:r>
              <a:rPr lang="en-US" sz="2400" dirty="0" smtClean="0"/>
              <a:t>See </a:t>
            </a:r>
            <a:r>
              <a:rPr lang="en-US" sz="2400" dirty="0" smtClean="0">
                <a:hlinkClick r:id="rId4"/>
              </a:rPr>
              <a:t>http://docs.python.org/library/stdtypes.html#string-methods</a:t>
            </a:r>
            <a:endParaRPr lang="en-US" sz="2400" dirty="0" smtClean="0"/>
          </a:p>
          <a:p>
            <a:pPr marL="0" indent="0">
              <a:buNone/>
            </a:pPr>
            <a:endParaRPr lang="en-US" sz="2000" dirty="0"/>
          </a:p>
        </p:txBody>
      </p:sp>
      <p:sp>
        <p:nvSpPr>
          <p:cNvPr id="7" name="TextBox 6"/>
          <p:cNvSpPr txBox="1"/>
          <p:nvPr/>
        </p:nvSpPr>
        <p:spPr>
          <a:xfrm>
            <a:off x="3429000" y="2286000"/>
            <a:ext cx="5257800" cy="1815882"/>
          </a:xfrm>
          <a:prstGeom prst="rect">
            <a:avLst/>
          </a:prstGeom>
          <a:solidFill>
            <a:schemeClr val="tx1"/>
          </a:solidFill>
        </p:spPr>
        <p:txBody>
          <a:bodyPr wrap="square" rtlCol="0">
            <a:spAutoFit/>
          </a:bodyPr>
          <a:lstStyle/>
          <a:p>
            <a:r>
              <a:rPr lang="en-US" sz="1600" dirty="0">
                <a:solidFill>
                  <a:schemeClr val="bg1"/>
                </a:solidFill>
                <a:latin typeface="Courier New" panose="02070309020205020404" pitchFamily="49" charset="0"/>
                <a:cs typeface="Courier New" panose="02070309020205020404" pitchFamily="49" charset="0"/>
              </a:rPr>
              <a:t>&gt;&gt;&gt; variable = 'some string'</a:t>
            </a:r>
          </a:p>
          <a:p>
            <a:r>
              <a:rPr lang="en-US" sz="1600" dirty="0">
                <a:solidFill>
                  <a:schemeClr val="bg1"/>
                </a:solidFill>
                <a:latin typeface="Courier New" panose="02070309020205020404" pitchFamily="49" charset="0"/>
                <a:cs typeface="Courier New" panose="02070309020205020404" pitchFamily="49" charset="0"/>
              </a:rPr>
              <a:t>&gt;&gt;&gt; </a:t>
            </a:r>
            <a:r>
              <a:rPr lang="en-US" sz="1600" dirty="0" err="1">
                <a:solidFill>
                  <a:schemeClr val="bg1"/>
                </a:solidFill>
                <a:latin typeface="Courier New" panose="02070309020205020404" pitchFamily="49" charset="0"/>
                <a:cs typeface="Courier New" panose="02070309020205020404" pitchFamily="49" charset="0"/>
              </a:rPr>
              <a:t>variable.find</a:t>
            </a:r>
            <a:r>
              <a:rPr lang="en-US" sz="1600" dirty="0">
                <a:solidFill>
                  <a:schemeClr val="bg1"/>
                </a:solidFill>
                <a:latin typeface="Courier New" panose="02070309020205020404" pitchFamily="49" charset="0"/>
                <a:cs typeface="Courier New" panose="02070309020205020404" pitchFamily="49" charset="0"/>
              </a:rPr>
              <a:t>("me")</a:t>
            </a:r>
          </a:p>
          <a:p>
            <a:r>
              <a:rPr lang="en-US" sz="1600" dirty="0">
                <a:solidFill>
                  <a:schemeClr val="bg1"/>
                </a:solidFill>
                <a:latin typeface="Courier New" panose="02070309020205020404" pitchFamily="49" charset="0"/>
                <a:cs typeface="Courier New" panose="02070309020205020404" pitchFamily="49" charset="0"/>
              </a:rPr>
              <a:t>2</a:t>
            </a:r>
          </a:p>
          <a:p>
            <a:r>
              <a:rPr lang="en-US" sz="1600" dirty="0">
                <a:solidFill>
                  <a:schemeClr val="bg1"/>
                </a:solidFill>
                <a:latin typeface="Courier New" panose="02070309020205020404" pitchFamily="49" charset="0"/>
                <a:cs typeface="Courier New" panose="02070309020205020404" pitchFamily="49" charset="0"/>
              </a:rPr>
              <a:t>&gt;&gt;&gt; </a:t>
            </a:r>
            <a:r>
              <a:rPr lang="en-US" sz="1600" dirty="0" err="1">
                <a:solidFill>
                  <a:schemeClr val="bg1"/>
                </a:solidFill>
                <a:latin typeface="Courier New" panose="02070309020205020404" pitchFamily="49" charset="0"/>
                <a:cs typeface="Courier New" panose="02070309020205020404" pitchFamily="49" charset="0"/>
              </a:rPr>
              <a:t>variable.capitalize</a:t>
            </a:r>
            <a:r>
              <a:rPr lang="en-US"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'Some string'</a:t>
            </a:r>
          </a:p>
          <a:p>
            <a:r>
              <a:rPr lang="en-US" sz="1600" dirty="0">
                <a:solidFill>
                  <a:schemeClr val="bg1"/>
                </a:solidFill>
                <a:latin typeface="Courier New" panose="02070309020205020404" pitchFamily="49" charset="0"/>
                <a:cs typeface="Courier New" panose="02070309020205020404" pitchFamily="49" charset="0"/>
              </a:rPr>
              <a:t>&gt;&gt;&gt; </a:t>
            </a:r>
            <a:r>
              <a:rPr lang="en-US" sz="1600" dirty="0" err="1">
                <a:solidFill>
                  <a:schemeClr val="bg1"/>
                </a:solidFill>
                <a:latin typeface="Courier New" panose="02070309020205020404" pitchFamily="49" charset="0"/>
                <a:cs typeface="Courier New" panose="02070309020205020404" pitchFamily="49" charset="0"/>
              </a:rPr>
              <a:t>variable.replace</a:t>
            </a:r>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str</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th</a:t>
            </a:r>
            <a:r>
              <a:rPr lang="en-US"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'some thing'</a:t>
            </a:r>
          </a:p>
        </p:txBody>
      </p:sp>
    </p:spTree>
    <p:extLst>
      <p:ext uri="{BB962C8B-B14F-4D97-AF65-F5344CB8AC3E}">
        <p14:creationId xmlns:p14="http://schemas.microsoft.com/office/powerpoint/2010/main" val="128434563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Concatenating/formatting Strings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35</a:t>
            </a:fld>
            <a:endParaRPr lang="en-US"/>
          </a:p>
        </p:txBody>
      </p:sp>
      <p:sp>
        <p:nvSpPr>
          <p:cNvPr id="4" name="Content Placeholder 3"/>
          <p:cNvSpPr>
            <a:spLocks noGrp="1"/>
          </p:cNvSpPr>
          <p:nvPr>
            <p:ph sz="quarter" idx="1"/>
          </p:nvPr>
        </p:nvSpPr>
        <p:spPr/>
        <p:txBody>
          <a:bodyPr>
            <a:normAutofit fontScale="92500" lnSpcReduction="10000"/>
          </a:bodyPr>
          <a:lstStyle/>
          <a:p>
            <a:r>
              <a:rPr lang="en-US" dirty="0" smtClean="0"/>
              <a:t>Method 1:   use </a:t>
            </a:r>
            <a:r>
              <a:rPr lang="en-US" dirty="0" smtClean="0">
                <a:latin typeface="Courier New" panose="02070309020205020404" pitchFamily="49" charset="0"/>
                <a:cs typeface="Courier New" panose="02070309020205020404" pitchFamily="49" charset="0"/>
              </a:rPr>
              <a:t>+</a:t>
            </a:r>
            <a:endParaRPr lang="en-US" dirty="0"/>
          </a:p>
          <a:p>
            <a:endParaRPr lang="en-US" dirty="0" smtClean="0"/>
          </a:p>
          <a:p>
            <a:endParaRPr lang="en-US" dirty="0" smtClean="0"/>
          </a:p>
          <a:p>
            <a:endParaRPr lang="en-US" dirty="0"/>
          </a:p>
          <a:p>
            <a:r>
              <a:rPr lang="en-US" dirty="0" smtClean="0"/>
              <a:t>Method 2: use the join(…) method</a:t>
            </a:r>
          </a:p>
          <a:p>
            <a:pPr marL="457200" lvl="1" indent="0">
              <a:buNone/>
            </a:pPr>
            <a:r>
              <a:rPr lang="en-US" sz="2600" dirty="0">
                <a:latin typeface="Courier New" panose="02070309020205020404" pitchFamily="49" charset="0"/>
                <a:cs typeface="Courier New" panose="02070309020205020404" pitchFamily="49" charset="0"/>
              </a:rPr>
              <a:t>'</a:t>
            </a:r>
            <a:r>
              <a:rPr lang="en-US" sz="2600" dirty="0" smtClean="0">
                <a:latin typeface="Courier New" panose="02070309020205020404" pitchFamily="49" charset="0"/>
                <a:cs typeface="Courier New" panose="02070309020205020404" pitchFamily="49" charset="0"/>
              </a:rPr>
              <a:t> '.join('foo</a:t>
            </a:r>
            <a:r>
              <a:rPr lang="en-US" sz="2600" dirty="0">
                <a:latin typeface="Courier New" panose="02070309020205020404" pitchFamily="49" charset="0"/>
                <a:cs typeface="Courier New" panose="02070309020205020404" pitchFamily="49" charset="0"/>
              </a:rPr>
              <a:t>'</a:t>
            </a:r>
            <a:r>
              <a:rPr lang="en-US" sz="2600" dirty="0" smtClean="0">
                <a:latin typeface="Courier New" panose="02070309020205020404" pitchFamily="49" charset="0"/>
                <a:cs typeface="Courier New" panose="02070309020205020404" pitchFamily="49" charset="0"/>
              </a:rPr>
              <a:t>, 'bar</a:t>
            </a:r>
            <a:r>
              <a:rPr lang="en-US" sz="2600" dirty="0">
                <a:latin typeface="Courier New" panose="02070309020205020404" pitchFamily="49" charset="0"/>
                <a:cs typeface="Courier New" panose="02070309020205020404" pitchFamily="49" charset="0"/>
              </a:rPr>
              <a:t>'</a:t>
            </a:r>
            <a:r>
              <a:rPr lang="en-US" sz="2600" dirty="0" smtClean="0">
                <a:latin typeface="Courier New" panose="02070309020205020404" pitchFamily="49" charset="0"/>
                <a:cs typeface="Courier New" panose="02070309020205020404" pitchFamily="49" charset="0"/>
              </a:rPr>
              <a:t>)</a:t>
            </a:r>
          </a:p>
          <a:p>
            <a:pPr marL="457200" lvl="1" indent="0">
              <a:buNone/>
            </a:pPr>
            <a:r>
              <a:rPr lang="en-US" sz="2600" dirty="0" smtClean="0">
                <a:latin typeface="Courier New" panose="02070309020205020404" pitchFamily="49" charset="0"/>
                <a:cs typeface="Courier New" panose="02070309020205020404" pitchFamily="49" charset="0"/>
              </a:rPr>
              <a:t>'</a:t>
            </a:r>
            <a:r>
              <a:rPr lang="en-US" sz="2600" dirty="0" err="1" smtClean="0">
                <a:latin typeface="Courier New" panose="02070309020205020404" pitchFamily="49" charset="0"/>
                <a:cs typeface="Courier New" panose="02070309020205020404" pitchFamily="49" charset="0"/>
              </a:rPr>
              <a:t>foo,bar</a:t>
            </a:r>
            <a:r>
              <a:rPr lang="en-US" sz="2600" dirty="0">
                <a:latin typeface="Courier New" panose="02070309020205020404" pitchFamily="49" charset="0"/>
                <a:cs typeface="Courier New" panose="02070309020205020404" pitchFamily="49" charset="0"/>
              </a:rPr>
              <a:t>'</a:t>
            </a:r>
            <a:endParaRPr lang="en-US" sz="2600" dirty="0" smtClean="0">
              <a:latin typeface="Courier New" panose="02070309020205020404" pitchFamily="49" charset="0"/>
              <a:cs typeface="Courier New" panose="02070309020205020404" pitchFamily="49" charset="0"/>
            </a:endParaRPr>
          </a:p>
          <a:p>
            <a:r>
              <a:rPr lang="en-US" dirty="0" smtClean="0"/>
              <a:t>Method </a:t>
            </a:r>
            <a:r>
              <a:rPr lang="en-US" dirty="0"/>
              <a:t>3</a:t>
            </a:r>
            <a:r>
              <a:rPr lang="en-US" dirty="0" smtClean="0"/>
              <a:t>: use % (deprecated in later Python versions)</a:t>
            </a:r>
          </a:p>
          <a:p>
            <a:endParaRPr lang="en-US" sz="2000" dirty="0"/>
          </a:p>
          <a:p>
            <a:endParaRPr lang="en-US" sz="2000" dirty="0" smtClean="0"/>
          </a:p>
          <a:p>
            <a:endParaRPr lang="en-US" sz="2000" dirty="0"/>
          </a:p>
          <a:p>
            <a:r>
              <a:rPr lang="en-US" sz="1900" dirty="0" smtClean="0">
                <a:latin typeface="Courier New" panose="02070309020205020404" pitchFamily="49" charset="0"/>
                <a:cs typeface="Courier New" panose="02070309020205020404" pitchFamily="49" charset="0"/>
              </a:rPr>
              <a:t>'The </a:t>
            </a:r>
            <a:r>
              <a:rPr lang="en-US" sz="1900" dirty="0">
                <a:latin typeface="Courier New" panose="02070309020205020404" pitchFamily="49" charset="0"/>
                <a:cs typeface="Courier New" panose="02070309020205020404" pitchFamily="49" charset="0"/>
              </a:rPr>
              <a:t>items in the basket are %s and %</a:t>
            </a:r>
            <a:r>
              <a:rPr lang="en-US" sz="1900" dirty="0" smtClean="0">
                <a:latin typeface="Courier New" panose="02070309020205020404" pitchFamily="49" charset="0"/>
                <a:cs typeface="Courier New" panose="02070309020205020404" pitchFamily="49" charset="0"/>
              </a:rPr>
              <a:t>s</a:t>
            </a:r>
            <a:r>
              <a:rPr lang="en-US" sz="1900" dirty="0">
                <a:latin typeface="Courier New" panose="02070309020205020404" pitchFamily="49" charset="0"/>
                <a:cs typeface="Courier New" panose="02070309020205020404" pitchFamily="49" charset="0"/>
              </a:rPr>
              <a:t>'</a:t>
            </a:r>
            <a:r>
              <a:rPr lang="en-US" sz="1900" dirty="0" smtClean="0">
                <a:latin typeface="Courier New" panose="02070309020205020404" pitchFamily="49" charset="0"/>
                <a:cs typeface="Courier New" panose="02070309020205020404" pitchFamily="49" charset="0"/>
              </a:rPr>
              <a:t> % (x, </a:t>
            </a:r>
            <a:r>
              <a:rPr lang="en-US" sz="1900" dirty="0">
                <a:latin typeface="Courier New" panose="02070309020205020404" pitchFamily="49" charset="0"/>
                <a:cs typeface="Courier New" panose="02070309020205020404" pitchFamily="49" charset="0"/>
              </a:rPr>
              <a:t>y</a:t>
            </a:r>
            <a:r>
              <a:rPr lang="en-US" sz="1900" dirty="0" smtClean="0">
                <a:latin typeface="Courier New" panose="02070309020205020404" pitchFamily="49" charset="0"/>
                <a:cs typeface="Courier New" panose="02070309020205020404" pitchFamily="49" charset="0"/>
              </a:rPr>
              <a:t>)</a:t>
            </a:r>
            <a:endParaRPr lang="en-US" sz="1900" dirty="0">
              <a:latin typeface="Courier New" panose="02070309020205020404" pitchFamily="49" charset="0"/>
              <a:cs typeface="Courier New" panose="02070309020205020404" pitchFamily="49" charset="0"/>
            </a:endParaRPr>
          </a:p>
        </p:txBody>
      </p:sp>
      <p:pic>
        <p:nvPicPr>
          <p:cNvPr id="13314" name="Picture 2"/>
          <p:cNvPicPr>
            <a:picLocks noChangeAspect="1" noChangeArrowheads="1"/>
          </p:cNvPicPr>
          <p:nvPr/>
        </p:nvPicPr>
        <p:blipFill rotWithShape="1">
          <a:blip r:embed="rId3" cstate="print"/>
          <a:srcRect b="68916"/>
          <a:stretch/>
        </p:blipFill>
        <p:spPr bwMode="auto">
          <a:xfrm>
            <a:off x="1066800" y="1828800"/>
            <a:ext cx="7162800" cy="1295400"/>
          </a:xfrm>
          <a:prstGeom prst="rect">
            <a:avLst/>
          </a:prstGeom>
          <a:noFill/>
          <a:ln w="9525">
            <a:noFill/>
            <a:miter lim="800000"/>
            <a:headEnd/>
            <a:tailEnd/>
          </a:ln>
        </p:spPr>
      </p:pic>
      <p:pic>
        <p:nvPicPr>
          <p:cNvPr id="6" name="Picture 2"/>
          <p:cNvPicPr>
            <a:picLocks noChangeAspect="1" noChangeArrowheads="1"/>
          </p:cNvPicPr>
          <p:nvPr/>
        </p:nvPicPr>
        <p:blipFill rotWithShape="1">
          <a:blip r:embed="rId3" cstate="print"/>
          <a:srcRect t="79654"/>
          <a:stretch/>
        </p:blipFill>
        <p:spPr bwMode="auto">
          <a:xfrm>
            <a:off x="1053353" y="4648200"/>
            <a:ext cx="7162800" cy="1026620"/>
          </a:xfrm>
          <a:prstGeom prst="rect">
            <a:avLst/>
          </a:prstGeom>
          <a:noFill/>
          <a:ln w="9525">
            <a:noFill/>
            <a:miter lim="800000"/>
            <a:headEnd/>
            <a:tailEnd/>
          </a:ln>
        </p:spPr>
      </p:pic>
    </p:spTree>
    <p:extLst>
      <p:ext uri="{BB962C8B-B14F-4D97-AF65-F5344CB8AC3E}">
        <p14:creationId xmlns:p14="http://schemas.microsoft.com/office/powerpoint/2010/main" val="35831189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Converting and Formatting</a:t>
            </a:r>
            <a:br>
              <a:rPr lang="en-US" dirty="0" smtClean="0"/>
            </a:br>
            <a:r>
              <a:rPr lang="en-US" dirty="0" smtClean="0"/>
              <a:t> Numbers to Strings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36</a:t>
            </a:fld>
            <a:endParaRPr lang="en-US"/>
          </a:p>
        </p:txBody>
      </p:sp>
      <p:sp>
        <p:nvSpPr>
          <p:cNvPr id="4" name="Content Placeholder 3"/>
          <p:cNvSpPr>
            <a:spLocks noGrp="1"/>
          </p:cNvSpPr>
          <p:nvPr>
            <p:ph sz="quarter" idx="1"/>
          </p:nvPr>
        </p:nvSpPr>
        <p:spPr>
          <a:xfrm>
            <a:off x="914400" y="1447800"/>
            <a:ext cx="8229600" cy="4572000"/>
          </a:xfrm>
        </p:spPr>
        <p:txBody>
          <a:bodyPr>
            <a:normAutofit lnSpcReduction="10000"/>
          </a:bodyPr>
          <a:lstStyle/>
          <a:p>
            <a:r>
              <a:rPr lang="en-US" dirty="0" smtClean="0"/>
              <a:t>Use </a:t>
            </a:r>
            <a:r>
              <a:rPr lang="en-US" sz="3000" dirty="0" err="1" smtClean="0">
                <a:latin typeface="Courier New" panose="02070309020205020404" pitchFamily="49" charset="0"/>
                <a:cs typeface="Courier New" panose="02070309020205020404" pitchFamily="49" charset="0"/>
              </a:rPr>
              <a:t>str</a:t>
            </a:r>
            <a:r>
              <a:rPr lang="en-US" sz="3000" dirty="0" smtClean="0">
                <a:latin typeface="Courier New" panose="02070309020205020404" pitchFamily="49" charset="0"/>
                <a:cs typeface="Courier New" panose="02070309020205020404" pitchFamily="49" charset="0"/>
              </a:rPr>
              <a:t>()</a:t>
            </a:r>
            <a:r>
              <a:rPr lang="en-US" dirty="0" smtClean="0"/>
              <a:t> function</a:t>
            </a:r>
          </a:p>
          <a:p>
            <a:r>
              <a:rPr lang="en-US" dirty="0" smtClean="0"/>
              <a:t>Example: </a:t>
            </a:r>
          </a:p>
          <a:p>
            <a:pPr marL="457200" lvl="1" indent="0">
              <a:buNone/>
            </a:pPr>
            <a:r>
              <a:rPr lang="en-US" dirty="0" err="1" smtClean="0">
                <a:latin typeface="Courier New" panose="02070309020205020404" pitchFamily="49" charset="0"/>
                <a:cs typeface="Courier New" panose="02070309020205020404" pitchFamily="49" charset="0"/>
              </a:rPr>
              <a:t>str</a:t>
            </a:r>
            <a:r>
              <a:rPr lang="en-US" dirty="0" smtClean="0">
                <a:latin typeface="Courier New" panose="02070309020205020404" pitchFamily="49" charset="0"/>
                <a:cs typeface="Courier New" panose="02070309020205020404" pitchFamily="49" charset="0"/>
              </a:rPr>
              <a:t>(100)    '100'</a:t>
            </a:r>
          </a:p>
          <a:p>
            <a:pPr marL="457200" lvl="1" indent="0">
              <a:buNone/>
            </a:pPr>
            <a:r>
              <a:rPr lang="en-US" dirty="0" err="1" smtClean="0">
                <a:solidFill>
                  <a:srgbClr val="FF0000"/>
                </a:solidFill>
                <a:latin typeface="Courier New" panose="02070309020205020404" pitchFamily="49" charset="0"/>
                <a:cs typeface="Courier New" panose="02070309020205020404" pitchFamily="49" charset="0"/>
              </a:rPr>
              <a:t>str</a:t>
            </a:r>
            <a:r>
              <a:rPr lang="en-US" dirty="0" smtClean="0">
                <a:solidFill>
                  <a:srgbClr val="FF0000"/>
                </a:solidFill>
                <a:latin typeface="Courier New" panose="02070309020205020404" pitchFamily="49" charset="0"/>
                <a:cs typeface="Courier New" panose="02070309020205020404" pitchFamily="49" charset="0"/>
              </a:rPr>
              <a:t>(5/6.0</a:t>
            </a:r>
            <a:r>
              <a:rPr lang="en-US" dirty="0">
                <a:solidFill>
                  <a:srgbClr val="FF0000"/>
                </a:solidFill>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'0.833333333333</a:t>
            </a:r>
            <a:r>
              <a:rPr lang="en-US" dirty="0">
                <a:latin typeface="Courier New" panose="02070309020205020404" pitchFamily="49" charset="0"/>
                <a:cs typeface="Courier New" panose="02070309020205020404" pitchFamily="49" charset="0"/>
              </a:rPr>
              <a:t>'</a:t>
            </a:r>
          </a:p>
          <a:p>
            <a:r>
              <a:rPr lang="en-US" dirty="0" smtClean="0"/>
              <a:t>Use </a:t>
            </a:r>
            <a:r>
              <a:rPr lang="en-US" dirty="0" smtClean="0">
                <a:latin typeface="Courier New" panose="02070309020205020404" pitchFamily="49" charset="0"/>
                <a:cs typeface="Courier New" panose="02070309020205020404" pitchFamily="49" charset="0"/>
              </a:rPr>
              <a:t>format()</a:t>
            </a:r>
            <a:r>
              <a:rPr lang="en-US" dirty="0" smtClean="0"/>
              <a:t> to enforce formatting</a:t>
            </a:r>
          </a:p>
          <a:p>
            <a:pPr lvl="1"/>
            <a:r>
              <a:rPr lang="en-US" dirty="0" smtClean="0"/>
              <a:t>Floating point fixed width format: </a:t>
            </a:r>
            <a:r>
              <a:rPr lang="fr-FR" sz="2200" dirty="0" smtClean="0">
                <a:latin typeface="Courier New" panose="02070309020205020404" pitchFamily="49" charset="0"/>
                <a:cs typeface="Courier New" panose="02070309020205020404" pitchFamily="49" charset="0"/>
              </a:rPr>
              <a:t>'</a:t>
            </a:r>
            <a:r>
              <a:rPr lang="fr-FR" sz="2200" dirty="0">
                <a:latin typeface="Courier New" panose="02070309020205020404" pitchFamily="49" charset="0"/>
                <a:cs typeface="Courier New" panose="02070309020205020404" pitchFamily="49" charset="0"/>
              </a:rPr>
              <a:t>{</a:t>
            </a:r>
            <a:r>
              <a:rPr lang="fr-FR" sz="2200" b="1" dirty="0">
                <a:latin typeface="Courier New" panose="02070309020205020404" pitchFamily="49" charset="0"/>
                <a:cs typeface="Courier New" panose="02070309020205020404" pitchFamily="49" charset="0"/>
              </a:rPr>
              <a:t>:0.5f</a:t>
            </a:r>
            <a:r>
              <a:rPr lang="fr-FR" sz="2200" dirty="0">
                <a:latin typeface="Courier New" panose="02070309020205020404" pitchFamily="49" charset="0"/>
                <a:cs typeface="Courier New" panose="02070309020205020404" pitchFamily="49" charset="0"/>
              </a:rPr>
              <a:t>}'.format(5.0/6.0) </a:t>
            </a:r>
            <a:r>
              <a:rPr lang="fr-FR" sz="2200" dirty="0" smtClean="0">
                <a:latin typeface="Courier New" panose="02070309020205020404" pitchFamily="49" charset="0"/>
                <a:cs typeface="Courier New" panose="02070309020205020404" pitchFamily="49" charset="0"/>
              </a:rPr>
              <a:t> </a:t>
            </a:r>
            <a:r>
              <a:rPr lang="fr-FR" sz="2200" b="1" dirty="0" smtClean="0">
                <a:latin typeface="Courier New" panose="02070309020205020404" pitchFamily="49" charset="0"/>
                <a:cs typeface="Courier New" panose="02070309020205020404" pitchFamily="49" charset="0"/>
              </a:rPr>
              <a:t>'0.83333</a:t>
            </a:r>
            <a:r>
              <a:rPr lang="fr-FR" sz="2200" b="1" dirty="0">
                <a:latin typeface="Courier New" panose="02070309020205020404" pitchFamily="49" charset="0"/>
                <a:cs typeface="Courier New" panose="02070309020205020404" pitchFamily="49" charset="0"/>
              </a:rPr>
              <a:t>'</a:t>
            </a:r>
            <a:endParaRPr lang="fr-FR" sz="2200" b="1" dirty="0" smtClean="0">
              <a:latin typeface="Courier New" panose="02070309020205020404" pitchFamily="49" charset="0"/>
              <a:cs typeface="Courier New" panose="02070309020205020404" pitchFamily="49" charset="0"/>
            </a:endParaRPr>
          </a:p>
          <a:p>
            <a:pPr lvl="1"/>
            <a:r>
              <a:rPr lang="fr-FR" dirty="0" err="1"/>
              <a:t>Exponent</a:t>
            </a:r>
            <a:r>
              <a:rPr lang="fr-FR" dirty="0"/>
              <a:t> notation:  </a:t>
            </a:r>
            <a:r>
              <a:rPr lang="fr-FR" dirty="0" smtClean="0"/>
              <a:t/>
            </a:r>
            <a:br>
              <a:rPr lang="fr-FR" dirty="0" smtClean="0"/>
            </a:br>
            <a:r>
              <a:rPr lang="fr-FR" sz="2200" dirty="0" smtClean="0">
                <a:latin typeface="Courier New" panose="02070309020205020404" pitchFamily="49" charset="0"/>
                <a:cs typeface="Courier New" panose="02070309020205020404" pitchFamily="49" charset="0"/>
              </a:rPr>
              <a:t>'{:</a:t>
            </a:r>
            <a:r>
              <a:rPr lang="fr-FR" sz="2200" dirty="0">
                <a:latin typeface="Courier New" panose="02070309020205020404" pitchFamily="49" charset="0"/>
                <a:cs typeface="Courier New" panose="02070309020205020404" pitchFamily="49" charset="0"/>
              </a:rPr>
              <a:t>0.5E}'.format(5.0/6.0) </a:t>
            </a:r>
            <a:r>
              <a:rPr lang="fr-FR" sz="2200" b="1" dirty="0">
                <a:latin typeface="Courier New" panose="02070309020205020404" pitchFamily="49" charset="0"/>
                <a:cs typeface="Courier New" panose="02070309020205020404" pitchFamily="49" charset="0"/>
              </a:rPr>
              <a:t>'8.33333E-01'</a:t>
            </a:r>
            <a:endParaRPr lang="fr-FR" sz="2200" b="1" dirty="0" smtClean="0">
              <a:latin typeface="Courier New" panose="02070309020205020404" pitchFamily="49" charset="0"/>
              <a:cs typeface="Courier New" panose="02070309020205020404" pitchFamily="49" charset="0"/>
            </a:endParaRPr>
          </a:p>
          <a:p>
            <a:pPr marL="457200" lvl="1" indent="0">
              <a:buNone/>
            </a:pPr>
            <a:r>
              <a:rPr lang="fr-FR" dirty="0">
                <a:latin typeface="Courier New" panose="02070309020205020404" pitchFamily="49" charset="0"/>
                <a:cs typeface="Courier New" panose="02070309020205020404" pitchFamily="49" charset="0"/>
                <a:hlinkClick r:id="rId3"/>
              </a:rPr>
              <a:t/>
            </a:r>
            <a:br>
              <a:rPr lang="fr-FR" dirty="0">
                <a:latin typeface="Courier New" panose="02070309020205020404" pitchFamily="49" charset="0"/>
                <a:cs typeface="Courier New" panose="02070309020205020404" pitchFamily="49" charset="0"/>
                <a:hlinkClick r:id="rId3"/>
              </a:rPr>
            </a:br>
            <a:r>
              <a:rPr lang="en-US" sz="2400" dirty="0" smtClean="0"/>
              <a:t>Reference:  </a:t>
            </a:r>
            <a:r>
              <a:rPr lang="en-US" sz="2200" dirty="0" smtClean="0">
                <a:hlinkClick r:id="rId3"/>
              </a:rPr>
              <a:t>http</a:t>
            </a:r>
            <a:r>
              <a:rPr lang="en-US" sz="2200" dirty="0">
                <a:hlinkClick r:id="rId3"/>
              </a:rPr>
              <a:t>://docs.python.org/2/library/string.html#formatspec</a:t>
            </a:r>
            <a:endParaRPr lang="en-US" sz="2200" dirty="0"/>
          </a:p>
          <a:p>
            <a:pPr lvl="1"/>
            <a:endParaRPr lang="en-US" dirty="0" smtClean="0"/>
          </a:p>
        </p:txBody>
      </p:sp>
    </p:spTree>
    <p:extLst>
      <p:ext uri="{BB962C8B-B14F-4D97-AF65-F5344CB8AC3E}">
        <p14:creationId xmlns:p14="http://schemas.microsoft.com/office/powerpoint/2010/main" val="4767568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37</a:t>
            </a:fld>
            <a:endParaRPr lang="en-US"/>
          </a:p>
        </p:txBody>
      </p:sp>
      <p:sp>
        <p:nvSpPr>
          <p:cNvPr id="4" name="Content Placeholder 3"/>
          <p:cNvSpPr>
            <a:spLocks noGrp="1"/>
          </p:cNvSpPr>
          <p:nvPr>
            <p:ph sz="quarter" idx="1"/>
          </p:nvPr>
        </p:nvSpPr>
        <p:spPr>
          <a:xfrm>
            <a:off x="914400" y="1600200"/>
            <a:ext cx="7772400" cy="4572000"/>
          </a:xfrm>
        </p:spPr>
        <p:txBody>
          <a:bodyPr>
            <a:normAutofit/>
          </a:bodyPr>
          <a:lstStyle/>
          <a:p>
            <a:r>
              <a:rPr lang="en-US" dirty="0" smtClean="0"/>
              <a:t>Operators</a:t>
            </a:r>
          </a:p>
          <a:p>
            <a:pPr lvl="1">
              <a:buNone/>
            </a:pPr>
            <a:r>
              <a:rPr lang="en-US" dirty="0" smtClean="0">
                <a:latin typeface="Courier New" panose="02070309020205020404" pitchFamily="49" charset="0"/>
                <a:cs typeface="Courier New" panose="02070309020205020404" pitchFamily="49" charset="0"/>
              </a:rPr>
              <a:t>    ==    &lt;    &lt;=    &gt;    &gt;=</a:t>
            </a:r>
            <a:endParaRPr lang="en-US" dirty="0" smtClean="0"/>
          </a:p>
          <a:p>
            <a:r>
              <a:rPr lang="en-US" dirty="0" err="1" smtClean="0">
                <a:solidFill>
                  <a:srgbClr val="FF0000"/>
                </a:solidFill>
                <a:latin typeface="Courier New" panose="02070309020205020404" pitchFamily="49" charset="0"/>
                <a:cs typeface="Courier New" panose="02070309020205020404" pitchFamily="49" charset="0"/>
              </a:rPr>
              <a:t>cmp</a:t>
            </a:r>
            <a:r>
              <a:rPr lang="en-US" dirty="0" smtClean="0">
                <a:solidFill>
                  <a:srgbClr val="FF0000"/>
                </a:solidFill>
                <a:latin typeface="Courier New" panose="02070309020205020404" pitchFamily="49" charset="0"/>
                <a:cs typeface="Courier New" panose="02070309020205020404" pitchFamily="49" charset="0"/>
              </a:rPr>
              <a:t>(</a:t>
            </a:r>
            <a:r>
              <a:rPr lang="en-US" dirty="0" err="1" smtClean="0">
                <a:solidFill>
                  <a:srgbClr val="FF0000"/>
                </a:solidFill>
                <a:latin typeface="Courier New" panose="02070309020205020404" pitchFamily="49" charset="0"/>
                <a:cs typeface="Courier New" panose="02070309020205020404" pitchFamily="49" charset="0"/>
              </a:rPr>
              <a:t>x,y</a:t>
            </a:r>
            <a:r>
              <a:rPr lang="en-US"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rPr>
              <a:t>function</a:t>
            </a:r>
          </a:p>
          <a:p>
            <a:pPr lvl="1">
              <a:buNone/>
            </a:pPr>
            <a:r>
              <a:rPr lang="en-US" dirty="0"/>
              <a:t>Compare the two objects x and y and return an integer according to the outcome. </a:t>
            </a:r>
            <a:endParaRPr lang="en-US" dirty="0" smtClean="0"/>
          </a:p>
          <a:p>
            <a:pPr lvl="1">
              <a:buNone/>
            </a:pPr>
            <a:r>
              <a:rPr lang="en-US" dirty="0" smtClean="0"/>
              <a:t>The </a:t>
            </a:r>
            <a:r>
              <a:rPr lang="en-US" dirty="0"/>
              <a:t>return value </a:t>
            </a:r>
            <a:r>
              <a:rPr lang="en-US" dirty="0" smtClean="0"/>
              <a:t>is:</a:t>
            </a:r>
          </a:p>
          <a:p>
            <a:pPr lvl="1">
              <a:buNone/>
            </a:pPr>
            <a:r>
              <a:rPr lang="en-US" dirty="0" smtClean="0"/>
              <a:t>	</a:t>
            </a:r>
            <a:r>
              <a:rPr lang="en-US" sz="2400" dirty="0" smtClean="0"/>
              <a:t>Negative </a:t>
            </a:r>
            <a:r>
              <a:rPr lang="en-US" sz="2400" dirty="0"/>
              <a:t>if </a:t>
            </a:r>
            <a:r>
              <a:rPr lang="en-US" sz="2400" dirty="0">
                <a:latin typeface="Courier New" panose="02070309020205020404" pitchFamily="49" charset="0"/>
                <a:cs typeface="Courier New" panose="02070309020205020404" pitchFamily="49" charset="0"/>
              </a:rPr>
              <a:t>x &lt; </a:t>
            </a:r>
            <a:r>
              <a:rPr lang="en-US" sz="2400" dirty="0" smtClean="0">
                <a:latin typeface="Courier New" panose="02070309020205020404" pitchFamily="49" charset="0"/>
                <a:cs typeface="Courier New" panose="02070309020205020404" pitchFamily="49" charset="0"/>
              </a:rPr>
              <a:t>y      </a:t>
            </a:r>
            <a:r>
              <a:rPr lang="en-US" sz="1900" dirty="0" err="1" smtClean="0">
                <a:latin typeface="Courier New" panose="02070309020205020404" pitchFamily="49" charset="0"/>
                <a:cs typeface="Courier New" panose="02070309020205020404" pitchFamily="49" charset="0"/>
              </a:rPr>
              <a:t>cmp</a:t>
            </a:r>
            <a:r>
              <a:rPr lang="en-US" sz="1900" dirty="0" smtClean="0">
                <a:latin typeface="Courier New" panose="02070309020205020404" pitchFamily="49" charset="0"/>
                <a:cs typeface="Courier New" panose="02070309020205020404" pitchFamily="49" charset="0"/>
              </a:rPr>
              <a:t>(100, 200) == -1</a:t>
            </a:r>
            <a:endParaRPr lang="en-US" sz="1900" dirty="0" smtClean="0"/>
          </a:p>
          <a:p>
            <a:pPr lvl="1">
              <a:buNone/>
            </a:pPr>
            <a:r>
              <a:rPr lang="en-US" dirty="0" smtClean="0"/>
              <a:t>	</a:t>
            </a:r>
            <a:r>
              <a:rPr lang="en-US" sz="2400" dirty="0" smtClean="0"/>
              <a:t>Zero </a:t>
            </a:r>
            <a:r>
              <a:rPr lang="en-US" sz="2400" dirty="0"/>
              <a:t>if </a:t>
            </a:r>
            <a:r>
              <a:rPr lang="en-US" sz="2400" dirty="0">
                <a:latin typeface="Courier New" panose="02070309020205020404" pitchFamily="49" charset="0"/>
                <a:cs typeface="Courier New" panose="02070309020205020404" pitchFamily="49" charset="0"/>
              </a:rPr>
              <a:t>x == </a:t>
            </a:r>
            <a:r>
              <a:rPr lang="en-US" sz="2400" dirty="0" smtClean="0">
                <a:latin typeface="Courier New" panose="02070309020205020404" pitchFamily="49" charset="0"/>
                <a:cs typeface="Courier New" panose="02070309020205020404" pitchFamily="49" charset="0"/>
              </a:rPr>
              <a:t>y        </a:t>
            </a:r>
            <a:r>
              <a:rPr lang="en-US" sz="1900" dirty="0" err="1" smtClean="0">
                <a:latin typeface="Courier New" panose="02070309020205020404" pitchFamily="49" charset="0"/>
                <a:cs typeface="Courier New" panose="02070309020205020404" pitchFamily="49" charset="0"/>
              </a:rPr>
              <a:t>cmp</a:t>
            </a:r>
            <a:r>
              <a:rPr lang="en-US" sz="1900" dirty="0" smtClean="0">
                <a:latin typeface="Courier New" panose="02070309020205020404" pitchFamily="49" charset="0"/>
                <a:cs typeface="Courier New" panose="02070309020205020404" pitchFamily="49" charset="0"/>
              </a:rPr>
              <a:t>('foo', 'foo') == 0</a:t>
            </a:r>
          </a:p>
          <a:p>
            <a:pPr lvl="1">
              <a:buNone/>
            </a:pPr>
            <a:r>
              <a:rPr lang="en-US" sz="2400" dirty="0" smtClean="0"/>
              <a:t>	Strictly </a:t>
            </a:r>
            <a:r>
              <a:rPr lang="en-US" sz="2400" dirty="0"/>
              <a:t>positive if </a:t>
            </a:r>
            <a:r>
              <a:rPr lang="en-US" sz="2400" dirty="0">
                <a:latin typeface="Courier New" panose="02070309020205020404" pitchFamily="49" charset="0"/>
                <a:cs typeface="Courier New" panose="02070309020205020404" pitchFamily="49" charset="0"/>
              </a:rPr>
              <a:t>x &gt; y</a:t>
            </a:r>
            <a:r>
              <a:rPr lang="en-US" sz="2400" dirty="0" smtClean="0"/>
              <a:t>.    </a:t>
            </a:r>
            <a:r>
              <a:rPr lang="en-US" sz="1900" dirty="0" err="1" smtClean="0">
                <a:latin typeface="Courier New" panose="02070309020205020404" pitchFamily="49" charset="0"/>
                <a:cs typeface="Courier New" panose="02070309020205020404" pitchFamily="49" charset="0"/>
              </a:rPr>
              <a:t>cmp</a:t>
            </a:r>
            <a:r>
              <a:rPr lang="en-US" sz="1900" dirty="0">
                <a:latin typeface="Courier New" panose="02070309020205020404" pitchFamily="49" charset="0"/>
                <a:cs typeface="Courier New" panose="02070309020205020404" pitchFamily="49" charset="0"/>
              </a:rPr>
              <a:t>('foo', </a:t>
            </a:r>
            <a:r>
              <a:rPr lang="en-US" sz="1900" dirty="0" smtClean="0">
                <a:latin typeface="Courier New" panose="02070309020205020404" pitchFamily="49" charset="0"/>
                <a:cs typeface="Courier New" panose="02070309020205020404" pitchFamily="49" charset="0"/>
              </a:rPr>
              <a:t>'bar') == 1</a:t>
            </a:r>
          </a:p>
          <a:p>
            <a:endParaRPr lang="en-US" sz="2300" dirty="0" smtClean="0">
              <a:latin typeface="Courier New" panose="02070309020205020404" pitchFamily="49" charset="0"/>
              <a:cs typeface="Courier New" panose="02070309020205020404" pitchFamily="49" charset="0"/>
            </a:endParaRPr>
          </a:p>
          <a:p>
            <a:pPr lvl="1">
              <a:buNone/>
            </a:pPr>
            <a:endParaRPr lang="en-US" sz="1900" dirty="0"/>
          </a:p>
          <a:p>
            <a:pPr lvl="1">
              <a:buNone/>
            </a:pPr>
            <a:endParaRPr lang="en-US" dirty="0" smtClean="0"/>
          </a:p>
        </p:txBody>
      </p:sp>
    </p:spTree>
    <p:extLst>
      <p:ext uri="{BB962C8B-B14F-4D97-AF65-F5344CB8AC3E}">
        <p14:creationId xmlns:p14="http://schemas.microsoft.com/office/powerpoint/2010/main" val="183366101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 </a:t>
            </a:r>
            <a:r>
              <a:rPr lang="en-US" dirty="0" err="1" smtClean="0"/>
              <a:t>Elif</a:t>
            </a:r>
            <a:r>
              <a:rPr lang="en-US" dirty="0" smtClean="0"/>
              <a:t>?</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38</a:t>
            </a:fld>
            <a:endParaRPr lang="en-US"/>
          </a:p>
        </p:txBody>
      </p:sp>
      <p:sp>
        <p:nvSpPr>
          <p:cNvPr id="4" name="Content Placeholder 3"/>
          <p:cNvSpPr>
            <a:spLocks noGrp="1"/>
          </p:cNvSpPr>
          <p:nvPr>
            <p:ph sz="quarter" idx="1"/>
          </p:nvPr>
        </p:nvSpPr>
        <p:spPr/>
        <p:txBody>
          <a:bodyPr>
            <a:normAutofit/>
          </a:bodyPr>
          <a:lstStyle/>
          <a:p>
            <a:r>
              <a:rPr lang="en-US" dirty="0" smtClean="0"/>
              <a:t>Condition statements</a:t>
            </a:r>
          </a:p>
          <a:p>
            <a:pPr lvl="1"/>
            <a:r>
              <a:rPr lang="en-US" dirty="0" smtClean="0"/>
              <a:t>if something:</a:t>
            </a:r>
          </a:p>
          <a:p>
            <a:pPr lvl="2"/>
            <a:r>
              <a:rPr lang="en-US" dirty="0" smtClean="0"/>
              <a:t>Do something</a:t>
            </a:r>
          </a:p>
          <a:p>
            <a:pPr lvl="1"/>
            <a:r>
              <a:rPr lang="en-US" dirty="0" err="1" smtClean="0"/>
              <a:t>elif</a:t>
            </a:r>
            <a:r>
              <a:rPr lang="en-US" dirty="0" smtClean="0"/>
              <a:t> </a:t>
            </a:r>
            <a:r>
              <a:rPr lang="en-US" dirty="0" err="1" smtClean="0"/>
              <a:t>something_else</a:t>
            </a:r>
            <a:r>
              <a:rPr lang="en-US" dirty="0" smtClean="0"/>
              <a:t>:</a:t>
            </a:r>
          </a:p>
          <a:p>
            <a:pPr lvl="2"/>
            <a:r>
              <a:rPr lang="en-US" dirty="0" smtClean="0"/>
              <a:t>Do something else</a:t>
            </a:r>
          </a:p>
          <a:p>
            <a:pPr lvl="1"/>
            <a:r>
              <a:rPr lang="en-US" dirty="0" smtClean="0"/>
              <a:t>else:</a:t>
            </a:r>
          </a:p>
          <a:p>
            <a:pPr lvl="2"/>
            <a:r>
              <a:rPr lang="en-US" dirty="0" smtClean="0"/>
              <a:t>Do another something else</a:t>
            </a:r>
          </a:p>
          <a:p>
            <a:pPr lvl="2"/>
            <a:endParaRPr lang="en-US" dirty="0" smtClean="0"/>
          </a:p>
          <a:p>
            <a:r>
              <a:rPr lang="en-US" dirty="0" smtClean="0"/>
              <a:t>Use Not for negation </a:t>
            </a:r>
          </a:p>
          <a:p>
            <a:pPr lvl="1"/>
            <a:r>
              <a:rPr lang="en-US" dirty="0" smtClean="0"/>
              <a:t>if not something:</a:t>
            </a:r>
          </a:p>
          <a:p>
            <a:pPr lvl="2"/>
            <a:r>
              <a:rPr lang="en-US" dirty="0" smtClean="0"/>
              <a:t>Do something</a:t>
            </a:r>
            <a:endParaRPr lang="en-US" dirty="0"/>
          </a:p>
        </p:txBody>
      </p:sp>
      <p:sp>
        <p:nvSpPr>
          <p:cNvPr id="5" name="Rectangle 4"/>
          <p:cNvSpPr/>
          <p:nvPr/>
        </p:nvSpPr>
        <p:spPr>
          <a:xfrm>
            <a:off x="1524000" y="5943600"/>
            <a:ext cx="6629400" cy="369332"/>
          </a:xfrm>
          <a:prstGeom prst="rect">
            <a:avLst/>
          </a:prstGeom>
        </p:spPr>
        <p:txBody>
          <a:bodyPr wrap="square">
            <a:spAutoFit/>
          </a:bodyPr>
          <a:lstStyle/>
          <a:p>
            <a:r>
              <a:rPr lang="en-US" dirty="0" smtClean="0">
                <a:hlinkClick r:id="rId3"/>
              </a:rPr>
              <a:t>http://www.tutorialspoint.com/python/python_basic_syntax.htm</a:t>
            </a:r>
            <a:endParaRPr lang="en-US" dirty="0"/>
          </a:p>
        </p:txBody>
      </p:sp>
      <p:pic>
        <p:nvPicPr>
          <p:cNvPr id="14339" name="Picture 3"/>
          <p:cNvPicPr>
            <a:picLocks noChangeAspect="1" noChangeArrowheads="1"/>
          </p:cNvPicPr>
          <p:nvPr/>
        </p:nvPicPr>
        <p:blipFill>
          <a:blip r:embed="rId4" cstate="print"/>
          <a:srcRect/>
          <a:stretch>
            <a:fillRect/>
          </a:stretch>
        </p:blipFill>
        <p:spPr bwMode="auto">
          <a:xfrm>
            <a:off x="4850674" y="4724400"/>
            <a:ext cx="3276600" cy="1053193"/>
          </a:xfrm>
          <a:prstGeom prst="rect">
            <a:avLst/>
          </a:prstGeom>
          <a:noFill/>
          <a:ln w="9525">
            <a:noFill/>
            <a:miter lim="800000"/>
            <a:headEnd/>
            <a:tailEnd/>
          </a:ln>
        </p:spPr>
      </p:pic>
      <p:pic>
        <p:nvPicPr>
          <p:cNvPr id="8" name="Picture 7"/>
          <p:cNvPicPr>
            <a:picLocks noChangeAspect="1"/>
          </p:cNvPicPr>
          <p:nvPr/>
        </p:nvPicPr>
        <p:blipFill rotWithShape="1">
          <a:blip r:embed="rId5"/>
          <a:srcRect l="902" t="62880" r="41729" b="11359"/>
          <a:stretch/>
        </p:blipFill>
        <p:spPr>
          <a:xfrm>
            <a:off x="4838700" y="2057400"/>
            <a:ext cx="3699451" cy="1371600"/>
          </a:xfrm>
          <a:prstGeom prst="rect">
            <a:avLst/>
          </a:prstGeom>
        </p:spPr>
      </p:pic>
    </p:spTree>
    <p:extLst>
      <p:ext uri="{BB962C8B-B14F-4D97-AF65-F5344CB8AC3E}">
        <p14:creationId xmlns:p14="http://schemas.microsoft.com/office/powerpoint/2010/main" val="136689613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39</a:t>
            </a:fld>
            <a:endParaRPr lang="en-US"/>
          </a:p>
        </p:txBody>
      </p:sp>
      <p:sp>
        <p:nvSpPr>
          <p:cNvPr id="4" name="Content Placeholder 3"/>
          <p:cNvSpPr>
            <a:spLocks noGrp="1"/>
          </p:cNvSpPr>
          <p:nvPr>
            <p:ph sz="quarter" idx="1"/>
          </p:nvPr>
        </p:nvSpPr>
        <p:spPr/>
        <p:txBody>
          <a:bodyPr/>
          <a:lstStyle/>
          <a:p>
            <a:r>
              <a:rPr lang="en-US" dirty="0" smtClean="0"/>
              <a:t>Continues to run until condition is met</a:t>
            </a:r>
          </a:p>
          <a:p>
            <a:pPr>
              <a:buNone/>
            </a:pPr>
            <a:r>
              <a:rPr lang="en-US" dirty="0" smtClean="0">
                <a:latin typeface="Courier New" panose="02070309020205020404" pitchFamily="49" charset="0"/>
                <a:cs typeface="Courier New" panose="02070309020205020404" pitchFamily="49" charset="0"/>
              </a:rPr>
              <a:t>			while</a:t>
            </a:r>
            <a:r>
              <a:rPr lang="en-US" dirty="0" smtClean="0"/>
              <a:t> </a:t>
            </a:r>
            <a:r>
              <a:rPr lang="en-US" i="1" dirty="0" err="1" smtClean="0"/>
              <a:t>condition_true</a:t>
            </a:r>
            <a:r>
              <a:rPr lang="en-US" dirty="0" smtClean="0"/>
              <a:t>:</a:t>
            </a:r>
          </a:p>
          <a:p>
            <a:pPr>
              <a:buNone/>
            </a:pPr>
            <a:r>
              <a:rPr lang="en-US" dirty="0" smtClean="0"/>
              <a:t>				</a:t>
            </a:r>
            <a:r>
              <a:rPr lang="en-US" i="1" dirty="0" err="1" smtClean="0"/>
              <a:t>do_something</a:t>
            </a:r>
            <a:endParaRPr lang="en-US" i="1" dirty="0" smtClean="0"/>
          </a:p>
          <a:p>
            <a:pPr>
              <a:buNone/>
            </a:pPr>
            <a:endParaRPr lang="en-US" dirty="0" smtClean="0"/>
          </a:p>
          <a:p>
            <a:pPr>
              <a:buNone/>
            </a:pPr>
            <a:endParaRPr lang="en-US" dirty="0"/>
          </a:p>
        </p:txBody>
      </p:sp>
      <p:sp>
        <p:nvSpPr>
          <p:cNvPr id="5" name="Rectangle 4"/>
          <p:cNvSpPr/>
          <p:nvPr/>
        </p:nvSpPr>
        <p:spPr>
          <a:xfrm>
            <a:off x="1524000" y="5943600"/>
            <a:ext cx="6629400" cy="369332"/>
          </a:xfrm>
          <a:prstGeom prst="rect">
            <a:avLst/>
          </a:prstGeom>
        </p:spPr>
        <p:txBody>
          <a:bodyPr wrap="square">
            <a:spAutoFit/>
          </a:bodyPr>
          <a:lstStyle/>
          <a:p>
            <a:r>
              <a:rPr lang="en-US" dirty="0" smtClean="0">
                <a:hlinkClick r:id="rId3"/>
              </a:rPr>
              <a:t>http://www.tutorialspoint.com/python/python_basic_syntax.htm</a:t>
            </a:r>
            <a:endParaRPr lang="en-US" dirty="0"/>
          </a:p>
        </p:txBody>
      </p:sp>
      <p:pic>
        <p:nvPicPr>
          <p:cNvPr id="16386" name="Picture 2"/>
          <p:cNvPicPr>
            <a:picLocks noChangeAspect="1" noChangeArrowheads="1"/>
          </p:cNvPicPr>
          <p:nvPr/>
        </p:nvPicPr>
        <p:blipFill>
          <a:blip r:embed="rId4" cstate="print"/>
          <a:srcRect/>
          <a:stretch>
            <a:fillRect/>
          </a:stretch>
        </p:blipFill>
        <p:spPr bwMode="auto">
          <a:xfrm>
            <a:off x="2286000" y="3124200"/>
            <a:ext cx="4359701" cy="2676525"/>
          </a:xfrm>
          <a:prstGeom prst="rect">
            <a:avLst/>
          </a:prstGeom>
          <a:noFill/>
          <a:ln w="9525">
            <a:noFill/>
            <a:miter lim="800000"/>
            <a:headEnd/>
            <a:tailEnd/>
          </a:ln>
        </p:spPr>
      </p:pic>
    </p:spTree>
    <p:extLst>
      <p:ext uri="{BB962C8B-B14F-4D97-AF65-F5344CB8AC3E}">
        <p14:creationId xmlns:p14="http://schemas.microsoft.com/office/powerpoint/2010/main" val="38096923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much new information is produced in the world every day?</a:t>
            </a:r>
            <a:endParaRPr lang="en-US" dirty="0"/>
          </a:p>
        </p:txBody>
      </p:sp>
      <p:sp>
        <p:nvSpPr>
          <p:cNvPr id="3" name="Content Placeholder 2"/>
          <p:cNvSpPr>
            <a:spLocks noGrp="1"/>
          </p:cNvSpPr>
          <p:nvPr>
            <p:ph idx="1"/>
          </p:nvPr>
        </p:nvSpPr>
        <p:spPr/>
        <p:txBody>
          <a:bodyPr>
            <a:noAutofit/>
          </a:bodyPr>
          <a:lstStyle/>
          <a:p>
            <a:r>
              <a:rPr lang="en-US" sz="2400" dirty="0" smtClean="0"/>
              <a:t>Web </a:t>
            </a:r>
            <a:r>
              <a:rPr lang="en-US" sz="2400" dirty="0"/>
              <a:t>pages, </a:t>
            </a:r>
            <a:r>
              <a:rPr lang="en-US" sz="2400" dirty="0" smtClean="0"/>
              <a:t>photos, instant messages, phone calls, search </a:t>
            </a:r>
            <a:r>
              <a:rPr lang="en-US" sz="2400" dirty="0"/>
              <a:t>logs, sensor signals, social media, GPS location data, genomics, </a:t>
            </a:r>
            <a:r>
              <a:rPr lang="en-US" sz="2400" dirty="0" smtClean="0"/>
              <a:t>surveillance video,…</a:t>
            </a:r>
          </a:p>
          <a:p>
            <a:r>
              <a:rPr lang="en-US" sz="2400" dirty="0" smtClean="0"/>
              <a:t>What’s the total volume of global information production from all sources?</a:t>
            </a:r>
          </a:p>
          <a:p>
            <a:pPr lvl="1"/>
            <a:r>
              <a:rPr lang="en-US" sz="2000" dirty="0"/>
              <a:t>1</a:t>
            </a:r>
            <a:r>
              <a:rPr lang="en-US" sz="2000" dirty="0" smtClean="0"/>
              <a:t> </a:t>
            </a:r>
            <a:r>
              <a:rPr lang="en-US" sz="2000" dirty="0" err="1" smtClean="0"/>
              <a:t>exabyte</a:t>
            </a:r>
            <a:r>
              <a:rPr lang="en-US" sz="2000" dirty="0" smtClean="0"/>
              <a:t> = 1 quintillion bytes = 1</a:t>
            </a:r>
            <a:r>
              <a:rPr lang="en-US" sz="1200" dirty="0" smtClean="0"/>
              <a:t>,000,000,000,000,000,000 (18 zeros)</a:t>
            </a:r>
          </a:p>
          <a:p>
            <a:pPr lvl="1"/>
            <a:r>
              <a:rPr lang="en-US" sz="2000" dirty="0" smtClean="0"/>
              <a:t>2002: 23 </a:t>
            </a:r>
            <a:r>
              <a:rPr lang="en-US" sz="2000" dirty="0" err="1" smtClean="0"/>
              <a:t>exabytes</a:t>
            </a:r>
            <a:r>
              <a:rPr lang="en-US" sz="2000" dirty="0" smtClean="0"/>
              <a:t> </a:t>
            </a:r>
            <a:r>
              <a:rPr lang="en-US" sz="2000" b="1" dirty="0" smtClean="0"/>
              <a:t>in a year</a:t>
            </a:r>
            <a:r>
              <a:rPr lang="en-US" sz="2000" dirty="0" smtClean="0"/>
              <a:t>.   2010: 23 </a:t>
            </a:r>
            <a:r>
              <a:rPr lang="en-US" sz="2000" dirty="0" err="1" smtClean="0"/>
              <a:t>exabytes</a:t>
            </a:r>
            <a:r>
              <a:rPr lang="en-US" sz="2000" dirty="0" smtClean="0"/>
              <a:t> </a:t>
            </a:r>
            <a:r>
              <a:rPr lang="en-US" sz="2000" b="1" dirty="0" smtClean="0"/>
              <a:t>in a week</a:t>
            </a:r>
            <a:r>
              <a:rPr lang="en-US" sz="2000" dirty="0" smtClean="0"/>
              <a:t>.</a:t>
            </a:r>
          </a:p>
          <a:p>
            <a:r>
              <a:rPr lang="en-US" sz="2400" dirty="0" smtClean="0"/>
              <a:t>The </a:t>
            </a:r>
            <a:r>
              <a:rPr lang="en-US" sz="2400" dirty="0"/>
              <a:t>data surge just keeps rising, doubling in volume every two years. </a:t>
            </a:r>
            <a:endParaRPr lang="en-US" sz="1000" dirty="0"/>
          </a:p>
          <a:p>
            <a:pPr marL="0" indent="0" algn="ctr">
              <a:buNone/>
            </a:pPr>
            <a:r>
              <a:rPr lang="en-US" sz="1400" dirty="0" smtClean="0"/>
              <a:t>Sources:  </a:t>
            </a:r>
            <a:r>
              <a:rPr lang="en-US" sz="1400" dirty="0" smtClean="0">
                <a:hlinkClick r:id="rId3"/>
              </a:rPr>
              <a:t>http</a:t>
            </a:r>
            <a:r>
              <a:rPr lang="en-US" sz="1400" dirty="0">
                <a:hlinkClick r:id="rId3"/>
              </a:rPr>
              <a:t>://bits.blogs.nytimes.com/2013/06/19/sizing-up-big-data-broadening-beyond-the-internet</a:t>
            </a:r>
            <a:r>
              <a:rPr lang="en-US" sz="1400" dirty="0" smtClean="0">
                <a:hlinkClick r:id="rId3"/>
              </a:rPr>
              <a:t>/</a:t>
            </a:r>
            <a:endParaRPr lang="en-US" sz="1400" dirty="0" smtClean="0"/>
          </a:p>
          <a:p>
            <a:pPr marL="0" indent="0" algn="ctr">
              <a:buNone/>
            </a:pPr>
            <a:r>
              <a:rPr lang="en-US" sz="1400" dirty="0">
                <a:hlinkClick r:id="rId4"/>
              </a:rPr>
              <a:t>http://</a:t>
            </a:r>
            <a:r>
              <a:rPr lang="en-US" sz="1400" dirty="0" smtClean="0">
                <a:hlinkClick r:id="rId4"/>
              </a:rPr>
              <a:t>www.emc.com/collateral/analyst-reports/idc-digital-universe-are-you-ready.pdf</a:t>
            </a:r>
            <a:endParaRPr lang="en-US" sz="1400" dirty="0" smtClean="0"/>
          </a:p>
          <a:p>
            <a:pPr marL="0" indent="0" algn="ctr">
              <a:buNone/>
            </a:pPr>
            <a:r>
              <a:rPr lang="en-US" sz="1400" dirty="0">
                <a:hlinkClick r:id="rId5"/>
              </a:rPr>
              <a:t>http://blog.rjmetrics.com/2011/02/07</a:t>
            </a:r>
            <a:r>
              <a:rPr lang="en-US" sz="1400" dirty="0" smtClean="0">
                <a:hlinkClick r:id="rId5"/>
              </a:rPr>
              <a:t>/</a:t>
            </a:r>
            <a:endParaRPr lang="en-US" sz="1400" dirty="0" smtClean="0"/>
          </a:p>
          <a:p>
            <a:pPr marL="0" indent="0" algn="ctr">
              <a:buNone/>
            </a:pPr>
            <a:r>
              <a:rPr lang="en-US" sz="1400" dirty="0">
                <a:hlinkClick r:id="rId6"/>
              </a:rPr>
              <a:t>http://www2.sims.berkeley.edu/research/projects/how-much-info-2003</a:t>
            </a:r>
            <a:r>
              <a:rPr lang="en-US" sz="1400" dirty="0" smtClean="0">
                <a:hlinkClick r:id="rId6"/>
              </a:rPr>
              <a:t>/</a:t>
            </a:r>
            <a:endParaRPr lang="en-US" sz="1400" dirty="0"/>
          </a:p>
          <a:p>
            <a:endParaRPr lang="en-US" sz="900" dirty="0" smtClean="0"/>
          </a:p>
        </p:txBody>
      </p:sp>
      <p:sp>
        <p:nvSpPr>
          <p:cNvPr id="4" name="Date Placeholder 3"/>
          <p:cNvSpPr>
            <a:spLocks noGrp="1"/>
          </p:cNvSpPr>
          <p:nvPr>
            <p:ph type="dt" sz="half" idx="10"/>
          </p:nvPr>
        </p:nvSpPr>
        <p:spPr/>
        <p:txBody>
          <a:bodyPr/>
          <a:lstStyle/>
          <a:p>
            <a:fld id="{F730A7D1-9E3E-4E1F-95FA-FBC2B8FB6D99}" type="datetime1">
              <a:rPr lang="en-US" smtClean="0"/>
              <a:t>16/1/12</a:t>
            </a:fld>
            <a:endParaRPr lang="en-US"/>
          </a:p>
        </p:txBody>
      </p:sp>
      <p:sp>
        <p:nvSpPr>
          <p:cNvPr id="6" name="Slide Number Placeholder 5"/>
          <p:cNvSpPr>
            <a:spLocks noGrp="1"/>
          </p:cNvSpPr>
          <p:nvPr>
            <p:ph type="sldNum" sz="quarter" idx="12"/>
          </p:nvPr>
        </p:nvSpPr>
        <p:spPr/>
        <p:txBody>
          <a:bodyPr/>
          <a:lstStyle/>
          <a:p>
            <a:fld id="{86CAC078-77ED-423B-B670-199B4CE4288C}" type="slidenum">
              <a:rPr lang="en-US" smtClean="0"/>
              <a:t>4</a:t>
            </a:fld>
            <a:endParaRPr lang="en-US"/>
          </a:p>
        </p:txBody>
      </p:sp>
    </p:spTree>
    <p:extLst>
      <p:ext uri="{BB962C8B-B14F-4D97-AF65-F5344CB8AC3E}">
        <p14:creationId xmlns:p14="http://schemas.microsoft.com/office/powerpoint/2010/main" val="30347773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40</a:t>
            </a:fld>
            <a:endParaRPr lang="en-US"/>
          </a:p>
        </p:txBody>
      </p:sp>
      <p:sp>
        <p:nvSpPr>
          <p:cNvPr id="4" name="Content Placeholder 3"/>
          <p:cNvSpPr>
            <a:spLocks noGrp="1"/>
          </p:cNvSpPr>
          <p:nvPr>
            <p:ph sz="quarter" idx="1"/>
          </p:nvPr>
        </p:nvSpPr>
        <p:spPr/>
        <p:txBody>
          <a:bodyPr/>
          <a:lstStyle/>
          <a:p>
            <a:r>
              <a:rPr lang="en-US" dirty="0" smtClean="0"/>
              <a:t>Continues to run until condition is met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for</a:t>
            </a:r>
            <a:r>
              <a:rPr lang="en-US" dirty="0" smtClean="0"/>
              <a:t> </a:t>
            </a:r>
            <a:r>
              <a:rPr lang="en-US" i="1" dirty="0" err="1" smtClean="0"/>
              <a:t>iterating_variable</a:t>
            </a:r>
            <a:r>
              <a:rPr lang="en-US" dirty="0" smtClean="0"/>
              <a:t> </a:t>
            </a:r>
            <a:r>
              <a:rPr lang="en-US" dirty="0" smtClean="0">
                <a:latin typeface="Courier New" panose="02070309020205020404" pitchFamily="49" charset="0"/>
                <a:cs typeface="Courier New" panose="02070309020205020404" pitchFamily="49" charset="0"/>
              </a:rPr>
              <a:t>in</a:t>
            </a:r>
            <a:r>
              <a:rPr lang="en-US" dirty="0" smtClean="0"/>
              <a:t> </a:t>
            </a:r>
            <a:r>
              <a:rPr lang="en-US" i="1" dirty="0" smtClean="0"/>
              <a:t>sequence</a:t>
            </a:r>
            <a:r>
              <a:rPr lang="en-US" dirty="0" smtClean="0"/>
              <a:t>:</a:t>
            </a:r>
          </a:p>
          <a:p>
            <a:pPr>
              <a:buNone/>
            </a:pPr>
            <a:r>
              <a:rPr lang="en-US" dirty="0" smtClean="0"/>
              <a:t>			</a:t>
            </a:r>
            <a:r>
              <a:rPr lang="en-US" i="1" dirty="0" smtClean="0"/>
              <a:t>[do something]</a:t>
            </a:r>
          </a:p>
          <a:p>
            <a:pPr>
              <a:buNone/>
            </a:pPr>
            <a:r>
              <a:rPr lang="en-US" dirty="0" smtClean="0"/>
              <a:t>These are great for lists (we will see this soon)!</a:t>
            </a:r>
          </a:p>
          <a:p>
            <a:pPr>
              <a:buNone/>
            </a:pPr>
            <a:endParaRPr lang="en-US" dirty="0"/>
          </a:p>
        </p:txBody>
      </p:sp>
      <p:sp>
        <p:nvSpPr>
          <p:cNvPr id="5" name="Rectangle 4"/>
          <p:cNvSpPr/>
          <p:nvPr/>
        </p:nvSpPr>
        <p:spPr>
          <a:xfrm>
            <a:off x="1524000" y="6019800"/>
            <a:ext cx="6629400" cy="369332"/>
          </a:xfrm>
          <a:prstGeom prst="rect">
            <a:avLst/>
          </a:prstGeom>
        </p:spPr>
        <p:txBody>
          <a:bodyPr wrap="square">
            <a:spAutoFit/>
          </a:bodyPr>
          <a:lstStyle/>
          <a:p>
            <a:r>
              <a:rPr lang="en-US" dirty="0" smtClean="0">
                <a:hlinkClick r:id="rId3"/>
              </a:rPr>
              <a:t>http://www.tutorialspoint.com/python/python_basic_syntax.htm</a:t>
            </a:r>
            <a:endParaRPr lang="en-US" dirty="0"/>
          </a:p>
        </p:txBody>
      </p:sp>
      <p:pic>
        <p:nvPicPr>
          <p:cNvPr id="17410" name="Picture 2"/>
          <p:cNvPicPr>
            <a:picLocks noChangeAspect="1" noChangeArrowheads="1"/>
          </p:cNvPicPr>
          <p:nvPr/>
        </p:nvPicPr>
        <p:blipFill>
          <a:blip r:embed="rId4" cstate="print"/>
          <a:srcRect/>
          <a:stretch>
            <a:fillRect/>
          </a:stretch>
        </p:blipFill>
        <p:spPr bwMode="auto">
          <a:xfrm>
            <a:off x="1905000" y="3505200"/>
            <a:ext cx="6172200" cy="2405203"/>
          </a:xfrm>
          <a:prstGeom prst="rect">
            <a:avLst/>
          </a:prstGeom>
          <a:noFill/>
          <a:ln w="9525">
            <a:noFill/>
            <a:miter lim="800000"/>
            <a:headEnd/>
            <a:tailEnd/>
          </a:ln>
        </p:spPr>
      </p:pic>
    </p:spTree>
    <p:extLst>
      <p:ext uri="{BB962C8B-B14F-4D97-AF65-F5344CB8AC3E}">
        <p14:creationId xmlns:p14="http://schemas.microsoft.com/office/powerpoint/2010/main" val="419371770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Task/Different Loops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41</a:t>
            </a:fld>
            <a:endParaRPr lang="en-US"/>
          </a:p>
        </p:txBody>
      </p:sp>
      <p:pic>
        <p:nvPicPr>
          <p:cNvPr id="6" name="Picture 2"/>
          <p:cNvPicPr>
            <a:picLocks noChangeAspect="1" noChangeArrowheads="1"/>
          </p:cNvPicPr>
          <p:nvPr/>
        </p:nvPicPr>
        <p:blipFill>
          <a:blip r:embed="rId3" cstate="print"/>
          <a:srcRect/>
          <a:stretch>
            <a:fillRect/>
          </a:stretch>
        </p:blipFill>
        <p:spPr bwMode="auto">
          <a:xfrm>
            <a:off x="1143000" y="1524000"/>
            <a:ext cx="6858000" cy="2308633"/>
          </a:xfrm>
          <a:prstGeom prst="rect">
            <a:avLst/>
          </a:prstGeom>
          <a:noFill/>
          <a:ln w="9525">
            <a:noFill/>
            <a:miter lim="800000"/>
            <a:headEnd/>
            <a:tailEnd/>
          </a:ln>
        </p:spPr>
      </p:pic>
      <p:pic>
        <p:nvPicPr>
          <p:cNvPr id="18435" name="Picture 3"/>
          <p:cNvPicPr>
            <a:picLocks noChangeAspect="1" noChangeArrowheads="1"/>
          </p:cNvPicPr>
          <p:nvPr/>
        </p:nvPicPr>
        <p:blipFill>
          <a:blip r:embed="rId4" cstate="print"/>
          <a:srcRect/>
          <a:stretch>
            <a:fillRect/>
          </a:stretch>
        </p:blipFill>
        <p:spPr bwMode="auto">
          <a:xfrm>
            <a:off x="1143000" y="3930286"/>
            <a:ext cx="6858000" cy="2732561"/>
          </a:xfrm>
          <a:prstGeom prst="rect">
            <a:avLst/>
          </a:prstGeom>
          <a:noFill/>
          <a:ln w="9525">
            <a:noFill/>
            <a:miter lim="800000"/>
            <a:headEnd/>
            <a:tailEnd/>
          </a:ln>
        </p:spPr>
      </p:pic>
    </p:spTree>
    <p:extLst>
      <p:ext uri="{BB962C8B-B14F-4D97-AF65-F5344CB8AC3E}">
        <p14:creationId xmlns:p14="http://schemas.microsoft.com/office/powerpoint/2010/main" val="151284173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data structures: </a:t>
            </a:r>
            <a:br>
              <a:rPr lang="en-US" dirty="0" smtClean="0"/>
            </a:br>
            <a:r>
              <a:rPr lang="en-US" dirty="0" smtClean="0"/>
              <a:t>The key to manipulating data</a:t>
            </a:r>
            <a:endParaRPr lang="en-US" dirty="0"/>
          </a:p>
        </p:txBody>
      </p:sp>
      <p:sp>
        <p:nvSpPr>
          <p:cNvPr id="3" name="Content Placeholder 2"/>
          <p:cNvSpPr>
            <a:spLocks noGrp="1"/>
          </p:cNvSpPr>
          <p:nvPr>
            <p:ph idx="1"/>
          </p:nvPr>
        </p:nvSpPr>
        <p:spPr/>
        <p:txBody>
          <a:bodyPr>
            <a:normAutofit/>
          </a:bodyPr>
          <a:lstStyle/>
          <a:p>
            <a:r>
              <a:rPr lang="en-US" sz="4000" dirty="0" smtClean="0"/>
              <a:t>Lists</a:t>
            </a:r>
          </a:p>
          <a:p>
            <a:r>
              <a:rPr lang="en-US" sz="4000" dirty="0" smtClean="0"/>
              <a:t>Tuples</a:t>
            </a:r>
          </a:p>
          <a:p>
            <a:r>
              <a:rPr lang="en-US" sz="4000" dirty="0" smtClean="0"/>
              <a:t>Dictionaries</a:t>
            </a:r>
          </a:p>
          <a:p>
            <a:r>
              <a:rPr lang="en-US" sz="4000" dirty="0" smtClean="0"/>
              <a:t>Sets</a:t>
            </a:r>
            <a:endParaRPr lang="en-US" sz="4000" dirty="0"/>
          </a:p>
          <a:p>
            <a:endParaRPr lang="en-US" sz="4000" dirty="0"/>
          </a:p>
        </p:txBody>
      </p:sp>
      <p:sp>
        <p:nvSpPr>
          <p:cNvPr id="6" name="Slide Number Placeholder 5"/>
          <p:cNvSpPr>
            <a:spLocks noGrp="1"/>
          </p:cNvSpPr>
          <p:nvPr>
            <p:ph type="sldNum" sz="quarter" idx="12"/>
          </p:nvPr>
        </p:nvSpPr>
        <p:spPr/>
        <p:txBody>
          <a:bodyPr/>
          <a:lstStyle/>
          <a:p>
            <a:fld id="{86CAC078-77ED-423B-B670-199B4CE4288C}" type="slidenum">
              <a:rPr lang="en-US" smtClean="0"/>
              <a:t>42</a:t>
            </a:fld>
            <a:endParaRPr lang="en-US"/>
          </a:p>
        </p:txBody>
      </p:sp>
    </p:spTree>
    <p:extLst>
      <p:ext uri="{BB962C8B-B14F-4D97-AF65-F5344CB8AC3E}">
        <p14:creationId xmlns:p14="http://schemas.microsoft.com/office/powerpoint/2010/main" val="396146656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43</a:t>
            </a:fld>
            <a:endParaRPr lang="en-US"/>
          </a:p>
        </p:txBody>
      </p:sp>
      <p:sp>
        <p:nvSpPr>
          <p:cNvPr id="4" name="Content Placeholder 3"/>
          <p:cNvSpPr>
            <a:spLocks noGrp="1"/>
          </p:cNvSpPr>
          <p:nvPr>
            <p:ph sz="quarter" idx="1"/>
          </p:nvPr>
        </p:nvSpPr>
        <p:spPr>
          <a:xfrm>
            <a:off x="457200" y="1371600"/>
            <a:ext cx="8534400" cy="4754563"/>
          </a:xfrm>
        </p:spPr>
        <p:txBody>
          <a:bodyPr>
            <a:normAutofit/>
          </a:bodyPr>
          <a:lstStyle/>
          <a:p>
            <a:r>
              <a:rPr lang="en-US" sz="2400" dirty="0" smtClean="0"/>
              <a:t>Elements are assigned a number [ position or index ] </a:t>
            </a:r>
          </a:p>
          <a:p>
            <a:r>
              <a:rPr lang="en-US" sz="2400" dirty="0" smtClean="0"/>
              <a:t>Traditional array (think one-column spreadsheet)</a:t>
            </a:r>
          </a:p>
          <a:p>
            <a:r>
              <a:rPr lang="en-US" sz="2400" dirty="0" smtClean="0">
                <a:solidFill>
                  <a:srgbClr val="FF0000"/>
                </a:solidFill>
              </a:rPr>
              <a:t>Can mix types</a:t>
            </a:r>
            <a:r>
              <a:rPr lang="en-US" sz="2400" dirty="0" smtClean="0"/>
              <a:t>, e.g. integer, string, …</a:t>
            </a:r>
          </a:p>
          <a:p>
            <a:r>
              <a:rPr lang="en-US" sz="2400" dirty="0" smtClean="0"/>
              <a:t>Starts index at 0    (with negative allowed: relative to end of list)</a:t>
            </a:r>
          </a:p>
          <a:p>
            <a:pPr>
              <a:buNone/>
            </a:pPr>
            <a:r>
              <a:rPr lang="en-US" sz="1800" dirty="0" smtClean="0">
                <a:latin typeface="Courier New" panose="02070309020205020404" pitchFamily="49" charset="0"/>
                <a:cs typeface="Courier New" panose="02070309020205020404" pitchFamily="49" charset="0"/>
              </a:rPr>
              <a:t>				s = [1, 2, 3, 4]</a:t>
            </a:r>
          </a:p>
          <a:p>
            <a:pPr>
              <a:buNone/>
            </a:pPr>
            <a:r>
              <a:rPr lang="en-US" sz="1800" dirty="0" smtClean="0">
                <a:latin typeface="Courier New" panose="02070309020205020404" pitchFamily="49" charset="0"/>
                <a:cs typeface="Courier New" panose="02070309020205020404" pitchFamily="49" charset="0"/>
              </a:rPr>
              <a:t>				s[0] = 1</a:t>
            </a:r>
            <a:endParaRPr lang="en-US" sz="1800" dirty="0">
              <a:latin typeface="Courier New" panose="02070309020205020404" pitchFamily="49" charset="0"/>
              <a:cs typeface="Courier New" panose="02070309020205020404" pitchFamily="49" charset="0"/>
            </a:endParaRPr>
          </a:p>
        </p:txBody>
      </p:sp>
      <p:sp>
        <p:nvSpPr>
          <p:cNvPr id="5" name="Rectangle 4"/>
          <p:cNvSpPr/>
          <p:nvPr/>
        </p:nvSpPr>
        <p:spPr>
          <a:xfrm>
            <a:off x="1504406" y="5791200"/>
            <a:ext cx="6629400" cy="369332"/>
          </a:xfrm>
          <a:prstGeom prst="rect">
            <a:avLst/>
          </a:prstGeom>
        </p:spPr>
        <p:txBody>
          <a:bodyPr wrap="square">
            <a:spAutoFit/>
          </a:bodyPr>
          <a:lstStyle/>
          <a:p>
            <a:r>
              <a:rPr lang="en-US" dirty="0" smtClean="0">
                <a:hlinkClick r:id="rId3"/>
              </a:rPr>
              <a:t>http://www.tutorialspoint.com/python/python_basic_syntax.htm</a:t>
            </a:r>
            <a:endParaRPr lang="en-US" dirty="0"/>
          </a:p>
        </p:txBody>
      </p:sp>
      <p:pic>
        <p:nvPicPr>
          <p:cNvPr id="20483" name="Picture 3"/>
          <p:cNvPicPr>
            <a:picLocks noChangeAspect="1" noChangeArrowheads="1"/>
          </p:cNvPicPr>
          <p:nvPr/>
        </p:nvPicPr>
        <p:blipFill>
          <a:blip r:embed="rId4" cstate="print"/>
          <a:srcRect/>
          <a:stretch>
            <a:fillRect/>
          </a:stretch>
        </p:blipFill>
        <p:spPr bwMode="auto">
          <a:xfrm>
            <a:off x="1371600" y="3962400"/>
            <a:ext cx="6400800" cy="1611287"/>
          </a:xfrm>
          <a:prstGeom prst="rect">
            <a:avLst/>
          </a:prstGeom>
          <a:noFill/>
          <a:ln w="9525">
            <a:noFill/>
            <a:miter lim="800000"/>
            <a:headEnd/>
            <a:tailEnd/>
          </a:ln>
        </p:spPr>
      </p:pic>
    </p:spTree>
    <p:extLst>
      <p:ext uri="{BB962C8B-B14F-4D97-AF65-F5344CB8AC3E}">
        <p14:creationId xmlns:p14="http://schemas.microsoft.com/office/powerpoint/2010/main" val="60826863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adding to a List</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44</a:t>
            </a:fld>
            <a:endParaRPr lang="en-US"/>
          </a:p>
        </p:txBody>
      </p:sp>
      <p:pic>
        <p:nvPicPr>
          <p:cNvPr id="21507" name="Picture 3"/>
          <p:cNvPicPr>
            <a:picLocks noChangeAspect="1" noChangeArrowheads="1"/>
          </p:cNvPicPr>
          <p:nvPr/>
        </p:nvPicPr>
        <p:blipFill rotWithShape="1">
          <a:blip r:embed="rId3" cstate="print"/>
          <a:srcRect l="14477" t="11764" r="26317" b="11766"/>
          <a:stretch/>
        </p:blipFill>
        <p:spPr bwMode="auto">
          <a:xfrm>
            <a:off x="6172200" y="2666780"/>
            <a:ext cx="2345037" cy="1219420"/>
          </a:xfrm>
          <a:prstGeom prst="rect">
            <a:avLst/>
          </a:prstGeom>
          <a:noFill/>
          <a:ln w="9525">
            <a:noFill/>
            <a:miter lim="800000"/>
            <a:headEnd/>
            <a:tailEnd/>
          </a:ln>
        </p:spPr>
      </p:pic>
      <p:pic>
        <p:nvPicPr>
          <p:cNvPr id="21509" name="Picture 5"/>
          <p:cNvPicPr>
            <a:picLocks noChangeAspect="1" noChangeArrowheads="1"/>
          </p:cNvPicPr>
          <p:nvPr/>
        </p:nvPicPr>
        <p:blipFill>
          <a:blip r:embed="rId4" cstate="print"/>
          <a:srcRect/>
          <a:stretch>
            <a:fillRect/>
          </a:stretch>
        </p:blipFill>
        <p:spPr bwMode="auto">
          <a:xfrm>
            <a:off x="1143000" y="2438400"/>
            <a:ext cx="4754880" cy="1828800"/>
          </a:xfrm>
          <a:prstGeom prst="rect">
            <a:avLst/>
          </a:prstGeom>
          <a:noFill/>
          <a:ln w="9525">
            <a:noFill/>
            <a:miter lim="800000"/>
            <a:headEnd/>
            <a:tailEnd/>
          </a:ln>
        </p:spPr>
      </p:pic>
      <p:sp>
        <p:nvSpPr>
          <p:cNvPr id="4" name="Rectangle 3"/>
          <p:cNvSpPr/>
          <p:nvPr/>
        </p:nvSpPr>
        <p:spPr>
          <a:xfrm>
            <a:off x="2362200" y="1395194"/>
            <a:ext cx="4572000" cy="830997"/>
          </a:xfrm>
          <a:prstGeom prst="rect">
            <a:avLst/>
          </a:prstGeom>
        </p:spPr>
        <p:txBody>
          <a:bodyPr>
            <a:spAutoFit/>
          </a:bodyPr>
          <a:lstStyle/>
          <a:p>
            <a:pPr>
              <a:buNone/>
            </a:pPr>
            <a:r>
              <a:rPr lang="en-US" sz="2400" dirty="0" smtClean="0">
                <a:solidFill>
                  <a:srgbClr val="FF0000"/>
                </a:solidFill>
                <a:latin typeface="Courier New" panose="02070309020205020404" pitchFamily="49" charset="0"/>
                <a:cs typeface="Courier New" panose="02070309020205020404" pitchFamily="49" charset="0"/>
              </a:rPr>
              <a:t>s </a:t>
            </a:r>
            <a:r>
              <a:rPr lang="en-US" sz="2400" dirty="0">
                <a:solidFill>
                  <a:srgbClr val="FF0000"/>
                </a:solidFill>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list()</a:t>
            </a:r>
            <a:r>
              <a:rPr lang="en-US" sz="2400" dirty="0">
                <a:latin typeface="Courier New" panose="02070309020205020404" pitchFamily="49" charset="0"/>
                <a:cs typeface="Courier New" panose="02070309020205020404" pitchFamily="49" charset="0"/>
              </a:rPr>
              <a:t>		</a:t>
            </a:r>
            <a:endParaRPr lang="en-US" sz="2400" dirty="0" smtClean="0">
              <a:latin typeface="Courier New" panose="02070309020205020404" pitchFamily="49" charset="0"/>
              <a:cs typeface="Courier New" panose="02070309020205020404" pitchFamily="49" charset="0"/>
            </a:endParaRPr>
          </a:p>
          <a:p>
            <a:pPr>
              <a:buNone/>
            </a:pPr>
            <a:r>
              <a:rPr lang="en-US" sz="2400" dirty="0" err="1" smtClean="0">
                <a:latin typeface="Courier New" panose="02070309020205020404" pitchFamily="49" charset="0"/>
                <a:cs typeface="Courier New" panose="02070309020205020404" pitchFamily="49" charset="0"/>
              </a:rPr>
              <a:t>s.append</a:t>
            </a:r>
            <a:r>
              <a:rPr lang="en-US" sz="2400" dirty="0" smtClean="0">
                <a:latin typeface="Courier New" panose="02070309020205020404" pitchFamily="49" charset="0"/>
                <a:cs typeface="Courier New" panose="02070309020205020404" pitchFamily="49" charset="0"/>
              </a:rPr>
              <a:t>(“something”)</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0776004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through a List</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45</a:t>
            </a:fld>
            <a:endParaRPr lang="en-US"/>
          </a:p>
        </p:txBody>
      </p:sp>
      <p:sp>
        <p:nvSpPr>
          <p:cNvPr id="4" name="Content Placeholder 3"/>
          <p:cNvSpPr>
            <a:spLocks noGrp="1"/>
          </p:cNvSpPr>
          <p:nvPr>
            <p:ph sz="quarter" idx="1"/>
          </p:nvPr>
        </p:nvSpPr>
        <p:spPr>
          <a:xfrm>
            <a:off x="914400" y="1447800"/>
            <a:ext cx="7696200" cy="1828800"/>
          </a:xfrm>
        </p:spPr>
        <p:txBody>
          <a:bodyPr>
            <a:normAutofit/>
          </a:bodyPr>
          <a:lstStyle/>
          <a:p>
            <a:r>
              <a:rPr lang="en-US" dirty="0" smtClean="0"/>
              <a:t>Using </a:t>
            </a:r>
            <a:r>
              <a:rPr lang="en-US" dirty="0" smtClean="0">
                <a:latin typeface="Courier New" panose="02070309020205020404" pitchFamily="49" charset="0"/>
                <a:cs typeface="Courier New" panose="02070309020205020404" pitchFamily="49" charset="0"/>
              </a:rPr>
              <a:t>for</a:t>
            </a:r>
            <a:r>
              <a:rPr lang="en-US" dirty="0" smtClean="0"/>
              <a:t> loop</a:t>
            </a:r>
          </a:p>
          <a:p>
            <a:r>
              <a:rPr lang="en-US" dirty="0" smtClean="0"/>
              <a:t>We create an iterating variable (</a:t>
            </a:r>
            <a:r>
              <a:rPr lang="en-US" dirty="0" smtClean="0">
                <a:latin typeface="Courier New" panose="02070309020205020404" pitchFamily="49" charset="0"/>
                <a:cs typeface="Courier New" panose="02070309020205020404" pitchFamily="49" charset="0"/>
              </a:rPr>
              <a:t>friend</a:t>
            </a:r>
            <a:r>
              <a:rPr lang="en-US" dirty="0" smtClean="0"/>
              <a:t>)</a:t>
            </a:r>
          </a:p>
          <a:p>
            <a:r>
              <a:rPr lang="en-US" dirty="0" smtClean="0"/>
              <a:t>The loop continues until all elements of the list have been processed</a:t>
            </a:r>
            <a:endParaRPr lang="en-US" dirty="0"/>
          </a:p>
        </p:txBody>
      </p:sp>
      <p:pic>
        <p:nvPicPr>
          <p:cNvPr id="6" name="Picture 2"/>
          <p:cNvPicPr>
            <a:picLocks noChangeAspect="1" noChangeArrowheads="1"/>
          </p:cNvPicPr>
          <p:nvPr/>
        </p:nvPicPr>
        <p:blipFill rotWithShape="1">
          <a:blip r:embed="rId3" cstate="print"/>
          <a:srcRect t="1015" b="-1"/>
          <a:stretch/>
        </p:blipFill>
        <p:spPr bwMode="auto">
          <a:xfrm>
            <a:off x="1409274" y="3354365"/>
            <a:ext cx="6325451" cy="2941638"/>
          </a:xfrm>
          <a:prstGeom prst="rect">
            <a:avLst/>
          </a:prstGeom>
          <a:noFill/>
          <a:ln w="9525">
            <a:noFill/>
            <a:miter lim="800000"/>
            <a:headEnd/>
            <a:tailEnd/>
          </a:ln>
        </p:spPr>
      </p:pic>
    </p:spTree>
    <p:extLst>
      <p:ext uri="{BB962C8B-B14F-4D97-AF65-F5344CB8AC3E}">
        <p14:creationId xmlns:p14="http://schemas.microsoft.com/office/powerpoint/2010/main" val="394845355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comprehension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46</a:t>
            </a:fld>
            <a:endParaRPr lang="en-US"/>
          </a:p>
        </p:txBody>
      </p:sp>
      <p:sp>
        <p:nvSpPr>
          <p:cNvPr id="4" name="Content Placeholder 3"/>
          <p:cNvSpPr>
            <a:spLocks noGrp="1"/>
          </p:cNvSpPr>
          <p:nvPr>
            <p:ph sz="quarter" idx="1"/>
          </p:nvPr>
        </p:nvSpPr>
        <p:spPr>
          <a:xfrm>
            <a:off x="914400" y="1447800"/>
            <a:ext cx="7772400" cy="4724400"/>
          </a:xfrm>
        </p:spPr>
        <p:txBody>
          <a:bodyPr>
            <a:normAutofit fontScale="62500" lnSpcReduction="20000"/>
          </a:bodyPr>
          <a:lstStyle/>
          <a:p>
            <a:r>
              <a:rPr lang="en-US" sz="3800" dirty="0" smtClean="0"/>
              <a:t>The </a:t>
            </a:r>
            <a:r>
              <a:rPr lang="en-US" sz="3800" dirty="0" err="1"/>
              <a:t>P</a:t>
            </a:r>
            <a:r>
              <a:rPr lang="en-US" sz="3800" dirty="0" err="1" smtClean="0"/>
              <a:t>ythonic</a:t>
            </a:r>
            <a:r>
              <a:rPr lang="en-US" sz="3800" dirty="0" smtClean="0"/>
              <a:t> way of applying a transformation or filter to all elements in a list</a:t>
            </a:r>
          </a:p>
          <a:p>
            <a:r>
              <a:rPr lang="en-US" sz="3800" dirty="0" smtClean="0"/>
              <a:t>Transformation example:</a:t>
            </a:r>
          </a:p>
          <a:p>
            <a:pPr marL="0" indent="0">
              <a:buNone/>
            </a:pPr>
            <a:r>
              <a:rPr lang="en-US" sz="2900" dirty="0">
                <a:latin typeface="Courier"/>
                <a:cs typeface="Courier"/>
              </a:rPr>
              <a:t>&gt;&gt;&gt; range(10)</a:t>
            </a:r>
          </a:p>
          <a:p>
            <a:pPr marL="0" indent="0">
              <a:buNone/>
            </a:pPr>
            <a:r>
              <a:rPr lang="en-US" sz="2900" dirty="0">
                <a:latin typeface="Courier"/>
                <a:cs typeface="Courier"/>
              </a:rPr>
              <a:t>[0, 1, 2, 3, 4, 5, 6, 7, 8, 9]</a:t>
            </a:r>
          </a:p>
          <a:p>
            <a:pPr marL="0" indent="0">
              <a:buNone/>
            </a:pPr>
            <a:r>
              <a:rPr lang="en-US" sz="2900" dirty="0">
                <a:latin typeface="Courier"/>
                <a:cs typeface="Courier"/>
              </a:rPr>
              <a:t>&gt;&gt;&gt; </a:t>
            </a:r>
            <a:r>
              <a:rPr lang="en-US" sz="2900" dirty="0">
                <a:solidFill>
                  <a:srgbClr val="FF0000"/>
                </a:solidFill>
                <a:latin typeface="Courier"/>
                <a:cs typeface="Courier"/>
              </a:rPr>
              <a:t>squares = [x**2 for x in range(10)]</a:t>
            </a:r>
          </a:p>
          <a:p>
            <a:pPr marL="0" indent="0">
              <a:buNone/>
            </a:pPr>
            <a:r>
              <a:rPr lang="en-US" sz="2900" dirty="0">
                <a:latin typeface="Courier"/>
                <a:cs typeface="Courier"/>
              </a:rPr>
              <a:t>&gt;&gt;&gt; squares</a:t>
            </a:r>
          </a:p>
          <a:p>
            <a:pPr marL="0" indent="0">
              <a:buNone/>
            </a:pPr>
            <a:r>
              <a:rPr lang="en-US" sz="2900" dirty="0">
                <a:latin typeface="Courier"/>
                <a:cs typeface="Courier"/>
              </a:rPr>
              <a:t>[0, 1, 4, 9, 16, 25, 36, 49, 64, 81]</a:t>
            </a:r>
            <a:endParaRPr lang="en-US" sz="2900" dirty="0" smtClean="0">
              <a:latin typeface="Courier"/>
              <a:cs typeface="Courier"/>
            </a:endParaRPr>
          </a:p>
          <a:p>
            <a:r>
              <a:rPr lang="en-US" sz="3800" dirty="0" smtClean="0"/>
              <a:t>Filter example:</a:t>
            </a:r>
          </a:p>
          <a:p>
            <a:pPr marL="0" indent="0">
              <a:buNone/>
            </a:pPr>
            <a:r>
              <a:rPr lang="en-US" sz="2900" dirty="0" smtClean="0">
                <a:latin typeface="Courier"/>
                <a:cs typeface="Courier"/>
              </a:rPr>
              <a:t>&gt;</a:t>
            </a:r>
            <a:r>
              <a:rPr lang="en-US" sz="2900" dirty="0">
                <a:latin typeface="Courier"/>
                <a:cs typeface="Courier"/>
              </a:rPr>
              <a:t>&gt;&gt; </a:t>
            </a:r>
            <a:r>
              <a:rPr lang="en-US" sz="2900" dirty="0" err="1">
                <a:latin typeface="Courier"/>
                <a:cs typeface="Courier"/>
              </a:rPr>
              <a:t>vec</a:t>
            </a:r>
            <a:r>
              <a:rPr lang="en-US" sz="2900" dirty="0">
                <a:latin typeface="Courier"/>
                <a:cs typeface="Courier"/>
              </a:rPr>
              <a:t> = [1, 2, 6, 4, 5, 8]</a:t>
            </a:r>
          </a:p>
          <a:p>
            <a:pPr marL="0" indent="0">
              <a:buNone/>
            </a:pPr>
            <a:r>
              <a:rPr lang="en-US" sz="2900" dirty="0">
                <a:latin typeface="Courier"/>
                <a:cs typeface="Courier"/>
              </a:rPr>
              <a:t>&gt;&gt;&gt;</a:t>
            </a:r>
          </a:p>
          <a:p>
            <a:pPr marL="0" indent="0">
              <a:buNone/>
            </a:pPr>
            <a:r>
              <a:rPr lang="en-US" sz="2900" dirty="0">
                <a:latin typeface="Courier"/>
                <a:cs typeface="Courier"/>
              </a:rPr>
              <a:t>&gt;&gt;&gt; </a:t>
            </a:r>
            <a:r>
              <a:rPr lang="en-US" sz="2900" dirty="0" err="1">
                <a:latin typeface="Courier"/>
                <a:cs typeface="Courier"/>
              </a:rPr>
              <a:t>even_numbers</a:t>
            </a:r>
            <a:r>
              <a:rPr lang="en-US" sz="2900" dirty="0">
                <a:latin typeface="Courier"/>
                <a:cs typeface="Courier"/>
              </a:rPr>
              <a:t> = [x for x in </a:t>
            </a:r>
            <a:r>
              <a:rPr lang="en-US" sz="2900" dirty="0" err="1">
                <a:latin typeface="Courier"/>
                <a:cs typeface="Courier"/>
              </a:rPr>
              <a:t>vec</a:t>
            </a:r>
            <a:r>
              <a:rPr lang="en-US" sz="2900" dirty="0">
                <a:latin typeface="Courier"/>
                <a:cs typeface="Courier"/>
              </a:rPr>
              <a:t> if x%2==0]</a:t>
            </a:r>
          </a:p>
          <a:p>
            <a:pPr marL="0" indent="0">
              <a:buNone/>
            </a:pPr>
            <a:r>
              <a:rPr lang="en-US" sz="2900" dirty="0">
                <a:latin typeface="Courier"/>
                <a:cs typeface="Courier"/>
              </a:rPr>
              <a:t>&gt;&gt;&gt; </a:t>
            </a:r>
            <a:r>
              <a:rPr lang="en-US" sz="2900" dirty="0" err="1">
                <a:latin typeface="Courier"/>
                <a:cs typeface="Courier"/>
              </a:rPr>
              <a:t>even_numbers</a:t>
            </a:r>
            <a:endParaRPr lang="en-US" sz="2900" dirty="0">
              <a:latin typeface="Courier"/>
              <a:cs typeface="Courier"/>
            </a:endParaRPr>
          </a:p>
          <a:p>
            <a:pPr marL="0" indent="0">
              <a:buNone/>
            </a:pPr>
            <a:r>
              <a:rPr lang="en-US" sz="2900" dirty="0">
                <a:latin typeface="Courier"/>
                <a:cs typeface="Courier"/>
              </a:rPr>
              <a:t>[2, 6, 4, 8</a:t>
            </a:r>
            <a:r>
              <a:rPr lang="en-US" sz="2900" dirty="0" smtClean="0">
                <a:latin typeface="Courier"/>
                <a:cs typeface="Courier"/>
              </a:rPr>
              <a:t>]</a:t>
            </a:r>
          </a:p>
          <a:p>
            <a:pPr marL="0" indent="0">
              <a:buNone/>
            </a:pPr>
            <a:r>
              <a:rPr lang="en-US" sz="2000" dirty="0">
                <a:latin typeface="Courier"/>
                <a:cs typeface="Courier"/>
                <a:hlinkClick r:id="rId2"/>
              </a:rPr>
              <a:t>https://docs.python.org/2/tutorial/datastructures.html#list-</a:t>
            </a:r>
            <a:r>
              <a:rPr lang="en-US" sz="2000" dirty="0" smtClean="0">
                <a:latin typeface="Courier"/>
                <a:cs typeface="Courier"/>
                <a:hlinkClick r:id="rId2"/>
              </a:rPr>
              <a:t>comprehensions</a:t>
            </a:r>
            <a:endParaRPr lang="en-US" sz="2000" dirty="0" smtClean="0">
              <a:latin typeface="Courier"/>
              <a:cs typeface="Courier"/>
            </a:endParaRPr>
          </a:p>
          <a:p>
            <a:pPr marL="0" indent="0">
              <a:buNone/>
            </a:pPr>
            <a:endParaRPr lang="en-US" sz="4400" dirty="0">
              <a:latin typeface="Courier"/>
              <a:cs typeface="Courier"/>
            </a:endParaRPr>
          </a:p>
        </p:txBody>
      </p:sp>
    </p:spTree>
    <p:extLst>
      <p:ext uri="{BB962C8B-B14F-4D97-AF65-F5344CB8AC3E}">
        <p14:creationId xmlns:p14="http://schemas.microsoft.com/office/powerpoint/2010/main" val="2072771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sort a list</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47</a:t>
            </a:fld>
            <a:endParaRPr lang="en-US"/>
          </a:p>
        </p:txBody>
      </p:sp>
      <p:sp>
        <p:nvSpPr>
          <p:cNvPr id="4" name="Content Placeholder 3"/>
          <p:cNvSpPr>
            <a:spLocks noGrp="1"/>
          </p:cNvSpPr>
          <p:nvPr>
            <p:ph sz="quarter" idx="1"/>
          </p:nvPr>
        </p:nvSpPr>
        <p:spPr/>
        <p:txBody>
          <a:bodyPr>
            <a:normAutofit/>
          </a:bodyPr>
          <a:lstStyle/>
          <a:p>
            <a:r>
              <a:rPr lang="en-US" dirty="0" smtClean="0"/>
              <a:t>Easiest way: use </a:t>
            </a:r>
            <a:r>
              <a:rPr lang="en-US" dirty="0" smtClean="0">
                <a:latin typeface="Courier New" panose="02070309020205020404" pitchFamily="49" charset="0"/>
                <a:cs typeface="Courier New" panose="02070309020205020404" pitchFamily="49" charset="0"/>
              </a:rPr>
              <a:t>sorted(list</a:t>
            </a:r>
            <a:r>
              <a:rPr lang="en-US" dirty="0">
                <a:latin typeface="Courier New" panose="02070309020205020404" pitchFamily="49" charset="0"/>
                <a:cs typeface="Courier New" panose="02070309020205020404" pitchFamily="49" charset="0"/>
              </a:rPr>
              <a:t>)</a:t>
            </a:r>
            <a:r>
              <a:rPr lang="en-US" dirty="0"/>
              <a:t> </a:t>
            </a:r>
            <a:r>
              <a:rPr lang="en-US" dirty="0" smtClean="0"/>
              <a:t>function</a:t>
            </a:r>
          </a:p>
          <a:p>
            <a:pPr lvl="1"/>
            <a:r>
              <a:rPr lang="en-US" dirty="0" smtClean="0"/>
              <a:t>Takes </a:t>
            </a:r>
            <a:r>
              <a:rPr lang="en-US" dirty="0"/>
              <a:t>a </a:t>
            </a:r>
            <a:r>
              <a:rPr lang="en-US" dirty="0" smtClean="0"/>
              <a:t>list as input </a:t>
            </a:r>
          </a:p>
          <a:p>
            <a:pPr lvl="1"/>
            <a:r>
              <a:rPr lang="en-US" dirty="0" smtClean="0"/>
              <a:t>Returns </a:t>
            </a:r>
            <a:r>
              <a:rPr lang="en-US" dirty="0"/>
              <a:t>a </a:t>
            </a:r>
            <a:r>
              <a:rPr lang="en-US" u="sng" dirty="0"/>
              <a:t>new</a:t>
            </a:r>
            <a:r>
              <a:rPr lang="en-US" dirty="0"/>
              <a:t> list </a:t>
            </a:r>
            <a:r>
              <a:rPr lang="en-US" dirty="0" smtClean="0"/>
              <a:t>with </a:t>
            </a:r>
            <a:r>
              <a:rPr lang="en-US" dirty="0"/>
              <a:t>elements in sorted order. The original list is </a:t>
            </a:r>
            <a:r>
              <a:rPr lang="en-US" u="sng" dirty="0"/>
              <a:t>not changed</a:t>
            </a:r>
            <a:r>
              <a:rPr lang="en-US" dirty="0" smtClean="0"/>
              <a:t>.</a:t>
            </a:r>
          </a:p>
          <a:p>
            <a:pPr marL="457200" lvl="1" indent="0">
              <a:buNone/>
            </a:pPr>
            <a:r>
              <a:rPr lang="en-US" sz="1900" dirty="0" smtClean="0">
                <a:latin typeface="Courier New" panose="02070309020205020404" pitchFamily="49" charset="0"/>
                <a:cs typeface="Courier New" panose="02070309020205020404" pitchFamily="49" charset="0"/>
              </a:rPr>
              <a:t>	&gt;&gt;&gt; </a:t>
            </a:r>
            <a:r>
              <a:rPr lang="en-US" sz="1900" dirty="0">
                <a:latin typeface="Courier New" panose="02070309020205020404" pitchFamily="49" charset="0"/>
                <a:cs typeface="Courier New" panose="02070309020205020404" pitchFamily="49" charset="0"/>
              </a:rPr>
              <a:t>sorted([5, 2, 3, 1, 4])</a:t>
            </a:r>
          </a:p>
          <a:p>
            <a:pPr marL="457200" lvl="1" indent="0">
              <a:buNone/>
            </a:pPr>
            <a:r>
              <a:rPr lang="en-US" sz="1900" dirty="0" smtClean="0">
                <a:latin typeface="Courier New" panose="02070309020205020404" pitchFamily="49" charset="0"/>
                <a:cs typeface="Courier New" panose="02070309020205020404" pitchFamily="49" charset="0"/>
              </a:rPr>
              <a:t>	[</a:t>
            </a:r>
            <a:r>
              <a:rPr lang="en-US" sz="1900" dirty="0">
                <a:latin typeface="Courier New" panose="02070309020205020404" pitchFamily="49" charset="0"/>
                <a:cs typeface="Courier New" panose="02070309020205020404" pitchFamily="49" charset="0"/>
              </a:rPr>
              <a:t>1, 2, 3, 4, 5</a:t>
            </a:r>
            <a:r>
              <a:rPr lang="en-US" sz="1900" dirty="0" smtClean="0">
                <a:latin typeface="Courier New" panose="02070309020205020404" pitchFamily="49" charset="0"/>
                <a:cs typeface="Courier New" panose="02070309020205020404" pitchFamily="49" charset="0"/>
              </a:rPr>
              <a:t>]</a:t>
            </a:r>
            <a:endParaRPr lang="en-US" dirty="0"/>
          </a:p>
          <a:p>
            <a:r>
              <a:rPr lang="en-US" sz="2400" dirty="0" smtClean="0">
                <a:hlinkClick r:id="rId3"/>
              </a:rPr>
              <a:t>http</a:t>
            </a:r>
            <a:r>
              <a:rPr lang="en-US" sz="2400" dirty="0">
                <a:hlinkClick r:id="rId3"/>
              </a:rPr>
              <a:t>://</a:t>
            </a:r>
            <a:r>
              <a:rPr lang="en-US" sz="2400" dirty="0" smtClean="0">
                <a:hlinkClick r:id="rId3"/>
              </a:rPr>
              <a:t>docs.python.org/2/library/functions.html#sorted</a:t>
            </a:r>
            <a:endParaRPr lang="en-US" sz="2400" dirty="0" smtClean="0"/>
          </a:p>
          <a:p>
            <a:r>
              <a:rPr lang="en-US" sz="2400" dirty="0">
                <a:hlinkClick r:id="rId4"/>
              </a:rPr>
              <a:t>http://docs.python.org/2/howto/sorting.html</a:t>
            </a:r>
            <a:endParaRPr lang="en-US" sz="2400" dirty="0" smtClean="0"/>
          </a:p>
          <a:p>
            <a:pPr marL="0" indent="0">
              <a:buNone/>
            </a:pPr>
            <a:endParaRPr lang="en-US" dirty="0" smtClean="0"/>
          </a:p>
        </p:txBody>
      </p:sp>
    </p:spTree>
    <p:extLst>
      <p:ext uri="{BB962C8B-B14F-4D97-AF65-F5344CB8AC3E}">
        <p14:creationId xmlns:p14="http://schemas.microsoft.com/office/powerpoint/2010/main" val="193026406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advanced sorting with the </a:t>
            </a:r>
            <a:r>
              <a:rPr lang="en-US" i="1" dirty="0" smtClean="0"/>
              <a:t>key</a:t>
            </a:r>
            <a:r>
              <a:rPr lang="en-US" dirty="0" smtClean="0"/>
              <a:t> parameter</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&gt;&gt;&gt; sorted("This is a test string from </a:t>
            </a:r>
            <a:r>
              <a:rPr lang="en-US" sz="1600" dirty="0" err="1">
                <a:latin typeface="Courier New" panose="02070309020205020404" pitchFamily="49" charset="0"/>
                <a:cs typeface="Courier New" panose="02070309020205020404" pitchFamily="49" charset="0"/>
              </a:rPr>
              <a:t>Andrew".split</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key=</a:t>
            </a:r>
            <a:r>
              <a:rPr lang="en-US" sz="1600" b="1" dirty="0" err="1">
                <a:latin typeface="Courier New" panose="02070309020205020404" pitchFamily="49" charset="0"/>
                <a:cs typeface="Courier New" panose="02070309020205020404" pitchFamily="49" charset="0"/>
              </a:rPr>
              <a:t>str.lower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 'Andrew', 'from', 'is', 'string', 'test', 'This']</a:t>
            </a:r>
          </a:p>
          <a:p>
            <a:r>
              <a:rPr lang="en-US" sz="2800" dirty="0"/>
              <a:t>The value of the key parameter </a:t>
            </a:r>
            <a:r>
              <a:rPr lang="en-US" sz="2800" dirty="0" smtClean="0"/>
              <a:t>is </a:t>
            </a:r>
            <a:r>
              <a:rPr lang="en-US" sz="2800" dirty="0"/>
              <a:t>a </a:t>
            </a:r>
            <a:r>
              <a:rPr lang="en-US" sz="2800" u="sng" dirty="0" smtClean="0"/>
              <a:t>function</a:t>
            </a:r>
          </a:p>
          <a:p>
            <a:pPr lvl="1"/>
            <a:r>
              <a:rPr lang="en-US" sz="2800" dirty="0" smtClean="0"/>
              <a:t>The function must take a </a:t>
            </a:r>
            <a:r>
              <a:rPr lang="en-US" sz="2800" dirty="0"/>
              <a:t>single </a:t>
            </a:r>
            <a:r>
              <a:rPr lang="en-US" sz="2800" dirty="0" smtClean="0"/>
              <a:t>argument</a:t>
            </a:r>
          </a:p>
          <a:p>
            <a:pPr lvl="2"/>
            <a:r>
              <a:rPr lang="en-US" sz="2400" dirty="0" smtClean="0">
                <a:solidFill>
                  <a:srgbClr val="FF0000"/>
                </a:solidFill>
              </a:rPr>
              <a:t>It's applied to each instance of the things being sorted</a:t>
            </a:r>
          </a:p>
          <a:p>
            <a:pPr lvl="2"/>
            <a:r>
              <a:rPr lang="en-US" sz="2400" dirty="0" smtClean="0"/>
              <a:t>e.g. each string from the output of </a:t>
            </a:r>
            <a:r>
              <a:rPr lang="en-US" dirty="0" smtClean="0">
                <a:latin typeface="Courier New" panose="02070309020205020404" pitchFamily="49" charset="0"/>
                <a:cs typeface="Courier New" panose="02070309020205020404" pitchFamily="49" charset="0"/>
              </a:rPr>
              <a:t>split() </a:t>
            </a:r>
            <a:r>
              <a:rPr lang="en-US" sz="2400" dirty="0" smtClean="0"/>
              <a:t>above</a:t>
            </a:r>
          </a:p>
          <a:p>
            <a:pPr lvl="1"/>
            <a:r>
              <a:rPr lang="en-US" sz="2800" dirty="0" smtClean="0"/>
              <a:t>The function's output will be used as the sort key</a:t>
            </a:r>
          </a:p>
          <a:p>
            <a:pPr lvl="2"/>
            <a:r>
              <a:rPr lang="en-US" sz="2400" dirty="0" smtClean="0"/>
              <a:t>e.g.  </a:t>
            </a:r>
            <a:r>
              <a:rPr lang="en-US" sz="1800" dirty="0" err="1" smtClean="0">
                <a:latin typeface="Courier New" panose="02070309020205020404" pitchFamily="49" charset="0"/>
                <a:cs typeface="Courier New" panose="02070309020205020404" pitchFamily="49" charset="0"/>
              </a:rPr>
              <a:t>str.lower</a:t>
            </a:r>
            <a:r>
              <a:rPr lang="en-US" sz="1800" dirty="0" smtClean="0">
                <a:latin typeface="Courier New" panose="02070309020205020404" pitchFamily="49" charset="0"/>
                <a:cs typeface="Courier New" panose="02070309020205020404" pitchFamily="49" charset="0"/>
              </a:rPr>
              <a:t>("Foo")</a:t>
            </a:r>
            <a:r>
              <a:rPr lang="en-US" sz="2400" dirty="0" smtClean="0"/>
              <a:t> returns lower-case version </a:t>
            </a:r>
            <a:r>
              <a:rPr lang="en-US" sz="2400" dirty="0" smtClean="0">
                <a:latin typeface="Courier New" panose="02070309020205020404" pitchFamily="49" charset="0"/>
                <a:cs typeface="Courier New" panose="02070309020205020404" pitchFamily="49" charset="0"/>
              </a:rPr>
              <a:t>"foo" </a:t>
            </a:r>
          </a:p>
          <a:p>
            <a:pPr lvl="2"/>
            <a:r>
              <a:rPr lang="en-US" sz="2400" dirty="0" smtClean="0"/>
              <a:t> </a:t>
            </a:r>
            <a:r>
              <a:rPr lang="en-US" sz="2400" dirty="0" smtClean="0">
                <a:latin typeface="Courier New" panose="02070309020205020404" pitchFamily="49" charset="0"/>
                <a:cs typeface="Courier New" panose="02070309020205020404" pitchFamily="49" charset="0"/>
              </a:rPr>
              <a:t>sorted</a:t>
            </a:r>
            <a:r>
              <a:rPr lang="en-US" sz="2400" dirty="0" smtClean="0"/>
              <a:t> will use this key for the sort comparison</a:t>
            </a:r>
            <a:endParaRPr lang="en-US" sz="2400" dirty="0"/>
          </a:p>
        </p:txBody>
      </p:sp>
      <p:sp>
        <p:nvSpPr>
          <p:cNvPr id="4" name="Date Placeholder 3"/>
          <p:cNvSpPr>
            <a:spLocks noGrp="1"/>
          </p:cNvSpPr>
          <p:nvPr>
            <p:ph type="dt" sz="half" idx="10"/>
          </p:nvPr>
        </p:nvSpPr>
        <p:spPr/>
        <p:txBody>
          <a:bodyPr/>
          <a:lstStyle/>
          <a:p>
            <a:fld id="{59CC692F-76CA-4E6F-BEF6-47B1822F0EA7}" type="datetime1">
              <a:rPr lang="en-US" smtClean="0"/>
              <a:t>16/1/12</a:t>
            </a:fld>
            <a:endParaRPr lang="en-US"/>
          </a:p>
        </p:txBody>
      </p:sp>
      <p:sp>
        <p:nvSpPr>
          <p:cNvPr id="6" name="Slide Number Placeholder 5"/>
          <p:cNvSpPr>
            <a:spLocks noGrp="1"/>
          </p:cNvSpPr>
          <p:nvPr>
            <p:ph type="sldNum" sz="quarter" idx="12"/>
          </p:nvPr>
        </p:nvSpPr>
        <p:spPr/>
        <p:txBody>
          <a:bodyPr/>
          <a:lstStyle/>
          <a:p>
            <a:fld id="{86CAC078-77ED-423B-B670-199B4CE4288C}" type="slidenum">
              <a:rPr lang="en-US" smtClean="0"/>
              <a:t>48</a:t>
            </a:fld>
            <a:endParaRPr lang="en-US"/>
          </a:p>
        </p:txBody>
      </p:sp>
      <p:sp>
        <p:nvSpPr>
          <p:cNvPr id="7" name="TextBox 6"/>
          <p:cNvSpPr txBox="1"/>
          <p:nvPr/>
        </p:nvSpPr>
        <p:spPr>
          <a:xfrm>
            <a:off x="1752600" y="5687259"/>
            <a:ext cx="5235600" cy="369332"/>
          </a:xfrm>
          <a:prstGeom prst="rect">
            <a:avLst/>
          </a:prstGeom>
          <a:noFill/>
        </p:spPr>
        <p:txBody>
          <a:bodyPr wrap="none" rtlCol="0">
            <a:spAutoFit/>
          </a:bodyPr>
          <a:lstStyle/>
          <a:p>
            <a:r>
              <a:rPr lang="en-US" dirty="0" smtClean="0"/>
              <a:t>Source: </a:t>
            </a:r>
            <a:r>
              <a:rPr lang="en-US" dirty="0">
                <a:hlinkClick r:id="rId2"/>
              </a:rPr>
              <a:t>http://docs.python.org/2/howto/sorting.html</a:t>
            </a:r>
            <a:endParaRPr lang="en-US" dirty="0"/>
          </a:p>
        </p:txBody>
      </p:sp>
    </p:spTree>
    <p:extLst>
      <p:ext uri="{BB962C8B-B14F-4D97-AF65-F5344CB8AC3E}">
        <p14:creationId xmlns:p14="http://schemas.microsoft.com/office/powerpoint/2010/main" val="42246523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Sorting complex records</a:t>
            </a:r>
            <a:br>
              <a:rPr lang="en-US" sz="3200" dirty="0" smtClean="0"/>
            </a:br>
            <a:r>
              <a:rPr lang="en-US" sz="3200" dirty="0" smtClean="0"/>
              <a:t>with key option + custom lambda functions</a:t>
            </a:r>
            <a:endParaRPr lang="en-US" sz="3200" dirty="0"/>
          </a:p>
        </p:txBody>
      </p:sp>
      <p:sp>
        <p:nvSpPr>
          <p:cNvPr id="3" name="Content Placeholder 2"/>
          <p:cNvSpPr>
            <a:spLocks noGrp="1"/>
          </p:cNvSpPr>
          <p:nvPr>
            <p:ph idx="1"/>
          </p:nvPr>
        </p:nvSpPr>
        <p:spPr/>
        <p:txBody>
          <a:bodyPr>
            <a:normAutofit/>
          </a:bodyPr>
          <a:lstStyle/>
          <a:p>
            <a:pPr marL="0" indent="0">
              <a:buNone/>
            </a:pPr>
            <a:r>
              <a:rPr lang="en-US" sz="1600" dirty="0" smtClean="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student_tuples</a:t>
            </a:r>
            <a:r>
              <a:rPr lang="en-US" sz="1600" dirty="0">
                <a:latin typeface="Courier New" panose="02070309020205020404" pitchFamily="49" charset="0"/>
                <a:cs typeface="Courier New" panose="02070309020205020404" pitchFamily="49" charset="0"/>
              </a:rPr>
              <a:t> = [</a:t>
            </a:r>
          </a:p>
          <a:p>
            <a:pPr marL="0" indent="0">
              <a:buNone/>
            </a:pPr>
            <a:r>
              <a:rPr lang="en-US" sz="1600" dirty="0">
                <a:latin typeface="Courier New" panose="02070309020205020404" pitchFamily="49" charset="0"/>
                <a:cs typeface="Courier New" panose="02070309020205020404" pitchFamily="49" charset="0"/>
              </a:rPr>
              <a:t>    ('john', 'A', 15),</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jane</a:t>
            </a:r>
            <a:r>
              <a:rPr lang="en-US" sz="1600" dirty="0">
                <a:latin typeface="Courier New" panose="02070309020205020404" pitchFamily="49" charset="0"/>
                <a:cs typeface="Courier New" panose="02070309020205020404" pitchFamily="49" charset="0"/>
              </a:rPr>
              <a:t>', 'B', 12),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dave</a:t>
            </a:r>
            <a:r>
              <a:rPr lang="en-US" sz="1600" dirty="0">
                <a:latin typeface="Courier New" panose="02070309020205020404" pitchFamily="49" charset="0"/>
                <a:cs typeface="Courier New" panose="02070309020205020404" pitchFamily="49" charset="0"/>
              </a:rPr>
              <a:t>', 'B', 10),</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&gt;&gt;&gt; sorted(</a:t>
            </a:r>
            <a:r>
              <a:rPr lang="en-US" sz="1600" dirty="0" err="1">
                <a:latin typeface="Courier New" panose="02070309020205020404" pitchFamily="49" charset="0"/>
                <a:cs typeface="Courier New" panose="02070309020205020404" pitchFamily="49" charset="0"/>
              </a:rPr>
              <a:t>student_tuples</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key=lambda student: student[2</a:t>
            </a:r>
            <a:r>
              <a:rPr lang="en-US" sz="1600" b="1" dirty="0" smtClean="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 </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sort by age</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dave</a:t>
            </a:r>
            <a:r>
              <a:rPr lang="en-US" sz="1600" dirty="0">
                <a:latin typeface="Courier New" panose="02070309020205020404" pitchFamily="49" charset="0"/>
                <a:cs typeface="Courier New" panose="02070309020205020404" pitchFamily="49" charset="0"/>
              </a:rPr>
              <a:t>', 'B', 10), </a:t>
            </a: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jane</a:t>
            </a:r>
            <a:r>
              <a:rPr lang="en-US" sz="1600" dirty="0">
                <a:latin typeface="Courier New" panose="02070309020205020404" pitchFamily="49" charset="0"/>
                <a:cs typeface="Courier New" panose="02070309020205020404" pitchFamily="49" charset="0"/>
              </a:rPr>
              <a:t>', 'B', 12), ('john', 'A', 15</a:t>
            </a:r>
            <a:r>
              <a:rPr lang="en-US" sz="1600" dirty="0" smtClean="0">
                <a:latin typeface="Courier New" panose="02070309020205020404" pitchFamily="49" charset="0"/>
                <a:cs typeface="Courier New" panose="02070309020205020404" pitchFamily="49" charset="0"/>
              </a:rPr>
              <a:t>)]</a:t>
            </a:r>
          </a:p>
        </p:txBody>
      </p:sp>
      <p:sp>
        <p:nvSpPr>
          <p:cNvPr id="6" name="Slide Number Placeholder 5"/>
          <p:cNvSpPr>
            <a:spLocks noGrp="1"/>
          </p:cNvSpPr>
          <p:nvPr>
            <p:ph type="sldNum" sz="quarter" idx="12"/>
          </p:nvPr>
        </p:nvSpPr>
        <p:spPr/>
        <p:txBody>
          <a:bodyPr/>
          <a:lstStyle/>
          <a:p>
            <a:fld id="{86CAC078-77ED-423B-B670-199B4CE4288C}" type="slidenum">
              <a:rPr lang="en-US" smtClean="0"/>
              <a:t>49</a:t>
            </a:fld>
            <a:endParaRPr lang="en-US"/>
          </a:p>
        </p:txBody>
      </p:sp>
      <p:sp>
        <p:nvSpPr>
          <p:cNvPr id="8" name="TextBox 7"/>
          <p:cNvSpPr txBox="1"/>
          <p:nvPr/>
        </p:nvSpPr>
        <p:spPr>
          <a:xfrm>
            <a:off x="1752600" y="5687259"/>
            <a:ext cx="5235600" cy="369332"/>
          </a:xfrm>
          <a:prstGeom prst="rect">
            <a:avLst/>
          </a:prstGeom>
          <a:noFill/>
        </p:spPr>
        <p:txBody>
          <a:bodyPr wrap="none" rtlCol="0">
            <a:spAutoFit/>
          </a:bodyPr>
          <a:lstStyle/>
          <a:p>
            <a:r>
              <a:rPr lang="en-US" dirty="0" smtClean="0"/>
              <a:t>Source: </a:t>
            </a:r>
            <a:r>
              <a:rPr lang="en-US" dirty="0">
                <a:hlinkClick r:id="rId2"/>
              </a:rPr>
              <a:t>http://docs.python.org/2/howto/sorting.html</a:t>
            </a:r>
            <a:endParaRPr lang="en-US" dirty="0"/>
          </a:p>
        </p:txBody>
      </p:sp>
    </p:spTree>
    <p:extLst>
      <p:ext uri="{BB962C8B-B14F-4D97-AF65-F5344CB8AC3E}">
        <p14:creationId xmlns:p14="http://schemas.microsoft.com/office/powerpoint/2010/main" val="39522802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Course plan: Progress thru different ‘flavors’ of data based on structure</a:t>
            </a:r>
            <a:endParaRPr lang="en-US" dirty="0"/>
          </a:p>
        </p:txBody>
      </p:sp>
      <p:sp>
        <p:nvSpPr>
          <p:cNvPr id="6" name="Slide Number Placeholder 5"/>
          <p:cNvSpPr>
            <a:spLocks noGrp="1"/>
          </p:cNvSpPr>
          <p:nvPr>
            <p:ph type="sldNum" sz="quarter" idx="12"/>
          </p:nvPr>
        </p:nvSpPr>
        <p:spPr/>
        <p:txBody>
          <a:bodyPr/>
          <a:lstStyle/>
          <a:p>
            <a:fld id="{86CAC078-77ED-423B-B670-199B4CE4288C}" type="slidenum">
              <a:rPr lang="en-US" smtClean="0"/>
              <a:t>5</a:t>
            </a:fld>
            <a:endParaRPr lang="en-US"/>
          </a:p>
        </p:txBody>
      </p:sp>
      <p:sp>
        <p:nvSpPr>
          <p:cNvPr id="7" name="Flowchart: Magnetic Disk 6"/>
          <p:cNvSpPr/>
          <p:nvPr/>
        </p:nvSpPr>
        <p:spPr>
          <a:xfrm>
            <a:off x="5461404" y="3964825"/>
            <a:ext cx="1413278" cy="815975"/>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r>
              <a:rPr lang="en-US" dirty="0" smtClean="0">
                <a:solidFill>
                  <a:schemeClr val="tx1"/>
                </a:solidFill>
              </a:rPr>
              <a:t>Databases</a:t>
            </a:r>
            <a:endParaRPr lang="en-US" dirty="0"/>
          </a:p>
        </p:txBody>
      </p:sp>
      <p:sp>
        <p:nvSpPr>
          <p:cNvPr id="9" name="Right Arrow 8"/>
          <p:cNvSpPr/>
          <p:nvPr/>
        </p:nvSpPr>
        <p:spPr>
          <a:xfrm>
            <a:off x="1143000" y="4846335"/>
            <a:ext cx="73914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85800" y="5786015"/>
            <a:ext cx="1431033" cy="369332"/>
          </a:xfrm>
          <a:prstGeom prst="rect">
            <a:avLst/>
          </a:prstGeom>
          <a:noFill/>
        </p:spPr>
        <p:txBody>
          <a:bodyPr wrap="none" rtlCol="0">
            <a:spAutoFit/>
          </a:bodyPr>
          <a:lstStyle/>
          <a:p>
            <a:r>
              <a:rPr lang="en-US" u="sng" dirty="0" smtClean="0"/>
              <a:t>Unstructured</a:t>
            </a:r>
            <a:endParaRPr lang="en-US" u="sng" dirty="0"/>
          </a:p>
        </p:txBody>
      </p:sp>
      <p:sp>
        <p:nvSpPr>
          <p:cNvPr id="12" name="TextBox 11"/>
          <p:cNvSpPr txBox="1"/>
          <p:nvPr/>
        </p:nvSpPr>
        <p:spPr>
          <a:xfrm>
            <a:off x="5885239" y="5762034"/>
            <a:ext cx="1180323" cy="369332"/>
          </a:xfrm>
          <a:prstGeom prst="rect">
            <a:avLst/>
          </a:prstGeom>
          <a:noFill/>
        </p:spPr>
        <p:txBody>
          <a:bodyPr wrap="none" rtlCol="0">
            <a:spAutoFit/>
          </a:bodyPr>
          <a:lstStyle/>
          <a:p>
            <a:r>
              <a:rPr lang="en-US" u="sng" dirty="0" smtClean="0"/>
              <a:t>Structured</a:t>
            </a:r>
            <a:endParaRPr lang="en-US" u="sng" dirty="0"/>
          </a:p>
        </p:txBody>
      </p:sp>
      <p:sp>
        <p:nvSpPr>
          <p:cNvPr id="15" name="TextBox 14"/>
          <p:cNvSpPr txBox="1"/>
          <p:nvPr/>
        </p:nvSpPr>
        <p:spPr>
          <a:xfrm>
            <a:off x="839604" y="2943487"/>
            <a:ext cx="1371600" cy="830997"/>
          </a:xfrm>
          <a:prstGeom prst="rect">
            <a:avLst/>
          </a:prstGeom>
          <a:noFill/>
          <a:ln>
            <a:solidFill>
              <a:schemeClr val="tx1"/>
            </a:solidFill>
          </a:ln>
        </p:spPr>
        <p:txBody>
          <a:bodyPr wrap="square" rtlCol="0">
            <a:spAutoFit/>
          </a:bodyPr>
          <a:lstStyle/>
          <a:p>
            <a:r>
              <a:rPr lang="en-US" sz="400" dirty="0"/>
              <a:t>The language used in Shakespeare’s day is slightly different to today’s modern English, which is reflected in the text. Our article on </a:t>
            </a:r>
            <a:r>
              <a:rPr lang="en-US" sz="400" u="sng" dirty="0">
                <a:hlinkClick r:id="rId2" tooltip="Shakespeare &amp; early modern English"/>
              </a:rPr>
              <a:t>Shakespeare &amp; early modern English</a:t>
            </a:r>
            <a:r>
              <a:rPr lang="en-US" sz="400" dirty="0"/>
              <a:t>, or our </a:t>
            </a:r>
            <a:r>
              <a:rPr lang="en-US" sz="400" u="sng" dirty="0">
                <a:hlinkClick r:id="rId3" tooltip="Shakespeare dictionary"/>
              </a:rPr>
              <a:t>Shakespeare dictionary</a:t>
            </a:r>
            <a:r>
              <a:rPr lang="en-US" sz="400" dirty="0"/>
              <a:t>, will help you to understand the language as you read through the original </a:t>
            </a:r>
            <a:r>
              <a:rPr lang="en-US" sz="400" dirty="0" err="1"/>
              <a:t>textAnother</a:t>
            </a:r>
            <a:r>
              <a:rPr lang="en-US" sz="400" dirty="0"/>
              <a:t> thing to bear in mind as you read the Hamlet text are Shakespeare’s stage directions, </a:t>
            </a:r>
            <a:r>
              <a:rPr lang="en-US" sz="400" i="1" dirty="0"/>
              <a:t>which are </a:t>
            </a:r>
            <a:r>
              <a:rPr lang="en-US" sz="400" i="1" dirty="0" err="1"/>
              <a:t>italicised</a:t>
            </a:r>
            <a:r>
              <a:rPr lang="en-US" sz="400" dirty="0"/>
              <a:t>. Stage directions are instructions and direction to the actors, and not spoken lines. Some stage directions can be a little confusing, so have a read of our</a:t>
            </a:r>
            <a:r>
              <a:rPr lang="en-US" sz="400" u="sng" dirty="0">
                <a:hlinkClick r:id="rId4" tooltip="Understanding Shakespeare's stage directions"/>
              </a:rPr>
              <a:t> understanding Shakespeare’s stage directions article</a:t>
            </a:r>
            <a:r>
              <a:rPr lang="en-US" sz="400" dirty="0"/>
              <a:t>.</a:t>
            </a:r>
          </a:p>
          <a:p>
            <a:endParaRPr lang="en-US" sz="400" dirty="0"/>
          </a:p>
        </p:txBody>
      </p:sp>
      <p:sp>
        <p:nvSpPr>
          <p:cNvPr id="16" name="TextBox 15"/>
          <p:cNvSpPr txBox="1"/>
          <p:nvPr/>
        </p:nvSpPr>
        <p:spPr>
          <a:xfrm>
            <a:off x="1551485" y="4334958"/>
            <a:ext cx="565348" cy="369332"/>
          </a:xfrm>
          <a:prstGeom prst="rect">
            <a:avLst/>
          </a:prstGeom>
          <a:noFill/>
        </p:spPr>
        <p:txBody>
          <a:bodyPr wrap="none" rtlCol="0">
            <a:spAutoFit/>
          </a:bodyPr>
          <a:lstStyle/>
          <a:p>
            <a:r>
              <a:rPr lang="en-US" dirty="0" smtClean="0"/>
              <a:t>Text</a:t>
            </a:r>
            <a:endParaRPr lang="en-US" dirty="0"/>
          </a:p>
        </p:txBody>
      </p:sp>
      <p:pic>
        <p:nvPicPr>
          <p:cNvPr id="17" name="Picture 16"/>
          <p:cNvPicPr>
            <a:picLocks noChangeAspect="1"/>
          </p:cNvPicPr>
          <p:nvPr/>
        </p:nvPicPr>
        <p:blipFill rotWithShape="1">
          <a:blip r:embed="rId5"/>
          <a:srcRect l="2982" t="15832" r="4386" b="2872"/>
          <a:stretch/>
        </p:blipFill>
        <p:spPr>
          <a:xfrm>
            <a:off x="2949139" y="3051209"/>
            <a:ext cx="2077726" cy="1086084"/>
          </a:xfrm>
          <a:prstGeom prst="rect">
            <a:avLst/>
          </a:prstGeom>
        </p:spPr>
      </p:pic>
      <p:sp>
        <p:nvSpPr>
          <p:cNvPr id="18" name="TextBox 17"/>
          <p:cNvSpPr txBox="1"/>
          <p:nvPr/>
        </p:nvSpPr>
        <p:spPr>
          <a:xfrm>
            <a:off x="2846664" y="4341237"/>
            <a:ext cx="2014462" cy="646331"/>
          </a:xfrm>
          <a:prstGeom prst="rect">
            <a:avLst/>
          </a:prstGeom>
          <a:noFill/>
        </p:spPr>
        <p:txBody>
          <a:bodyPr wrap="none" rtlCol="0">
            <a:spAutoFit/>
          </a:bodyPr>
          <a:lstStyle/>
          <a:p>
            <a:pPr algn="ctr"/>
            <a:r>
              <a:rPr lang="en-US" dirty="0" smtClean="0"/>
              <a:t>Structured (tagged)</a:t>
            </a:r>
            <a:br>
              <a:rPr lang="en-US" dirty="0" smtClean="0"/>
            </a:br>
            <a:r>
              <a:rPr lang="en-US" dirty="0" smtClean="0"/>
              <a:t>documents</a:t>
            </a:r>
            <a:endParaRPr lang="en-US" dirty="0"/>
          </a:p>
        </p:txBody>
      </p:sp>
      <p:pic>
        <p:nvPicPr>
          <p:cNvPr id="1026" name="Picture 2" descr="https://encrypted-tbn0.gstatic.com/images?q=tbn:ANd9GcSzx3VedDer8qLXe3WTwocHtl1slynswnFPeSwRI3BTRA5-NZOh2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323" y="2504528"/>
            <a:ext cx="1773239" cy="139476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3124200" y="5762034"/>
            <a:ext cx="1690719" cy="369332"/>
          </a:xfrm>
          <a:prstGeom prst="rect">
            <a:avLst/>
          </a:prstGeom>
          <a:noFill/>
        </p:spPr>
        <p:txBody>
          <a:bodyPr wrap="none" rtlCol="0">
            <a:spAutoFit/>
          </a:bodyPr>
          <a:lstStyle/>
          <a:p>
            <a:r>
              <a:rPr lang="en-US" u="sng" dirty="0" smtClean="0"/>
              <a:t>Semi-structured</a:t>
            </a:r>
            <a:endParaRPr lang="en-US" u="sng" dirty="0"/>
          </a:p>
        </p:txBody>
      </p:sp>
      <p:sp>
        <p:nvSpPr>
          <p:cNvPr id="21" name="TextBox 20"/>
          <p:cNvSpPr txBox="1"/>
          <p:nvPr/>
        </p:nvSpPr>
        <p:spPr>
          <a:xfrm>
            <a:off x="1143000" y="3201909"/>
            <a:ext cx="1371600" cy="830997"/>
          </a:xfrm>
          <a:prstGeom prst="rect">
            <a:avLst/>
          </a:prstGeom>
          <a:solidFill>
            <a:schemeClr val="bg1"/>
          </a:solidFill>
          <a:ln>
            <a:solidFill>
              <a:schemeClr val="tx1"/>
            </a:solidFill>
          </a:ln>
        </p:spPr>
        <p:txBody>
          <a:bodyPr wrap="square" rtlCol="0">
            <a:spAutoFit/>
          </a:bodyPr>
          <a:lstStyle/>
          <a:p>
            <a:r>
              <a:rPr lang="en-US" sz="400" dirty="0"/>
              <a:t>The language used in Shakespeare’s day is slightly different to today’s modern English, which is reflected in the text. Our article on </a:t>
            </a:r>
            <a:r>
              <a:rPr lang="en-US" sz="400" u="sng" dirty="0">
                <a:hlinkClick r:id="rId2" tooltip="Shakespeare &amp; early modern English"/>
              </a:rPr>
              <a:t>Shakespeare &amp; early modern English</a:t>
            </a:r>
            <a:r>
              <a:rPr lang="en-US" sz="400" dirty="0"/>
              <a:t>, or our </a:t>
            </a:r>
            <a:r>
              <a:rPr lang="en-US" sz="400" u="sng" dirty="0">
                <a:hlinkClick r:id="rId3" tooltip="Shakespeare dictionary"/>
              </a:rPr>
              <a:t>Shakespeare dictionary</a:t>
            </a:r>
            <a:r>
              <a:rPr lang="en-US" sz="400" dirty="0"/>
              <a:t>, will help you to understand the language as you read through the original </a:t>
            </a:r>
            <a:r>
              <a:rPr lang="en-US" sz="400" dirty="0" err="1"/>
              <a:t>textAnother</a:t>
            </a:r>
            <a:r>
              <a:rPr lang="en-US" sz="400" dirty="0"/>
              <a:t> thing to bear in mind as you read the Hamlet text are Shakespeare’s stage directions, </a:t>
            </a:r>
            <a:r>
              <a:rPr lang="en-US" sz="400" i="1" dirty="0"/>
              <a:t>which are </a:t>
            </a:r>
            <a:r>
              <a:rPr lang="en-US" sz="400" i="1" dirty="0" err="1"/>
              <a:t>italicised</a:t>
            </a:r>
            <a:r>
              <a:rPr lang="en-US" sz="400" dirty="0"/>
              <a:t>. Stage directions are instructions and direction to the actors, and not spoken lines. Some stage directions can be a little confusing, so have a read of our</a:t>
            </a:r>
            <a:r>
              <a:rPr lang="en-US" sz="400" u="sng" dirty="0">
                <a:hlinkClick r:id="rId4" tooltip="Understanding Shakespeare's stage directions"/>
              </a:rPr>
              <a:t> understanding Shakespeare’s stage directions article</a:t>
            </a:r>
            <a:r>
              <a:rPr lang="en-US" sz="400" dirty="0"/>
              <a:t>.</a:t>
            </a:r>
          </a:p>
          <a:p>
            <a:endParaRPr lang="en-US" sz="400" dirty="0"/>
          </a:p>
        </p:txBody>
      </p:sp>
      <p:sp>
        <p:nvSpPr>
          <p:cNvPr id="19" name="TextBox 18"/>
          <p:cNvSpPr txBox="1"/>
          <p:nvPr/>
        </p:nvSpPr>
        <p:spPr>
          <a:xfrm>
            <a:off x="7477556" y="5768102"/>
            <a:ext cx="1222514" cy="369332"/>
          </a:xfrm>
          <a:prstGeom prst="rect">
            <a:avLst/>
          </a:prstGeom>
          <a:noFill/>
        </p:spPr>
        <p:txBody>
          <a:bodyPr wrap="none" rtlCol="0">
            <a:spAutoFit/>
          </a:bodyPr>
          <a:lstStyle/>
          <a:p>
            <a:r>
              <a:rPr lang="en-US" u="sng" dirty="0" smtClean="0"/>
              <a:t>Multi-facet</a:t>
            </a:r>
            <a:endParaRPr lang="en-US" u="sng" dirty="0"/>
          </a:p>
        </p:txBody>
      </p:sp>
      <p:sp>
        <p:nvSpPr>
          <p:cNvPr id="8" name="TextBox 7"/>
          <p:cNvSpPr txBox="1"/>
          <p:nvPr/>
        </p:nvSpPr>
        <p:spPr>
          <a:xfrm>
            <a:off x="14398924" y="6979907"/>
            <a:ext cx="576412" cy="1200329"/>
          </a:xfrm>
          <a:prstGeom prst="rect">
            <a:avLst/>
          </a:prstGeom>
          <a:noFill/>
        </p:spPr>
        <p:txBody>
          <a:bodyPr wrap="square" rtlCol="0">
            <a:spAutoFit/>
          </a:bodyPr>
          <a:lstStyle/>
          <a:p>
            <a:r>
              <a:rPr lang="en-US" dirty="0" smtClean="0"/>
              <a:t>Web APIs</a:t>
            </a:r>
            <a:endParaRPr lang="en-US" dirty="0"/>
          </a:p>
        </p:txBody>
      </p:sp>
      <p:pic>
        <p:nvPicPr>
          <p:cNvPr id="13" name="Picture 2" descr="https://encrypted-tbn2.gstatic.com/images?q=tbn:ANd9GcQEB2NIpPrHOoIEYV-5zygF3AGtnrCTtMui1KetUBW_7qOhLSL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0777" y="2622734"/>
            <a:ext cx="1747019" cy="11583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474960" y="4241378"/>
            <a:ext cx="980910" cy="369332"/>
          </a:xfrm>
          <a:prstGeom prst="rect">
            <a:avLst/>
          </a:prstGeom>
          <a:noFill/>
        </p:spPr>
        <p:txBody>
          <a:bodyPr wrap="none" rtlCol="0">
            <a:spAutoFit/>
          </a:bodyPr>
          <a:lstStyle/>
          <a:p>
            <a:r>
              <a:rPr lang="en-US" dirty="0" smtClean="0"/>
              <a:t>Web API</a:t>
            </a:r>
            <a:endParaRPr lang="en-US" dirty="0"/>
          </a:p>
        </p:txBody>
      </p:sp>
    </p:spTree>
    <p:extLst>
      <p:ext uri="{BB962C8B-B14F-4D97-AF65-F5344CB8AC3E}">
        <p14:creationId xmlns:p14="http://schemas.microsoft.com/office/powerpoint/2010/main" val="25692652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2" grpId="0"/>
      <p:bldP spid="15" grpId="0" animBg="1"/>
      <p:bldP spid="16" grpId="0"/>
      <p:bldP spid="18" grpId="0"/>
      <p:bldP spid="20" grpId="0"/>
      <p:bldP spid="21" grpId="0" animBg="1"/>
      <p:bldP spid="19" grpId="0"/>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sort</a:t>
            </a:r>
            <a:endParaRPr lang="en-US" dirty="0"/>
          </a:p>
        </p:txBody>
      </p:sp>
      <p:sp>
        <p:nvSpPr>
          <p:cNvPr id="6" name="Slide Number Placeholder 5"/>
          <p:cNvSpPr>
            <a:spLocks noGrp="1"/>
          </p:cNvSpPr>
          <p:nvPr>
            <p:ph type="sldNum" sz="quarter" idx="12"/>
          </p:nvPr>
        </p:nvSpPr>
        <p:spPr/>
        <p:txBody>
          <a:bodyPr/>
          <a:lstStyle/>
          <a:p>
            <a:fld id="{86CAC078-77ED-423B-B670-199B4CE4288C}" type="slidenum">
              <a:rPr lang="en-US" smtClean="0"/>
              <a:t>50</a:t>
            </a:fld>
            <a:endParaRPr lang="en-US"/>
          </a:p>
        </p:txBody>
      </p:sp>
      <p:sp>
        <p:nvSpPr>
          <p:cNvPr id="8" name="Rectangle 2"/>
          <p:cNvSpPr>
            <a:spLocks noGrp="1" noChangeArrowheads="1"/>
          </p:cNvSpPr>
          <p:nvPr>
            <p:ph idx="1"/>
          </p:nvPr>
        </p:nvSpPr>
        <p:spPr bwMode="auto">
          <a:xfrm>
            <a:off x="566413" y="4616679"/>
            <a:ext cx="801117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if </a:t>
            </a:r>
            <a:r>
              <a:rPr kumimoji="0" 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country_data</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is a </a:t>
            </a:r>
            <a:r>
              <a:rPr kumimoji="0" 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dict</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Do a three-level sort of country</a:t>
            </a:r>
            <a:r>
              <a:rPr kumimoji="0" lang="en-US" sz="14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data </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by year, name, and</a:t>
            </a:r>
            <a:r>
              <a:rPr kumimoji="0" lang="en-US" sz="14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population</a:t>
            </a:r>
            <a:endParaRPr lang="en-US" sz="1400" dirty="0" smtClean="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sorted_data</a:t>
            </a:r>
            <a:r>
              <a:rPr kumimoji="0" lang="en-US" sz="1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sorted(</a:t>
            </a:r>
            <a:r>
              <a:rPr kumimoji="0" lang="en-US" sz="14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country_data</a:t>
            </a:r>
            <a:r>
              <a:rPr kumimoji="0" lang="en-US" sz="1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key=lambda x: (x['year'], x['name'], x['population']))</a:t>
            </a:r>
          </a:p>
        </p:txBody>
      </p:sp>
      <p:sp>
        <p:nvSpPr>
          <p:cNvPr id="11" name="TextBox 10"/>
          <p:cNvSpPr txBox="1"/>
          <p:nvPr/>
        </p:nvSpPr>
        <p:spPr>
          <a:xfrm>
            <a:off x="566413" y="1607016"/>
            <a:ext cx="7663187" cy="2739211"/>
          </a:xfrm>
          <a:prstGeom prst="rect">
            <a:avLst/>
          </a:prstGeom>
          <a:noFill/>
        </p:spPr>
        <p:txBody>
          <a:bodyPr wrap="square" rtlCol="0">
            <a:spAutoFit/>
          </a:bodyPr>
          <a:lstStyle/>
          <a:p>
            <a:r>
              <a:rPr lang="pt-BR" dirty="0">
                <a:latin typeface="Courier New" panose="02070309020205020404" pitchFamily="49" charset="0"/>
                <a:cs typeface="Courier New" panose="02070309020205020404" pitchFamily="49" charset="0"/>
              </a:rPr>
              <a:t>&gt;&gt;&gt; </a:t>
            </a:r>
            <a:r>
              <a:rPr lang="pt-BR" b="1" dirty="0">
                <a:latin typeface="Courier New" panose="02070309020205020404" pitchFamily="49" charset="0"/>
                <a:cs typeface="Courier New" panose="02070309020205020404" pitchFamily="49" charset="0"/>
              </a:rPr>
              <a:t>a = [(1,2,3), (2,2), (2,1), (1,), (1,2), (2,)]</a:t>
            </a:r>
            <a:endParaRPr lang="en-US" b="1" dirty="0">
              <a:latin typeface="Courier New" panose="02070309020205020404" pitchFamily="49" charset="0"/>
              <a:cs typeface="Courier New" panose="02070309020205020404" pitchFamily="49" charset="0"/>
            </a:endParaRPr>
          </a:p>
          <a:p>
            <a:endParaRPr lang="en-US" dirty="0"/>
          </a:p>
          <a:p>
            <a:r>
              <a:rPr lang="en-US" dirty="0" smtClean="0"/>
              <a:t>Default sorting for lists of tuples:</a:t>
            </a:r>
          </a:p>
          <a:p>
            <a:pPr marL="342900" indent="-342900">
              <a:buFont typeface="+mj-lt"/>
              <a:buAutoNum type="arabicPeriod"/>
            </a:pPr>
            <a:r>
              <a:rPr lang="en-US" dirty="0" smtClean="0"/>
              <a:t> First sort by first </a:t>
            </a:r>
            <a:r>
              <a:rPr lang="en-US" dirty="0"/>
              <a:t>elements in the tuples</a:t>
            </a:r>
            <a:r>
              <a:rPr lang="en-US" dirty="0" smtClean="0"/>
              <a:t>,</a:t>
            </a:r>
          </a:p>
          <a:p>
            <a:pPr lvl="1"/>
            <a:r>
              <a:rPr lang="en-US" dirty="0" smtClean="0"/>
              <a:t>- Tuples sub-sorted by length</a:t>
            </a:r>
          </a:p>
          <a:p>
            <a:pPr marL="342900" indent="-342900">
              <a:buFont typeface="+mj-lt"/>
              <a:buAutoNum type="arabicPeriod"/>
            </a:pPr>
            <a:r>
              <a:rPr lang="en-US" dirty="0"/>
              <a:t> </a:t>
            </a:r>
            <a:r>
              <a:rPr lang="en-US" dirty="0" smtClean="0"/>
              <a:t>Then sub-sort by </a:t>
            </a:r>
            <a:r>
              <a:rPr lang="en-US" dirty="0"/>
              <a:t>the second </a:t>
            </a:r>
            <a:r>
              <a:rPr lang="en-US" dirty="0" smtClean="0"/>
              <a:t>elements,</a:t>
            </a:r>
          </a:p>
          <a:p>
            <a:pPr marL="342900" indent="-342900">
              <a:buFont typeface="+mj-lt"/>
              <a:buAutoNum type="arabicPeriod"/>
            </a:pPr>
            <a:r>
              <a:rPr lang="en-US" dirty="0"/>
              <a:t> </a:t>
            </a:r>
            <a:r>
              <a:rPr lang="en-US" dirty="0" smtClean="0"/>
              <a:t> … and </a:t>
            </a:r>
            <a:r>
              <a:rPr lang="en-US" dirty="0"/>
              <a:t>so </a:t>
            </a:r>
            <a:r>
              <a:rPr lang="en-US" dirty="0" smtClean="0"/>
              <a:t>on. </a:t>
            </a:r>
          </a:p>
          <a:p>
            <a:endParaRPr lang="en-US" dirty="0" smtClean="0"/>
          </a:p>
          <a:p>
            <a:r>
              <a:rPr lang="en-US" sz="1400" dirty="0" smtClean="0">
                <a:latin typeface="Courier New" panose="02070309020205020404" pitchFamily="49" charset="0"/>
                <a:cs typeface="Courier New" panose="02070309020205020404" pitchFamily="49" charset="0"/>
              </a:rPr>
              <a:t>&gt;&gt;&gt; </a:t>
            </a:r>
            <a:r>
              <a:rPr lang="en-US" sz="1400" b="1" dirty="0">
                <a:latin typeface="Courier New" panose="02070309020205020404" pitchFamily="49" charset="0"/>
                <a:cs typeface="Courier New" panose="02070309020205020404" pitchFamily="49" charset="0"/>
              </a:rPr>
              <a:t>sorted(a</a:t>
            </a:r>
            <a:r>
              <a:rPr lang="en-US" sz="1400" b="1"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1,), (1, 2), (1, 2, 3), (2,), (2, 1), (2, 2)]</a:t>
            </a:r>
          </a:p>
        </p:txBody>
      </p:sp>
    </p:spTree>
    <p:extLst>
      <p:ext uri="{BB962C8B-B14F-4D97-AF65-F5344CB8AC3E}">
        <p14:creationId xmlns:p14="http://schemas.microsoft.com/office/powerpoint/2010/main" val="327022862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51</a:t>
            </a:fld>
            <a:endParaRPr lang="en-US"/>
          </a:p>
        </p:txBody>
      </p:sp>
      <p:sp>
        <p:nvSpPr>
          <p:cNvPr id="4" name="Content Placeholder 3"/>
          <p:cNvSpPr>
            <a:spLocks noGrp="1"/>
          </p:cNvSpPr>
          <p:nvPr>
            <p:ph sz="quarter" idx="1"/>
          </p:nvPr>
        </p:nvSpPr>
        <p:spPr/>
        <p:txBody>
          <a:bodyPr>
            <a:normAutofit/>
          </a:bodyPr>
          <a:lstStyle/>
          <a:p>
            <a:r>
              <a:rPr lang="en-US" dirty="0"/>
              <a:t>A tuple consists of a number of values separated by </a:t>
            </a:r>
            <a:r>
              <a:rPr lang="en-US" dirty="0" smtClean="0"/>
              <a:t>commas</a:t>
            </a:r>
          </a:p>
          <a:p>
            <a:pPr marL="0" indent="0">
              <a:buNone/>
            </a:pPr>
            <a:r>
              <a:rPr lang="en-US" dirty="0" smtClean="0"/>
              <a:t>    e.g. </a:t>
            </a:r>
            <a:r>
              <a:rPr lang="en-US" sz="2800" dirty="0" smtClean="0">
                <a:latin typeface="Courier New" panose="02070309020205020404" pitchFamily="49" charset="0"/>
                <a:cs typeface="Courier New" panose="02070309020205020404" pitchFamily="49" charset="0"/>
              </a:rPr>
              <a:t>(1, 2, 10, ‘good’, 12.0)</a:t>
            </a:r>
            <a:endParaRPr lang="en-US" sz="2800" dirty="0">
              <a:latin typeface="Courier New" panose="02070309020205020404" pitchFamily="49" charset="0"/>
              <a:cs typeface="Courier New" panose="02070309020205020404" pitchFamily="49" charset="0"/>
            </a:endParaRPr>
          </a:p>
          <a:p>
            <a:r>
              <a:rPr lang="en-US" dirty="0"/>
              <a:t>S</a:t>
            </a:r>
            <a:r>
              <a:rPr lang="en-US" dirty="0" smtClean="0"/>
              <a:t>imilar </a:t>
            </a:r>
            <a:r>
              <a:rPr lang="en-US" dirty="0"/>
              <a:t>to </a:t>
            </a:r>
            <a:r>
              <a:rPr lang="en-US" dirty="0" smtClean="0"/>
              <a:t>lists</a:t>
            </a:r>
          </a:p>
          <a:p>
            <a:pPr lvl="1"/>
            <a:r>
              <a:rPr lang="en-US" dirty="0" smtClean="0"/>
              <a:t>But tuples </a:t>
            </a:r>
            <a:r>
              <a:rPr lang="en-US" dirty="0">
                <a:solidFill>
                  <a:srgbClr val="FF0000"/>
                </a:solidFill>
              </a:rPr>
              <a:t>are </a:t>
            </a:r>
            <a:r>
              <a:rPr lang="en-US" dirty="0" smtClean="0">
                <a:solidFill>
                  <a:srgbClr val="FF0000"/>
                </a:solidFill>
              </a:rPr>
              <a:t>immutable (not editable</a:t>
            </a:r>
            <a:r>
              <a:rPr lang="en-US" dirty="0" smtClean="0"/>
              <a:t>)</a:t>
            </a:r>
          </a:p>
          <a:p>
            <a:pPr lvl="1"/>
            <a:r>
              <a:rPr lang="en-US" dirty="0" smtClean="0"/>
              <a:t>More memory efficient than lists</a:t>
            </a:r>
          </a:p>
          <a:p>
            <a:r>
              <a:rPr lang="en-US" dirty="0" smtClean="0"/>
              <a:t>Use cases of tuples:</a:t>
            </a:r>
          </a:p>
          <a:p>
            <a:pPr lvl="1"/>
            <a:r>
              <a:rPr lang="en-US" dirty="0">
                <a:solidFill>
                  <a:srgbClr val="FF0000"/>
                </a:solidFill>
              </a:rPr>
              <a:t>Tuples can serve as </a:t>
            </a:r>
            <a:r>
              <a:rPr lang="en-US" dirty="0" smtClean="0">
                <a:solidFill>
                  <a:srgbClr val="FF0000"/>
                </a:solidFill>
              </a:rPr>
              <a:t>keys in a dictionary</a:t>
            </a:r>
          </a:p>
          <a:p>
            <a:pPr lvl="1"/>
            <a:r>
              <a:rPr lang="en-US" dirty="0" smtClean="0">
                <a:solidFill>
                  <a:srgbClr val="FF0000"/>
                </a:solidFill>
              </a:rPr>
              <a:t>Store records retrieved from a database</a:t>
            </a:r>
          </a:p>
          <a:p>
            <a:pPr lvl="1"/>
            <a:r>
              <a:rPr lang="en-US" dirty="0" smtClean="0"/>
              <a:t>If you need to write a function that returns more than more values, you can let the function return a tuple</a:t>
            </a:r>
            <a:endParaRPr lang="en-US" dirty="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85690674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a:t>
            </a:r>
            <a:r>
              <a:rPr lang="en-US" dirty="0" err="1" smtClean="0"/>
              <a:t>dict</a:t>
            </a:r>
            <a:r>
              <a:rPr lang="en-US" dirty="0" smtClean="0"/>
              <a:t>()</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52</a:t>
            </a:fld>
            <a:endParaRPr lang="en-US"/>
          </a:p>
        </p:txBody>
      </p:sp>
      <p:sp>
        <p:nvSpPr>
          <p:cNvPr id="4" name="Content Placeholder 3"/>
          <p:cNvSpPr>
            <a:spLocks noGrp="1"/>
          </p:cNvSpPr>
          <p:nvPr>
            <p:ph sz="quarter" idx="1"/>
          </p:nvPr>
        </p:nvSpPr>
        <p:spPr>
          <a:xfrm>
            <a:off x="457200" y="1371600"/>
            <a:ext cx="8686800" cy="4525963"/>
          </a:xfrm>
        </p:spPr>
        <p:txBody>
          <a:bodyPr>
            <a:normAutofit/>
          </a:bodyPr>
          <a:lstStyle/>
          <a:p>
            <a:r>
              <a:rPr lang="en-US" sz="2800" dirty="0" smtClean="0"/>
              <a:t>Can hold multiple items (like lists)</a:t>
            </a:r>
          </a:p>
          <a:p>
            <a:pPr lvl="1"/>
            <a:r>
              <a:rPr lang="en-US" sz="2400" dirty="0" smtClean="0"/>
              <a:t>But entries are </a:t>
            </a:r>
            <a:r>
              <a:rPr lang="en-US" sz="2400" i="1" dirty="0" err="1" smtClean="0"/>
              <a:t>key:value</a:t>
            </a:r>
            <a:r>
              <a:rPr lang="en-US" sz="2400" i="1" dirty="0" smtClean="0"/>
              <a:t> </a:t>
            </a:r>
            <a:r>
              <a:rPr lang="en-US" sz="2400" dirty="0" smtClean="0"/>
              <a:t>pairs that </a:t>
            </a:r>
            <a:r>
              <a:rPr lang="en-US" sz="2400" u="sng" dirty="0" smtClean="0"/>
              <a:t>don’t have an order</a:t>
            </a:r>
          </a:p>
          <a:p>
            <a:r>
              <a:rPr lang="en-US" sz="2800" dirty="0" smtClean="0"/>
              <a:t>Think of it like a two-column spreadsheet</a:t>
            </a:r>
          </a:p>
          <a:p>
            <a:pPr lvl="1"/>
            <a:r>
              <a:rPr lang="en-US" sz="2400" dirty="0" smtClean="0"/>
              <a:t>Column 0:  key value    Column 1:  stored value</a:t>
            </a:r>
          </a:p>
          <a:p>
            <a:r>
              <a:rPr lang="en-US" sz="2800" dirty="0" smtClean="0"/>
              <a:t>Also known as </a:t>
            </a:r>
            <a:r>
              <a:rPr lang="en-US" sz="2800" b="1" dirty="0" smtClean="0"/>
              <a:t>associative arrays </a:t>
            </a:r>
            <a:r>
              <a:rPr lang="en-US" sz="2800" dirty="0" smtClean="0"/>
              <a:t>or </a:t>
            </a:r>
            <a:r>
              <a:rPr lang="en-US" sz="2800" b="1" dirty="0" smtClean="0"/>
              <a:t>hash tables</a:t>
            </a:r>
            <a:endParaRPr lang="en-US" sz="2800" b="1" dirty="0"/>
          </a:p>
        </p:txBody>
      </p:sp>
      <p:pic>
        <p:nvPicPr>
          <p:cNvPr id="23555" name="Picture 3"/>
          <p:cNvPicPr>
            <a:picLocks noChangeAspect="1" noChangeArrowheads="1"/>
          </p:cNvPicPr>
          <p:nvPr/>
        </p:nvPicPr>
        <p:blipFill rotWithShape="1">
          <a:blip r:embed="rId3" cstate="print"/>
          <a:srcRect l="876" r="3689" b="8333"/>
          <a:stretch/>
        </p:blipFill>
        <p:spPr bwMode="auto">
          <a:xfrm>
            <a:off x="419099" y="3973911"/>
            <a:ext cx="8305801" cy="1676400"/>
          </a:xfrm>
          <a:prstGeom prst="rect">
            <a:avLst/>
          </a:prstGeom>
          <a:noFill/>
          <a:ln w="9525">
            <a:noFill/>
            <a:miter lim="800000"/>
            <a:headEnd/>
            <a:tailEnd/>
          </a:ln>
        </p:spPr>
      </p:pic>
      <p:pic>
        <p:nvPicPr>
          <p:cNvPr id="23556" name="Picture 4"/>
          <p:cNvPicPr>
            <a:picLocks noChangeAspect="1" noChangeArrowheads="1"/>
          </p:cNvPicPr>
          <p:nvPr/>
        </p:nvPicPr>
        <p:blipFill rotWithShape="1">
          <a:blip r:embed="rId4" cstate="print"/>
          <a:srcRect l="11111" t="20872" r="6667" b="3988"/>
          <a:stretch/>
        </p:blipFill>
        <p:spPr bwMode="auto">
          <a:xfrm>
            <a:off x="3200400" y="5257800"/>
            <a:ext cx="2819400" cy="1371600"/>
          </a:xfrm>
          <a:prstGeom prst="rect">
            <a:avLst/>
          </a:prstGeom>
          <a:noFill/>
          <a:ln w="9525">
            <a:noFill/>
            <a:miter lim="800000"/>
            <a:headEnd/>
            <a:tailEnd/>
          </a:ln>
        </p:spPr>
      </p:pic>
      <p:sp>
        <p:nvSpPr>
          <p:cNvPr id="5" name="TextBox 4"/>
          <p:cNvSpPr txBox="1"/>
          <p:nvPr/>
        </p:nvSpPr>
        <p:spPr>
          <a:xfrm>
            <a:off x="3276600" y="5257800"/>
            <a:ext cx="2667000" cy="369332"/>
          </a:xfrm>
          <a:prstGeom prst="rect">
            <a:avLst/>
          </a:prstGeom>
          <a:solidFill>
            <a:schemeClr val="bg1"/>
          </a:solidFill>
        </p:spPr>
        <p:txBody>
          <a:bodyPr wrap="square" rtlCol="0">
            <a:spAutoFit/>
          </a:bodyPr>
          <a:lstStyle/>
          <a:p>
            <a:r>
              <a:rPr lang="en-US" dirty="0" smtClean="0"/>
              <a:t>Key               Value</a:t>
            </a:r>
            <a:endParaRPr lang="en-US" dirty="0"/>
          </a:p>
        </p:txBody>
      </p:sp>
    </p:spTree>
    <p:extLst>
      <p:ext uri="{BB962C8B-B14F-4D97-AF65-F5344CB8AC3E}">
        <p14:creationId xmlns:p14="http://schemas.microsoft.com/office/powerpoint/2010/main" val="41945265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Data from Dictionaries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53</a:t>
            </a:fld>
            <a:endParaRPr lang="en-US"/>
          </a:p>
        </p:txBody>
      </p:sp>
      <p:pic>
        <p:nvPicPr>
          <p:cNvPr id="24578" name="Picture 2"/>
          <p:cNvPicPr>
            <a:picLocks noChangeAspect="1" noChangeArrowheads="1"/>
          </p:cNvPicPr>
          <p:nvPr/>
        </p:nvPicPr>
        <p:blipFill>
          <a:blip r:embed="rId3" cstate="print"/>
          <a:srcRect/>
          <a:stretch>
            <a:fillRect/>
          </a:stretch>
        </p:blipFill>
        <p:spPr bwMode="auto">
          <a:xfrm>
            <a:off x="463731" y="1899074"/>
            <a:ext cx="4419600" cy="1941320"/>
          </a:xfrm>
          <a:prstGeom prst="rect">
            <a:avLst/>
          </a:prstGeom>
          <a:noFill/>
          <a:ln w="9525">
            <a:noFill/>
            <a:miter lim="800000"/>
            <a:headEnd/>
            <a:tailEnd/>
          </a:ln>
        </p:spPr>
      </p:pic>
      <p:pic>
        <p:nvPicPr>
          <p:cNvPr id="24579" name="Picture 3"/>
          <p:cNvPicPr>
            <a:picLocks noChangeAspect="1" noChangeArrowheads="1"/>
          </p:cNvPicPr>
          <p:nvPr/>
        </p:nvPicPr>
        <p:blipFill>
          <a:blip r:embed="rId4" cstate="print"/>
          <a:srcRect/>
          <a:stretch>
            <a:fillRect/>
          </a:stretch>
        </p:blipFill>
        <p:spPr bwMode="auto">
          <a:xfrm>
            <a:off x="4953000" y="3048000"/>
            <a:ext cx="4040952" cy="3124200"/>
          </a:xfrm>
          <a:prstGeom prst="rect">
            <a:avLst/>
          </a:prstGeom>
          <a:noFill/>
          <a:ln w="9525">
            <a:noFill/>
            <a:miter lim="800000"/>
            <a:headEnd/>
            <a:tailEnd/>
          </a:ln>
        </p:spPr>
      </p:pic>
      <p:sp>
        <p:nvSpPr>
          <p:cNvPr id="5" name="TextBox 4"/>
          <p:cNvSpPr txBox="1"/>
          <p:nvPr/>
        </p:nvSpPr>
        <p:spPr>
          <a:xfrm>
            <a:off x="457200" y="1463444"/>
            <a:ext cx="4426131" cy="369332"/>
          </a:xfrm>
          <a:prstGeom prst="rect">
            <a:avLst/>
          </a:prstGeom>
          <a:noFill/>
        </p:spPr>
        <p:txBody>
          <a:bodyPr wrap="square" rtlCol="0">
            <a:spAutoFit/>
          </a:bodyPr>
          <a:lstStyle/>
          <a:p>
            <a:r>
              <a:rPr lang="en-US" dirty="0" smtClean="0"/>
              <a:t>What if you ask for a key that’s not there?</a:t>
            </a:r>
            <a:endParaRPr lang="en-US" dirty="0"/>
          </a:p>
        </p:txBody>
      </p:sp>
      <p:sp>
        <p:nvSpPr>
          <p:cNvPr id="7" name="TextBox 6"/>
          <p:cNvSpPr txBox="1"/>
          <p:nvPr/>
        </p:nvSpPr>
        <p:spPr>
          <a:xfrm>
            <a:off x="4953000" y="1447800"/>
            <a:ext cx="4099373" cy="1477328"/>
          </a:xfrm>
          <a:prstGeom prst="rect">
            <a:avLst/>
          </a:prstGeom>
          <a:noFill/>
        </p:spPr>
        <p:txBody>
          <a:bodyPr wrap="square" rtlCol="0">
            <a:spAutoFit/>
          </a:bodyPr>
          <a:lstStyle/>
          <a:p>
            <a:r>
              <a:rPr lang="en-US" sz="2400" dirty="0" smtClean="0"/>
              <a:t>How to cycle through</a:t>
            </a:r>
            <a:br>
              <a:rPr lang="en-US" sz="2400" dirty="0" smtClean="0"/>
            </a:br>
            <a:r>
              <a:rPr lang="en-US" sz="2400" dirty="0" smtClean="0"/>
              <a:t>all records in a dictionary</a:t>
            </a:r>
          </a:p>
          <a:p>
            <a:r>
              <a:rPr lang="en-US" sz="1400" dirty="0" smtClean="0">
                <a:latin typeface="Courier New" panose="02070309020205020404" pitchFamily="49" charset="0"/>
                <a:cs typeface="Courier New" panose="02070309020205020404" pitchFamily="49" charset="0"/>
              </a:rPr>
              <a:t>1. for x in </a:t>
            </a:r>
            <a:r>
              <a:rPr lang="en-US" sz="1400" dirty="0" err="1" smtClean="0">
                <a:latin typeface="Courier New" panose="02070309020205020404" pitchFamily="49" charset="0"/>
                <a:cs typeface="Courier New" panose="02070309020205020404" pitchFamily="49" charset="0"/>
              </a:rPr>
              <a:t>dict</a:t>
            </a:r>
            <a:r>
              <a:rPr lang="en-US" sz="1400" dirty="0" smtClean="0">
                <a:latin typeface="Courier New" panose="02070309020205020404" pitchFamily="49" charset="0"/>
                <a:cs typeface="Courier New" panose="02070309020205020404" pitchFamily="49" charset="0"/>
              </a:rPr>
              <a:t>   # loops over keys</a:t>
            </a:r>
          </a:p>
          <a:p>
            <a:r>
              <a:rPr lang="en-US" sz="1400" dirty="0" smtClean="0">
                <a:latin typeface="Courier New" panose="02070309020205020404" pitchFamily="49" charset="0"/>
                <a:cs typeface="Courier New" panose="02070309020205020404" pitchFamily="49" charset="0"/>
              </a:rPr>
              <a:t>2. y = </a:t>
            </a:r>
            <a:r>
              <a:rPr lang="en-US" sz="1400" dirty="0" err="1" smtClean="0">
                <a:latin typeface="Courier New" panose="02070309020205020404" pitchFamily="49" charset="0"/>
                <a:cs typeface="Courier New" panose="02070309020205020404" pitchFamily="49" charset="0"/>
              </a:rPr>
              <a:t>dict.items</a:t>
            </a:r>
            <a:r>
              <a:rPr lang="en-US" sz="1400" dirty="0" smtClean="0">
                <a:latin typeface="Courier New" panose="02070309020205020404" pitchFamily="49" charset="0"/>
                <a:cs typeface="Courier New" panose="02070309020205020404" pitchFamily="49" charset="0"/>
              </a:rPr>
              <a:t>() # gets list of (key, value) pairs</a:t>
            </a:r>
            <a:endParaRPr lang="en-US" sz="1400" dirty="0">
              <a:latin typeface="Courier New" panose="02070309020205020404" pitchFamily="49" charset="0"/>
              <a:cs typeface="Courier New" panose="02070309020205020404" pitchFamily="49" charset="0"/>
            </a:endParaRPr>
          </a:p>
        </p:txBody>
      </p:sp>
      <p:sp>
        <p:nvSpPr>
          <p:cNvPr id="12" name="TextBox 11"/>
          <p:cNvSpPr txBox="1"/>
          <p:nvPr/>
        </p:nvSpPr>
        <p:spPr>
          <a:xfrm>
            <a:off x="464913" y="3952420"/>
            <a:ext cx="4411887" cy="1969770"/>
          </a:xfrm>
          <a:prstGeom prst="rect">
            <a:avLst/>
          </a:prstGeom>
          <a:noFill/>
        </p:spPr>
        <p:txBody>
          <a:bodyPr wrap="square" rtlCol="0">
            <a:spAutoFit/>
          </a:bodyPr>
          <a:lstStyle/>
          <a:p>
            <a:r>
              <a:rPr lang="en-US" sz="2400" dirty="0" smtClean="0"/>
              <a:t>Use get method:</a:t>
            </a:r>
          </a:p>
          <a:p>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dict.get</a:t>
            </a:r>
            <a:r>
              <a:rPr lang="en-US" sz="2000" dirty="0" smtClean="0">
                <a:latin typeface="Courier New" panose="02070309020205020404" pitchFamily="49" charset="0"/>
                <a:cs typeface="Courier New" panose="02070309020205020404" pitchFamily="49" charset="0"/>
              </a:rPr>
              <a:t>(key)</a:t>
            </a:r>
          </a:p>
          <a:p>
            <a:r>
              <a:rPr lang="en-US" sz="2400" dirty="0" smtClean="0">
                <a:cs typeface="Courier New" panose="02070309020205020404" pitchFamily="49" charset="0"/>
              </a:rPr>
              <a:t>Or better,</a:t>
            </a:r>
          </a:p>
          <a:p>
            <a:r>
              <a:rPr lang="en-US" sz="2000" dirty="0" err="1" smtClean="0">
                <a:latin typeface="Courier New" panose="02070309020205020404" pitchFamily="49" charset="0"/>
                <a:cs typeface="Courier New" panose="02070309020205020404" pitchFamily="49" charset="0"/>
              </a:rPr>
              <a:t>dict.get</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key,</a:t>
            </a:r>
            <a:r>
              <a:rPr lang="en-US" sz="2000" i="1" dirty="0" err="1" smtClean="0">
                <a:latin typeface="Courier New" panose="02070309020205020404" pitchFamily="49" charset="0"/>
                <a:cs typeface="Courier New" panose="02070309020205020404" pitchFamily="49" charset="0"/>
              </a:rPr>
              <a:t>default_value</a:t>
            </a:r>
            <a:r>
              <a:rPr lang="en-US" sz="2000" dirty="0" smtClean="0">
                <a:latin typeface="Courier New" panose="02070309020205020404" pitchFamily="49" charset="0"/>
                <a:cs typeface="Courier New" panose="02070309020205020404" pitchFamily="49" charset="0"/>
              </a:rPr>
              <a:t>) </a:t>
            </a:r>
          </a:p>
          <a:p>
            <a:r>
              <a:rPr lang="en-US" sz="2400" dirty="0" smtClean="0"/>
              <a:t>avoids lookup errors if key not found</a:t>
            </a:r>
            <a:endParaRPr lang="en-US" sz="2400" u="sng" dirty="0" smtClean="0"/>
          </a:p>
          <a:p>
            <a:endParaRPr lang="en-US" sz="1000" u="sng"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31898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54</a:t>
            </a:fld>
            <a:endParaRPr lang="en-US"/>
          </a:p>
        </p:txBody>
      </p:sp>
      <p:sp>
        <p:nvSpPr>
          <p:cNvPr id="4" name="Content Placeholder 3"/>
          <p:cNvSpPr>
            <a:spLocks noGrp="1"/>
          </p:cNvSpPr>
          <p:nvPr>
            <p:ph sz="quarter" idx="1"/>
          </p:nvPr>
        </p:nvSpPr>
        <p:spPr/>
        <p:txBody>
          <a:bodyPr>
            <a:normAutofit/>
          </a:bodyPr>
          <a:lstStyle/>
          <a:p>
            <a:r>
              <a:rPr lang="en-US" dirty="0"/>
              <a:t>A set is an unordered collection with no duplicate </a:t>
            </a:r>
            <a:r>
              <a:rPr lang="en-US" dirty="0" smtClean="0"/>
              <a:t>elements: implemented in </a:t>
            </a:r>
            <a:r>
              <a:rPr lang="en-US" i="1" dirty="0" smtClean="0"/>
              <a:t>sets</a:t>
            </a:r>
            <a:r>
              <a:rPr lang="en-US" dirty="0" smtClean="0"/>
              <a:t> module</a:t>
            </a:r>
          </a:p>
          <a:p>
            <a:r>
              <a:rPr lang="en-US" dirty="0" smtClean="0"/>
              <a:t>Basic </a:t>
            </a:r>
            <a:r>
              <a:rPr lang="en-US" dirty="0"/>
              <a:t>uses </a:t>
            </a:r>
            <a:r>
              <a:rPr lang="en-US" dirty="0" smtClean="0"/>
              <a:t>include:</a:t>
            </a:r>
          </a:p>
          <a:p>
            <a:pPr lvl="1"/>
            <a:r>
              <a:rPr lang="en-US" dirty="0" smtClean="0"/>
              <a:t>Fast membership testing.</a:t>
            </a:r>
          </a:p>
          <a:p>
            <a:pPr lvl="1"/>
            <a:r>
              <a:rPr lang="en-US" dirty="0"/>
              <a:t>E</a:t>
            </a:r>
            <a:r>
              <a:rPr lang="en-US" dirty="0" smtClean="0"/>
              <a:t>liminating </a:t>
            </a:r>
            <a:r>
              <a:rPr lang="en-US" dirty="0"/>
              <a:t>duplicate </a:t>
            </a:r>
            <a:r>
              <a:rPr lang="en-US" dirty="0" smtClean="0"/>
              <a:t>entries from a list.</a:t>
            </a:r>
          </a:p>
          <a:p>
            <a:r>
              <a:rPr lang="en-US" dirty="0" smtClean="0"/>
              <a:t>Set </a:t>
            </a:r>
            <a:r>
              <a:rPr lang="en-US" dirty="0"/>
              <a:t>objects also support mathematical </a:t>
            </a:r>
            <a:r>
              <a:rPr lang="en-US" dirty="0" smtClean="0"/>
              <a:t>operations</a:t>
            </a:r>
          </a:p>
          <a:p>
            <a:pPr lvl="1"/>
            <a:r>
              <a:rPr lang="en-US" dirty="0" smtClean="0"/>
              <a:t>Union</a:t>
            </a:r>
            <a:r>
              <a:rPr lang="en-US" dirty="0"/>
              <a:t>, intersection, difference, </a:t>
            </a:r>
            <a:r>
              <a:rPr lang="en-US" dirty="0" smtClean="0"/>
              <a:t>symmetric </a:t>
            </a:r>
            <a:r>
              <a:rPr lang="en-US" dirty="0"/>
              <a:t>difference</a:t>
            </a:r>
            <a:r>
              <a:rPr lang="en-US" dirty="0" smtClean="0"/>
              <a:t>.</a:t>
            </a:r>
          </a:p>
          <a:p>
            <a:r>
              <a:rPr lang="en-US" dirty="0" smtClean="0"/>
              <a:t>Example:</a:t>
            </a:r>
          </a:p>
          <a:p>
            <a:pPr marL="0" indent="0">
              <a:buNone/>
            </a:pPr>
            <a:endParaRPr lang="en-US" dirty="0" smtClean="0"/>
          </a:p>
          <a:p>
            <a:pPr marL="0" indent="0">
              <a:buNone/>
            </a:pPr>
            <a:endParaRPr lang="en-US" sz="1500" dirty="0" smtClean="0">
              <a:latin typeface="Courier New" panose="02070309020205020404" pitchFamily="49" charset="0"/>
              <a:cs typeface="Courier New" panose="02070309020205020404" pitchFamily="49" charset="0"/>
            </a:endParaRPr>
          </a:p>
          <a:p>
            <a:pPr marL="0" indent="0" algn="ctr">
              <a:buNone/>
            </a:pPr>
            <a:endParaRPr lang="en-US" sz="1600" dirty="0" smtClean="0"/>
          </a:p>
          <a:p>
            <a:pPr marL="0" indent="0" algn="ctr">
              <a:buNone/>
            </a:pPr>
            <a:endParaRPr lang="en-US" sz="1600" dirty="0" smtClean="0"/>
          </a:p>
          <a:p>
            <a:pPr marL="0" indent="0" algn="ctr">
              <a:buNone/>
            </a:pPr>
            <a:endParaRPr lang="en-US" sz="1600" dirty="0"/>
          </a:p>
        </p:txBody>
      </p:sp>
      <p:pic>
        <p:nvPicPr>
          <p:cNvPr id="5" name="Picture 4"/>
          <p:cNvPicPr>
            <a:picLocks noChangeAspect="1"/>
          </p:cNvPicPr>
          <p:nvPr/>
        </p:nvPicPr>
        <p:blipFill rotWithShape="1">
          <a:blip r:embed="rId3"/>
          <a:srcRect t="86067" r="5377"/>
          <a:stretch/>
        </p:blipFill>
        <p:spPr>
          <a:xfrm>
            <a:off x="1143000" y="5038725"/>
            <a:ext cx="7281159" cy="1362075"/>
          </a:xfrm>
          <a:prstGeom prst="rect">
            <a:avLst/>
          </a:prstGeom>
        </p:spPr>
      </p:pic>
    </p:spTree>
    <p:extLst>
      <p:ext uri="{BB962C8B-B14F-4D97-AF65-F5344CB8AC3E}">
        <p14:creationId xmlns:p14="http://schemas.microsoft.com/office/powerpoint/2010/main" val="179123386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vs Dictionaries vs Sets</a:t>
            </a:r>
            <a:endParaRPr lang="en-US" dirty="0"/>
          </a:p>
        </p:txBody>
      </p:sp>
      <p:sp>
        <p:nvSpPr>
          <p:cNvPr id="3" name="Content Placeholder 2"/>
          <p:cNvSpPr>
            <a:spLocks noGrp="1"/>
          </p:cNvSpPr>
          <p:nvPr>
            <p:ph idx="1"/>
          </p:nvPr>
        </p:nvSpPr>
        <p:spPr>
          <a:xfrm>
            <a:off x="457200" y="1600200"/>
            <a:ext cx="8458200" cy="4525963"/>
          </a:xfrm>
        </p:spPr>
        <p:txBody>
          <a:bodyPr>
            <a:noAutofit/>
          </a:bodyPr>
          <a:lstStyle/>
          <a:p>
            <a:r>
              <a:rPr lang="en-US" sz="2000" u="sng" dirty="0" smtClean="0"/>
              <a:t>list</a:t>
            </a:r>
            <a:r>
              <a:rPr lang="en-US" sz="2000" dirty="0" smtClean="0"/>
              <a:t>:  </a:t>
            </a:r>
            <a:r>
              <a:rPr lang="en-US" sz="2000" dirty="0" smtClean="0">
                <a:solidFill>
                  <a:srgbClr val="FF0000"/>
                </a:solidFill>
              </a:rPr>
              <a:t>keep an </a:t>
            </a:r>
            <a:r>
              <a:rPr lang="en-US" sz="2000" i="1" dirty="0" smtClean="0">
                <a:solidFill>
                  <a:srgbClr val="FF0000"/>
                </a:solidFill>
              </a:rPr>
              <a:t>ordered</a:t>
            </a:r>
            <a:r>
              <a:rPr lang="en-US" sz="2000" dirty="0" smtClean="0">
                <a:solidFill>
                  <a:srgbClr val="FF0000"/>
                </a:solidFill>
              </a:rPr>
              <a:t> sequence of items </a:t>
            </a:r>
            <a:r>
              <a:rPr lang="en-US" sz="2000" dirty="0" smtClean="0"/>
              <a:t>(</a:t>
            </a:r>
            <a:r>
              <a:rPr lang="en-US" sz="2000" dirty="0" err="1" smtClean="0"/>
              <a:t>dict</a:t>
            </a:r>
            <a:r>
              <a:rPr lang="en-US" sz="2000" dirty="0" smtClean="0"/>
              <a:t> and set are like 'bags' with no ordering of their items)</a:t>
            </a:r>
          </a:p>
          <a:p>
            <a:r>
              <a:rPr lang="en-US" sz="2000" u="sng" dirty="0" err="1" smtClean="0"/>
              <a:t>dict</a:t>
            </a:r>
            <a:r>
              <a:rPr lang="en-US" sz="2000" dirty="0" smtClean="0"/>
              <a:t>: associates each unique key with a value (list and set just contain values)</a:t>
            </a:r>
          </a:p>
          <a:p>
            <a:r>
              <a:rPr lang="en-US" sz="2000" u="sng" dirty="0" smtClean="0"/>
              <a:t>set</a:t>
            </a:r>
            <a:r>
              <a:rPr lang="en-US" sz="2000" dirty="0" smtClean="0"/>
              <a:t>: forbids duplicates and requires items to be immutable: e.g. tuples  (list allows duplicates and changeable values)</a:t>
            </a:r>
            <a:endParaRPr lang="en-US" sz="2000" dirty="0"/>
          </a:p>
          <a:p>
            <a:r>
              <a:rPr lang="en-US" sz="2000" dirty="0" smtClean="0"/>
              <a:t>Usage:</a:t>
            </a:r>
          </a:p>
          <a:p>
            <a:pPr lvl="1"/>
            <a:r>
              <a:rPr lang="en-US" sz="2000" u="sng" dirty="0"/>
              <a:t>l</a:t>
            </a:r>
            <a:r>
              <a:rPr lang="en-US" sz="2000" u="sng" dirty="0" smtClean="0"/>
              <a:t>ist</a:t>
            </a:r>
            <a:r>
              <a:rPr lang="en-US" sz="2000" dirty="0" smtClean="0"/>
              <a:t> for an ordered sequence of (possibly duplicated) items  </a:t>
            </a:r>
          </a:p>
          <a:p>
            <a:pPr lvl="1"/>
            <a:r>
              <a:rPr lang="en-US" sz="2000" u="sng" dirty="0" smtClean="0"/>
              <a:t>dictionary</a:t>
            </a:r>
            <a:r>
              <a:rPr lang="en-US" sz="2000" dirty="0" smtClean="0"/>
              <a:t> to associate unique keys with values, e.g.  lookup table</a:t>
            </a:r>
          </a:p>
          <a:p>
            <a:pPr lvl="1"/>
            <a:r>
              <a:rPr lang="en-US" sz="2000" u="sng" dirty="0" smtClean="0"/>
              <a:t>set</a:t>
            </a:r>
            <a:r>
              <a:rPr lang="en-US" sz="2000" dirty="0" smtClean="0"/>
              <a:t> to store a collection of unique items only, e.g. have we seen an item before?</a:t>
            </a:r>
            <a:endParaRPr lang="en-US" sz="2000" u="sng" dirty="0"/>
          </a:p>
          <a:p>
            <a:r>
              <a:rPr lang="en-US" sz="2000" dirty="0"/>
              <a:t>We can create </a:t>
            </a:r>
            <a:r>
              <a:rPr lang="en-US" sz="2000" u="sng" dirty="0" smtClean="0"/>
              <a:t>complex </a:t>
            </a:r>
            <a:r>
              <a:rPr lang="en-US" sz="2000" dirty="0" smtClean="0"/>
              <a:t>data </a:t>
            </a:r>
            <a:r>
              <a:rPr lang="en-US" sz="2000" dirty="0"/>
              <a:t>structures:</a:t>
            </a:r>
          </a:p>
          <a:p>
            <a:pPr lvl="1"/>
            <a:r>
              <a:rPr lang="en-US" sz="2000" dirty="0"/>
              <a:t>lists </a:t>
            </a:r>
            <a:r>
              <a:rPr lang="en-US" sz="2000" dirty="0" smtClean="0"/>
              <a:t>where </a:t>
            </a:r>
            <a:r>
              <a:rPr lang="en-US" sz="2000" dirty="0"/>
              <a:t>each element is a </a:t>
            </a:r>
            <a:r>
              <a:rPr lang="en-US" sz="2000" dirty="0" smtClean="0"/>
              <a:t>dictionary or set</a:t>
            </a:r>
            <a:endParaRPr lang="en-US" sz="2000" dirty="0"/>
          </a:p>
          <a:p>
            <a:pPr lvl="1"/>
            <a:r>
              <a:rPr lang="en-US" sz="2000" dirty="0"/>
              <a:t>dictionaries where each key points to its own </a:t>
            </a:r>
            <a:r>
              <a:rPr lang="en-US" sz="2000" dirty="0" smtClean="0"/>
              <a:t>list or set</a:t>
            </a:r>
            <a:endParaRPr lang="en-US" sz="2000" dirty="0"/>
          </a:p>
          <a:p>
            <a:pPr marL="320040" lvl="1" indent="0">
              <a:buNone/>
            </a:pPr>
            <a:endParaRPr lang="en-US" sz="2000" dirty="0" smtClean="0"/>
          </a:p>
        </p:txBody>
      </p:sp>
      <p:sp>
        <p:nvSpPr>
          <p:cNvPr id="6" name="Slide Number Placeholder 5"/>
          <p:cNvSpPr>
            <a:spLocks noGrp="1"/>
          </p:cNvSpPr>
          <p:nvPr>
            <p:ph type="sldNum" sz="quarter" idx="12"/>
          </p:nvPr>
        </p:nvSpPr>
        <p:spPr/>
        <p:txBody>
          <a:bodyPr/>
          <a:lstStyle/>
          <a:p>
            <a:fld id="{86CAC078-77ED-423B-B670-199B4CE4288C}" type="slidenum">
              <a:rPr lang="en-US" smtClean="0"/>
              <a:t>55</a:t>
            </a:fld>
            <a:endParaRPr lang="en-US"/>
          </a:p>
        </p:txBody>
      </p:sp>
    </p:spTree>
    <p:extLst>
      <p:ext uri="{BB962C8B-B14F-4D97-AF65-F5344CB8AC3E}">
        <p14:creationId xmlns:p14="http://schemas.microsoft.com/office/powerpoint/2010/main" val="90465983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56</a:t>
            </a:fld>
            <a:endParaRPr lang="en-US"/>
          </a:p>
        </p:txBody>
      </p:sp>
      <p:sp>
        <p:nvSpPr>
          <p:cNvPr id="4" name="Content Placeholder 3"/>
          <p:cNvSpPr>
            <a:spLocks noGrp="1"/>
          </p:cNvSpPr>
          <p:nvPr>
            <p:ph sz="quarter" idx="1"/>
          </p:nvPr>
        </p:nvSpPr>
        <p:spPr/>
        <p:txBody>
          <a:bodyPr>
            <a:normAutofit/>
          </a:bodyPr>
          <a:lstStyle/>
          <a:p>
            <a:r>
              <a:rPr lang="en-US" dirty="0" smtClean="0"/>
              <a:t>Define the function</a:t>
            </a:r>
          </a:p>
          <a:p>
            <a:r>
              <a:rPr lang="en-US" dirty="0" smtClean="0"/>
              <a:t>Give it parameters (not required)</a:t>
            </a:r>
          </a:p>
          <a:p>
            <a:r>
              <a:rPr lang="en-US" dirty="0" smtClean="0"/>
              <a:t>Call function.. You need to use </a:t>
            </a:r>
            <a:r>
              <a:rPr lang="en-US" dirty="0" err="1" smtClean="0"/>
              <a:t>nameOfFunction</a:t>
            </a:r>
            <a:r>
              <a:rPr lang="en-US" dirty="0" smtClean="0"/>
              <a:t>()</a:t>
            </a:r>
          </a:p>
          <a:p>
            <a:endParaRPr lang="en-US" dirty="0"/>
          </a:p>
          <a:p>
            <a:endParaRPr lang="en-US" dirty="0" smtClean="0"/>
          </a:p>
          <a:p>
            <a:endParaRPr lang="en-US" dirty="0"/>
          </a:p>
          <a:p>
            <a:endParaRPr lang="en-US" dirty="0" smtClean="0"/>
          </a:p>
          <a:p>
            <a:r>
              <a:rPr lang="en-US" dirty="0" smtClean="0"/>
              <a:t>Use return(</a:t>
            </a:r>
            <a:r>
              <a:rPr lang="en-US" i="1" dirty="0" smtClean="0"/>
              <a:t>value</a:t>
            </a:r>
            <a:r>
              <a:rPr lang="en-US" dirty="0" smtClean="0"/>
              <a:t>)  to, well, return a value to caller</a:t>
            </a:r>
          </a:p>
          <a:p>
            <a:endParaRPr lang="en-US" dirty="0"/>
          </a:p>
        </p:txBody>
      </p:sp>
      <p:pic>
        <p:nvPicPr>
          <p:cNvPr id="27650" name="Picture 2"/>
          <p:cNvPicPr>
            <a:picLocks noChangeAspect="1" noChangeArrowheads="1"/>
          </p:cNvPicPr>
          <p:nvPr/>
        </p:nvPicPr>
        <p:blipFill>
          <a:blip r:embed="rId3" cstate="print"/>
          <a:srcRect/>
          <a:stretch>
            <a:fillRect/>
          </a:stretch>
        </p:blipFill>
        <p:spPr bwMode="auto">
          <a:xfrm>
            <a:off x="990600" y="3124200"/>
            <a:ext cx="6019800" cy="1374295"/>
          </a:xfrm>
          <a:prstGeom prst="rect">
            <a:avLst/>
          </a:prstGeom>
          <a:noFill/>
          <a:ln w="9525">
            <a:noFill/>
            <a:miter lim="800000"/>
            <a:headEnd/>
            <a:tailEnd/>
          </a:ln>
        </p:spPr>
      </p:pic>
    </p:spTree>
    <p:extLst>
      <p:ext uri="{BB962C8B-B14F-4D97-AF65-F5344CB8AC3E}">
        <p14:creationId xmlns:p14="http://schemas.microsoft.com/office/powerpoint/2010/main" val="3264869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and writing files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57</a:t>
            </a:fld>
            <a:endParaRPr lang="en-US"/>
          </a:p>
        </p:txBody>
      </p:sp>
      <p:sp>
        <p:nvSpPr>
          <p:cNvPr id="5" name="Rectangle 4"/>
          <p:cNvSpPr/>
          <p:nvPr/>
        </p:nvSpPr>
        <p:spPr>
          <a:xfrm>
            <a:off x="838200" y="6019800"/>
            <a:ext cx="7467600" cy="338554"/>
          </a:xfrm>
          <a:prstGeom prst="rect">
            <a:avLst/>
          </a:prstGeom>
        </p:spPr>
        <p:txBody>
          <a:bodyPr wrap="square">
            <a:spAutoFit/>
          </a:bodyPr>
          <a:lstStyle/>
          <a:p>
            <a:r>
              <a:rPr lang="en-US" sz="1600" dirty="0" smtClean="0"/>
              <a:t>Reference: </a:t>
            </a:r>
            <a:r>
              <a:rPr lang="en-US" sz="1600" dirty="0" smtClean="0">
                <a:hlinkClick r:id="rId3"/>
              </a:rPr>
              <a:t>http://docs.python.org/tutorial/inputoutput.html#reading-and-writing-files</a:t>
            </a:r>
            <a:endParaRPr lang="en-US" sz="1600" dirty="0"/>
          </a:p>
        </p:txBody>
      </p:sp>
      <p:pic>
        <p:nvPicPr>
          <p:cNvPr id="25603" name="Picture 3"/>
          <p:cNvPicPr>
            <a:picLocks noChangeAspect="1" noChangeArrowheads="1"/>
          </p:cNvPicPr>
          <p:nvPr/>
        </p:nvPicPr>
        <p:blipFill rotWithShape="1">
          <a:blip r:embed="rId4" cstate="print"/>
          <a:srcRect t="3609"/>
          <a:stretch/>
        </p:blipFill>
        <p:spPr bwMode="auto">
          <a:xfrm>
            <a:off x="899633" y="1981201"/>
            <a:ext cx="7702294" cy="1447800"/>
          </a:xfrm>
          <a:prstGeom prst="rect">
            <a:avLst/>
          </a:prstGeom>
          <a:noFill/>
          <a:ln w="9525">
            <a:noFill/>
            <a:miter lim="800000"/>
            <a:headEnd/>
            <a:tailEnd/>
          </a:ln>
        </p:spPr>
      </p:pic>
      <p:pic>
        <p:nvPicPr>
          <p:cNvPr id="25604" name="Picture 4"/>
          <p:cNvPicPr>
            <a:picLocks noChangeAspect="1" noChangeArrowheads="1"/>
          </p:cNvPicPr>
          <p:nvPr/>
        </p:nvPicPr>
        <p:blipFill rotWithShape="1">
          <a:blip r:embed="rId5" cstate="print"/>
          <a:srcRect l="980" b="2138"/>
          <a:stretch/>
        </p:blipFill>
        <p:spPr bwMode="auto">
          <a:xfrm>
            <a:off x="914400" y="3505200"/>
            <a:ext cx="7696200" cy="2496341"/>
          </a:xfrm>
          <a:prstGeom prst="rect">
            <a:avLst/>
          </a:prstGeom>
          <a:noFill/>
          <a:ln w="9525">
            <a:noFill/>
            <a:miter lim="800000"/>
            <a:headEnd/>
            <a:tailEnd/>
          </a:ln>
        </p:spPr>
      </p:pic>
      <p:sp>
        <p:nvSpPr>
          <p:cNvPr id="9" name="Content Placeholder 3"/>
          <p:cNvSpPr>
            <a:spLocks noGrp="1"/>
          </p:cNvSpPr>
          <p:nvPr>
            <p:ph sz="quarter" idx="1"/>
          </p:nvPr>
        </p:nvSpPr>
        <p:spPr>
          <a:xfrm>
            <a:off x="914400" y="1447800"/>
            <a:ext cx="7772400" cy="533400"/>
          </a:xfrm>
        </p:spPr>
        <p:txBody>
          <a:bodyPr>
            <a:normAutofit fontScale="85000" lnSpcReduction="10000"/>
          </a:bodyPr>
          <a:lstStyle/>
          <a:p>
            <a:r>
              <a:rPr lang="en-US" sz="2400" dirty="0" smtClean="0">
                <a:latin typeface="Courier New" panose="02070309020205020404" pitchFamily="49" charset="0"/>
                <a:cs typeface="Courier New" panose="02070309020205020404" pitchFamily="49" charset="0"/>
              </a:rPr>
              <a:t>open(), close(), read(), </a:t>
            </a:r>
            <a:r>
              <a:rPr lang="en-US" sz="2400" dirty="0" err="1" smtClean="0">
                <a:latin typeface="Courier New" panose="02070309020205020404" pitchFamily="49" charset="0"/>
                <a:cs typeface="Courier New" panose="02070309020205020404" pitchFamily="49" charset="0"/>
              </a:rPr>
              <a:t>readline</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readlines</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45799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and writing files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58</a:t>
            </a:fld>
            <a:endParaRPr lang="en-US"/>
          </a:p>
        </p:txBody>
      </p:sp>
      <p:sp>
        <p:nvSpPr>
          <p:cNvPr id="6" name="Content Placeholder 3"/>
          <p:cNvSpPr>
            <a:spLocks noGrp="1"/>
          </p:cNvSpPr>
          <p:nvPr>
            <p:ph sz="quarter" idx="1"/>
          </p:nvPr>
        </p:nvSpPr>
        <p:spPr>
          <a:xfrm>
            <a:off x="914400" y="1447800"/>
            <a:ext cx="7772400" cy="4572000"/>
          </a:xfrm>
        </p:spPr>
        <p:txBody>
          <a:bodyPr>
            <a:normAutofit/>
          </a:bodyPr>
          <a:lstStyle/>
          <a:p>
            <a:r>
              <a:rPr lang="en-US" dirty="0" smtClean="0"/>
              <a:t>use </a:t>
            </a:r>
            <a:r>
              <a:rPr lang="en-US" dirty="0" err="1" smtClean="0"/>
              <a:t>rU</a:t>
            </a:r>
            <a:r>
              <a:rPr lang="en-US" dirty="0" smtClean="0"/>
              <a:t> and w</a:t>
            </a:r>
          </a:p>
          <a:p>
            <a:r>
              <a:rPr lang="en-US" dirty="0" smtClean="0"/>
              <a:t>U </a:t>
            </a:r>
            <a:r>
              <a:rPr lang="en-US" dirty="0"/>
              <a:t>for universal </a:t>
            </a:r>
            <a:r>
              <a:rPr lang="en-US" dirty="0" smtClean="0"/>
              <a:t>newline support</a:t>
            </a:r>
          </a:p>
          <a:p>
            <a:r>
              <a:rPr lang="en-US" dirty="0" smtClean="0"/>
              <a:t>Example:</a:t>
            </a:r>
          </a:p>
          <a:p>
            <a:pPr marL="320040" lvl="1" indent="0">
              <a:buNone/>
            </a:pPr>
            <a:r>
              <a:rPr lang="en-US" sz="2400" dirty="0" err="1">
                <a:latin typeface="Courier New" panose="02070309020205020404" pitchFamily="49" charset="0"/>
                <a:cs typeface="Courier New" panose="02070309020205020404" pitchFamily="49" charset="0"/>
              </a:rPr>
              <a:t>m</a:t>
            </a:r>
            <a:r>
              <a:rPr lang="en-US" sz="2400" dirty="0" err="1" smtClean="0">
                <a:latin typeface="Courier New" panose="02070309020205020404" pitchFamily="49" charset="0"/>
                <a:cs typeface="Courier New" panose="02070309020205020404" pitchFamily="49" charset="0"/>
              </a:rPr>
              <a:t>yfile</a:t>
            </a:r>
            <a:r>
              <a:rPr lang="en-US" sz="2400" dirty="0" smtClean="0">
                <a:latin typeface="Courier New" panose="02070309020205020404" pitchFamily="49" charset="0"/>
                <a:cs typeface="Courier New" panose="02070309020205020404" pitchFamily="49" charset="0"/>
              </a:rPr>
              <a:t> = open(‘</a:t>
            </a:r>
            <a:r>
              <a:rPr lang="en-US" sz="2400" dirty="0" err="1" smtClean="0">
                <a:latin typeface="Courier New" panose="02070309020205020404" pitchFamily="49" charset="0"/>
                <a:cs typeface="Courier New" panose="02070309020205020404" pitchFamily="49" charset="0"/>
              </a:rPr>
              <a:t>filename.txt</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rU</a:t>
            </a:r>
            <a:r>
              <a:rPr lang="en-US" sz="2400" dirty="0" smtClean="0">
                <a:latin typeface="Courier New" panose="02070309020205020404" pitchFamily="49" charset="0"/>
                <a:cs typeface="Courier New" panose="02070309020205020404" pitchFamily="49" charset="0"/>
              </a:rPr>
              <a:t>’)</a:t>
            </a:r>
          </a:p>
          <a:p>
            <a:pPr marL="320040" lvl="1" indent="0">
              <a:buNone/>
            </a:pPr>
            <a:r>
              <a:rPr lang="en-US" sz="2400" dirty="0" err="1">
                <a:latin typeface="Courier New" panose="02070309020205020404" pitchFamily="49" charset="0"/>
                <a:cs typeface="Courier New" panose="02070309020205020404" pitchFamily="49" charset="0"/>
              </a:rPr>
              <a:t>o</a:t>
            </a:r>
            <a:r>
              <a:rPr lang="en-US" sz="2400" dirty="0" err="1" smtClean="0">
                <a:latin typeface="Courier New" panose="02070309020205020404" pitchFamily="49" charset="0"/>
                <a:cs typeface="Courier New" panose="02070309020205020404" pitchFamily="49" charset="0"/>
              </a:rPr>
              <a:t>utfile</a:t>
            </a:r>
            <a:r>
              <a:rPr lang="en-US" sz="2400" dirty="0" smtClean="0">
                <a:latin typeface="Courier New" panose="02070309020205020404" pitchFamily="49" charset="0"/>
                <a:cs typeface="Courier New" panose="02070309020205020404" pitchFamily="49" charset="0"/>
              </a:rPr>
              <a:t> =open(‘filename2.txt’, ‘w’)</a:t>
            </a:r>
          </a:p>
          <a:p>
            <a:pPr marL="320040" lvl="1" indent="0">
              <a:buNone/>
            </a:pPr>
            <a:r>
              <a:rPr lang="en-US" sz="2400" dirty="0" smtClean="0">
                <a:cs typeface="Courier New" panose="02070309020205020404" pitchFamily="49" charset="0"/>
              </a:rPr>
              <a:t>[read, write with the file objects]</a:t>
            </a:r>
          </a:p>
          <a:p>
            <a:pPr marL="320040" lvl="1" indent="0">
              <a:buNone/>
            </a:pPr>
            <a:r>
              <a:rPr lang="en-US" sz="2400" dirty="0" err="1" smtClean="0">
                <a:latin typeface="Courier New" panose="02070309020205020404" pitchFamily="49" charset="0"/>
                <a:cs typeface="Courier New" panose="02070309020205020404" pitchFamily="49" charset="0"/>
              </a:rPr>
              <a:t>myfile.close</a:t>
            </a:r>
            <a:r>
              <a:rPr lang="en-US" sz="2400" dirty="0" smtClean="0">
                <a:latin typeface="Courier New" panose="02070309020205020404" pitchFamily="49" charset="0"/>
                <a:cs typeface="Courier New" panose="02070309020205020404" pitchFamily="49" charset="0"/>
              </a:rPr>
              <a:t>()</a:t>
            </a:r>
          </a:p>
          <a:p>
            <a:pPr marL="320040" lvl="1" indent="0">
              <a:buNone/>
            </a:pPr>
            <a:r>
              <a:rPr lang="en-US" sz="2400" dirty="0" err="1" smtClean="0">
                <a:latin typeface="Courier New" panose="02070309020205020404" pitchFamily="49" charset="0"/>
                <a:cs typeface="Courier New" panose="02070309020205020404" pitchFamily="49" charset="0"/>
              </a:rPr>
              <a:t>outfile.close</a:t>
            </a:r>
            <a:r>
              <a:rPr lang="en-US" sz="2400" dirty="0" smtClean="0">
                <a:latin typeface="Courier New" panose="02070309020205020404" pitchFamily="49" charset="0"/>
                <a:cs typeface="Courier New" panose="02070309020205020404" pitchFamily="49" charset="0"/>
              </a:rPr>
              <a:t>()</a:t>
            </a:r>
          </a:p>
          <a:p>
            <a:pPr marL="262890"/>
            <a:r>
              <a:rPr lang="en-US" dirty="0" smtClean="0">
                <a:cs typeface="Courier New" panose="02070309020205020404" pitchFamily="49" charset="0"/>
              </a:rPr>
              <a:t>Always </a:t>
            </a:r>
            <a:r>
              <a:rPr lang="en-US" sz="2600" dirty="0" smtClean="0">
                <a:latin typeface="Courier New" panose="02070309020205020404" pitchFamily="49" charset="0"/>
                <a:cs typeface="Courier New" panose="02070309020205020404" pitchFamily="49" charset="0"/>
              </a:rPr>
              <a:t>close()</a:t>
            </a:r>
            <a:r>
              <a:rPr lang="en-US" dirty="0" smtClean="0">
                <a:cs typeface="Courier New" panose="02070309020205020404" pitchFamily="49" charset="0"/>
              </a:rPr>
              <a:t>any open files when you're done with them</a:t>
            </a:r>
            <a:r>
              <a:rPr lang="en-US" dirty="0">
                <a:cs typeface="Courier New" panose="02070309020205020404" pitchFamily="49" charset="0"/>
              </a:rPr>
              <a:t> </a:t>
            </a:r>
            <a:r>
              <a:rPr lang="en-US" dirty="0" smtClean="0">
                <a:cs typeface="Courier New" panose="02070309020205020404" pitchFamily="49" charset="0"/>
              </a:rPr>
              <a:t>(why?)</a:t>
            </a:r>
          </a:p>
        </p:txBody>
      </p:sp>
    </p:spTree>
    <p:extLst>
      <p:ext uri="{BB962C8B-B14F-4D97-AF65-F5344CB8AC3E}">
        <p14:creationId xmlns:p14="http://schemas.microsoft.com/office/powerpoint/2010/main" val="268769977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reading &amp; reference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59</a:t>
            </a:fld>
            <a:endParaRPr lang="en-US"/>
          </a:p>
        </p:txBody>
      </p:sp>
      <p:sp>
        <p:nvSpPr>
          <p:cNvPr id="4" name="Content Placeholder 3"/>
          <p:cNvSpPr>
            <a:spLocks noGrp="1"/>
          </p:cNvSpPr>
          <p:nvPr>
            <p:ph sz="quarter" idx="1"/>
          </p:nvPr>
        </p:nvSpPr>
        <p:spPr/>
        <p:txBody>
          <a:bodyPr>
            <a:normAutofit/>
          </a:bodyPr>
          <a:lstStyle/>
          <a:p>
            <a:r>
              <a:rPr lang="en-US" dirty="0" smtClean="0"/>
              <a:t>Severance:</a:t>
            </a:r>
          </a:p>
          <a:p>
            <a:pPr lvl="1"/>
            <a:r>
              <a:rPr lang="en-US" dirty="0" smtClean="0"/>
              <a:t>Chapters 2 – 9  (key sections x.1 – x.4)</a:t>
            </a:r>
          </a:p>
          <a:p>
            <a:r>
              <a:rPr lang="en-US" dirty="0" smtClean="0"/>
              <a:t>Additional background</a:t>
            </a:r>
          </a:p>
          <a:p>
            <a:pPr lvl="1"/>
            <a:r>
              <a:rPr lang="en-US" dirty="0" smtClean="0"/>
              <a:t>Google's </a:t>
            </a:r>
            <a:r>
              <a:rPr lang="en-US" dirty="0"/>
              <a:t>Python </a:t>
            </a:r>
            <a:r>
              <a:rPr lang="en-US" dirty="0" smtClean="0"/>
              <a:t>Class</a:t>
            </a:r>
          </a:p>
          <a:p>
            <a:pPr lvl="1"/>
            <a:r>
              <a:rPr lang="en-US" dirty="0" smtClean="0">
                <a:hlinkClick r:id="rId3"/>
              </a:rPr>
              <a:t>https</a:t>
            </a:r>
            <a:r>
              <a:rPr lang="en-US" dirty="0">
                <a:hlinkClick r:id="rId3"/>
              </a:rPr>
              <a:t>://developers.google.com/edu/python</a:t>
            </a:r>
            <a:r>
              <a:rPr lang="en-US" dirty="0" smtClean="0">
                <a:hlinkClick r:id="rId3"/>
              </a:rPr>
              <a:t>/</a:t>
            </a:r>
            <a:endParaRPr lang="en-US" dirty="0" smtClean="0"/>
          </a:p>
          <a:p>
            <a:r>
              <a:rPr lang="en-US" dirty="0"/>
              <a:t>The Python </a:t>
            </a:r>
            <a:r>
              <a:rPr lang="en-US" dirty="0" smtClean="0"/>
              <a:t>Tutorial</a:t>
            </a:r>
            <a:endParaRPr lang="en-US" dirty="0"/>
          </a:p>
          <a:p>
            <a:pPr lvl="1"/>
            <a:r>
              <a:rPr lang="en-US" dirty="0" smtClean="0">
                <a:hlinkClick r:id="rId4"/>
              </a:rPr>
              <a:t>http</a:t>
            </a:r>
            <a:r>
              <a:rPr lang="en-US" dirty="0">
                <a:hlinkClick r:id="rId4"/>
              </a:rPr>
              <a:t>://docs.python.org/2/tutorial</a:t>
            </a:r>
            <a:r>
              <a:rPr lang="en-US" dirty="0" smtClean="0">
                <a:hlinkClick r:id="rId4"/>
              </a:rPr>
              <a:t>/</a:t>
            </a:r>
            <a:endParaRPr lang="en-US" dirty="0" smtClean="0"/>
          </a:p>
          <a:p>
            <a:r>
              <a:rPr lang="en-US" dirty="0" smtClean="0"/>
              <a:t>sample_programs.zip in </a:t>
            </a:r>
            <a:r>
              <a:rPr lang="en-US" dirty="0" err="1" smtClean="0"/>
              <a:t>Ctools</a:t>
            </a:r>
            <a:r>
              <a:rPr lang="en-US" dirty="0" smtClean="0"/>
              <a:t> Resources/Week 1</a:t>
            </a:r>
          </a:p>
          <a:p>
            <a:pPr lvl="1"/>
            <a:r>
              <a:rPr lang="en-US" dirty="0" err="1" smtClean="0"/>
              <a:t>wordcount</a:t>
            </a:r>
            <a:r>
              <a:rPr lang="en-US" dirty="0" smtClean="0"/>
              <a:t> program:  alice.txt</a:t>
            </a:r>
          </a:p>
          <a:p>
            <a:pPr lvl="1"/>
            <a:r>
              <a:rPr lang="en-US" dirty="0" err="1" smtClean="0"/>
              <a:t>readrepparty</a:t>
            </a:r>
            <a:r>
              <a:rPr lang="en-US" dirty="0" smtClean="0"/>
              <a:t>: representativesparty.txt</a:t>
            </a:r>
          </a:p>
          <a:p>
            <a:endParaRPr lang="en-US" dirty="0" smtClean="0"/>
          </a:p>
          <a:p>
            <a:pPr marL="0" indent="0">
              <a:buNone/>
            </a:pPr>
            <a:endParaRPr lang="en-US" dirty="0" smtClean="0"/>
          </a:p>
        </p:txBody>
      </p:sp>
    </p:spTree>
    <p:extLst>
      <p:ext uri="{BB962C8B-B14F-4D97-AF65-F5344CB8AC3E}">
        <p14:creationId xmlns:p14="http://schemas.microsoft.com/office/powerpoint/2010/main" val="13208262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course?  (Part 1)</a:t>
            </a:r>
            <a:endParaRPr lang="en-US" dirty="0"/>
          </a:p>
        </p:txBody>
      </p:sp>
      <p:sp>
        <p:nvSpPr>
          <p:cNvPr id="3" name="Content Placeholder 2"/>
          <p:cNvSpPr>
            <a:spLocks noGrp="1"/>
          </p:cNvSpPr>
          <p:nvPr>
            <p:ph idx="1"/>
          </p:nvPr>
        </p:nvSpPr>
        <p:spPr/>
        <p:txBody>
          <a:bodyPr>
            <a:normAutofit fontScale="92500"/>
          </a:bodyPr>
          <a:lstStyle/>
          <a:p>
            <a:r>
              <a:rPr lang="en-US" sz="4000" dirty="0"/>
              <a:t>Sheer volume and growth </a:t>
            </a:r>
            <a:r>
              <a:rPr lang="en-US" sz="4000" dirty="0" smtClean="0"/>
              <a:t>of data is </a:t>
            </a:r>
            <a:r>
              <a:rPr lang="en-US" sz="4000" dirty="0"/>
              <a:t>impressive… </a:t>
            </a:r>
          </a:p>
          <a:p>
            <a:pPr lvl="1"/>
            <a:r>
              <a:rPr lang="en-US" sz="3600" dirty="0"/>
              <a:t>But clever software to make sense of all that data is </a:t>
            </a:r>
            <a:r>
              <a:rPr lang="en-US" sz="3600" dirty="0" smtClean="0"/>
              <a:t>critical</a:t>
            </a:r>
            <a:endParaRPr lang="en-US" sz="3600" dirty="0"/>
          </a:p>
          <a:p>
            <a:pPr lvl="1"/>
            <a:r>
              <a:rPr lang="en-US" sz="3500" dirty="0"/>
              <a:t>And clever people to use the software even more critical</a:t>
            </a:r>
          </a:p>
          <a:p>
            <a:pPr lvl="1"/>
            <a:r>
              <a:rPr lang="en-US" sz="3500" dirty="0"/>
              <a:t>40,000 - 190,000 more workers with “deep analytical” expertise needed in U.S. (McKinsey)</a:t>
            </a:r>
          </a:p>
          <a:p>
            <a:endParaRPr lang="en-US" dirty="0"/>
          </a:p>
        </p:txBody>
      </p:sp>
      <p:sp>
        <p:nvSpPr>
          <p:cNvPr id="6" name="Slide Number Placeholder 5"/>
          <p:cNvSpPr>
            <a:spLocks noGrp="1"/>
          </p:cNvSpPr>
          <p:nvPr>
            <p:ph type="sldNum" sz="quarter" idx="12"/>
          </p:nvPr>
        </p:nvSpPr>
        <p:spPr/>
        <p:txBody>
          <a:bodyPr/>
          <a:lstStyle/>
          <a:p>
            <a:fld id="{86CAC078-77ED-423B-B670-199B4CE4288C}" type="slidenum">
              <a:rPr lang="en-US" smtClean="0"/>
              <a:t>6</a:t>
            </a:fld>
            <a:endParaRPr lang="en-US"/>
          </a:p>
        </p:txBody>
      </p:sp>
    </p:spTree>
    <p:extLst>
      <p:ext uri="{BB962C8B-B14F-4D97-AF65-F5344CB8AC3E}">
        <p14:creationId xmlns:p14="http://schemas.microsoft.com/office/powerpoint/2010/main" val="361867674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1</a:t>
            </a:r>
            <a:endParaRPr lang="en-US" dirty="0"/>
          </a:p>
        </p:txBody>
      </p:sp>
      <p:sp>
        <p:nvSpPr>
          <p:cNvPr id="3" name="Content Placeholder 2"/>
          <p:cNvSpPr>
            <a:spLocks noGrp="1"/>
          </p:cNvSpPr>
          <p:nvPr>
            <p:ph idx="1"/>
          </p:nvPr>
        </p:nvSpPr>
        <p:spPr/>
        <p:txBody>
          <a:bodyPr>
            <a:normAutofit/>
          </a:bodyPr>
          <a:lstStyle/>
          <a:p>
            <a:r>
              <a:rPr lang="en-US" dirty="0" smtClean="0"/>
              <a:t>Released on </a:t>
            </a:r>
            <a:r>
              <a:rPr lang="en-US" dirty="0" err="1" smtClean="0"/>
              <a:t>Ctools</a:t>
            </a:r>
            <a:r>
              <a:rPr lang="en-US" dirty="0" smtClean="0"/>
              <a:t>.</a:t>
            </a:r>
          </a:p>
          <a:p>
            <a:r>
              <a:rPr lang="en-US" dirty="0" smtClean="0"/>
              <a:t>Self-contained project to read a dataset and compute some interesting statistics.</a:t>
            </a:r>
          </a:p>
          <a:p>
            <a:pPr lvl="1"/>
            <a:r>
              <a:rPr lang="en-US" dirty="0" smtClean="0"/>
              <a:t>Reading/writing csv files</a:t>
            </a:r>
          </a:p>
          <a:p>
            <a:pPr lvl="1"/>
            <a:r>
              <a:rPr lang="en-US" dirty="0" smtClean="0"/>
              <a:t>Manipulating data via dictionaries and lists</a:t>
            </a:r>
          </a:p>
          <a:p>
            <a:pPr lvl="1"/>
            <a:r>
              <a:rPr lang="en-US" dirty="0" smtClean="0"/>
              <a:t>Sorting with multiple keys</a:t>
            </a:r>
          </a:p>
          <a:p>
            <a:r>
              <a:rPr lang="en-US" dirty="0" smtClean="0"/>
              <a:t>Both Homework and Lab 1 are due </a:t>
            </a:r>
          </a:p>
          <a:p>
            <a:pPr lvl="1"/>
            <a:r>
              <a:rPr lang="en-US" dirty="0" smtClean="0"/>
              <a:t>Before start of class, Jan </a:t>
            </a:r>
            <a:r>
              <a:rPr lang="en-US" dirty="0"/>
              <a:t>2</a:t>
            </a:r>
            <a:r>
              <a:rPr lang="en-US" dirty="0" smtClean="0"/>
              <a:t>0, </a:t>
            </a:r>
            <a:r>
              <a:rPr lang="en-US" u="sng" dirty="0" smtClean="0"/>
              <a:t>5:00pm</a:t>
            </a:r>
          </a:p>
        </p:txBody>
      </p:sp>
      <p:sp>
        <p:nvSpPr>
          <p:cNvPr id="6" name="Slide Number Placeholder 5"/>
          <p:cNvSpPr>
            <a:spLocks noGrp="1"/>
          </p:cNvSpPr>
          <p:nvPr>
            <p:ph type="sldNum" sz="quarter" idx="12"/>
          </p:nvPr>
        </p:nvSpPr>
        <p:spPr/>
        <p:txBody>
          <a:bodyPr/>
          <a:lstStyle/>
          <a:p>
            <a:fld id="{86CAC078-77ED-423B-B670-199B4CE4288C}" type="slidenum">
              <a:rPr lang="en-US" smtClean="0"/>
              <a:t>60</a:t>
            </a:fld>
            <a:endParaRPr lang="en-US"/>
          </a:p>
        </p:txBody>
      </p:sp>
    </p:spTree>
    <p:extLst>
      <p:ext uri="{BB962C8B-B14F-4D97-AF65-F5344CB8AC3E}">
        <p14:creationId xmlns:p14="http://schemas.microsoft.com/office/powerpoint/2010/main" val="327458296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time!</a:t>
            </a:r>
            <a:endParaRPr lang="en-US" dirty="0"/>
          </a:p>
        </p:txBody>
      </p:sp>
      <p:sp>
        <p:nvSpPr>
          <p:cNvPr id="3" name="Content Placeholder 2"/>
          <p:cNvSpPr>
            <a:spLocks noGrp="1"/>
          </p:cNvSpPr>
          <p:nvPr>
            <p:ph idx="1"/>
          </p:nvPr>
        </p:nvSpPr>
        <p:spPr/>
        <p:txBody>
          <a:bodyPr>
            <a:normAutofit/>
          </a:bodyPr>
          <a:lstStyle/>
          <a:p>
            <a:r>
              <a:rPr lang="en-US" sz="3200" dirty="0" smtClean="0"/>
              <a:t>Lab </a:t>
            </a:r>
            <a:r>
              <a:rPr lang="en-US" sz="3200" dirty="0"/>
              <a:t>1 tasks: solve some programming</a:t>
            </a:r>
            <a:br>
              <a:rPr lang="en-US" sz="3200" dirty="0"/>
            </a:br>
            <a:r>
              <a:rPr lang="en-US" sz="3200" dirty="0"/>
              <a:t>mini-exercises in Python.</a:t>
            </a:r>
          </a:p>
          <a:p>
            <a:endParaRPr lang="en-US" sz="3200" dirty="0" smtClean="0"/>
          </a:p>
          <a:p>
            <a:endParaRPr lang="en-US" sz="3200" dirty="0" smtClean="0"/>
          </a:p>
        </p:txBody>
      </p:sp>
      <p:sp>
        <p:nvSpPr>
          <p:cNvPr id="6" name="Slide Number Placeholder 5"/>
          <p:cNvSpPr>
            <a:spLocks noGrp="1"/>
          </p:cNvSpPr>
          <p:nvPr>
            <p:ph type="sldNum" sz="quarter" idx="12"/>
          </p:nvPr>
        </p:nvSpPr>
        <p:spPr/>
        <p:txBody>
          <a:bodyPr/>
          <a:lstStyle/>
          <a:p>
            <a:fld id="{86CAC078-77ED-423B-B670-199B4CE4288C}" type="slidenum">
              <a:rPr lang="en-US" smtClean="0"/>
              <a:t>61</a:t>
            </a:fld>
            <a:endParaRPr lang="en-US"/>
          </a:p>
        </p:txBody>
      </p:sp>
    </p:spTree>
    <p:extLst>
      <p:ext uri="{BB962C8B-B14F-4D97-AF65-F5344CB8AC3E}">
        <p14:creationId xmlns:p14="http://schemas.microsoft.com/office/powerpoint/2010/main" val="911338776"/>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514600"/>
            <a:ext cx="7772400" cy="1143000"/>
          </a:xfrm>
        </p:spPr>
        <p:txBody>
          <a:bodyPr/>
          <a:lstStyle/>
          <a:p>
            <a:r>
              <a:rPr lang="en-US" dirty="0" smtClean="0"/>
              <a:t>Extra material</a:t>
            </a:r>
            <a:endParaRPr lang="en-US" dirty="0"/>
          </a:p>
        </p:txBody>
      </p:sp>
      <p:sp>
        <p:nvSpPr>
          <p:cNvPr id="6" name="Slide Number Placeholder 5"/>
          <p:cNvSpPr>
            <a:spLocks noGrp="1"/>
          </p:cNvSpPr>
          <p:nvPr>
            <p:ph type="sldNum" sz="quarter" idx="12"/>
          </p:nvPr>
        </p:nvSpPr>
        <p:spPr/>
        <p:txBody>
          <a:bodyPr/>
          <a:lstStyle/>
          <a:p>
            <a:fld id="{86CAC078-77ED-423B-B670-199B4CE4288C}" type="slidenum">
              <a:rPr lang="en-US" smtClean="0"/>
              <a:t>62</a:t>
            </a:fld>
            <a:endParaRPr lang="en-US"/>
          </a:p>
        </p:txBody>
      </p:sp>
    </p:spTree>
    <p:extLst>
      <p:ext uri="{BB962C8B-B14F-4D97-AF65-F5344CB8AC3E}">
        <p14:creationId xmlns:p14="http://schemas.microsoft.com/office/powerpoint/2010/main" val="244744349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CSV write/read</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import csv</a:t>
            </a:r>
          </a:p>
          <a:p>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write stocks data as comma-separated values</a:t>
            </a:r>
          </a:p>
          <a:p>
            <a:pPr marL="0" indent="0">
              <a:buNone/>
            </a:pPr>
            <a:r>
              <a:rPr lang="en-US" dirty="0">
                <a:latin typeface="Courier New" panose="02070309020205020404" pitchFamily="49" charset="0"/>
                <a:cs typeface="Courier New" panose="02070309020205020404" pitchFamily="49" charset="0"/>
              </a:rPr>
              <a:t>writer = </a:t>
            </a:r>
            <a:r>
              <a:rPr lang="en-US" dirty="0" err="1">
                <a:latin typeface="Courier New" panose="02070309020205020404" pitchFamily="49" charset="0"/>
                <a:cs typeface="Courier New" panose="02070309020205020404" pitchFamily="49" charset="0"/>
              </a:rPr>
              <a:t>csv.writer</a:t>
            </a:r>
            <a:r>
              <a:rPr lang="en-US" dirty="0">
                <a:latin typeface="Courier New" panose="02070309020205020404" pitchFamily="49" charset="0"/>
                <a:cs typeface="Courier New" panose="02070309020205020404" pitchFamily="49" charset="0"/>
              </a:rPr>
              <a:t>(open('stocks.csv', '</a:t>
            </a:r>
            <a:r>
              <a:rPr lang="en-US" dirty="0" err="1">
                <a:latin typeface="Courier New" panose="02070309020205020404" pitchFamily="49" charset="0"/>
                <a:cs typeface="Courier New" panose="02070309020205020404" pitchFamily="49" charset="0"/>
              </a:rPr>
              <a:t>wb</a:t>
            </a:r>
            <a:r>
              <a:rPr lang="en-US" dirty="0">
                <a:latin typeface="Courier New" panose="02070309020205020404" pitchFamily="49" charset="0"/>
                <a:cs typeface="Courier New" panose="02070309020205020404" pitchFamily="49" charset="0"/>
              </a:rPr>
              <a:t>', buffering=0))</a:t>
            </a:r>
          </a:p>
          <a:p>
            <a:pPr marL="0" indent="0">
              <a:buNone/>
            </a:pPr>
            <a:r>
              <a:rPr lang="en-US" dirty="0" err="1">
                <a:latin typeface="Courier New" panose="02070309020205020404" pitchFamily="49" charset="0"/>
                <a:cs typeface="Courier New" panose="02070309020205020404" pitchFamily="49" charset="0"/>
              </a:rPr>
              <a:t>writer.writerows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('GOOG', 'Google, Inc.', 505.24, 0.47, 0.09),</a:t>
            </a:r>
          </a:p>
          <a:p>
            <a:pPr marL="0" indent="0">
              <a:buNone/>
            </a:pPr>
            <a:r>
              <a:rPr lang="en-US" dirty="0">
                <a:latin typeface="Courier New" panose="02070309020205020404" pitchFamily="49" charset="0"/>
                <a:cs typeface="Courier New" panose="02070309020205020404" pitchFamily="49" charset="0"/>
              </a:rPr>
              <a:t>    ('YHOO', 'Yahoo! Inc.', 27.38, 0.33, 1.22),</a:t>
            </a:r>
          </a:p>
          <a:p>
            <a:pPr marL="0" indent="0">
              <a:buNone/>
            </a:pPr>
            <a:r>
              <a:rPr lang="en-US" dirty="0">
                <a:latin typeface="Courier New" panose="02070309020205020404" pitchFamily="49" charset="0"/>
                <a:cs typeface="Courier New" panose="02070309020205020404" pitchFamily="49" charset="0"/>
              </a:rPr>
              <a:t>    ('CNET', 'CNET Networks, Inc.', 8.62, -0.13, -1.49)</a:t>
            </a:r>
          </a:p>
          <a:p>
            <a:pPr marL="0" indent="0">
              <a:buNone/>
            </a:pP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read stocks data, print status messages</a:t>
            </a:r>
          </a:p>
          <a:p>
            <a:pPr marL="0" indent="0">
              <a:buNone/>
            </a:pPr>
            <a:r>
              <a:rPr lang="en-US" dirty="0">
                <a:latin typeface="Courier New" panose="02070309020205020404" pitchFamily="49" charset="0"/>
                <a:cs typeface="Courier New" panose="02070309020205020404" pitchFamily="49" charset="0"/>
              </a:rPr>
              <a:t>stocks = </a:t>
            </a:r>
            <a:r>
              <a:rPr lang="en-US" dirty="0" err="1">
                <a:latin typeface="Courier New" panose="02070309020205020404" pitchFamily="49" charset="0"/>
                <a:cs typeface="Courier New" panose="02070309020205020404" pitchFamily="49" charset="0"/>
              </a:rPr>
              <a:t>csv.reader</a:t>
            </a:r>
            <a:r>
              <a:rPr lang="en-US" dirty="0">
                <a:latin typeface="Courier New" panose="02070309020205020404" pitchFamily="49" charset="0"/>
                <a:cs typeface="Courier New" panose="02070309020205020404" pitchFamily="49" charset="0"/>
              </a:rPr>
              <a:t>(open('stocks.csv', '</a:t>
            </a:r>
            <a:r>
              <a:rPr lang="en-US" dirty="0" err="1">
                <a:latin typeface="Courier New" panose="02070309020205020404" pitchFamily="49" charset="0"/>
                <a:cs typeface="Courier New" panose="02070309020205020404" pitchFamily="49" charset="0"/>
              </a:rPr>
              <a:t>rb</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status_labels</a:t>
            </a:r>
            <a:r>
              <a:rPr lang="en-US" dirty="0">
                <a:latin typeface="Courier New" panose="02070309020205020404" pitchFamily="49" charset="0"/>
                <a:cs typeface="Courier New" panose="02070309020205020404" pitchFamily="49" charset="0"/>
              </a:rPr>
              <a:t> = {-1: 'down', 0: 'unchanged', 1: 'up'}</a:t>
            </a:r>
          </a:p>
          <a:p>
            <a:pPr marL="0" indent="0">
              <a:buNone/>
            </a:pPr>
            <a:r>
              <a:rPr lang="en-US" dirty="0">
                <a:latin typeface="Courier New" panose="02070309020205020404" pitchFamily="49" charset="0"/>
                <a:cs typeface="Courier New" panose="02070309020205020404" pitchFamily="49" charset="0"/>
              </a:rPr>
              <a:t>for ticker, name, price, change, </a:t>
            </a:r>
            <a:r>
              <a:rPr lang="en-US" dirty="0" err="1">
                <a:latin typeface="Courier New" panose="02070309020205020404" pitchFamily="49" charset="0"/>
                <a:cs typeface="Courier New" panose="02070309020205020404" pitchFamily="49" charset="0"/>
              </a:rPr>
              <a:t>pct</a:t>
            </a:r>
            <a:r>
              <a:rPr lang="en-US" dirty="0">
                <a:latin typeface="Courier New" panose="02070309020205020404" pitchFamily="49" charset="0"/>
                <a:cs typeface="Courier New" panose="02070309020205020404" pitchFamily="49" charset="0"/>
              </a:rPr>
              <a:t> in stocks:</a:t>
            </a:r>
          </a:p>
          <a:p>
            <a:pPr marL="0" indent="0">
              <a:buNone/>
            </a:pPr>
            <a:r>
              <a:rPr lang="en-US" dirty="0">
                <a:latin typeface="Courier New" panose="02070309020205020404" pitchFamily="49" charset="0"/>
                <a:cs typeface="Courier New" panose="02070309020205020404" pitchFamily="49" charset="0"/>
              </a:rPr>
              <a:t>    status = </a:t>
            </a:r>
            <a:r>
              <a:rPr lang="en-US" dirty="0" err="1">
                <a:latin typeface="Courier New" panose="02070309020205020404" pitchFamily="49" charset="0"/>
                <a:cs typeface="Courier New" panose="02070309020205020404" pitchFamily="49" charset="0"/>
              </a:rPr>
              <a:t>status_labels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cmp</a:t>
            </a:r>
            <a:r>
              <a:rPr lang="en-US" dirty="0">
                <a:latin typeface="Courier New" panose="02070309020205020404" pitchFamily="49" charset="0"/>
                <a:cs typeface="Courier New" panose="02070309020205020404" pitchFamily="49" charset="0"/>
              </a:rPr>
              <a:t>(float(change), 0.0)]</a:t>
            </a:r>
          </a:p>
          <a:p>
            <a:pPr marL="0" indent="0">
              <a:buNone/>
            </a:pPr>
            <a:r>
              <a:rPr lang="en-US" dirty="0">
                <a:latin typeface="Courier New" panose="02070309020205020404" pitchFamily="49" charset="0"/>
                <a:cs typeface="Courier New" panose="02070309020205020404" pitchFamily="49" charset="0"/>
              </a:rPr>
              <a:t>    print '%s is %s (%s%%)' % (name, status, </a:t>
            </a:r>
            <a:r>
              <a:rPr lang="en-US" dirty="0" err="1">
                <a:latin typeface="Courier New" panose="02070309020205020404" pitchFamily="49" charset="0"/>
                <a:cs typeface="Courier New" panose="02070309020205020404" pitchFamily="49" charset="0"/>
              </a:rPr>
              <a:t>pct</a:t>
            </a:r>
            <a:r>
              <a:rPr lang="en-US" dirty="0">
                <a:latin typeface="Courier New" panose="02070309020205020404" pitchFamily="49" charset="0"/>
                <a:cs typeface="Courier New" panose="02070309020205020404" pitchFamily="49" charset="0"/>
              </a:rPr>
              <a:t>)</a:t>
            </a:r>
          </a:p>
        </p:txBody>
      </p:sp>
      <p:sp>
        <p:nvSpPr>
          <p:cNvPr id="6" name="Slide Number Placeholder 5"/>
          <p:cNvSpPr>
            <a:spLocks noGrp="1"/>
          </p:cNvSpPr>
          <p:nvPr>
            <p:ph type="sldNum" sz="quarter" idx="12"/>
          </p:nvPr>
        </p:nvSpPr>
        <p:spPr/>
        <p:txBody>
          <a:bodyPr/>
          <a:lstStyle/>
          <a:p>
            <a:fld id="{86CAC078-77ED-423B-B670-199B4CE4288C}" type="slidenum">
              <a:rPr lang="en-US" smtClean="0"/>
              <a:t>63</a:t>
            </a:fld>
            <a:endParaRPr lang="en-US"/>
          </a:p>
        </p:txBody>
      </p:sp>
      <p:sp>
        <p:nvSpPr>
          <p:cNvPr id="7" name="TextBox 6"/>
          <p:cNvSpPr txBox="1"/>
          <p:nvPr/>
        </p:nvSpPr>
        <p:spPr>
          <a:xfrm>
            <a:off x="1524000" y="5999668"/>
            <a:ext cx="5316968" cy="369332"/>
          </a:xfrm>
          <a:prstGeom prst="rect">
            <a:avLst/>
          </a:prstGeom>
          <a:noFill/>
        </p:spPr>
        <p:txBody>
          <a:bodyPr wrap="none" rtlCol="0">
            <a:spAutoFit/>
          </a:bodyPr>
          <a:lstStyle/>
          <a:p>
            <a:r>
              <a:rPr lang="en-US" dirty="0" smtClean="0"/>
              <a:t>Source: </a:t>
            </a:r>
            <a:r>
              <a:rPr lang="en-US" dirty="0">
                <a:hlinkClick r:id="rId2"/>
              </a:rPr>
              <a:t>https://wiki.python.org/moin/SimplePrograms</a:t>
            </a:r>
            <a:endParaRPr lang="en-US" dirty="0"/>
          </a:p>
        </p:txBody>
      </p:sp>
    </p:spTree>
    <p:extLst>
      <p:ext uri="{BB962C8B-B14F-4D97-AF65-F5344CB8AC3E}">
        <p14:creationId xmlns:p14="http://schemas.microsoft.com/office/powerpoint/2010/main" val="3258092368"/>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Saving a list of records to a .csv file</a:t>
            </a:r>
            <a:br>
              <a:rPr lang="en-US" sz="2800" dirty="0" smtClean="0"/>
            </a:br>
            <a:r>
              <a:rPr lang="en-US" sz="2800" dirty="0" smtClean="0"/>
              <a:t>using the ultra-convenient </a:t>
            </a:r>
            <a:r>
              <a:rPr lang="en-US" sz="2800" dirty="0" err="1" smtClean="0"/>
              <a:t>csv.DictWriter</a:t>
            </a:r>
            <a:r>
              <a:rPr lang="en-US" sz="2800" dirty="0" smtClean="0"/>
              <a:t> class</a:t>
            </a:r>
            <a:endParaRPr lang="en-US" sz="2800" dirty="0"/>
          </a:p>
        </p:txBody>
      </p:sp>
      <p:sp>
        <p:nvSpPr>
          <p:cNvPr id="3" name="Content Placeholder 2"/>
          <p:cNvSpPr>
            <a:spLocks noGrp="1"/>
          </p:cNvSpPr>
          <p:nvPr>
            <p:ph idx="1"/>
          </p:nvPr>
        </p:nvSpPr>
        <p:spPr/>
        <p:txBody>
          <a:bodyPr>
            <a:normAutofit fontScale="77500" lnSpcReduction="20000"/>
          </a:bodyPr>
          <a:lstStyle/>
          <a:p>
            <a:r>
              <a:rPr lang="en-US" sz="2400" dirty="0" smtClean="0">
                <a:cs typeface="Courier New" panose="02070309020205020404" pitchFamily="49" charset="0"/>
              </a:rPr>
              <a:t>One way to manipulate a set of records</a:t>
            </a:r>
          </a:p>
          <a:p>
            <a:r>
              <a:rPr lang="en-US" sz="2400" dirty="0" smtClean="0">
                <a:cs typeface="Courier New" panose="02070309020205020404" pitchFamily="49" charset="0"/>
              </a:rPr>
              <a:t>Make each record (row) a </a:t>
            </a:r>
            <a:r>
              <a:rPr lang="en-US" sz="2400" u="sng" dirty="0" smtClean="0">
                <a:cs typeface="Courier New" panose="02070309020205020404" pitchFamily="49" charset="0"/>
              </a:rPr>
              <a:t>dictionary</a:t>
            </a:r>
            <a:r>
              <a:rPr lang="en-US" sz="2400" dirty="0" smtClean="0">
                <a:cs typeface="Courier New" panose="02070309020205020404" pitchFamily="49" charset="0"/>
              </a:rPr>
              <a:t> object</a:t>
            </a:r>
          </a:p>
          <a:p>
            <a:pPr lvl="1"/>
            <a:r>
              <a:rPr lang="en-US" sz="2000" dirty="0" smtClean="0">
                <a:cs typeface="Courier New" panose="02070309020205020404" pitchFamily="49" charset="0"/>
              </a:rPr>
              <a:t>Store column values as entries in the dictionary object</a:t>
            </a:r>
          </a:p>
          <a:p>
            <a:pPr lvl="1"/>
            <a:r>
              <a:rPr lang="en-US" sz="2000" dirty="0" smtClean="0">
                <a:solidFill>
                  <a:srgbClr val="FF0000"/>
                </a:solidFill>
                <a:cs typeface="Courier New" panose="02070309020205020404" pitchFamily="49" charset="0"/>
              </a:rPr>
              <a:t>Column name is the entry key in the dictionary</a:t>
            </a:r>
          </a:p>
          <a:p>
            <a:r>
              <a:rPr lang="en-US" sz="2400" dirty="0" smtClean="0">
                <a:cs typeface="Courier New" panose="02070309020205020404" pitchFamily="49" charset="0"/>
              </a:rPr>
              <a:t>The dataset is a </a:t>
            </a:r>
            <a:r>
              <a:rPr lang="en-US" sz="2400" u="sng" dirty="0" smtClean="0">
                <a:cs typeface="Courier New" panose="02070309020205020404" pitchFamily="49" charset="0"/>
              </a:rPr>
              <a:t>list</a:t>
            </a:r>
            <a:r>
              <a:rPr lang="en-US" sz="2400" dirty="0" smtClean="0">
                <a:cs typeface="Courier New" panose="02070309020205020404" pitchFamily="49" charset="0"/>
              </a:rPr>
              <a:t> of rows (dictionaries)</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fieldnames = ['name', 'age', 'salary']</a:t>
            </a:r>
          </a:p>
          <a:p>
            <a:pPr marL="0" indent="0">
              <a:buNone/>
            </a:pPr>
            <a:r>
              <a:rPr lang="en-US" sz="2400" dirty="0" err="1" smtClean="0">
                <a:latin typeface="Courier New" panose="02070309020205020404" pitchFamily="49" charset="0"/>
                <a:cs typeface="Courier New" panose="02070309020205020404" pitchFamily="49" charset="0"/>
              </a:rPr>
              <a:t>output_file</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open(</a:t>
            </a:r>
            <a:r>
              <a:rPr lang="en-US" sz="2400" dirty="0" err="1">
                <a:latin typeface="Courier New" panose="02070309020205020404" pitchFamily="49" charset="0"/>
                <a:cs typeface="Courier New" panose="02070309020205020404" pitchFamily="49" charset="0"/>
              </a:rPr>
              <a:t>output_filename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wb</a:t>
            </a:r>
            <a:r>
              <a:rPr lang="en-US" sz="2400" dirty="0">
                <a:latin typeface="Courier New" panose="02070309020205020404" pitchFamily="49" charset="0"/>
                <a:cs typeface="Courier New" panose="02070309020205020404" pitchFamily="49" charset="0"/>
              </a:rPr>
              <a:t>')  </a:t>
            </a:r>
          </a:p>
          <a:p>
            <a:pPr marL="0" indent="0">
              <a:buNone/>
            </a:pPr>
            <a:r>
              <a:rPr lang="en-US" sz="2400" b="1" dirty="0" err="1" smtClean="0">
                <a:latin typeface="Courier New" panose="02070309020205020404" pitchFamily="49" charset="0"/>
                <a:cs typeface="Courier New" panose="02070309020205020404" pitchFamily="49" charset="0"/>
              </a:rPr>
              <a:t>csvwriter</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csv.DictWriter</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output_file</a:t>
            </a:r>
            <a:r>
              <a:rPr lang="en-US" sz="2400" dirty="0" smtClean="0">
                <a:latin typeface="Courier New" panose="02070309020205020404" pitchFamily="49" charset="0"/>
                <a:cs typeface="Courier New" panose="02070309020205020404" pitchFamily="49" charset="0"/>
              </a:rPr>
              <a:t>, 	delimiter</a:t>
            </a:r>
            <a:r>
              <a:rPr lang="en-US" sz="2400" dirty="0">
                <a:latin typeface="Courier New" panose="02070309020205020404" pitchFamily="49" charset="0"/>
                <a:cs typeface="Courier New" panose="02070309020205020404" pitchFamily="49" charset="0"/>
              </a:rPr>
              <a:t>=',', fieldnames=fieldnames)</a:t>
            </a:r>
          </a:p>
          <a:p>
            <a:pPr marL="0" indent="0">
              <a:buNone/>
            </a:pPr>
            <a:r>
              <a:rPr lang="en-US" sz="2400" b="1" dirty="0" err="1" smtClean="0">
                <a:latin typeface="Courier New" panose="02070309020205020404" pitchFamily="49" charset="0"/>
                <a:cs typeface="Courier New" panose="02070309020205020404" pitchFamily="49" charset="0"/>
              </a:rPr>
              <a:t>csvwriter.writeheader</a:t>
            </a:r>
            <a:r>
              <a:rPr lang="en-US" sz="2400" b="1" dirty="0" smtClean="0">
                <a:latin typeface="Courier New" panose="02070309020205020404" pitchFamily="49" charset="0"/>
                <a:cs typeface="Courier New" panose="02070309020205020404" pitchFamily="49" charset="0"/>
              </a:rPr>
              <a:t>()</a:t>
            </a:r>
          </a:p>
          <a:p>
            <a:pPr marL="0" indent="0">
              <a:buNone/>
            </a:pPr>
            <a:r>
              <a:rPr lang="en-US" sz="2400" dirty="0" smtClean="0">
                <a:latin typeface="Courier New" panose="02070309020205020404" pitchFamily="49" charset="0"/>
                <a:cs typeface="Courier New" panose="02070309020205020404" pitchFamily="49" charset="0"/>
              </a:rPr>
              <a:t># fieldnames match the fields of the </a:t>
            </a:r>
            <a:r>
              <a:rPr lang="en-US" sz="2400" dirty="0" err="1" smtClean="0">
                <a:latin typeface="Courier New" panose="02070309020205020404" pitchFamily="49" charset="0"/>
                <a:cs typeface="Courier New" panose="02070309020205020404" pitchFamily="49" charset="0"/>
              </a:rPr>
              <a:t>dict</a:t>
            </a:r>
            <a:r>
              <a:rPr lang="en-US" sz="2400" dirty="0" smtClean="0">
                <a:latin typeface="Courier New" panose="02070309020205020404" pitchFamily="49" charset="0"/>
                <a:cs typeface="Courier New" panose="02070309020205020404" pitchFamily="49" charset="0"/>
              </a:rPr>
              <a:t> records</a:t>
            </a:r>
            <a:endParaRPr lang="en-US" sz="2400" b="1" dirty="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for </a:t>
            </a:r>
            <a:r>
              <a:rPr lang="en-US" sz="2400" dirty="0">
                <a:latin typeface="Courier New" panose="02070309020205020404" pitchFamily="49" charset="0"/>
                <a:cs typeface="Courier New" panose="02070309020205020404" pitchFamily="49" charset="0"/>
              </a:rPr>
              <a:t>row in </a:t>
            </a:r>
            <a:r>
              <a:rPr lang="en-US" sz="2400" dirty="0" err="1" smtClean="0">
                <a:latin typeface="Courier New" panose="02070309020205020404" pitchFamily="49" charset="0"/>
                <a:cs typeface="Courier New" panose="02070309020205020404" pitchFamily="49" charset="0"/>
              </a:rPr>
              <a:t>list_of_dict</a:t>
            </a:r>
            <a:r>
              <a:rPr lang="en-US" sz="2400" dirty="0" smtClean="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csvwriter.writerow</a:t>
            </a:r>
            <a:r>
              <a:rPr lang="en-US" sz="2400" b="1" dirty="0" smtClean="0">
                <a:latin typeface="Courier New" panose="02070309020205020404" pitchFamily="49" charset="0"/>
                <a:cs typeface="Courier New" panose="02070309020205020404" pitchFamily="49" charset="0"/>
              </a:rPr>
              <a:t>(row)</a:t>
            </a:r>
          </a:p>
          <a:p>
            <a:pPr marL="0" indent="0">
              <a:buNone/>
            </a:pPr>
            <a:r>
              <a:rPr lang="en-US" sz="2400" dirty="0" err="1" smtClean="0">
                <a:latin typeface="Courier New" panose="02070309020205020404" pitchFamily="49" charset="0"/>
                <a:cs typeface="Courier New" panose="02070309020205020404" pitchFamily="49" charset="0"/>
              </a:rPr>
              <a:t>output_file.close</a:t>
            </a:r>
            <a:r>
              <a:rPr lang="en-US" sz="2400" dirty="0">
                <a:latin typeface="Courier New" panose="02070309020205020404" pitchFamily="49" charset="0"/>
                <a:cs typeface="Courier New" panose="02070309020205020404" pitchFamily="49" charset="0"/>
              </a:rPr>
              <a:t>()</a:t>
            </a:r>
          </a:p>
        </p:txBody>
      </p:sp>
      <p:sp>
        <p:nvSpPr>
          <p:cNvPr id="6" name="Slide Number Placeholder 5"/>
          <p:cNvSpPr>
            <a:spLocks noGrp="1"/>
          </p:cNvSpPr>
          <p:nvPr>
            <p:ph type="sldNum" sz="quarter" idx="12"/>
          </p:nvPr>
        </p:nvSpPr>
        <p:spPr/>
        <p:txBody>
          <a:bodyPr/>
          <a:lstStyle/>
          <a:p>
            <a:fld id="{86CAC078-77ED-423B-B670-199B4CE4288C}" type="slidenum">
              <a:rPr lang="en-US" smtClean="0"/>
              <a:t>64</a:t>
            </a:fld>
            <a:endParaRPr lang="en-US"/>
          </a:p>
        </p:txBody>
      </p:sp>
    </p:spTree>
    <p:extLst>
      <p:ext uri="{BB962C8B-B14F-4D97-AF65-F5344CB8AC3E}">
        <p14:creationId xmlns:p14="http://schemas.microsoft.com/office/powerpoint/2010/main" val="203710794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What’s with the #!/</a:t>
            </a:r>
            <a:r>
              <a:rPr lang="en-US" dirty="0" err="1" smtClean="0"/>
              <a:t>usr</a:t>
            </a:r>
            <a:r>
              <a:rPr lang="en-US" dirty="0" smtClean="0"/>
              <a:t>/bin/python –</a:t>
            </a:r>
            <a:r>
              <a:rPr lang="en-US" dirty="0" err="1" smtClean="0"/>
              <a:t>tt</a:t>
            </a:r>
            <a:r>
              <a:rPr lang="en-US" dirty="0" smtClean="0"/>
              <a:t/>
            </a:r>
            <a:br>
              <a:rPr lang="en-US" dirty="0" smtClean="0"/>
            </a:br>
            <a:r>
              <a:rPr lang="en-US" dirty="0" smtClean="0"/>
              <a:t>in the first line of a Python script?</a:t>
            </a:r>
            <a:endParaRPr lang="en-US" dirty="0"/>
          </a:p>
        </p:txBody>
      </p:sp>
      <p:sp>
        <p:nvSpPr>
          <p:cNvPr id="3" name="Content Placeholder 2"/>
          <p:cNvSpPr>
            <a:spLocks noGrp="1"/>
          </p:cNvSpPr>
          <p:nvPr>
            <p:ph idx="1"/>
          </p:nvPr>
        </p:nvSpPr>
        <p:spPr/>
        <p:txBody>
          <a:bodyPr>
            <a:normAutofit/>
          </a:bodyPr>
          <a:lstStyle/>
          <a:p>
            <a:r>
              <a:rPr lang="en-US" dirty="0"/>
              <a:t>In Unix, an executable file that's meant to be interpreted must indicate what interpreter to use by having a #! at the start of the first line, followed by the interpreter (and any flags it may need); </a:t>
            </a:r>
            <a:endParaRPr lang="en-US" dirty="0" smtClean="0"/>
          </a:p>
          <a:p>
            <a:r>
              <a:rPr lang="en-US" dirty="0" smtClean="0"/>
              <a:t>This </a:t>
            </a:r>
            <a:r>
              <a:rPr lang="en-US" dirty="0"/>
              <a:t>applies when you run it in Unix by making it executable (</a:t>
            </a:r>
            <a:r>
              <a:rPr lang="en-US" dirty="0" err="1"/>
              <a:t>chmod</a:t>
            </a:r>
            <a:r>
              <a:rPr lang="en-US" dirty="0"/>
              <a:t> +x myscript.py) and then running it directly: ./myscript.py, rather than just python </a:t>
            </a:r>
            <a:r>
              <a:rPr lang="en-US" dirty="0" smtClean="0"/>
              <a:t>myscript.py</a:t>
            </a:r>
          </a:p>
          <a:p>
            <a:r>
              <a:rPr lang="en-US" dirty="0" smtClean="0"/>
              <a:t>The –</a:t>
            </a:r>
            <a:r>
              <a:rPr lang="en-US" dirty="0" err="1" smtClean="0"/>
              <a:t>tt</a:t>
            </a:r>
            <a:r>
              <a:rPr lang="en-US" dirty="0" smtClean="0"/>
              <a:t> option will check for tab/space potential problems</a:t>
            </a:r>
            <a:endParaRPr lang="en-US" dirty="0"/>
          </a:p>
        </p:txBody>
      </p:sp>
      <p:sp>
        <p:nvSpPr>
          <p:cNvPr id="6" name="Slide Number Placeholder 5"/>
          <p:cNvSpPr>
            <a:spLocks noGrp="1"/>
          </p:cNvSpPr>
          <p:nvPr>
            <p:ph type="sldNum" sz="quarter" idx="12"/>
          </p:nvPr>
        </p:nvSpPr>
        <p:spPr/>
        <p:txBody>
          <a:bodyPr/>
          <a:lstStyle/>
          <a:p>
            <a:fld id="{86CAC078-77ED-423B-B670-199B4CE4288C}" type="slidenum">
              <a:rPr lang="en-US" smtClean="0"/>
              <a:t>65</a:t>
            </a:fld>
            <a:endParaRPr lang="en-US"/>
          </a:p>
        </p:txBody>
      </p:sp>
    </p:spTree>
    <p:extLst>
      <p:ext uri="{BB962C8B-B14F-4D97-AF65-F5344CB8AC3E}">
        <p14:creationId xmlns:p14="http://schemas.microsoft.com/office/powerpoint/2010/main" val="321575691"/>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What's with the </a:t>
            </a:r>
            <a:br>
              <a:rPr lang="en-US" dirty="0" smtClean="0"/>
            </a:br>
            <a:r>
              <a:rPr lang="en-US" sz="2200" dirty="0" smtClean="0">
                <a:latin typeface="Courier New" panose="02070309020205020404" pitchFamily="49" charset="0"/>
                <a:cs typeface="Courier New" panose="02070309020205020404" pitchFamily="49" charset="0"/>
              </a:rPr>
              <a:t>if __name__ == '__main__' </a:t>
            </a:r>
            <a:r>
              <a:rPr lang="en-US" dirty="0" smtClean="0"/>
              <a:t>check?</a:t>
            </a:r>
            <a:endParaRPr lang="en-US" dirty="0"/>
          </a:p>
        </p:txBody>
      </p:sp>
      <p:sp>
        <p:nvSpPr>
          <p:cNvPr id="3" name="Content Placeholder 2"/>
          <p:cNvSpPr>
            <a:spLocks noGrp="1"/>
          </p:cNvSpPr>
          <p:nvPr>
            <p:ph idx="1"/>
          </p:nvPr>
        </p:nvSpPr>
        <p:spPr/>
        <p:txBody>
          <a:bodyPr>
            <a:normAutofit fontScale="62500" lnSpcReduction="20000"/>
          </a:bodyPr>
          <a:lstStyle/>
          <a:p>
            <a:r>
              <a:rPr lang="en-US" dirty="0"/>
              <a:t>When the Python interpreter reads a source file, it executes all of the code found in it. Before executing the code, it will define a few special variables. For example, if the python interpreter is running that module (the source file) as the main program, it sets the special __name__ variable to have a value "__main__". If this file is being imported from another module, __name__ will be set to the module's </a:t>
            </a:r>
            <a:r>
              <a:rPr lang="en-US" dirty="0" smtClean="0"/>
              <a:t>name.  In </a:t>
            </a:r>
            <a:r>
              <a:rPr lang="en-US" dirty="0"/>
              <a:t>the case of your script, let's assume that it's executing as the main function, e.g. you said something </a:t>
            </a:r>
            <a:r>
              <a:rPr lang="en-US" dirty="0" smtClean="0"/>
              <a:t>like  </a:t>
            </a:r>
            <a:br>
              <a:rPr lang="en-US" dirty="0" smtClean="0"/>
            </a:br>
            <a:r>
              <a:rPr lang="en-US" dirty="0" smtClean="0"/>
              <a:t/>
            </a:r>
            <a:br>
              <a:rPr lang="en-US" dirty="0" smtClean="0"/>
            </a:br>
            <a:r>
              <a:rPr lang="en-US" dirty="0" smtClean="0"/>
              <a:t>python threading_example.py</a:t>
            </a:r>
            <a:br>
              <a:rPr lang="en-US" dirty="0" smtClean="0"/>
            </a:br>
            <a:r>
              <a:rPr lang="en-US" dirty="0" smtClean="0"/>
              <a:t/>
            </a:r>
            <a:br>
              <a:rPr lang="en-US" dirty="0" smtClean="0"/>
            </a:br>
            <a:r>
              <a:rPr lang="en-US" dirty="0" smtClean="0"/>
              <a:t>on </a:t>
            </a:r>
            <a:r>
              <a:rPr lang="en-US" dirty="0"/>
              <a:t>the command line. After setting up the special variables, it will execute the import statement and load those modules. It will then evaluate the </a:t>
            </a:r>
            <a:r>
              <a:rPr lang="en-US" dirty="0" err="1"/>
              <a:t>def</a:t>
            </a:r>
            <a:r>
              <a:rPr lang="en-US" dirty="0"/>
              <a:t> block, creating a function object and creating a variable called </a:t>
            </a:r>
            <a:r>
              <a:rPr lang="en-US" dirty="0" err="1"/>
              <a:t>myfunction</a:t>
            </a:r>
            <a:r>
              <a:rPr lang="en-US" dirty="0"/>
              <a:t> that points to the function object. It will then read the if statement and see that __name__ does equal "__main__", so it will execute the block shown </a:t>
            </a:r>
            <a:r>
              <a:rPr lang="en-US" dirty="0" smtClean="0"/>
              <a:t>there.</a:t>
            </a:r>
            <a:br>
              <a:rPr lang="en-US" dirty="0" smtClean="0"/>
            </a:br>
            <a:r>
              <a:rPr lang="en-US" dirty="0" smtClean="0"/>
              <a:t/>
            </a:r>
            <a:br>
              <a:rPr lang="en-US" dirty="0" smtClean="0"/>
            </a:br>
            <a:r>
              <a:rPr lang="en-US" dirty="0" smtClean="0"/>
              <a:t>One </a:t>
            </a:r>
            <a:r>
              <a:rPr lang="en-US" dirty="0"/>
              <a:t>of the reasons for doing this is that sometimes you write a module (a .</a:t>
            </a:r>
            <a:r>
              <a:rPr lang="en-US" dirty="0" err="1"/>
              <a:t>py</a:t>
            </a:r>
            <a:r>
              <a:rPr lang="en-US" dirty="0"/>
              <a:t> file) where it can be executed directly. Alternatively, it can also be imported and used in another module. By doing the main check, you can have that code only execute when you want to run the module as a program and not have it execute when someone just wants to import your module and call your functions </a:t>
            </a:r>
            <a:r>
              <a:rPr lang="en-US" dirty="0" smtClean="0"/>
              <a:t>themselves.</a:t>
            </a:r>
            <a:br>
              <a:rPr lang="en-US" dirty="0" smtClean="0"/>
            </a:br>
            <a:endParaRPr lang="en-US" dirty="0" smtClean="0"/>
          </a:p>
          <a:p>
            <a:r>
              <a:rPr lang="en-US" dirty="0" smtClean="0"/>
              <a:t>Source: </a:t>
            </a:r>
            <a:r>
              <a:rPr lang="en-US" dirty="0">
                <a:hlinkClick r:id="rId2"/>
              </a:rPr>
              <a:t>http://</a:t>
            </a:r>
            <a:r>
              <a:rPr lang="en-US" dirty="0" smtClean="0">
                <a:hlinkClick r:id="rId2"/>
              </a:rPr>
              <a:t>stackoverflow.com/questions/419163/what-does-if-name-main-do</a:t>
            </a:r>
            <a:endParaRPr lang="en-US" dirty="0" smtClean="0"/>
          </a:p>
          <a:p>
            <a:endParaRPr lang="en-US" dirty="0"/>
          </a:p>
        </p:txBody>
      </p:sp>
      <p:sp>
        <p:nvSpPr>
          <p:cNvPr id="6" name="Slide Number Placeholder 5"/>
          <p:cNvSpPr>
            <a:spLocks noGrp="1"/>
          </p:cNvSpPr>
          <p:nvPr>
            <p:ph type="sldNum" sz="quarter" idx="12"/>
          </p:nvPr>
        </p:nvSpPr>
        <p:spPr/>
        <p:txBody>
          <a:bodyPr/>
          <a:lstStyle/>
          <a:p>
            <a:fld id="{86CAC078-77ED-423B-B670-199B4CE4288C}" type="slidenum">
              <a:rPr lang="en-US" smtClean="0"/>
              <a:t>66</a:t>
            </a:fld>
            <a:endParaRPr lang="en-US"/>
          </a:p>
        </p:txBody>
      </p:sp>
    </p:spTree>
    <p:extLst>
      <p:ext uri="{BB962C8B-B14F-4D97-AF65-F5344CB8AC3E}">
        <p14:creationId xmlns:p14="http://schemas.microsoft.com/office/powerpoint/2010/main" val="26113336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this course? (Part 2)</a:t>
            </a:r>
            <a:endParaRPr lang="en-US" dirty="0"/>
          </a:p>
        </p:txBody>
      </p:sp>
      <p:sp>
        <p:nvSpPr>
          <p:cNvPr id="3" name="Content Placeholder 2"/>
          <p:cNvSpPr>
            <a:spLocks noGrp="1"/>
          </p:cNvSpPr>
          <p:nvPr>
            <p:ph idx="1"/>
          </p:nvPr>
        </p:nvSpPr>
        <p:spPr/>
        <p:txBody>
          <a:bodyPr>
            <a:normAutofit fontScale="92500" lnSpcReduction="20000"/>
          </a:bodyPr>
          <a:lstStyle/>
          <a:p>
            <a:r>
              <a:rPr lang="en-US" sz="3600" dirty="0"/>
              <a:t>Data manipulation and analysis is becoming central to managing organizations</a:t>
            </a:r>
            <a:endParaRPr lang="en-US" sz="3500" dirty="0" smtClean="0"/>
          </a:p>
          <a:p>
            <a:r>
              <a:rPr lang="en-US" sz="3500" dirty="0" smtClean="0">
                <a:solidFill>
                  <a:srgbClr val="0000FF"/>
                </a:solidFill>
              </a:rPr>
              <a:t>Data-driven </a:t>
            </a:r>
            <a:r>
              <a:rPr lang="en-US" sz="3500" dirty="0"/>
              <a:t>insights are fueling a shift in the center of gravity of decision making</a:t>
            </a:r>
          </a:p>
          <a:p>
            <a:pPr lvl="1"/>
            <a:r>
              <a:rPr lang="en-US" sz="3500" dirty="0"/>
              <a:t>Away from </a:t>
            </a:r>
            <a:r>
              <a:rPr lang="en-US" sz="3500" dirty="0" smtClean="0"/>
              <a:t>standard </a:t>
            </a:r>
            <a:r>
              <a:rPr lang="en-US" sz="3500" dirty="0"/>
              <a:t>experience and </a:t>
            </a:r>
            <a:r>
              <a:rPr lang="en-US" sz="3500" dirty="0" smtClean="0"/>
              <a:t>intuition, or </a:t>
            </a:r>
            <a:r>
              <a:rPr lang="en-US" sz="3500" dirty="0"/>
              <a:t>relying on a single source or piece of </a:t>
            </a:r>
            <a:r>
              <a:rPr lang="en-US" sz="3500" dirty="0" smtClean="0"/>
              <a:t>information</a:t>
            </a:r>
          </a:p>
          <a:p>
            <a:r>
              <a:rPr lang="en-US" sz="3500" dirty="0"/>
              <a:t>“You can’t manage what you can’t measure” </a:t>
            </a:r>
          </a:p>
          <a:p>
            <a:pPr marL="457200" lvl="1" indent="0">
              <a:buNone/>
            </a:pPr>
            <a:r>
              <a:rPr lang="en-US" sz="3500" dirty="0"/>
              <a:t>	– </a:t>
            </a:r>
            <a:r>
              <a:rPr lang="en-US" sz="3500" i="1" dirty="0"/>
              <a:t>Erik </a:t>
            </a:r>
            <a:r>
              <a:rPr lang="en-US" sz="3500" i="1" dirty="0" err="1"/>
              <a:t>Brynjolfsson</a:t>
            </a:r>
            <a:r>
              <a:rPr lang="en-US" sz="3500" i="1" dirty="0"/>
              <a:t>. Director of MIT Center for Digital Business</a:t>
            </a:r>
          </a:p>
          <a:p>
            <a:pPr lvl="1"/>
            <a:endParaRPr lang="en-US" sz="3500" dirty="0"/>
          </a:p>
          <a:p>
            <a:pPr marL="0" indent="0">
              <a:buNone/>
            </a:pPr>
            <a:endParaRPr lang="en-US" dirty="0"/>
          </a:p>
        </p:txBody>
      </p:sp>
      <p:sp>
        <p:nvSpPr>
          <p:cNvPr id="6" name="Slide Number Placeholder 5"/>
          <p:cNvSpPr>
            <a:spLocks noGrp="1"/>
          </p:cNvSpPr>
          <p:nvPr>
            <p:ph type="sldNum" sz="quarter" idx="12"/>
          </p:nvPr>
        </p:nvSpPr>
        <p:spPr/>
        <p:txBody>
          <a:bodyPr/>
          <a:lstStyle/>
          <a:p>
            <a:fld id="{86CAC078-77ED-423B-B670-199B4CE4288C}" type="slidenum">
              <a:rPr lang="en-US" smtClean="0"/>
              <a:t>7</a:t>
            </a:fld>
            <a:endParaRPr lang="en-US"/>
          </a:p>
        </p:txBody>
      </p:sp>
    </p:spTree>
    <p:extLst>
      <p:ext uri="{BB962C8B-B14F-4D97-AF65-F5344CB8AC3E}">
        <p14:creationId xmlns:p14="http://schemas.microsoft.com/office/powerpoint/2010/main" val="1328124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the 601/618 Classes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8</a:t>
            </a:fld>
            <a:endParaRPr lang="en-US"/>
          </a:p>
        </p:txBody>
      </p:sp>
      <p:sp>
        <p:nvSpPr>
          <p:cNvPr id="4" name="Content Placeholder 3"/>
          <p:cNvSpPr>
            <a:spLocks noGrp="1"/>
          </p:cNvSpPr>
          <p:nvPr>
            <p:ph sz="quarter" idx="1"/>
          </p:nvPr>
        </p:nvSpPr>
        <p:spPr>
          <a:xfrm>
            <a:off x="609600" y="1447800"/>
            <a:ext cx="8229600" cy="4572000"/>
          </a:xfrm>
        </p:spPr>
        <p:txBody>
          <a:bodyPr>
            <a:noAutofit/>
          </a:bodyPr>
          <a:lstStyle/>
          <a:p>
            <a:r>
              <a:rPr lang="en-US" sz="2800" dirty="0" smtClean="0"/>
              <a:t>Equip you with the right skills to be competitive in the job market as</a:t>
            </a:r>
          </a:p>
          <a:p>
            <a:pPr lvl="1"/>
            <a:r>
              <a:rPr lang="en-US" dirty="0" smtClean="0"/>
              <a:t>Data Analyst</a:t>
            </a:r>
          </a:p>
          <a:p>
            <a:pPr lvl="1"/>
            <a:r>
              <a:rPr lang="en-US" dirty="0" smtClean="0"/>
              <a:t>Data Scientist</a:t>
            </a:r>
          </a:p>
          <a:p>
            <a:pPr lvl="1"/>
            <a:r>
              <a:rPr lang="en-US" dirty="0" smtClean="0"/>
              <a:t>Business Analyst</a:t>
            </a:r>
          </a:p>
          <a:p>
            <a:pPr lvl="1"/>
            <a:r>
              <a:rPr lang="en-US" dirty="0" smtClean="0"/>
              <a:t>Consultant</a:t>
            </a:r>
          </a:p>
          <a:p>
            <a:pPr lvl="1"/>
            <a:r>
              <a:rPr lang="en-US" dirty="0" err="1" smtClean="0"/>
              <a:t>etc</a:t>
            </a:r>
            <a:endParaRPr lang="en-US" dirty="0" smtClean="0"/>
          </a:p>
          <a:p>
            <a:pPr lvl="1"/>
            <a:r>
              <a:rPr lang="en-US" dirty="0" smtClean="0"/>
              <a:t>Many companies are hiring Data Analysts/Data Scientist: Google, Amazon, Yelp, Netflix, Pandora, LinkedIn, Facebook, Microsoft, </a:t>
            </a:r>
            <a:r>
              <a:rPr lang="en-US" dirty="0" err="1" smtClean="0"/>
              <a:t>LivingSocial</a:t>
            </a:r>
            <a:r>
              <a:rPr lang="en-US" dirty="0" smtClean="0"/>
              <a:t>, </a:t>
            </a:r>
            <a:r>
              <a:rPr lang="en-US" dirty="0" err="1" smtClean="0"/>
              <a:t>Groupon</a:t>
            </a:r>
            <a:r>
              <a:rPr lang="en-US" dirty="0" smtClean="0"/>
              <a:t>, …</a:t>
            </a:r>
          </a:p>
        </p:txBody>
      </p:sp>
    </p:spTree>
    <p:extLst>
      <p:ext uri="{BB962C8B-B14F-4D97-AF65-F5344CB8AC3E}">
        <p14:creationId xmlns:p14="http://schemas.microsoft.com/office/powerpoint/2010/main" val="282490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you’ll learn in 601</a:t>
            </a:r>
            <a:endParaRPr lang="en-US" dirty="0"/>
          </a:p>
        </p:txBody>
      </p:sp>
      <p:sp>
        <p:nvSpPr>
          <p:cNvPr id="3" name="Content Placeholder 2"/>
          <p:cNvSpPr>
            <a:spLocks noGrp="1"/>
          </p:cNvSpPr>
          <p:nvPr>
            <p:ph idx="1"/>
          </p:nvPr>
        </p:nvSpPr>
        <p:spPr/>
        <p:txBody>
          <a:bodyPr>
            <a:noAutofit/>
          </a:bodyPr>
          <a:lstStyle/>
          <a:p>
            <a:pPr marL="0" indent="0">
              <a:buNone/>
            </a:pPr>
            <a:r>
              <a:rPr lang="en-US" sz="1800" u="sng" dirty="0" smtClean="0"/>
              <a:t>Skills</a:t>
            </a:r>
            <a:r>
              <a:rPr lang="en-US" sz="1800" dirty="0" smtClean="0"/>
              <a:t>:</a:t>
            </a:r>
          </a:p>
          <a:p>
            <a:r>
              <a:rPr lang="en-US" sz="1800" dirty="0" smtClean="0"/>
              <a:t>How to get/read/gather/fetch/crawl data from a variety of sources</a:t>
            </a:r>
          </a:p>
          <a:p>
            <a:r>
              <a:rPr lang="en-US" sz="1800" dirty="0" smtClean="0"/>
              <a:t>How to convert this data to/from important formats</a:t>
            </a:r>
          </a:p>
          <a:p>
            <a:r>
              <a:rPr lang="en-US" sz="1800" dirty="0" smtClean="0"/>
              <a:t>Basic computation and manipulation on the data</a:t>
            </a:r>
          </a:p>
          <a:p>
            <a:pPr lvl="1"/>
            <a:r>
              <a:rPr lang="en-US" sz="1600" dirty="0" smtClean="0"/>
              <a:t>Pattern-matching and text analysis</a:t>
            </a:r>
          </a:p>
          <a:p>
            <a:pPr lvl="1"/>
            <a:r>
              <a:rPr lang="en-US" sz="1600" dirty="0" smtClean="0"/>
              <a:t>SQL queries and operations, …</a:t>
            </a:r>
          </a:p>
          <a:p>
            <a:pPr lvl="1"/>
            <a:r>
              <a:rPr lang="en-US" sz="1600" dirty="0" smtClean="0"/>
              <a:t>Large-scale (big) data processing on </a:t>
            </a:r>
            <a:r>
              <a:rPr lang="en-US" sz="1600" dirty="0" err="1" smtClean="0"/>
              <a:t>Hadoop</a:t>
            </a:r>
            <a:r>
              <a:rPr lang="en-US" sz="1600" dirty="0" smtClean="0"/>
              <a:t> clusters</a:t>
            </a:r>
          </a:p>
          <a:p>
            <a:r>
              <a:rPr lang="en-US" sz="1800" dirty="0" smtClean="0"/>
              <a:t>Initial methods to explore and visualize to gain more insight into the data (with more in 618)</a:t>
            </a:r>
          </a:p>
          <a:p>
            <a:r>
              <a:rPr lang="en-US" sz="1800" dirty="0"/>
              <a:t>How to </a:t>
            </a:r>
            <a:r>
              <a:rPr lang="en-US" sz="1800" dirty="0" smtClean="0"/>
              <a:t>write Python code </a:t>
            </a:r>
            <a:r>
              <a:rPr lang="en-US" sz="1800" dirty="0"/>
              <a:t>to solve the above </a:t>
            </a:r>
            <a:r>
              <a:rPr lang="en-US" sz="1800" dirty="0" smtClean="0"/>
              <a:t>problems</a:t>
            </a:r>
          </a:p>
          <a:p>
            <a:pPr marL="0" indent="0">
              <a:buNone/>
            </a:pPr>
            <a:r>
              <a:rPr lang="en-US" sz="1800" u="sng" dirty="0" smtClean="0"/>
              <a:t>Tools</a:t>
            </a:r>
            <a:r>
              <a:rPr lang="en-US" sz="1800" dirty="0" smtClean="0"/>
              <a:t>:</a:t>
            </a:r>
          </a:p>
          <a:p>
            <a:r>
              <a:rPr lang="en-US" sz="1800" dirty="0" smtClean="0"/>
              <a:t>Python core functionality</a:t>
            </a:r>
          </a:p>
          <a:p>
            <a:r>
              <a:rPr lang="en-US" sz="1800" dirty="0" smtClean="0"/>
              <a:t>Python packages</a:t>
            </a:r>
          </a:p>
          <a:p>
            <a:r>
              <a:rPr lang="en-US" sz="1800" dirty="0" smtClean="0"/>
              <a:t>Python interfaces to </a:t>
            </a:r>
            <a:r>
              <a:rPr lang="en-US" sz="1800" dirty="0" err="1" smtClean="0"/>
              <a:t>Hadoop</a:t>
            </a:r>
            <a:r>
              <a:rPr lang="en-US" sz="1800" dirty="0" smtClean="0"/>
              <a:t> clusters</a:t>
            </a:r>
          </a:p>
          <a:p>
            <a:r>
              <a:rPr lang="en-US" sz="1800" dirty="0" smtClean="0"/>
              <a:t>External data APIs and other resources </a:t>
            </a:r>
            <a:endParaRPr lang="en-US" sz="1800" dirty="0"/>
          </a:p>
        </p:txBody>
      </p:sp>
      <p:sp>
        <p:nvSpPr>
          <p:cNvPr id="6" name="Slide Number Placeholder 5"/>
          <p:cNvSpPr>
            <a:spLocks noGrp="1"/>
          </p:cNvSpPr>
          <p:nvPr>
            <p:ph type="sldNum" sz="quarter" idx="12"/>
          </p:nvPr>
        </p:nvSpPr>
        <p:spPr/>
        <p:txBody>
          <a:bodyPr/>
          <a:lstStyle/>
          <a:p>
            <a:fld id="{86CAC078-77ED-423B-B670-199B4CE4288C}" type="slidenum">
              <a:rPr lang="en-US" smtClean="0"/>
              <a:t>9</a:t>
            </a:fld>
            <a:endParaRPr lang="en-US"/>
          </a:p>
        </p:txBody>
      </p:sp>
    </p:spTree>
    <p:extLst>
      <p:ext uri="{BB962C8B-B14F-4D97-AF65-F5344CB8AC3E}">
        <p14:creationId xmlns:p14="http://schemas.microsoft.com/office/powerpoint/2010/main" val="39807612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2054</TotalTime>
  <Words>4638</Words>
  <Application>Microsoft Macintosh PowerPoint</Application>
  <PresentationFormat>全屏显示(4:3)</PresentationFormat>
  <Paragraphs>709</Paragraphs>
  <Slides>66</Slides>
  <Notes>36</Notes>
  <HiddenSlides>0</HiddenSlides>
  <MMClips>0</MMClips>
  <ScaleCrop>false</ScaleCrop>
  <HeadingPairs>
    <vt:vector size="4" baseType="variant">
      <vt:variant>
        <vt:lpstr>主题</vt:lpstr>
      </vt:variant>
      <vt:variant>
        <vt:i4>1</vt:i4>
      </vt:variant>
      <vt:variant>
        <vt:lpstr>幻灯片标题</vt:lpstr>
      </vt:variant>
      <vt:variant>
        <vt:i4>66</vt:i4>
      </vt:variant>
    </vt:vector>
  </HeadingPairs>
  <TitlesOfParts>
    <vt:vector size="67" baseType="lpstr">
      <vt:lpstr>Equity</vt:lpstr>
      <vt:lpstr>Welcome to 601 Data Manipulation</vt:lpstr>
      <vt:lpstr>About your instructor</vt:lpstr>
      <vt:lpstr>How fast is information being created every minute?</vt:lpstr>
      <vt:lpstr>How much new information is produced in the world every day?</vt:lpstr>
      <vt:lpstr>Course plan: Progress thru different ‘flavors’ of data based on structure</vt:lpstr>
      <vt:lpstr>Why this course?  (Part 1)</vt:lpstr>
      <vt:lpstr>Why this course? (Part 2)</vt:lpstr>
      <vt:lpstr>Goal of the 601/618 Classes</vt:lpstr>
      <vt:lpstr>What you’ll learn in 601</vt:lpstr>
      <vt:lpstr>What's your programming background?</vt:lpstr>
      <vt:lpstr>Prerequisites for this course</vt:lpstr>
      <vt:lpstr>Let’s Go Through the Syllabus</vt:lpstr>
      <vt:lpstr>Text, Description, and Policy</vt:lpstr>
      <vt:lpstr>Grading</vt:lpstr>
      <vt:lpstr>Original Work Policy</vt:lpstr>
      <vt:lpstr>SI 601 Data Manipulation: Class Schedule (Some details may change) </vt:lpstr>
      <vt:lpstr>Format of the Class</vt:lpstr>
      <vt:lpstr>Basics of Programming with Python</vt:lpstr>
      <vt:lpstr>Covering</vt:lpstr>
      <vt:lpstr>Why Python?</vt:lpstr>
      <vt:lpstr>How run Python code?</vt:lpstr>
      <vt:lpstr>A simple Python script </vt:lpstr>
      <vt:lpstr>Indentation Matters</vt:lpstr>
      <vt:lpstr>Commenting</vt:lpstr>
      <vt:lpstr>Basic building blocks  for programming in Python</vt:lpstr>
      <vt:lpstr>Rules for Variables</vt:lpstr>
      <vt:lpstr>Reserved Words</vt:lpstr>
      <vt:lpstr>Assignment (Variables)</vt:lpstr>
      <vt:lpstr>Variable types in Python</vt:lpstr>
      <vt:lpstr>Variables</vt:lpstr>
      <vt:lpstr>Strings</vt:lpstr>
      <vt:lpstr>String Indexing/String Slicing</vt:lpstr>
      <vt:lpstr>String methods</vt:lpstr>
      <vt:lpstr>String Functions</vt:lpstr>
      <vt:lpstr>Concatenating/formatting Strings</vt:lpstr>
      <vt:lpstr>Converting and Formatting  Numbers to Strings</vt:lpstr>
      <vt:lpstr>Comparisons</vt:lpstr>
      <vt:lpstr>If, Else, Elif?</vt:lpstr>
      <vt:lpstr>While Loops</vt:lpstr>
      <vt:lpstr>For Loops</vt:lpstr>
      <vt:lpstr>Same Task/Different Loops</vt:lpstr>
      <vt:lpstr>Python data structures:  The key to manipulating data</vt:lpstr>
      <vt:lpstr>Lists</vt:lpstr>
      <vt:lpstr>Creating and adding to a List</vt:lpstr>
      <vt:lpstr>Looping through a List</vt:lpstr>
      <vt:lpstr>List comprehension</vt:lpstr>
      <vt:lpstr>How to sort a list</vt:lpstr>
      <vt:lpstr>More advanced sorting with the key parameter</vt:lpstr>
      <vt:lpstr>Sorting complex records with key option + custom lambda functions</vt:lpstr>
      <vt:lpstr>Multi-level sort</vt:lpstr>
      <vt:lpstr>Tuples</vt:lpstr>
      <vt:lpstr>Dictionaries: dict()</vt:lpstr>
      <vt:lpstr>Retrieving Data from Dictionaries</vt:lpstr>
      <vt:lpstr>Sets</vt:lpstr>
      <vt:lpstr>Lists vs Dictionaries vs Sets</vt:lpstr>
      <vt:lpstr>Functions</vt:lpstr>
      <vt:lpstr>Reading and writing files</vt:lpstr>
      <vt:lpstr>Reading and writing files</vt:lpstr>
      <vt:lpstr>Review reading &amp; reference</vt:lpstr>
      <vt:lpstr>Homework 1</vt:lpstr>
      <vt:lpstr>Lab time!</vt:lpstr>
      <vt:lpstr>Extra material</vt:lpstr>
      <vt:lpstr>Example for CSV write/read</vt:lpstr>
      <vt:lpstr>Saving a list of records to a .csv file using the ultra-convenient csv.DictWriter class</vt:lpstr>
      <vt:lpstr>What’s with the #!/usr/bin/python –tt in the first line of a Python script?</vt:lpstr>
      <vt:lpstr>What's with the  if __name__ == '__main__' check?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601 Data Manipulation</dc:title>
  <dc:creator>Patrick</dc:creator>
  <cp:lastModifiedBy>cnjocelyn</cp:lastModifiedBy>
  <cp:revision>131</cp:revision>
  <dcterms:created xsi:type="dcterms:W3CDTF">2012-01-09T19:48:27Z</dcterms:created>
  <dcterms:modified xsi:type="dcterms:W3CDTF">2016-01-12T17:22:24Z</dcterms:modified>
</cp:coreProperties>
</file>