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258" r:id="rId3"/>
    <p:sldId id="336" r:id="rId4"/>
    <p:sldId id="337" r:id="rId5"/>
    <p:sldId id="338" r:id="rId6"/>
    <p:sldId id="340" r:id="rId7"/>
    <p:sldId id="341" r:id="rId8"/>
    <p:sldId id="342" r:id="rId9"/>
    <p:sldId id="343" r:id="rId10"/>
    <p:sldId id="344" r:id="rId11"/>
    <p:sldId id="345" r:id="rId12"/>
    <p:sldId id="346" r:id="rId13"/>
    <p:sldId id="347" r:id="rId14"/>
    <p:sldId id="348" r:id="rId15"/>
    <p:sldId id="352" r:id="rId16"/>
    <p:sldId id="356" r:id="rId17"/>
    <p:sldId id="353" r:id="rId18"/>
    <p:sldId id="354" r:id="rId19"/>
    <p:sldId id="355" r:id="rId20"/>
    <p:sldId id="357" r:id="rId21"/>
    <p:sldId id="312" r:id="rId22"/>
    <p:sldId id="313" r:id="rId23"/>
    <p:sldId id="358" r:id="rId24"/>
    <p:sldId id="314" r:id="rId25"/>
    <p:sldId id="315" r:id="rId26"/>
    <p:sldId id="324" r:id="rId27"/>
    <p:sldId id="320" r:id="rId28"/>
    <p:sldId id="321" r:id="rId29"/>
    <p:sldId id="323" r:id="rId30"/>
    <p:sldId id="326" r:id="rId31"/>
    <p:sldId id="328" r:id="rId32"/>
    <p:sldId id="325" r:id="rId33"/>
    <p:sldId id="359" r:id="rId34"/>
    <p:sldId id="329" r:id="rId35"/>
    <p:sldId id="330" r:id="rId36"/>
    <p:sldId id="331" r:id="rId37"/>
    <p:sldId id="360" r:id="rId38"/>
    <p:sldId id="318" r:id="rId39"/>
    <p:sldId id="319" r:id="rId40"/>
    <p:sldId id="332" r:id="rId41"/>
    <p:sldId id="327" r:id="rId42"/>
    <p:sldId id="334" r:id="rId43"/>
    <p:sldId id="335" r:id="rId44"/>
    <p:sldId id="361" r:id="rId45"/>
    <p:sldId id="362" r:id="rId46"/>
    <p:sldId id="363" r:id="rId47"/>
    <p:sldId id="333" r:id="rId48"/>
    <p:sldId id="309" r:id="rId49"/>
    <p:sldId id="260"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8239" autoAdjust="0"/>
  </p:normalViewPr>
  <p:slideViewPr>
    <p:cSldViewPr>
      <p:cViewPr varScale="1">
        <p:scale>
          <a:sx n="70" d="100"/>
          <a:sy n="70" d="100"/>
        </p:scale>
        <p:origin x="118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D99A3-3202-4D00-A9C9-77AEF91985E5}" type="datetimeFigureOut">
              <a:rPr lang="en-US" smtClean="0"/>
              <a:pPr/>
              <a:t>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BB333-1ECB-405F-A483-340F9A0F2871}" type="slidenum">
              <a:rPr lang="en-US" smtClean="0"/>
              <a:pPr/>
              <a:t>‹#›</a:t>
            </a:fld>
            <a:endParaRPr lang="en-US"/>
          </a:p>
        </p:txBody>
      </p:sp>
    </p:spTree>
    <p:extLst>
      <p:ext uri="{BB962C8B-B14F-4D97-AF65-F5344CB8AC3E}">
        <p14:creationId xmlns:p14="http://schemas.microsoft.com/office/powerpoint/2010/main" val="3148158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A45FB-3C2B-4B9D-A2D5-13CC1193A30F}" type="datetimeFigureOut">
              <a:rPr lang="en-US" smtClean="0"/>
              <a:pPr/>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B1A5B-A681-48C9-99EE-371D1AA221B0}" type="slidenum">
              <a:rPr lang="en-US" smtClean="0"/>
              <a:pPr/>
              <a:t>‹#›</a:t>
            </a:fld>
            <a:endParaRPr lang="en-US"/>
          </a:p>
        </p:txBody>
      </p:sp>
    </p:spTree>
    <p:extLst>
      <p:ext uri="{BB962C8B-B14F-4D97-AF65-F5344CB8AC3E}">
        <p14:creationId xmlns:p14="http://schemas.microsoft.com/office/powerpoint/2010/main" val="350607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4</a:t>
            </a:fld>
            <a:endParaRPr lang="en-US"/>
          </a:p>
        </p:txBody>
      </p:sp>
    </p:spTree>
    <p:extLst>
      <p:ext uri="{BB962C8B-B14F-4D97-AF65-F5344CB8AC3E}">
        <p14:creationId xmlns:p14="http://schemas.microsoft.com/office/powerpoint/2010/main" val="80462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6</a:t>
            </a:fld>
            <a:endParaRPr lang="en-US"/>
          </a:p>
        </p:txBody>
      </p:sp>
    </p:spTree>
    <p:extLst>
      <p:ext uri="{BB962C8B-B14F-4D97-AF65-F5344CB8AC3E}">
        <p14:creationId xmlns:p14="http://schemas.microsoft.com/office/powerpoint/2010/main" val="151224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8</a:t>
            </a:fld>
            <a:endParaRPr lang="en-US"/>
          </a:p>
        </p:txBody>
      </p:sp>
    </p:spTree>
    <p:extLst>
      <p:ext uri="{BB962C8B-B14F-4D97-AF65-F5344CB8AC3E}">
        <p14:creationId xmlns:p14="http://schemas.microsoft.com/office/powerpoint/2010/main" val="107026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t>9</a:t>
            </a:fld>
            <a:endParaRPr lang="en-US"/>
          </a:p>
        </p:txBody>
      </p:sp>
    </p:spTree>
    <p:extLst>
      <p:ext uri="{BB962C8B-B14F-4D97-AF65-F5344CB8AC3E}">
        <p14:creationId xmlns:p14="http://schemas.microsoft.com/office/powerpoint/2010/main" val="83502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11</a:t>
            </a:fld>
            <a:endParaRPr lang="en-US"/>
          </a:p>
        </p:txBody>
      </p:sp>
    </p:spTree>
    <p:extLst>
      <p:ext uri="{BB962C8B-B14F-4D97-AF65-F5344CB8AC3E}">
        <p14:creationId xmlns:p14="http://schemas.microsoft.com/office/powerpoint/2010/main" val="178149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12</a:t>
            </a:fld>
            <a:endParaRPr lang="en-US"/>
          </a:p>
        </p:txBody>
      </p:sp>
    </p:spTree>
    <p:extLst>
      <p:ext uri="{BB962C8B-B14F-4D97-AF65-F5344CB8AC3E}">
        <p14:creationId xmlns:p14="http://schemas.microsoft.com/office/powerpoint/2010/main" val="279725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17</a:t>
            </a:fld>
            <a:endParaRPr lang="en-US"/>
          </a:p>
        </p:txBody>
      </p:sp>
    </p:spTree>
    <p:extLst>
      <p:ext uri="{BB962C8B-B14F-4D97-AF65-F5344CB8AC3E}">
        <p14:creationId xmlns:p14="http://schemas.microsoft.com/office/powerpoint/2010/main" val="421056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20</a:t>
            </a:fld>
            <a:endParaRPr lang="en-US"/>
          </a:p>
        </p:txBody>
      </p:sp>
    </p:spTree>
    <p:extLst>
      <p:ext uri="{BB962C8B-B14F-4D97-AF65-F5344CB8AC3E}">
        <p14:creationId xmlns:p14="http://schemas.microsoft.com/office/powerpoint/2010/main" val="393074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37</a:t>
            </a:fld>
            <a:endParaRPr lang="en-US"/>
          </a:p>
        </p:txBody>
      </p:sp>
    </p:spTree>
    <p:extLst>
      <p:ext uri="{BB962C8B-B14F-4D97-AF65-F5344CB8AC3E}">
        <p14:creationId xmlns:p14="http://schemas.microsoft.com/office/powerpoint/2010/main" val="414476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B83F90-0F8C-4C08-B322-B5281B13E729}" type="datetime1">
              <a:rPr lang="en-US" smtClean="0"/>
              <a:pPr/>
              <a:t>1/13/2016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89AA9CD-E03E-470E-A1F1-67531AF0EE6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3E6EFA-2F75-42A7-BCE8-821E224D04CC}" type="datetime1">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65840E-FCCB-4BC7-908B-968F119264B5}" type="datetime1">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DC1D03-1665-4F3A-9BCE-D2D2A9851494}" type="datetime1">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484732-750E-49D6-8DA5-7F6FA8F37597}" type="datetime1">
              <a:rPr lang="en-US" smtClean="0"/>
              <a:pPr/>
              <a:t>1/13/2016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245709-DEAE-4D95-9C5A-9522F0B3290C}" type="datetime1">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2C111A-D155-4E59-A871-67E658B01282}" type="datetime1">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670C85-462B-41D1-87C6-3A4B723C725A}" type="datetime1">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73BE2-1FF0-48D5-84F9-98F9AB0620A9}" type="datetime1">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86364A-6B22-4A3B-9AEB-0D185DA849BD}" type="datetime1">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2C8460-166E-4E19-B89B-4654D2BD199A}" type="datetime1">
              <a:rPr lang="en-US" smtClean="0"/>
              <a:pPr/>
              <a:t>1/13/2016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E5BFD9-D550-4772-8C13-5592A3EF20EB}" type="datetime1">
              <a:rPr lang="en-US" smtClean="0"/>
              <a:pPr/>
              <a:t>1/13/2016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89AA9CD-E03E-470E-A1F1-67531AF0EE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joelonsoftware.com/articles/Unico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en.wikipedia.org/wiki/Byte_order_mark" TargetMode="Externa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yuhangw@umich.edu" TargetMode="External"/><Relationship Id="rId2" Type="http://schemas.openxmlformats.org/officeDocument/2006/relationships/hyperlink" Target="mailto:mjng@umich.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unicode.org/reports/tr1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santa@umich.ed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santa@umich.ed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python.org/2/howto/regex.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docs.python.org/2/howto/regex.html" TargetMode="External"/><Relationship Id="rId2" Type="http://schemas.openxmlformats.org/officeDocument/2006/relationships/hyperlink" Target="https://developers.google.com/edu/python/regular-expressions" TargetMode="External"/><Relationship Id="rId1" Type="http://schemas.openxmlformats.org/officeDocument/2006/relationships/slideLayout" Target="../slideLayouts/slideLayout2.xml"/><Relationship Id="rId4" Type="http://schemas.openxmlformats.org/officeDocument/2006/relationships/hyperlink" Target="http://docs.python.org/2/library/re.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Winter 2015</a:t>
            </a:r>
          </a:p>
          <a:p>
            <a:r>
              <a:rPr lang="en-US" dirty="0" smtClean="0"/>
              <a:t>Instructor:  Dr.  Yuhang Wang</a:t>
            </a:r>
          </a:p>
        </p:txBody>
      </p:sp>
      <p:sp>
        <p:nvSpPr>
          <p:cNvPr id="2" name="Title 1"/>
          <p:cNvSpPr>
            <a:spLocks noGrp="1"/>
          </p:cNvSpPr>
          <p:nvPr>
            <p:ph type="ctrTitle"/>
          </p:nvPr>
        </p:nvSpPr>
        <p:spPr/>
        <p:txBody>
          <a:bodyPr>
            <a:normAutofit fontScale="90000"/>
          </a:bodyPr>
          <a:lstStyle/>
          <a:p>
            <a:r>
              <a:rPr lang="en-US" dirty="0"/>
              <a:t>Text </a:t>
            </a:r>
            <a:r>
              <a:rPr lang="en-US" dirty="0" smtClean="0"/>
              <a:t>Encodings and</a:t>
            </a:r>
            <a:r>
              <a:rPr lang="en-US" dirty="0"/>
              <a:t/>
            </a:r>
            <a:br>
              <a:rPr lang="en-US" dirty="0"/>
            </a:br>
            <a:r>
              <a:rPr lang="en-US" dirty="0"/>
              <a:t>Extracting Patterns from Text with </a:t>
            </a:r>
            <a:r>
              <a:rPr lang="en-US" dirty="0" smtClean="0"/>
              <a:t/>
            </a:r>
            <a:br>
              <a:rPr lang="en-US" dirty="0" smtClean="0"/>
            </a:br>
            <a:r>
              <a:rPr lang="en-US" dirty="0" smtClean="0"/>
              <a:t>Regular </a:t>
            </a:r>
            <a:r>
              <a:rPr lang="en-US" dirty="0"/>
              <a:t>Expressions</a:t>
            </a:r>
          </a:p>
        </p:txBody>
      </p:sp>
      <p:sp>
        <p:nvSpPr>
          <p:cNvPr id="5" name="Slide Number Placeholder 4"/>
          <p:cNvSpPr>
            <a:spLocks noGrp="1"/>
          </p:cNvSpPr>
          <p:nvPr>
            <p:ph type="sldNum" sz="quarter" idx="12"/>
          </p:nvPr>
        </p:nvSpPr>
        <p:spPr/>
        <p:txBody>
          <a:bodyPr/>
          <a:lstStyle/>
          <a:p>
            <a:fld id="{489AA9CD-E03E-470E-A1F1-67531AF0EE6B}" type="slidenum">
              <a:rPr lang="en-US" smtClean="0"/>
              <a:pPr/>
              <a:t>1</a:t>
            </a:fld>
            <a:endParaRPr lang="en-US"/>
          </a:p>
        </p:txBody>
      </p:sp>
      <p:sp>
        <p:nvSpPr>
          <p:cNvPr id="6" name="Rectangle 5"/>
          <p:cNvSpPr/>
          <p:nvPr/>
        </p:nvSpPr>
        <p:spPr>
          <a:xfrm>
            <a:off x="609600" y="6172200"/>
            <a:ext cx="8305800" cy="369332"/>
          </a:xfrm>
          <a:prstGeom prst="rect">
            <a:avLst/>
          </a:prstGeom>
        </p:spPr>
        <p:txBody>
          <a:bodyPr wrap="square">
            <a:spAutoFit/>
          </a:bodyPr>
          <a:lstStyle/>
          <a:p>
            <a:pPr algn="ctr"/>
            <a:r>
              <a:rPr lang="en-US" dirty="0"/>
              <a:t>Some slides from: </a:t>
            </a:r>
            <a:r>
              <a:rPr lang="en-US" dirty="0" err="1" smtClean="0"/>
              <a:t>Kevyn</a:t>
            </a:r>
            <a:r>
              <a:rPr lang="en-US" dirty="0" smtClean="0"/>
              <a:t> </a:t>
            </a:r>
            <a:r>
              <a:rPr lang="en-US" dirty="0"/>
              <a:t>Collins-</a:t>
            </a:r>
            <a:r>
              <a:rPr lang="en-US" dirty="0" smtClean="0"/>
              <a:t>Thompson, </a:t>
            </a:r>
            <a:r>
              <a:rPr lang="en-US" dirty="0" err="1" smtClean="0"/>
              <a:t>Qiaozhu</a:t>
            </a:r>
            <a:r>
              <a:rPr lang="en-US" dirty="0" smtClean="0"/>
              <a:t> </a:t>
            </a:r>
            <a:r>
              <a:rPr lang="en-US" dirty="0"/>
              <a:t>Mei, Charles Severance and Patrick </a:t>
            </a:r>
            <a:r>
              <a:rPr lang="en-US" dirty="0" err="1"/>
              <a:t>Dudas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such thing as plain text.*</a:t>
            </a:r>
            <a:endParaRPr lang="en-US" dirty="0"/>
          </a:p>
        </p:txBody>
      </p:sp>
      <p:sp>
        <p:nvSpPr>
          <p:cNvPr id="3" name="Content Placeholder 2"/>
          <p:cNvSpPr>
            <a:spLocks noGrp="1"/>
          </p:cNvSpPr>
          <p:nvPr>
            <p:ph idx="1"/>
          </p:nvPr>
        </p:nvSpPr>
        <p:spPr/>
        <p:txBody>
          <a:bodyPr/>
          <a:lstStyle/>
          <a:p>
            <a:r>
              <a:rPr lang="en-US" dirty="0" smtClean="0"/>
              <a:t>We live in a multilingual world</a:t>
            </a:r>
          </a:p>
          <a:p>
            <a:r>
              <a:rPr lang="en-US" dirty="0"/>
              <a:t>It </a:t>
            </a:r>
            <a:r>
              <a:rPr lang="en-US" dirty="0" smtClean="0"/>
              <a:t>doesn't </a:t>
            </a:r>
            <a:r>
              <a:rPr lang="en-US" dirty="0"/>
              <a:t>make sense to have a string without knowing what encoding it uses. </a:t>
            </a:r>
            <a:endParaRPr lang="en-US" dirty="0" smtClean="0"/>
          </a:p>
          <a:p>
            <a:r>
              <a:rPr lang="en-US" dirty="0" smtClean="0"/>
              <a:t>To deal with textual data, you first have to know how to decode the text!</a:t>
            </a:r>
          </a:p>
          <a:p>
            <a:r>
              <a:rPr lang="en-US" dirty="0" smtClean="0"/>
              <a:t>Every working programmer must know the basics of character sets, encodings.</a:t>
            </a:r>
          </a:p>
          <a:p>
            <a:r>
              <a:rPr lang="en-US" dirty="0" smtClean="0"/>
              <a:t>Enter… Unicode.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10</a:t>
            </a:fld>
            <a:endParaRPr lang="en-US"/>
          </a:p>
        </p:txBody>
      </p:sp>
      <p:sp>
        <p:nvSpPr>
          <p:cNvPr id="6" name="TextBox 5"/>
          <p:cNvSpPr txBox="1"/>
          <p:nvPr/>
        </p:nvSpPr>
        <p:spPr>
          <a:xfrm>
            <a:off x="1524000" y="5941497"/>
            <a:ext cx="6275500" cy="369332"/>
          </a:xfrm>
          <a:prstGeom prst="rect">
            <a:avLst/>
          </a:prstGeom>
          <a:noFill/>
        </p:spPr>
        <p:txBody>
          <a:bodyPr wrap="none" rtlCol="0">
            <a:spAutoFit/>
          </a:bodyPr>
          <a:lstStyle/>
          <a:p>
            <a:r>
              <a:rPr lang="en-US" dirty="0" smtClean="0">
                <a:hlinkClick r:id="rId2"/>
              </a:rPr>
              <a:t>*Source:  http</a:t>
            </a:r>
            <a:r>
              <a:rPr lang="en-US" dirty="0">
                <a:hlinkClick r:id="rId2"/>
              </a:rPr>
              <a:t>://www.joelonsoftware.com/articles/Unicode.html</a:t>
            </a:r>
            <a:endParaRPr lang="en-US" dirty="0"/>
          </a:p>
        </p:txBody>
      </p:sp>
    </p:spTree>
    <p:extLst>
      <p:ext uri="{BB962C8B-B14F-4D97-AF65-F5344CB8AC3E}">
        <p14:creationId xmlns:p14="http://schemas.microsoft.com/office/powerpoint/2010/main" val="316133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a:t>
            </a:r>
            <a:endParaRPr lang="en-US" dirty="0"/>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t>Encoding standard that covers more than 110,000 characters and more than 100 human languages. </a:t>
            </a:r>
          </a:p>
          <a:p>
            <a:pPr lvl="1"/>
            <a:r>
              <a:rPr lang="en-US" dirty="0" smtClean="0"/>
              <a:t>Contains ISO-Latin-1: first </a:t>
            </a:r>
            <a:r>
              <a:rPr lang="en-US" dirty="0"/>
              <a:t>256 </a:t>
            </a:r>
            <a:r>
              <a:rPr lang="en-US" dirty="0" smtClean="0"/>
              <a:t>characters </a:t>
            </a:r>
            <a:r>
              <a:rPr lang="en-US" dirty="0"/>
              <a:t>the same</a:t>
            </a:r>
          </a:p>
          <a:p>
            <a:pPr lvl="1"/>
            <a:r>
              <a:rPr lang="en-US" dirty="0"/>
              <a:t>First draft standard 1991: owned by Unicode Consortium</a:t>
            </a:r>
          </a:p>
          <a:p>
            <a:pPr lvl="1"/>
            <a:r>
              <a:rPr lang="en-US" dirty="0"/>
              <a:t>Beginning to replace ASCII and ISO character sets</a:t>
            </a:r>
          </a:p>
          <a:p>
            <a:r>
              <a:rPr lang="en-US" dirty="0" smtClean="0"/>
              <a:t>In </a:t>
            </a:r>
            <a:r>
              <a:rPr lang="en-US" dirty="0"/>
              <a:t>theory, 0x0 to 0x10FFFF  (1,114,112 characters)</a:t>
            </a:r>
          </a:p>
          <a:p>
            <a:pPr lvl="1"/>
            <a:r>
              <a:rPr lang="en-US" dirty="0" smtClean="0"/>
              <a:t>Almost </a:t>
            </a:r>
            <a:r>
              <a:rPr lang="en-US" dirty="0"/>
              <a:t>every language and past/present symbol you can think of</a:t>
            </a:r>
          </a:p>
          <a:p>
            <a:pPr lvl="2"/>
            <a:r>
              <a:rPr lang="en-US" dirty="0" smtClean="0"/>
              <a:t>Coming soon: </a:t>
            </a:r>
            <a:r>
              <a:rPr lang="en-US" dirty="0"/>
              <a:t>Star Trek languages, e.g. Klingon: private use </a:t>
            </a:r>
            <a:r>
              <a:rPr lang="en-US" dirty="0" smtClean="0"/>
              <a:t>area</a:t>
            </a:r>
          </a:p>
          <a:p>
            <a:r>
              <a:rPr lang="en-US" dirty="0"/>
              <a:t>Implemented in most modern operating systems programming languages, and software</a:t>
            </a:r>
          </a:p>
          <a:p>
            <a:pPr lvl="1"/>
            <a:r>
              <a:rPr lang="en-US" dirty="0"/>
              <a:t>Including XML, Java, .NET framework, </a:t>
            </a:r>
            <a:r>
              <a:rPr lang="en-US" dirty="0" smtClean="0"/>
              <a:t>etc</a:t>
            </a:r>
            <a:r>
              <a:rPr lang="en-US" dirty="0"/>
              <a:t>.</a:t>
            </a:r>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11</a:t>
            </a:fld>
            <a:endParaRPr lang="en-US"/>
          </a:p>
        </p:txBody>
      </p:sp>
      <p:sp>
        <p:nvSpPr>
          <p:cNvPr id="6" name="TextBox 5"/>
          <p:cNvSpPr txBox="1"/>
          <p:nvPr/>
        </p:nvSpPr>
        <p:spPr>
          <a:xfrm>
            <a:off x="1456452" y="5941497"/>
            <a:ext cx="6160084" cy="369332"/>
          </a:xfrm>
          <a:prstGeom prst="rect">
            <a:avLst/>
          </a:prstGeom>
          <a:noFill/>
        </p:spPr>
        <p:txBody>
          <a:bodyPr wrap="none" rtlCol="0">
            <a:spAutoFit/>
          </a:bodyPr>
          <a:lstStyle/>
          <a:p>
            <a:r>
              <a:rPr lang="en-US" dirty="0" smtClean="0"/>
              <a:t>Source:  </a:t>
            </a:r>
            <a:r>
              <a:rPr lang="en-US" dirty="0">
                <a:hlinkClick r:id="rId3"/>
              </a:rPr>
              <a:t>http://www.joelonsoftware.com/articles/Unicode.html</a:t>
            </a:r>
            <a:endParaRPr lang="en-US" dirty="0"/>
          </a:p>
        </p:txBody>
      </p:sp>
      <p:sp>
        <p:nvSpPr>
          <p:cNvPr id="7" name="Oval 6"/>
          <p:cNvSpPr/>
          <p:nvPr/>
        </p:nvSpPr>
        <p:spPr>
          <a:xfrm>
            <a:off x="8602815" y="168275"/>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85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case you needed convincing that Unicode is serious about being a universal encoding…</a:t>
            </a:r>
            <a:endParaRPr lang="en-US" sz="2800"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12</a:t>
            </a:fld>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28" t="10800" r="32064"/>
          <a:stretch/>
        </p:blipFill>
        <p:spPr bwMode="auto">
          <a:xfrm>
            <a:off x="609600" y="1600200"/>
            <a:ext cx="3962400" cy="42900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5477" t="11601" r="35274" b="7142"/>
          <a:stretch/>
        </p:blipFill>
        <p:spPr bwMode="auto">
          <a:xfrm>
            <a:off x="4495800" y="1488885"/>
            <a:ext cx="4191000" cy="46255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709404" y="6234919"/>
            <a:ext cx="7725192" cy="246221"/>
          </a:xfrm>
          <a:prstGeom prst="rect">
            <a:avLst/>
          </a:prstGeom>
          <a:noFill/>
        </p:spPr>
        <p:txBody>
          <a:bodyPr wrap="none" rtlCol="0">
            <a:spAutoFit/>
          </a:bodyPr>
          <a:lstStyle/>
          <a:p>
            <a:r>
              <a:rPr lang="en-US" sz="1000" dirty="0">
                <a:latin typeface="Courier New" pitchFamily="49" charset="0"/>
                <a:cs typeface="Courier New" pitchFamily="49" charset="0"/>
              </a:rPr>
              <a:t>[Source: http://</a:t>
            </a:r>
            <a:r>
              <a:rPr lang="en-US" sz="1000" dirty="0" smtClean="0">
                <a:latin typeface="Courier New" pitchFamily="49" charset="0"/>
                <a:cs typeface="Courier New" pitchFamily="49" charset="0"/>
              </a:rPr>
              <a:t>www.unicode.org/charts/PDF/U1B00.pdf  http</a:t>
            </a:r>
            <a:r>
              <a:rPr lang="en-US" sz="1000" dirty="0">
                <a:latin typeface="Courier New" pitchFamily="49" charset="0"/>
                <a:cs typeface="Courier New" pitchFamily="49" charset="0"/>
              </a:rPr>
              <a:t>://www.unicode.org/charts/PDF/U2A00.pdf]</a:t>
            </a:r>
            <a:endParaRPr lang="en-US" sz="1000" dirty="0"/>
          </a:p>
        </p:txBody>
      </p:sp>
    </p:spTree>
    <p:extLst>
      <p:ext uri="{BB962C8B-B14F-4D97-AF65-F5344CB8AC3E}">
        <p14:creationId xmlns:p14="http://schemas.microsoft.com/office/powerpoint/2010/main" val="3631640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support in a correctly-implemented Web browser</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13</a:t>
            </a:fld>
            <a:endParaRPr lang="en-US"/>
          </a:p>
        </p:txBody>
      </p:sp>
      <p:pic>
        <p:nvPicPr>
          <p:cNvPr id="6" name="Picture 5"/>
          <p:cNvPicPr>
            <a:picLocks noChangeAspect="1"/>
          </p:cNvPicPr>
          <p:nvPr/>
        </p:nvPicPr>
        <p:blipFill rotWithShape="1">
          <a:blip r:embed="rId2"/>
          <a:srcRect l="7000" t="10396" r="8647" b="1231"/>
          <a:stretch/>
        </p:blipFill>
        <p:spPr>
          <a:xfrm>
            <a:off x="446314" y="1524000"/>
            <a:ext cx="8240486" cy="4640261"/>
          </a:xfrm>
          <a:prstGeom prst="rect">
            <a:avLst/>
          </a:prstGeom>
        </p:spPr>
      </p:pic>
    </p:spTree>
    <p:extLst>
      <p:ext uri="{BB962C8B-B14F-4D97-AF65-F5344CB8AC3E}">
        <p14:creationId xmlns:p14="http://schemas.microsoft.com/office/powerpoint/2010/main" val="2694424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Unicode characters:  'code points'</a:t>
            </a:r>
            <a:endParaRPr lang="en-US" dirty="0"/>
          </a:p>
        </p:txBody>
      </p:sp>
      <p:sp>
        <p:nvSpPr>
          <p:cNvPr id="3" name="Content Placeholder 2"/>
          <p:cNvSpPr>
            <a:spLocks noGrp="1"/>
          </p:cNvSpPr>
          <p:nvPr>
            <p:ph idx="1"/>
          </p:nvPr>
        </p:nvSpPr>
        <p:spPr>
          <a:xfrm>
            <a:off x="838200" y="1447800"/>
            <a:ext cx="8001000" cy="4724400"/>
          </a:xfrm>
        </p:spPr>
        <p:txBody>
          <a:bodyPr>
            <a:noAutofit/>
          </a:bodyPr>
          <a:lstStyle/>
          <a:p>
            <a:r>
              <a:rPr lang="en-US" sz="2000" dirty="0"/>
              <a:t>Every </a:t>
            </a:r>
            <a:r>
              <a:rPr lang="en-US" sz="2000" dirty="0" smtClean="0"/>
              <a:t>character is </a:t>
            </a:r>
            <a:r>
              <a:rPr lang="en-US" sz="2000" dirty="0"/>
              <a:t>assigned </a:t>
            </a:r>
            <a:r>
              <a:rPr lang="en-US" sz="2000" dirty="0" smtClean="0"/>
              <a:t>an integer number </a:t>
            </a:r>
            <a:r>
              <a:rPr lang="en-US" sz="2000" dirty="0"/>
              <a:t>by the Unicode </a:t>
            </a:r>
            <a:r>
              <a:rPr lang="en-US" sz="2000" dirty="0" smtClean="0"/>
              <a:t>consortium. This integer number </a:t>
            </a:r>
            <a:r>
              <a:rPr lang="en-US" sz="2000" dirty="0"/>
              <a:t>is called </a:t>
            </a:r>
            <a:r>
              <a:rPr lang="en-US" sz="2000" dirty="0" smtClean="0"/>
              <a:t>the</a:t>
            </a:r>
            <a:r>
              <a:rPr lang="en-US" sz="2000" dirty="0"/>
              <a:t> </a:t>
            </a:r>
            <a:r>
              <a:rPr lang="en-US" sz="2000" i="1" u="sng" dirty="0"/>
              <a:t>code point</a:t>
            </a:r>
            <a:r>
              <a:rPr lang="en-US" sz="2000" dirty="0"/>
              <a:t>. </a:t>
            </a:r>
            <a:endParaRPr lang="en-US" sz="2000" dirty="0" smtClean="0"/>
          </a:p>
          <a:p>
            <a:r>
              <a:rPr lang="en-US" sz="2000" dirty="0"/>
              <a:t>A code point is an integer value, usually denoted in base 16. In the standard, a code point is written using the notation U+12ca to mean the character with value 0x12ca (4810 decimal). </a:t>
            </a:r>
            <a:endParaRPr lang="en-US" sz="2000" dirty="0" smtClean="0"/>
          </a:p>
          <a:p>
            <a:r>
              <a:rPr lang="en-US" sz="2000" dirty="0"/>
              <a:t>The U+ means "Unicode" and the numbers are </a:t>
            </a:r>
            <a:r>
              <a:rPr lang="en-US" sz="2000" u="sng" dirty="0" smtClean="0"/>
              <a:t>hexadecimal (base 16)</a:t>
            </a:r>
            <a:r>
              <a:rPr lang="en-US" sz="2000" u="sng" dirty="0"/>
              <a:t> </a:t>
            </a:r>
            <a:r>
              <a:rPr lang="en-US" sz="2000" u="sng" dirty="0" smtClean="0"/>
              <a:t> </a:t>
            </a:r>
          </a:p>
          <a:p>
            <a:r>
              <a:rPr lang="en-US" sz="2000" dirty="0" smtClean="0"/>
              <a:t>They’re all listed on</a:t>
            </a:r>
            <a:r>
              <a:rPr lang="en-US" sz="2000" dirty="0"/>
              <a:t> </a:t>
            </a:r>
            <a:r>
              <a:rPr lang="en-US" sz="2000" dirty="0">
                <a:hlinkClick r:id="rId2"/>
              </a:rPr>
              <a:t>the Unicode web </a:t>
            </a:r>
            <a:r>
              <a:rPr lang="en-US" sz="2000" dirty="0" smtClean="0">
                <a:hlinkClick r:id="rId2"/>
              </a:rPr>
              <a:t>site</a:t>
            </a:r>
            <a:r>
              <a:rPr lang="en-US" sz="2000" dirty="0" smtClean="0"/>
              <a:t>. </a:t>
            </a:r>
          </a:p>
          <a:p>
            <a:pPr marL="0" indent="0">
              <a:buNone/>
            </a:pPr>
            <a:r>
              <a:rPr lang="en-US" sz="2000" b="1" dirty="0"/>
              <a:t> </a:t>
            </a:r>
            <a:r>
              <a:rPr lang="en-US" sz="2000" b="1" dirty="0" smtClean="0"/>
              <a:t>   HELLO</a:t>
            </a:r>
            <a:r>
              <a:rPr lang="en-US" sz="2000" b="1" dirty="0"/>
              <a:t> </a:t>
            </a:r>
            <a:r>
              <a:rPr lang="en-US" sz="2000" b="1" dirty="0" smtClean="0"/>
              <a:t>=&gt; </a:t>
            </a:r>
            <a:r>
              <a:rPr lang="pl-PL" sz="2000" dirty="0" smtClean="0"/>
              <a:t>U+0048 </a:t>
            </a:r>
            <a:r>
              <a:rPr lang="pl-PL" sz="2000" dirty="0"/>
              <a:t>U+0065 U+006C U+006C U+</a:t>
            </a:r>
            <a:r>
              <a:rPr lang="pl-PL" sz="2000" dirty="0" smtClean="0"/>
              <a:t>006F</a:t>
            </a:r>
            <a:endParaRPr lang="en-US" sz="2000" dirty="0" smtClean="0"/>
          </a:p>
          <a:p>
            <a:r>
              <a:rPr lang="en-US" sz="2000" u="sng" dirty="0" smtClean="0"/>
              <a:t>UTF-8 Encoding:</a:t>
            </a:r>
            <a:r>
              <a:rPr lang="en-US" sz="2000" dirty="0" smtClean="0"/>
              <a:t>  </a:t>
            </a:r>
          </a:p>
          <a:p>
            <a:pPr lvl="1"/>
            <a:r>
              <a:rPr lang="en-US" sz="1800" dirty="0" smtClean="0"/>
              <a:t>In </a:t>
            </a:r>
            <a:r>
              <a:rPr lang="en-US" sz="1800" dirty="0"/>
              <a:t>UTF-8, every code point from 0-127 is stored </a:t>
            </a:r>
            <a:r>
              <a:rPr lang="en-US" sz="1800" i="1" dirty="0"/>
              <a:t>in a single byte</a:t>
            </a:r>
            <a:r>
              <a:rPr lang="en-US" sz="1800" dirty="0"/>
              <a:t>. </a:t>
            </a:r>
            <a:endParaRPr lang="en-US" sz="1800" dirty="0" smtClean="0"/>
          </a:p>
          <a:p>
            <a:pPr lvl="1"/>
            <a:r>
              <a:rPr lang="en-US" sz="1800" dirty="0" smtClean="0"/>
              <a:t>Only </a:t>
            </a:r>
            <a:r>
              <a:rPr lang="en-US" sz="1800" dirty="0"/>
              <a:t>code points 128 and above are stored using 2, 3, </a:t>
            </a:r>
            <a:r>
              <a:rPr lang="en-US" sz="1800" dirty="0" smtClean="0"/>
              <a:t>or 4 bytes.  </a:t>
            </a:r>
          </a:p>
          <a:p>
            <a:r>
              <a:rPr lang="en-US" sz="2000" dirty="0" smtClean="0"/>
              <a:t>Neat </a:t>
            </a:r>
            <a:r>
              <a:rPr lang="en-US" sz="2000" dirty="0"/>
              <a:t>side </a:t>
            </a:r>
            <a:r>
              <a:rPr lang="en-US" sz="2000" dirty="0" smtClean="0"/>
              <a:t>effect: </a:t>
            </a:r>
            <a:r>
              <a:rPr lang="en-US" sz="2000" dirty="0"/>
              <a:t>English </a:t>
            </a:r>
            <a:r>
              <a:rPr lang="en-US" sz="2000" dirty="0" smtClean="0"/>
              <a:t>letters looks</a:t>
            </a:r>
            <a:r>
              <a:rPr lang="en-US" sz="2000" dirty="0"/>
              <a:t> </a:t>
            </a:r>
            <a:r>
              <a:rPr lang="en-US" sz="2000" i="1" dirty="0"/>
              <a:t>exactly the same in UTF-8 as it did in </a:t>
            </a:r>
            <a:r>
              <a:rPr lang="en-US" sz="2000" i="1" dirty="0" smtClean="0"/>
              <a:t>ASCII</a:t>
            </a:r>
            <a:endParaRPr lang="en-US" sz="1050" dirty="0" smtClean="0"/>
          </a:p>
          <a:p>
            <a:pPr marL="0" indent="0">
              <a:buNone/>
            </a:pPr>
            <a:endParaRPr lang="en-US" sz="2000"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14</a:t>
            </a:fld>
            <a:endParaRPr lang="en-US"/>
          </a:p>
        </p:txBody>
      </p:sp>
    </p:spTree>
    <p:extLst>
      <p:ext uri="{BB962C8B-B14F-4D97-AF65-F5344CB8AC3E}">
        <p14:creationId xmlns:p14="http://schemas.microsoft.com/office/powerpoint/2010/main" val="171930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Someone gives you a document.</a:t>
            </a:r>
            <a:br>
              <a:rPr lang="en-US" sz="3200" dirty="0" smtClean="0"/>
            </a:br>
            <a:r>
              <a:rPr lang="en-US" sz="3200" dirty="0" smtClean="0"/>
              <a:t>How do you know the encoding?</a:t>
            </a:r>
            <a:endParaRPr lang="en-US" sz="3200" dirty="0"/>
          </a:p>
        </p:txBody>
      </p:sp>
      <p:sp>
        <p:nvSpPr>
          <p:cNvPr id="3" name="Content Placeholder 2"/>
          <p:cNvSpPr>
            <a:spLocks noGrp="1"/>
          </p:cNvSpPr>
          <p:nvPr>
            <p:ph idx="1"/>
          </p:nvPr>
        </p:nvSpPr>
        <p:spPr>
          <a:xfrm>
            <a:off x="838200" y="1371600"/>
            <a:ext cx="7924800" cy="4953000"/>
          </a:xfrm>
        </p:spPr>
        <p:txBody>
          <a:bodyPr>
            <a:normAutofit fontScale="92500" lnSpcReduction="20000"/>
          </a:bodyPr>
          <a:lstStyle/>
          <a:p>
            <a:pPr marL="0" indent="0">
              <a:buNone/>
            </a:pPr>
            <a:r>
              <a:rPr lang="en-US" u="sng" dirty="0" smtClean="0"/>
              <a:t>Email</a:t>
            </a:r>
            <a:r>
              <a:rPr lang="en-US" dirty="0" smtClean="0"/>
              <a:t>:</a:t>
            </a:r>
          </a:p>
          <a:p>
            <a:pPr marL="0" indent="0">
              <a:buNone/>
            </a:pPr>
            <a:r>
              <a:rPr lang="en-US" b="1" dirty="0" smtClean="0"/>
              <a:t>         </a:t>
            </a:r>
            <a:r>
              <a:rPr lang="en-US" dirty="0" smtClean="0"/>
              <a:t>Content-Type</a:t>
            </a:r>
            <a:r>
              <a:rPr lang="en-US" dirty="0"/>
              <a:t>: text/plain; charset="UTF-8</a:t>
            </a:r>
            <a:r>
              <a:rPr lang="en-US" dirty="0" smtClean="0"/>
              <a:t>"</a:t>
            </a:r>
            <a:endParaRPr lang="nb-NO" u="sng" dirty="0" smtClean="0"/>
          </a:p>
          <a:p>
            <a:pPr marL="0" indent="0">
              <a:buNone/>
            </a:pPr>
            <a:r>
              <a:rPr lang="nb-NO" u="sng" dirty="0" smtClean="0"/>
              <a:t>HTML</a:t>
            </a:r>
            <a:r>
              <a:rPr lang="nb-NO" dirty="0" smtClean="0"/>
              <a:t>: </a:t>
            </a:r>
          </a:p>
          <a:p>
            <a:r>
              <a:rPr lang="nb-NO" sz="2100" dirty="0" smtClean="0">
                <a:latin typeface="Courier New" panose="02070309020205020404" pitchFamily="49" charset="0"/>
                <a:cs typeface="Courier New" panose="02070309020205020404" pitchFamily="49" charset="0"/>
              </a:rPr>
              <a:t>&lt;html&gt;&lt;</a:t>
            </a:r>
            <a:r>
              <a:rPr lang="nb-NO" sz="2100" dirty="0">
                <a:latin typeface="Courier New" panose="02070309020205020404" pitchFamily="49" charset="0"/>
                <a:cs typeface="Courier New" panose="02070309020205020404" pitchFamily="49" charset="0"/>
              </a:rPr>
              <a:t>head&gt;</a:t>
            </a:r>
            <a:br>
              <a:rPr lang="nb-NO" sz="2100" dirty="0">
                <a:latin typeface="Courier New" panose="02070309020205020404" pitchFamily="49" charset="0"/>
                <a:cs typeface="Courier New" panose="02070309020205020404" pitchFamily="49" charset="0"/>
              </a:rPr>
            </a:br>
            <a:r>
              <a:rPr lang="nb-NO" sz="2100" dirty="0">
                <a:latin typeface="Courier New" panose="02070309020205020404" pitchFamily="49" charset="0"/>
                <a:cs typeface="Courier New" panose="02070309020205020404" pitchFamily="49" charset="0"/>
              </a:rPr>
              <a:t>&lt;meta http-equiv="Content-Type" content="text/html; charset=utf-8</a:t>
            </a:r>
            <a:r>
              <a:rPr lang="nb-NO" sz="2100" dirty="0" smtClean="0">
                <a:latin typeface="Courier New" panose="02070309020205020404" pitchFamily="49" charset="0"/>
                <a:cs typeface="Courier New" panose="02070309020205020404" pitchFamily="49" charset="0"/>
              </a:rPr>
              <a:t>"&gt;</a:t>
            </a:r>
          </a:p>
          <a:p>
            <a:r>
              <a:rPr lang="nb-NO" sz="2300" dirty="0" err="1" smtClean="0"/>
              <a:t>Sometimes</a:t>
            </a:r>
            <a:r>
              <a:rPr lang="nb-NO" sz="2300" dirty="0" smtClean="0"/>
              <a:t> </a:t>
            </a:r>
            <a:r>
              <a:rPr lang="nb-NO" sz="2300" dirty="0" err="1" smtClean="0"/>
              <a:t>missing</a:t>
            </a:r>
            <a:r>
              <a:rPr lang="nb-NO" sz="2300" dirty="0" smtClean="0"/>
              <a:t>, so clever browsers will try to figure out the language and encoding from the frequency distribution of byte patterns</a:t>
            </a:r>
          </a:p>
          <a:p>
            <a:pPr marL="0" indent="0">
              <a:buNone/>
            </a:pPr>
            <a:r>
              <a:rPr lang="nb-NO" u="sng" dirty="0" smtClean="0"/>
              <a:t>Python scripts</a:t>
            </a:r>
            <a:r>
              <a:rPr lang="nb-NO" dirty="0" smtClean="0"/>
              <a:t>: First line special comment, e.g.</a:t>
            </a:r>
          </a:p>
          <a:p>
            <a:pPr marL="0" indent="0">
              <a:buNone/>
            </a:pPr>
            <a:r>
              <a:rPr lang="nb-NO" sz="2100" b="1" dirty="0" smtClean="0">
                <a:latin typeface="Courier New" panose="02070309020205020404" pitchFamily="49" charset="0"/>
                <a:cs typeface="Courier New" panose="02070309020205020404" pitchFamily="49" charset="0"/>
              </a:rPr>
              <a:t>	</a:t>
            </a:r>
            <a:r>
              <a:rPr lang="nb-NO" sz="2100" dirty="0" smtClean="0">
                <a:latin typeface="Courier New" panose="02070309020205020404" pitchFamily="49" charset="0"/>
                <a:cs typeface="Courier New" panose="02070309020205020404" pitchFamily="49" charset="0"/>
              </a:rPr>
              <a:t># </a:t>
            </a:r>
            <a:r>
              <a:rPr lang="nb-NO" sz="2100" dirty="0">
                <a:latin typeface="Courier New" panose="02070309020205020404" pitchFamily="49" charset="0"/>
                <a:cs typeface="Courier New" panose="02070309020205020404" pitchFamily="49" charset="0"/>
              </a:rPr>
              <a:t>-*- coding: utf-8 </a:t>
            </a:r>
            <a:r>
              <a:rPr lang="nb-NO" sz="21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itchFamily="49" charset="0"/>
                <a:cs typeface="Courier New" pitchFamily="49" charset="0"/>
              </a:rPr>
              <a:t>	or</a:t>
            </a:r>
          </a:p>
          <a:p>
            <a:pPr marL="0" indent="0">
              <a:buNone/>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 coding: latin-1 -*- </a:t>
            </a:r>
            <a:endParaRPr lang="en-US" sz="2000" dirty="0" smtClean="0">
              <a:latin typeface="Courier New" pitchFamily="49" charset="0"/>
              <a:cs typeface="Courier New" pitchFamily="49" charset="0"/>
            </a:endParaRPr>
          </a:p>
          <a:p>
            <a:pPr marL="0" indent="0">
              <a:buNone/>
            </a:pPr>
            <a:r>
              <a:rPr lang="en-US" u="sng" dirty="0" smtClean="0">
                <a:cs typeface="Courier New" pitchFamily="49" charset="0"/>
              </a:rPr>
              <a:t>"Plain" Text files:</a:t>
            </a:r>
          </a:p>
          <a:p>
            <a:pPr marL="0" indent="0">
              <a:buNone/>
            </a:pPr>
            <a:r>
              <a:rPr lang="en-US" sz="2100" dirty="0">
                <a:cs typeface="Courier New" pitchFamily="49" charset="0"/>
              </a:rPr>
              <a:t>The </a:t>
            </a:r>
            <a:r>
              <a:rPr lang="en-US" sz="2100" dirty="0" smtClean="0">
                <a:cs typeface="Courier New" pitchFamily="49" charset="0"/>
              </a:rPr>
              <a:t>BOM (byte order mark) at the beginning of the file (example on next slide)</a:t>
            </a:r>
          </a:p>
          <a:p>
            <a:pPr marL="0" indent="0">
              <a:buNone/>
            </a:pPr>
            <a:r>
              <a:rPr lang="en-US" sz="2100" dirty="0" smtClean="0">
                <a:cs typeface="Courier New" pitchFamily="49" charset="0"/>
              </a:rPr>
              <a:t>If BOM is missing, you will have to ask the sender what encoding was used. </a:t>
            </a:r>
          </a:p>
          <a:p>
            <a:pPr marL="0" indent="0">
              <a:buNone/>
            </a:pPr>
            <a:endParaRPr lang="en-US" sz="2000" dirty="0">
              <a:latin typeface="Courier New" pitchFamily="49" charset="0"/>
              <a:cs typeface="Courier New" pitchFamily="49" charset="0"/>
            </a:endParaRPr>
          </a:p>
          <a:p>
            <a:pPr marL="0" indent="0">
              <a:buNone/>
            </a:pPr>
            <a:endParaRPr lang="nb-NO" sz="2100" dirty="0" smtClean="0">
              <a:latin typeface="Courier New" panose="02070309020205020404" pitchFamily="49" charset="0"/>
              <a:cs typeface="Courier New" panose="02070309020205020404" pitchFamily="49" charset="0"/>
            </a:endParaRPr>
          </a:p>
          <a:p>
            <a:pPr marL="0" indent="0">
              <a:buNone/>
            </a:pPr>
            <a:endParaRPr lang="nb-NO"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15</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text file with UTF-8 encoding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16</a:t>
            </a:fld>
            <a:endParaRPr lang="en-US"/>
          </a:p>
        </p:txBody>
      </p:sp>
      <p:pic>
        <p:nvPicPr>
          <p:cNvPr id="7" name="Picture 6"/>
          <p:cNvPicPr>
            <a:picLocks noChangeAspect="1"/>
          </p:cNvPicPr>
          <p:nvPr/>
        </p:nvPicPr>
        <p:blipFill>
          <a:blip r:embed="rId2"/>
          <a:stretch>
            <a:fillRect/>
          </a:stretch>
        </p:blipFill>
        <p:spPr>
          <a:xfrm>
            <a:off x="1143000" y="2057400"/>
            <a:ext cx="5181600" cy="1776084"/>
          </a:xfrm>
          <a:prstGeom prst="rect">
            <a:avLst/>
          </a:prstGeom>
        </p:spPr>
      </p:pic>
      <p:pic>
        <p:nvPicPr>
          <p:cNvPr id="8" name="Picture 7"/>
          <p:cNvPicPr>
            <a:picLocks noChangeAspect="1"/>
          </p:cNvPicPr>
          <p:nvPr/>
        </p:nvPicPr>
        <p:blipFill>
          <a:blip r:embed="rId3"/>
          <a:stretch>
            <a:fillRect/>
          </a:stretch>
        </p:blipFill>
        <p:spPr>
          <a:xfrm>
            <a:off x="1143000" y="4495800"/>
            <a:ext cx="6709317" cy="1447800"/>
          </a:xfrm>
          <a:prstGeom prst="rect">
            <a:avLst/>
          </a:prstGeom>
        </p:spPr>
      </p:pic>
      <p:sp>
        <p:nvSpPr>
          <p:cNvPr id="9" name="TextBox 8"/>
          <p:cNvSpPr txBox="1"/>
          <p:nvPr/>
        </p:nvSpPr>
        <p:spPr>
          <a:xfrm>
            <a:off x="1143000" y="1524000"/>
            <a:ext cx="4648200" cy="523220"/>
          </a:xfrm>
          <a:prstGeom prst="rect">
            <a:avLst/>
          </a:prstGeom>
          <a:noFill/>
        </p:spPr>
        <p:txBody>
          <a:bodyPr wrap="square" rtlCol="0">
            <a:spAutoFit/>
          </a:bodyPr>
          <a:lstStyle/>
          <a:p>
            <a:r>
              <a:rPr lang="en-US" sz="2800" dirty="0" smtClean="0"/>
              <a:t>Open as text file in Sublime Text: </a:t>
            </a:r>
            <a:endParaRPr lang="en-US" sz="2800" dirty="0"/>
          </a:p>
        </p:txBody>
      </p:sp>
      <p:sp>
        <p:nvSpPr>
          <p:cNvPr id="10" name="TextBox 9"/>
          <p:cNvSpPr txBox="1"/>
          <p:nvPr/>
        </p:nvSpPr>
        <p:spPr>
          <a:xfrm>
            <a:off x="1143000" y="3886200"/>
            <a:ext cx="6019800" cy="523220"/>
          </a:xfrm>
          <a:prstGeom prst="rect">
            <a:avLst/>
          </a:prstGeom>
          <a:noFill/>
        </p:spPr>
        <p:txBody>
          <a:bodyPr wrap="square" rtlCol="0">
            <a:spAutoFit/>
          </a:bodyPr>
          <a:lstStyle/>
          <a:p>
            <a:r>
              <a:rPr lang="en-US" sz="2800" dirty="0" smtClean="0"/>
              <a:t>Open as binary file in Hex Fiend: </a:t>
            </a:r>
            <a:endParaRPr lang="en-US" sz="2800" dirty="0"/>
          </a:p>
        </p:txBody>
      </p:sp>
      <p:sp>
        <p:nvSpPr>
          <p:cNvPr id="11" name="Rectangle 10"/>
          <p:cNvSpPr/>
          <p:nvPr/>
        </p:nvSpPr>
        <p:spPr>
          <a:xfrm>
            <a:off x="1447800" y="4800600"/>
            <a:ext cx="762000" cy="304800"/>
          </a:xfrm>
          <a:prstGeom prst="rect">
            <a:avLst/>
          </a:prstGeom>
          <a:blipFill dpi="0" rotWithShape="1">
            <a:blip r:embed="rId4">
              <a:alphaModFix amt="31000"/>
              <a:duotone>
                <a:schemeClr val="accent1">
                  <a:shade val="22000"/>
                  <a:satMod val="160000"/>
                </a:schemeClr>
                <a:schemeClr val="accent1">
                  <a:shade val="45000"/>
                  <a:satMod val="100000"/>
                </a:schemeClr>
              </a:duotone>
            </a:blip>
            <a:srcRect/>
            <a:tile tx="0" ty="0" sx="65000" sy="65000" flip="none" algn="ctr"/>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ine Callout 2 13"/>
          <p:cNvSpPr/>
          <p:nvPr/>
        </p:nvSpPr>
        <p:spPr>
          <a:xfrm>
            <a:off x="3048000" y="5562600"/>
            <a:ext cx="5257800" cy="838200"/>
          </a:xfrm>
          <a:prstGeom prst="borderCallout2">
            <a:avLst>
              <a:gd name="adj1" fmla="val 44791"/>
              <a:gd name="adj2" fmla="val -1602"/>
              <a:gd name="adj3" fmla="val 40784"/>
              <a:gd name="adj4" fmla="val -16667"/>
              <a:gd name="adj5" fmla="val -51027"/>
              <a:gd name="adj6" fmla="val -22112"/>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UTF-8 encoding of BOM</a:t>
            </a:r>
          </a:p>
          <a:p>
            <a:pPr algn="ctr"/>
            <a:r>
              <a:rPr lang="en-US" dirty="0"/>
              <a:t>(</a:t>
            </a:r>
            <a:r>
              <a:rPr lang="en-US" dirty="0">
                <a:hlinkClick r:id="rId5"/>
              </a:rPr>
              <a:t>http://en.wikipedia.org/wiki/</a:t>
            </a:r>
            <a:r>
              <a:rPr lang="en-US" dirty="0" smtClean="0">
                <a:hlinkClick r:id="rId5"/>
              </a:rPr>
              <a:t>Byte_order_mark</a:t>
            </a:r>
            <a:r>
              <a:rPr lang="en-US" dirty="0" smtClean="0"/>
              <a:t>)</a:t>
            </a:r>
          </a:p>
          <a:p>
            <a:pPr algn="ctr"/>
            <a:endParaRPr lang="en-US" dirty="0"/>
          </a:p>
        </p:txBody>
      </p:sp>
    </p:spTree>
    <p:extLst>
      <p:ext uri="{BB962C8B-B14F-4D97-AF65-F5344CB8AC3E}">
        <p14:creationId xmlns:p14="http://schemas.microsoft.com/office/powerpoint/2010/main" val="271873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2.x support for Unicode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Python </a:t>
            </a:r>
            <a:r>
              <a:rPr lang="en-US" dirty="0" smtClean="0"/>
              <a:t>2.5+, the default encoding for scripts is ASCII</a:t>
            </a:r>
            <a:r>
              <a:rPr lang="en-US" dirty="0"/>
              <a:t>. </a:t>
            </a:r>
            <a:r>
              <a:rPr lang="en-US" dirty="0" smtClean="0"/>
              <a:t> (In Python </a:t>
            </a:r>
            <a:r>
              <a:rPr lang="en-US" dirty="0"/>
              <a:t>3, default is </a:t>
            </a:r>
            <a:r>
              <a:rPr lang="en-US" dirty="0" smtClean="0"/>
              <a:t>Unicode.)</a:t>
            </a:r>
          </a:p>
          <a:p>
            <a:r>
              <a:rPr lang="en-US" dirty="0" smtClean="0"/>
              <a:t>Unicode literals are prefixed with </a:t>
            </a:r>
            <a:r>
              <a:rPr lang="en-US" dirty="0"/>
              <a:t>‘u’ or ‘U’ </a:t>
            </a:r>
            <a:r>
              <a:rPr lang="en-US" dirty="0" smtClean="0"/>
              <a:t>: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foo = </a:t>
            </a:r>
            <a:r>
              <a:rPr lang="en-US" sz="2000" dirty="0" err="1" smtClean="0">
                <a:latin typeface="Courier New" panose="02070309020205020404" pitchFamily="49" charset="0"/>
                <a:cs typeface="Courier New" panose="02070309020205020404" pitchFamily="49" charset="0"/>
              </a:rPr>
              <a:t>u'abcdefghijk</a:t>
            </a:r>
            <a:r>
              <a:rPr lang="en-US" sz="2000" dirty="0" smtClean="0">
                <a:latin typeface="Courier New" panose="02070309020205020404" pitchFamily="49" charset="0"/>
                <a:cs typeface="Courier New" panose="02070309020205020404" pitchFamily="49" charset="0"/>
              </a:rPr>
              <a:t>'</a:t>
            </a:r>
          </a:p>
          <a:p>
            <a:r>
              <a:rPr lang="en-US" dirty="0"/>
              <a:t>Unicode </a:t>
            </a:r>
            <a:r>
              <a:rPr lang="en-US" dirty="0" smtClean="0"/>
              <a:t>string constructor encodes 8 bit string into </a:t>
            </a:r>
            <a:r>
              <a:rPr lang="en-US" dirty="0" err="1" smtClean="0"/>
              <a:t>unicode</a:t>
            </a:r>
            <a:r>
              <a:rPr lang="en-US" dirty="0" smtClean="0"/>
              <a:t> string:  </a:t>
            </a:r>
            <a:br>
              <a:rPr lang="en-US" dirty="0" smtClean="0"/>
            </a:br>
            <a:r>
              <a:rPr lang="en-US" dirty="0" smtClean="0"/>
              <a:t> </a:t>
            </a:r>
            <a:r>
              <a:rPr lang="en-US" sz="2000" dirty="0" smtClean="0">
                <a:latin typeface="Courier New" panose="02070309020205020404" pitchFamily="49" charset="0"/>
                <a:cs typeface="Courier New" panose="02070309020205020404" pitchFamily="49" charset="0"/>
              </a:rPr>
              <a:t>s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('foo')  </a:t>
            </a:r>
            <a:r>
              <a:rPr lang="en-US" sz="2000" dirty="0">
                <a:latin typeface="Courier New" panose="02070309020205020404" pitchFamily="49" charset="0"/>
                <a:cs typeface="Courier New" panose="02070309020205020404" pitchFamily="49" charset="0"/>
              </a:rPr>
              <a:t># foo is an 8-bit </a:t>
            </a:r>
            <a:r>
              <a:rPr lang="en-US" sz="2000" dirty="0" smtClean="0">
                <a:latin typeface="Courier New" panose="02070309020205020404" pitchFamily="49" charset="0"/>
                <a:cs typeface="Courier New" panose="02070309020205020404" pitchFamily="49" charset="0"/>
              </a:rPr>
              <a:t>string</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s2=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('foo', 'utf-8')</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s3 =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('\xe4\xb8\</a:t>
            </a:r>
            <a:r>
              <a:rPr lang="en-US" sz="2000" dirty="0" err="1" smtClean="0">
                <a:latin typeface="Courier New" panose="02070309020205020404" pitchFamily="49" charset="0"/>
                <a:cs typeface="Courier New" panose="02070309020205020404" pitchFamily="49" charset="0"/>
              </a:rPr>
              <a:t>xad</a:t>
            </a:r>
            <a:r>
              <a:rPr lang="en-US" sz="2000" dirty="0" smtClean="0">
                <a:latin typeface="Courier New" panose="02070309020205020404" pitchFamily="49" charset="0"/>
                <a:cs typeface="Courier New" panose="02070309020205020404" pitchFamily="49" charset="0"/>
              </a:rPr>
              <a:t>\xe5\x9b\</a:t>
            </a:r>
            <a:r>
              <a:rPr lang="en-US" sz="2000" dirty="0" err="1" smtClean="0">
                <a:latin typeface="Courier New" panose="02070309020205020404" pitchFamily="49" charset="0"/>
                <a:cs typeface="Courier New" panose="02070309020205020404" pitchFamily="49" charset="0"/>
              </a:rPr>
              <a:t>xbd</a:t>
            </a:r>
            <a:r>
              <a:rPr lang="en-US" sz="2000" dirty="0" smtClean="0">
                <a:latin typeface="Courier New" panose="02070309020205020404" pitchFamily="49" charset="0"/>
                <a:cs typeface="Courier New" panose="02070309020205020404" pitchFamily="49" charset="0"/>
              </a:rPr>
              <a:t>') # error message, </a:t>
            </a:r>
            <a:r>
              <a:rPr lang="en-US" sz="2000" dirty="0">
                <a:latin typeface="Courier New" panose="02070309020205020404" pitchFamily="49" charset="0"/>
                <a:cs typeface="Courier New" panose="02070309020205020404" pitchFamily="49" charset="0"/>
              </a:rPr>
              <a:t>why?</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s4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unicode</a:t>
            </a:r>
            <a:r>
              <a:rPr lang="en-US" sz="2000" dirty="0">
                <a:latin typeface="Courier New" panose="02070309020205020404" pitchFamily="49" charset="0"/>
                <a:cs typeface="Courier New" panose="02070309020205020404" pitchFamily="49" charset="0"/>
              </a:rPr>
              <a:t>('\xe4\xb8\</a:t>
            </a:r>
            <a:r>
              <a:rPr lang="en-US" sz="2000" dirty="0" err="1">
                <a:latin typeface="Courier New" panose="02070309020205020404" pitchFamily="49" charset="0"/>
                <a:cs typeface="Courier New" panose="02070309020205020404" pitchFamily="49" charset="0"/>
              </a:rPr>
              <a:t>xad</a:t>
            </a:r>
            <a:r>
              <a:rPr lang="en-US" sz="2000" dirty="0">
                <a:latin typeface="Courier New" panose="02070309020205020404" pitchFamily="49" charset="0"/>
                <a:cs typeface="Courier New" panose="02070309020205020404" pitchFamily="49" charset="0"/>
              </a:rPr>
              <a:t>\xe5\x9b\</a:t>
            </a:r>
            <a:r>
              <a:rPr lang="en-US" sz="2000" dirty="0" err="1">
                <a:latin typeface="Courier New" panose="02070309020205020404" pitchFamily="49" charset="0"/>
                <a:cs typeface="Courier New" panose="02070309020205020404" pitchFamily="49" charset="0"/>
              </a:rPr>
              <a:t>xbd</a:t>
            </a:r>
            <a:r>
              <a:rPr lang="en-US" sz="2000" dirty="0" smtClean="0">
                <a:latin typeface="Courier New" panose="02070309020205020404" pitchFamily="49" charset="0"/>
                <a:cs typeface="Courier New" panose="02070309020205020404" pitchFamily="49" charset="0"/>
              </a:rPr>
              <a:t>', 'utf8')</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print s4 </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s5 = </a:t>
            </a:r>
            <a:r>
              <a:rPr lang="en-US" sz="2000" dirty="0" err="1" smtClean="0">
                <a:latin typeface="Courier New" panose="02070309020205020404" pitchFamily="49" charset="0"/>
                <a:cs typeface="Courier New" panose="02070309020205020404" pitchFamily="49" charset="0"/>
              </a:rPr>
              <a:t>unicode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u'abcd</a:t>
            </a:r>
            <a:r>
              <a:rPr lang="en-US" sz="2000" dirty="0" smtClean="0">
                <a:latin typeface="Courier New" panose="02070309020205020404" pitchFamily="49" charset="0"/>
                <a:cs typeface="Courier New" panose="02070309020205020404" pitchFamily="49" charset="0"/>
              </a:rPr>
              <a:t>', 'utf-8') # why?</a:t>
            </a:r>
          </a:p>
          <a:p>
            <a:r>
              <a:rPr lang="en-US" dirty="0" smtClean="0"/>
              <a:t>Unicode strings have same 8-bit string methods for searching, formatting, e.g.    </a:t>
            </a:r>
            <a:r>
              <a:rPr lang="en-US" sz="2600" dirty="0" err="1" smtClean="0">
                <a:latin typeface="Courier New" panose="02070309020205020404" pitchFamily="49" charset="0"/>
                <a:cs typeface="Courier New" panose="02070309020205020404" pitchFamily="49" charset="0"/>
              </a:rPr>
              <a:t>s.find</a:t>
            </a:r>
            <a:r>
              <a:rPr lang="en-US" sz="2600" dirty="0" smtClean="0">
                <a:latin typeface="Courier New" panose="02070309020205020404" pitchFamily="49" charset="0"/>
                <a:cs typeface="Courier New" panose="02070309020205020404" pitchFamily="49" charset="0"/>
              </a:rPr>
              <a:t>('bird')</a:t>
            </a:r>
          </a:p>
          <a:p>
            <a:r>
              <a:rPr lang="en-US" dirty="0" smtClean="0"/>
              <a:t>Specific </a:t>
            </a:r>
            <a:r>
              <a:rPr lang="en-US" dirty="0"/>
              <a:t>code points </a:t>
            </a:r>
            <a:r>
              <a:rPr lang="en-US" dirty="0" smtClean="0"/>
              <a:t>are </a:t>
            </a:r>
            <a:r>
              <a:rPr lang="en-US" dirty="0"/>
              <a:t>written using </a:t>
            </a:r>
            <a:r>
              <a:rPr lang="en-US" dirty="0" smtClean="0"/>
              <a:t>the</a:t>
            </a:r>
            <a:br>
              <a:rPr lang="en-US" dirty="0" smtClean="0"/>
            </a:br>
            <a:r>
              <a:rPr lang="en-US" b="1" dirty="0" smtClean="0"/>
              <a:t>\</a:t>
            </a:r>
            <a:r>
              <a:rPr lang="en-US" b="1" dirty="0"/>
              <a:t>u escape sequence</a:t>
            </a:r>
            <a:r>
              <a:rPr lang="en-US" dirty="0"/>
              <a:t>, which is followed by four hex digits giving the code point. </a:t>
            </a:r>
            <a:endParaRPr lang="en-US" dirty="0" smtClean="0"/>
          </a:p>
          <a:p>
            <a:pPr marL="0" indent="0">
              <a:buNone/>
            </a:pPr>
            <a:r>
              <a:rPr lang="en-US" sz="2200" dirty="0" smtClean="0">
                <a:latin typeface="Courier New" pitchFamily="49" charset="0"/>
                <a:cs typeface="Courier New" pitchFamily="49" charset="0"/>
              </a:rPr>
              <a:t>	</a:t>
            </a:r>
            <a:r>
              <a:rPr lang="nl-NL" sz="2200" dirty="0" smtClean="0">
                <a:latin typeface="Courier New" pitchFamily="49" charset="0"/>
                <a:cs typeface="Courier New" pitchFamily="49" charset="0"/>
              </a:rPr>
              <a:t>&gt;&gt;&gt; </a:t>
            </a:r>
            <a:r>
              <a:rPr lang="nl-NL" sz="2200" dirty="0">
                <a:latin typeface="Courier New" pitchFamily="49" charset="0"/>
                <a:cs typeface="Courier New" pitchFamily="49" charset="0"/>
              </a:rPr>
              <a:t>s = u'\u</a:t>
            </a:r>
            <a:r>
              <a:rPr lang="nl-NL" sz="2200" b="1" dirty="0">
                <a:latin typeface="Courier New" pitchFamily="49" charset="0"/>
                <a:cs typeface="Courier New" pitchFamily="49" charset="0"/>
              </a:rPr>
              <a:t>4e2d</a:t>
            </a:r>
            <a:r>
              <a:rPr lang="nl-NL" sz="2200" dirty="0">
                <a:latin typeface="Courier New" pitchFamily="49" charset="0"/>
                <a:cs typeface="Courier New" pitchFamily="49" charset="0"/>
              </a:rPr>
              <a:t>\u</a:t>
            </a:r>
            <a:r>
              <a:rPr lang="nl-NL" sz="2200" b="1" dirty="0">
                <a:latin typeface="Courier New" pitchFamily="49" charset="0"/>
                <a:cs typeface="Courier New" pitchFamily="49" charset="0"/>
              </a:rPr>
              <a:t>56fd</a:t>
            </a:r>
            <a:r>
              <a:rPr lang="nl-NL" sz="2200" dirty="0" smtClean="0">
                <a:latin typeface="Courier New" pitchFamily="49" charset="0"/>
                <a:cs typeface="Courier New" pitchFamily="49" charset="0"/>
              </a:rPr>
              <a:t>'</a:t>
            </a:r>
          </a:p>
          <a:p>
            <a:pPr marL="0" indent="0">
              <a:buNone/>
            </a:pPr>
            <a:r>
              <a:rPr lang="nl-NL" sz="2200" dirty="0" smtClean="0">
                <a:latin typeface="Courier New" pitchFamily="49" charset="0"/>
                <a:cs typeface="Courier New" pitchFamily="49" charset="0"/>
              </a:rPr>
              <a:t>	&gt;&gt;&gt; </a:t>
            </a:r>
            <a:r>
              <a:rPr lang="nl-NL" sz="2200" dirty="0">
                <a:latin typeface="Courier New" pitchFamily="49" charset="0"/>
                <a:cs typeface="Courier New" pitchFamily="49" charset="0"/>
              </a:rPr>
              <a:t>print </a:t>
            </a:r>
            <a:r>
              <a:rPr lang="nl-NL" sz="2200" dirty="0" smtClean="0">
                <a:latin typeface="Courier New" pitchFamily="49" charset="0"/>
                <a:cs typeface="Courier New" pitchFamily="49" charset="0"/>
              </a:rPr>
              <a:t>s</a:t>
            </a:r>
          </a:p>
          <a:p>
            <a:pPr marL="0" indent="0">
              <a:buNone/>
            </a:pPr>
            <a:r>
              <a:rPr lang="en-US" altLang="ja-JP" sz="2200" dirty="0" smtClean="0">
                <a:latin typeface="Courier New" pitchFamily="49" charset="0"/>
                <a:cs typeface="Courier New" pitchFamily="49" charset="0"/>
              </a:rPr>
              <a:t>	</a:t>
            </a:r>
            <a:r>
              <a:rPr lang="ja-JP" altLang="en-US" sz="2200" dirty="0" smtClean="0">
                <a:latin typeface="Courier New" pitchFamily="49" charset="0"/>
                <a:cs typeface="Courier New" pitchFamily="49" charset="0"/>
              </a:rPr>
              <a:t>中国</a:t>
            </a:r>
            <a:endParaRPr lang="en-US" altLang="ja-JP" sz="2200" dirty="0" smtClean="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17</a:t>
            </a:fld>
            <a:endParaRPr lang="en-US"/>
          </a:p>
        </p:txBody>
      </p:sp>
      <p:sp>
        <p:nvSpPr>
          <p:cNvPr id="6" name="TextBox 5"/>
          <p:cNvSpPr txBox="1"/>
          <p:nvPr/>
        </p:nvSpPr>
        <p:spPr>
          <a:xfrm>
            <a:off x="1752600" y="6081991"/>
            <a:ext cx="5339090" cy="369332"/>
          </a:xfrm>
          <a:prstGeom prst="rect">
            <a:avLst/>
          </a:prstGeom>
          <a:noFill/>
        </p:spPr>
        <p:txBody>
          <a:bodyPr wrap="none" rtlCol="0">
            <a:spAutoFit/>
          </a:bodyPr>
          <a:lstStyle/>
          <a:p>
            <a:r>
              <a:rPr lang="en-US" dirty="0"/>
              <a:t>Source: http</a:t>
            </a:r>
            <a:r>
              <a:rPr lang="en-US" dirty="0" smtClean="0"/>
              <a:t>://</a:t>
            </a:r>
            <a:r>
              <a:rPr lang="en-US" dirty="0"/>
              <a:t>docs.python.org/2/howto/unicode.html</a:t>
            </a:r>
          </a:p>
        </p:txBody>
      </p:sp>
    </p:spTree>
    <p:extLst>
      <p:ext uri="{BB962C8B-B14F-4D97-AF65-F5344CB8AC3E}">
        <p14:creationId xmlns:p14="http://schemas.microsoft.com/office/powerpoint/2010/main" val="179532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Unicode to 8-bit strings in Python 2.x</a:t>
            </a:r>
            <a:endParaRPr lang="en-US" dirty="0"/>
          </a:p>
        </p:txBody>
      </p:sp>
      <p:sp>
        <p:nvSpPr>
          <p:cNvPr id="3" name="Content Placeholder 2"/>
          <p:cNvSpPr>
            <a:spLocks noGrp="1"/>
          </p:cNvSpPr>
          <p:nvPr>
            <p:ph idx="1"/>
          </p:nvPr>
        </p:nvSpPr>
        <p:spPr>
          <a:xfrm>
            <a:off x="914400" y="1447800"/>
            <a:ext cx="7772400" cy="4572000"/>
          </a:xfrm>
        </p:spPr>
        <p:txBody>
          <a:bodyPr>
            <a:normAutofit/>
          </a:bodyPr>
          <a:lstStyle/>
          <a:p>
            <a:r>
              <a:rPr lang="en-US" dirty="0" smtClean="0"/>
              <a:t>The </a:t>
            </a:r>
            <a:r>
              <a:rPr lang="en-US" dirty="0" smtClean="0">
                <a:latin typeface="Courier New" panose="02070309020205020404" pitchFamily="49" charset="0"/>
                <a:cs typeface="Courier New" panose="02070309020205020404" pitchFamily="49" charset="0"/>
              </a:rPr>
              <a:t>.encode </a:t>
            </a:r>
            <a:r>
              <a:rPr lang="en-US" dirty="0" smtClean="0"/>
              <a:t>method of a Unicode string converts it to an 8-bit string in the requested encoding</a:t>
            </a:r>
          </a:p>
          <a:p>
            <a:pPr marL="0" indent="0">
              <a:buNone/>
            </a:pPr>
            <a:r>
              <a:rPr lang="nl-NL" sz="2400" dirty="0" smtClean="0">
                <a:latin typeface="Courier New" pitchFamily="49" charset="0"/>
                <a:cs typeface="Courier New" pitchFamily="49" charset="0"/>
              </a:rPr>
              <a:t>&gt;&gt;&gt; s </a:t>
            </a:r>
            <a:r>
              <a:rPr lang="nl-NL" sz="2400" dirty="0">
                <a:latin typeface="Courier New" pitchFamily="49" charset="0"/>
                <a:cs typeface="Courier New" pitchFamily="49" charset="0"/>
              </a:rPr>
              <a:t>= u'\u</a:t>
            </a:r>
            <a:r>
              <a:rPr lang="nl-NL" sz="2400" b="1" dirty="0">
                <a:latin typeface="Courier New" pitchFamily="49" charset="0"/>
                <a:cs typeface="Courier New" pitchFamily="49" charset="0"/>
              </a:rPr>
              <a:t>4e2d</a:t>
            </a:r>
            <a:r>
              <a:rPr lang="nl-NL" sz="2400" dirty="0">
                <a:latin typeface="Courier New" pitchFamily="49" charset="0"/>
                <a:cs typeface="Courier New" pitchFamily="49" charset="0"/>
              </a:rPr>
              <a:t>\u</a:t>
            </a:r>
            <a:r>
              <a:rPr lang="nl-NL" sz="2400" b="1" dirty="0">
                <a:latin typeface="Courier New" pitchFamily="49" charset="0"/>
                <a:cs typeface="Courier New" pitchFamily="49" charset="0"/>
              </a:rPr>
              <a:t>56fd</a:t>
            </a:r>
            <a:r>
              <a:rPr lang="nl-NL" sz="2400" dirty="0">
                <a:latin typeface="Courier New" pitchFamily="49" charset="0"/>
                <a:cs typeface="Courier New" pitchFamily="49" charset="0"/>
              </a:rPr>
              <a:t>'</a:t>
            </a:r>
            <a:endParaRPr lang="en-US" sz="2400" dirty="0" smtClean="0"/>
          </a:p>
          <a:p>
            <a:pPr marL="0" indent="0">
              <a:buNone/>
            </a:pPr>
            <a:r>
              <a:rPr lang="en-US" sz="2400" dirty="0" smtClean="0">
                <a:latin typeface="Courier New" panose="02070309020205020404" pitchFamily="49" charset="0"/>
                <a:cs typeface="Courier New" panose="02070309020205020404" pitchFamily="49" charset="0"/>
              </a:rPr>
              <a:t>&gt;&gt;&gt; </a:t>
            </a:r>
            <a:r>
              <a:rPr lang="en-US" sz="2400" dirty="0" err="1" smtClean="0">
                <a:latin typeface="Courier New" panose="02070309020205020404" pitchFamily="49" charset="0"/>
                <a:cs typeface="Courier New" panose="02070309020205020404" pitchFamily="49" charset="0"/>
              </a:rPr>
              <a:t>s.encode</a:t>
            </a:r>
            <a:r>
              <a:rPr lang="en-US" sz="2400" dirty="0" smtClean="0">
                <a:latin typeface="Courier New" panose="02070309020205020404" pitchFamily="49" charset="0"/>
                <a:cs typeface="Courier New" panose="02070309020205020404" pitchFamily="49" charset="0"/>
              </a:rPr>
              <a:t>('utf-8')</a:t>
            </a:r>
          </a:p>
          <a:p>
            <a:pPr marL="0" indent="0">
              <a:buNone/>
            </a:pP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e4</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b8</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ad</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e5</a:t>
            </a:r>
            <a:r>
              <a:rPr lang="en-US" sz="2400" dirty="0">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9b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t>
            </a:r>
            <a:r>
              <a:rPr lang="en-US" sz="2400" b="1" dirty="0" err="1">
                <a:latin typeface="Courier New" panose="02070309020205020404" pitchFamily="49" charset="0"/>
                <a:cs typeface="Courier New" panose="02070309020205020404" pitchFamily="49" charset="0"/>
              </a:rPr>
              <a:t>bd</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&gt;&gt;&gt; print </a:t>
            </a:r>
            <a:r>
              <a:rPr lang="en-US" sz="2400" dirty="0" err="1">
                <a:latin typeface="Courier New" panose="02070309020205020404" pitchFamily="49" charset="0"/>
                <a:cs typeface="Courier New" panose="02070309020205020404" pitchFamily="49" charset="0"/>
              </a:rPr>
              <a:t>s.encode</a:t>
            </a:r>
            <a:r>
              <a:rPr lang="en-US" sz="2400" dirty="0">
                <a:latin typeface="Courier New" panose="02070309020205020404" pitchFamily="49" charset="0"/>
                <a:cs typeface="Courier New" panose="02070309020205020404" pitchFamily="49" charset="0"/>
              </a:rPr>
              <a:t>('utf-8</a:t>
            </a:r>
            <a:r>
              <a:rPr lang="en-US" sz="2400" dirty="0" smtClean="0">
                <a:latin typeface="Courier New" panose="02070309020205020404" pitchFamily="49" charset="0"/>
                <a:cs typeface="Courier New" panose="02070309020205020404" pitchFamily="49" charset="0"/>
              </a:rPr>
              <a:t>')</a:t>
            </a:r>
          </a:p>
          <a:p>
            <a:pPr marL="0" indent="0">
              <a:buNone/>
            </a:pPr>
            <a:r>
              <a:rPr lang="ja-JP" altLang="en-US" sz="2400" dirty="0" smtClean="0">
                <a:latin typeface="Courier New" panose="02070309020205020404" pitchFamily="49" charset="0"/>
                <a:cs typeface="Courier New" panose="02070309020205020404" pitchFamily="49" charset="0"/>
              </a:rPr>
              <a:t>中国</a:t>
            </a:r>
            <a:endParaRPr lang="en-US" altLang="ja-JP"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You can encode </a:t>
            </a:r>
            <a:r>
              <a:rPr lang="en-US" sz="2400" dirty="0" err="1" smtClean="0">
                <a:latin typeface="Courier New" panose="02070309020205020404" pitchFamily="49" charset="0"/>
                <a:cs typeface="Courier New" panose="02070309020205020404" pitchFamily="49" charset="0"/>
              </a:rPr>
              <a:t>unicode</a:t>
            </a:r>
            <a:r>
              <a:rPr lang="en-US" sz="2400" dirty="0" smtClean="0">
                <a:latin typeface="Courier New" panose="02070309020205020404" pitchFamily="49" charset="0"/>
                <a:cs typeface="Courier New" panose="02070309020205020404" pitchFamily="49" charset="0"/>
              </a:rPr>
              <a:t> strings before writing to file, for a </a:t>
            </a:r>
            <a:r>
              <a:rPr lang="en-US" sz="2400" dirty="0">
                <a:latin typeface="Courier New" panose="02070309020205020404" pitchFamily="49" charset="0"/>
                <a:cs typeface="Courier New" panose="02070309020205020404" pitchFamily="49" charset="0"/>
              </a:rPr>
              <a:t>better way, see </a:t>
            </a:r>
            <a:r>
              <a:rPr lang="en-US" sz="2400" dirty="0" err="1">
                <a:latin typeface="Courier New" panose="02070309020205020404" pitchFamily="49" charset="0"/>
                <a:cs typeface="Courier New" panose="02070309020205020404" pitchFamily="49" charset="0"/>
              </a:rPr>
              <a:t>unicode_demo.py</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18</a:t>
            </a:fld>
            <a:endParaRPr lang="en-US"/>
          </a:p>
        </p:txBody>
      </p:sp>
      <p:sp>
        <p:nvSpPr>
          <p:cNvPr id="6" name="TextBox 5"/>
          <p:cNvSpPr txBox="1"/>
          <p:nvPr/>
        </p:nvSpPr>
        <p:spPr>
          <a:xfrm>
            <a:off x="2133600" y="6056591"/>
            <a:ext cx="5641801" cy="369332"/>
          </a:xfrm>
          <a:prstGeom prst="rect">
            <a:avLst/>
          </a:prstGeom>
          <a:noFill/>
        </p:spPr>
        <p:txBody>
          <a:bodyPr wrap="none" rtlCol="0">
            <a:spAutoFit/>
          </a:bodyPr>
          <a:lstStyle/>
          <a:p>
            <a:r>
              <a:rPr lang="en-US" dirty="0"/>
              <a:t>Reference: http://docs.python.org/2/howto/unicode.html</a:t>
            </a:r>
          </a:p>
        </p:txBody>
      </p:sp>
    </p:spTree>
    <p:extLst>
      <p:ext uri="{BB962C8B-B14F-4D97-AF65-F5344CB8AC3E}">
        <p14:creationId xmlns:p14="http://schemas.microsoft.com/office/powerpoint/2010/main" val="236128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8-bit strings to Unicode strings</a:t>
            </a:r>
            <a:endParaRPr lang="en-US" dirty="0"/>
          </a:p>
        </p:txBody>
      </p:sp>
      <p:sp>
        <p:nvSpPr>
          <p:cNvPr id="3" name="Content Placeholder 2"/>
          <p:cNvSpPr>
            <a:spLocks noGrp="1"/>
          </p:cNvSpPr>
          <p:nvPr>
            <p:ph idx="1"/>
          </p:nvPr>
        </p:nvSpPr>
        <p:spPr>
          <a:xfrm>
            <a:off x="457200" y="1600200"/>
            <a:ext cx="8610600" cy="4525963"/>
          </a:xfrm>
        </p:spPr>
        <p:txBody>
          <a:bodyPr>
            <a:normAutofit/>
          </a:bodyPr>
          <a:lstStyle/>
          <a:p>
            <a:r>
              <a:rPr lang="en-US" dirty="0" smtClean="0"/>
              <a:t>Python 8-bit strings have a </a:t>
            </a:r>
            <a:r>
              <a:rPr lang="en-US" dirty="0" smtClean="0">
                <a:latin typeface="Courier New" panose="02070309020205020404" pitchFamily="49" charset="0"/>
                <a:cs typeface="Courier New" panose="02070309020205020404" pitchFamily="49" charset="0"/>
              </a:rPr>
              <a:t>.decode </a:t>
            </a:r>
            <a:r>
              <a:rPr lang="en-US" dirty="0" smtClean="0"/>
              <a:t>method that converts to Unicode given the original encoding</a:t>
            </a:r>
            <a:endParaRPr lang="en-US" dirty="0"/>
          </a:p>
          <a:p>
            <a:pPr marL="0" indent="0">
              <a:buNone/>
            </a:pPr>
            <a:endParaRPr lang="en-US" dirty="0" smtClean="0"/>
          </a:p>
          <a:p>
            <a:pPr marL="0" indent="0">
              <a:buNone/>
            </a:pPr>
            <a:r>
              <a:rPr lang="nl-NL" sz="1600" dirty="0" smtClean="0">
                <a:latin typeface="Courier New" pitchFamily="49" charset="0"/>
                <a:cs typeface="Courier New" pitchFamily="49" charset="0"/>
              </a:rPr>
              <a:t>&gt;&gt;&gt; s </a:t>
            </a:r>
            <a:r>
              <a:rPr lang="nl-NL" sz="1600" dirty="0">
                <a:latin typeface="Courier New" pitchFamily="49" charset="0"/>
                <a:cs typeface="Courier New" pitchFamily="49" charset="0"/>
              </a:rPr>
              <a:t>= u'\u</a:t>
            </a:r>
            <a:r>
              <a:rPr lang="nl-NL" sz="1600" b="1" dirty="0">
                <a:latin typeface="Courier New" pitchFamily="49" charset="0"/>
                <a:cs typeface="Courier New" pitchFamily="49" charset="0"/>
              </a:rPr>
              <a:t>4e2d</a:t>
            </a:r>
            <a:r>
              <a:rPr lang="nl-NL" sz="1600" dirty="0">
                <a:latin typeface="Courier New" pitchFamily="49" charset="0"/>
                <a:cs typeface="Courier New" pitchFamily="49" charset="0"/>
              </a:rPr>
              <a:t>\u</a:t>
            </a:r>
            <a:r>
              <a:rPr lang="nl-NL" sz="1600" b="1" dirty="0">
                <a:latin typeface="Courier New" pitchFamily="49" charset="0"/>
                <a:cs typeface="Courier New" pitchFamily="49" charset="0"/>
              </a:rPr>
              <a:t>56fd</a:t>
            </a:r>
            <a:r>
              <a:rPr lang="nl-NL" sz="1600" dirty="0" smtClean="0">
                <a:latin typeface="Courier New" pitchFamily="49" charset="0"/>
                <a:cs typeface="Courier New" pitchFamily="49" charset="0"/>
              </a:rPr>
              <a:t>'   # original 16-bit unicode string</a:t>
            </a:r>
          </a:p>
          <a:p>
            <a:pPr marL="0" indent="0">
              <a:buNone/>
            </a:pPr>
            <a:r>
              <a:rPr lang="nl-NL" sz="1600" dirty="0" smtClean="0">
                <a:latin typeface="Courier New" pitchFamily="49" charset="0"/>
                <a:cs typeface="Courier New" pitchFamily="49" charset="0"/>
              </a:rPr>
              <a:t>&gt;&gt;&gt; utf8_version = s.encode('utf-8') </a:t>
            </a:r>
          </a:p>
          <a:p>
            <a:pPr marL="0" indent="0">
              <a:buNone/>
            </a:pPr>
            <a:r>
              <a:rPr lang="en-US" sz="1600" dirty="0" smtClean="0">
                <a:latin typeface="Courier New" panose="02070309020205020404" pitchFamily="49" charset="0"/>
                <a:cs typeface="Courier New" panose="02070309020205020404" pitchFamily="49" charset="0"/>
              </a:rPr>
              <a:t>&gt;&gt;&gt; </a:t>
            </a:r>
            <a:r>
              <a:rPr lang="en-US" sz="1600" dirty="0">
                <a:latin typeface="Courier New" panose="02070309020205020404" pitchFamily="49" charset="0"/>
                <a:cs typeface="Courier New" panose="02070309020205020404" pitchFamily="49" charset="0"/>
              </a:rPr>
              <a:t>type(utf8_version), utf8_version</a:t>
            </a:r>
          </a:p>
          <a:p>
            <a:pPr marL="0" indent="0">
              <a:buNone/>
            </a:pPr>
            <a:r>
              <a:rPr lang="en-US" sz="1600" dirty="0">
                <a:latin typeface="Courier New" panose="02070309020205020404" pitchFamily="49" charset="0"/>
                <a:cs typeface="Courier New" panose="02070309020205020404" pitchFamily="49" charset="0"/>
              </a:rPr>
              <a:t>(&lt;type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e4</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b8</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ad</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e5</a:t>
            </a:r>
            <a:r>
              <a:rPr lang="en-US" sz="1600" dirty="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9b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a:t>
            </a:r>
            <a:r>
              <a:rPr lang="en-US" sz="1600" b="1" dirty="0" err="1">
                <a:latin typeface="Courier New" panose="02070309020205020404" pitchFamily="49" charset="0"/>
                <a:cs typeface="Courier New" panose="02070309020205020404" pitchFamily="49" charset="0"/>
              </a:rPr>
              <a:t>bd</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&gt;&gt;&gt; u2 = utf8_version.decode('utf-8') </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Convert UTF-8 to Unicode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&gt;&gt;&gt; u == u2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The two strings match</a:t>
            </a:r>
          </a:p>
          <a:p>
            <a:pPr marL="0" indent="0">
              <a:buNone/>
            </a:pPr>
            <a:r>
              <a:rPr lang="en-US" sz="1600" dirty="0">
                <a:latin typeface="Courier New" panose="02070309020205020404" pitchFamily="49" charset="0"/>
                <a:cs typeface="Courier New" panose="02070309020205020404" pitchFamily="49" charset="0"/>
              </a:rPr>
              <a:t>True</a:t>
            </a:r>
          </a:p>
        </p:txBody>
      </p:sp>
      <p:sp>
        <p:nvSpPr>
          <p:cNvPr id="5" name="Slide Number Placeholder 4"/>
          <p:cNvSpPr>
            <a:spLocks noGrp="1"/>
          </p:cNvSpPr>
          <p:nvPr>
            <p:ph type="sldNum" sz="quarter" idx="12"/>
          </p:nvPr>
        </p:nvSpPr>
        <p:spPr/>
        <p:txBody>
          <a:bodyPr/>
          <a:lstStyle/>
          <a:p>
            <a:fld id="{86CAC078-77ED-423B-B670-199B4CE4288C}" type="slidenum">
              <a:rPr lang="en-US" smtClean="0"/>
              <a:t>19</a:t>
            </a:fld>
            <a:endParaRPr lang="en-US"/>
          </a:p>
        </p:txBody>
      </p:sp>
    </p:spTree>
    <p:extLst>
      <p:ext uri="{BB962C8B-B14F-4D97-AF65-F5344CB8AC3E}">
        <p14:creationId xmlns:p14="http://schemas.microsoft.com/office/powerpoint/2010/main" val="175340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&amp; Homework Grading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a:t>
            </a:fld>
            <a:endParaRPr lang="en-US"/>
          </a:p>
        </p:txBody>
      </p:sp>
      <p:sp>
        <p:nvSpPr>
          <p:cNvPr id="4" name="Content Placeholder 3"/>
          <p:cNvSpPr>
            <a:spLocks noGrp="1"/>
          </p:cNvSpPr>
          <p:nvPr>
            <p:ph sz="quarter" idx="1"/>
          </p:nvPr>
        </p:nvSpPr>
        <p:spPr>
          <a:xfrm>
            <a:off x="914400" y="1447800"/>
            <a:ext cx="7772400" cy="5029200"/>
          </a:xfrm>
        </p:spPr>
        <p:txBody>
          <a:bodyPr>
            <a:normAutofit/>
          </a:bodyPr>
          <a:lstStyle/>
          <a:p>
            <a:r>
              <a:rPr lang="en-US" dirty="0" smtClean="0"/>
              <a:t>Ming Jiang will grade labs &amp; </a:t>
            </a:r>
            <a:r>
              <a:rPr lang="en-US" dirty="0" err="1" smtClean="0"/>
              <a:t>homeworks</a:t>
            </a:r>
            <a:r>
              <a:rPr lang="en-US" dirty="0" smtClean="0"/>
              <a:t> starting from today</a:t>
            </a:r>
          </a:p>
          <a:p>
            <a:r>
              <a:rPr lang="en-US" dirty="0" smtClean="0"/>
              <a:t>Grades will be posted in a week</a:t>
            </a:r>
          </a:p>
          <a:p>
            <a:r>
              <a:rPr lang="en-US" dirty="0" smtClean="0"/>
              <a:t>If you have questions about your homework/lab grades, please email </a:t>
            </a:r>
            <a:r>
              <a:rPr lang="en-US" dirty="0"/>
              <a:t>Ming (</a:t>
            </a:r>
            <a:r>
              <a:rPr lang="en-US" dirty="0">
                <a:hlinkClick r:id="rId2"/>
              </a:rPr>
              <a:t>mjng@</a:t>
            </a:r>
            <a:r>
              <a:rPr lang="en-US" dirty="0" smtClean="0">
                <a:hlinkClick r:id="rId2"/>
              </a:rPr>
              <a:t>umich.edu</a:t>
            </a:r>
            <a:r>
              <a:rPr lang="en-US" dirty="0" smtClean="0"/>
              <a:t>) and copy me (</a:t>
            </a:r>
            <a:r>
              <a:rPr lang="en-US" dirty="0" smtClean="0">
                <a:hlinkClick r:id="rId3"/>
              </a:rPr>
              <a:t>yuhangw@umich.edu</a:t>
            </a:r>
            <a:r>
              <a:rPr 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20</a:t>
            </a:fld>
            <a:endParaRPr lang="en-US"/>
          </a:p>
        </p:txBody>
      </p:sp>
      <p:sp>
        <p:nvSpPr>
          <p:cNvPr id="4" name="Content Placeholder 3"/>
          <p:cNvSpPr>
            <a:spLocks noGrp="1"/>
          </p:cNvSpPr>
          <p:nvPr>
            <p:ph sz="quarter" idx="1"/>
          </p:nvPr>
        </p:nvSpPr>
        <p:spPr/>
        <p:txBody>
          <a:bodyPr>
            <a:normAutofit lnSpcReduction="10000"/>
          </a:bodyPr>
          <a:lstStyle/>
          <a:p>
            <a:r>
              <a:rPr lang="en-US" dirty="0" smtClean="0"/>
              <a:t>A concise </a:t>
            </a:r>
            <a:r>
              <a:rPr lang="en-US" dirty="0"/>
              <a:t>and flexible means to "match" (specify and recognize) strings of text, such as particular characters, words, or patterns of characters. </a:t>
            </a:r>
            <a:endParaRPr lang="en-US" dirty="0" smtClean="0"/>
          </a:p>
          <a:p>
            <a:r>
              <a:rPr lang="en-US" dirty="0" smtClean="0"/>
              <a:t>Similar regular </a:t>
            </a:r>
            <a:r>
              <a:rPr lang="en-US" dirty="0"/>
              <a:t>expression syntax </a:t>
            </a:r>
            <a:r>
              <a:rPr lang="en-US" dirty="0" smtClean="0"/>
              <a:t>appears </a:t>
            </a:r>
            <a:r>
              <a:rPr lang="en-US" dirty="0"/>
              <a:t>in many other tools</a:t>
            </a:r>
          </a:p>
          <a:p>
            <a:pPr lvl="1"/>
            <a:r>
              <a:rPr lang="en-US" dirty="0" err="1"/>
              <a:t>grep</a:t>
            </a:r>
            <a:r>
              <a:rPr lang="en-US" dirty="0"/>
              <a:t>, flex, editors, ….</a:t>
            </a:r>
          </a:p>
          <a:p>
            <a:pPr lvl="1"/>
            <a:r>
              <a:rPr lang="en-US" dirty="0" smtClean="0"/>
              <a:t>So </a:t>
            </a:r>
            <a:r>
              <a:rPr lang="en-US" dirty="0"/>
              <a:t>you'll be able to </a:t>
            </a:r>
            <a:r>
              <a:rPr lang="en-US" dirty="0" smtClean="0"/>
              <a:t>re-apply most of what you learn here </a:t>
            </a:r>
            <a:r>
              <a:rPr lang="en-US" dirty="0"/>
              <a:t/>
            </a:r>
            <a:br>
              <a:rPr lang="en-US" dirty="0"/>
            </a:br>
            <a:r>
              <a:rPr lang="en-US" dirty="0" smtClean="0"/>
              <a:t>to other settings</a:t>
            </a:r>
          </a:p>
          <a:p>
            <a:r>
              <a:rPr lang="en-US" dirty="0"/>
              <a:t>Python comes with a powerful regex engine in the re </a:t>
            </a:r>
            <a:r>
              <a:rPr lang="en-US" dirty="0" smtClean="0"/>
              <a:t>package</a:t>
            </a:r>
          </a:p>
          <a:p>
            <a:r>
              <a:rPr lang="en-US" dirty="0" smtClean="0"/>
              <a:t>Light bedtime reading:</a:t>
            </a:r>
          </a:p>
          <a:p>
            <a:pPr lvl="1"/>
            <a:r>
              <a:rPr lang="en-US" dirty="0" smtClean="0"/>
              <a:t>Unicode standard regular expression guidelines</a:t>
            </a:r>
          </a:p>
          <a:p>
            <a:pPr lvl="1"/>
            <a:r>
              <a:rPr lang="en-US" dirty="0">
                <a:hlinkClick r:id="rId3"/>
              </a:rPr>
              <a:t>http://unicode.org/reports/tr18/</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34141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learn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21</a:t>
            </a:fld>
            <a:endParaRPr lang="en-US"/>
          </a:p>
        </p:txBody>
      </p:sp>
      <p:sp>
        <p:nvSpPr>
          <p:cNvPr id="4" name="Content Placeholder 3"/>
          <p:cNvSpPr>
            <a:spLocks noGrp="1"/>
          </p:cNvSpPr>
          <p:nvPr>
            <p:ph sz="quarter" idx="1"/>
          </p:nvPr>
        </p:nvSpPr>
        <p:spPr>
          <a:xfrm>
            <a:off x="914400" y="1447800"/>
            <a:ext cx="7772400" cy="4572000"/>
          </a:xfrm>
        </p:spPr>
        <p:txBody>
          <a:bodyPr/>
          <a:lstStyle/>
          <a:p>
            <a:r>
              <a:rPr lang="en-US" dirty="0" smtClean="0"/>
              <a:t>Just one thing and three functions</a:t>
            </a:r>
          </a:p>
          <a:p>
            <a:r>
              <a:rPr lang="en-US" dirty="0" smtClean="0"/>
              <a:t>One thing: regular expression syntax</a:t>
            </a:r>
          </a:p>
          <a:p>
            <a:r>
              <a:rPr lang="en-US" dirty="0" smtClean="0"/>
              <a:t>Three functions:</a:t>
            </a:r>
          </a:p>
          <a:p>
            <a:pPr marL="800100" lvl="1" indent="-342900"/>
            <a:r>
              <a:rPr lang="en-US" dirty="0" err="1">
                <a:latin typeface="Courier New" panose="02070309020205020404" pitchFamily="49" charset="0"/>
                <a:cs typeface="Courier New" panose="02070309020205020404" pitchFamily="49" charset="0"/>
              </a:rPr>
              <a:t>re.match</a:t>
            </a:r>
            <a:r>
              <a:rPr lang="en-US" dirty="0">
                <a:latin typeface="Courier New" panose="02070309020205020404" pitchFamily="49" charset="0"/>
                <a:cs typeface="Courier New" panose="02070309020205020404" pitchFamily="49" charset="0"/>
              </a:rPr>
              <a:t>()</a:t>
            </a:r>
            <a:r>
              <a:rPr lang="en-US" dirty="0"/>
              <a:t>checks for a match only at beginning of string</a:t>
            </a:r>
          </a:p>
          <a:p>
            <a:pPr marL="800100" lvl="1" indent="-342900"/>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a:t>
            </a:r>
            <a:r>
              <a:rPr lang="en-US" dirty="0"/>
              <a:t>finds first occurrence of a pattern anywhere in string</a:t>
            </a:r>
          </a:p>
          <a:p>
            <a:pPr marL="800100" lvl="1" indent="-342900"/>
            <a:r>
              <a:rPr lang="en-US" dirty="0" err="1">
                <a:latin typeface="Courier New" panose="02070309020205020404" pitchFamily="49" charset="0"/>
                <a:cs typeface="Courier New" panose="02070309020205020404" pitchFamily="49" charset="0"/>
              </a:rPr>
              <a:t>re.findall</a:t>
            </a:r>
            <a:r>
              <a:rPr lang="en-US" dirty="0">
                <a:latin typeface="Courier New" panose="02070309020205020404" pitchFamily="49" charset="0"/>
                <a:cs typeface="Courier New" panose="02070309020205020404" pitchFamily="49" charset="0"/>
              </a:rPr>
              <a:t>()</a:t>
            </a:r>
            <a:r>
              <a:rPr lang="en-US" dirty="0"/>
              <a:t>finds all occurrences of a pattern, not just first one</a:t>
            </a:r>
          </a:p>
        </p:txBody>
      </p:sp>
    </p:spTree>
    <p:extLst>
      <p:ext uri="{BB962C8B-B14F-4D97-AF65-F5344CB8AC3E}">
        <p14:creationId xmlns:p14="http://schemas.microsoft.com/office/powerpoint/2010/main" val="100700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22</a:t>
            </a:fld>
            <a:endParaRPr lang="en-US"/>
          </a:p>
        </p:txBody>
      </p:sp>
      <p:sp>
        <p:nvSpPr>
          <p:cNvPr id="6" name="TextBox 5"/>
          <p:cNvSpPr txBox="1"/>
          <p:nvPr/>
        </p:nvSpPr>
        <p:spPr>
          <a:xfrm>
            <a:off x="609600" y="1828800"/>
            <a:ext cx="8001000" cy="3970318"/>
          </a:xfrm>
          <a:prstGeom prst="rect">
            <a:avLst/>
          </a:prstGeom>
          <a:noFill/>
        </p:spPr>
        <p:txBody>
          <a:bodyPr wrap="square" rtlCol="0">
            <a:spAutoFit/>
          </a:bodyPr>
          <a:lstStyle/>
          <a:p>
            <a:r>
              <a:rPr lang="en-US" sz="2800" dirty="0">
                <a:latin typeface="Courier New"/>
                <a:cs typeface="Courier New"/>
              </a:rPr>
              <a:t>i</a:t>
            </a:r>
            <a:r>
              <a:rPr lang="en-US" sz="2800" dirty="0" smtClean="0">
                <a:latin typeface="Courier New"/>
                <a:cs typeface="Courier New"/>
              </a:rPr>
              <a:t>mport re</a:t>
            </a:r>
          </a:p>
          <a:p>
            <a:r>
              <a:rPr lang="en-US" sz="2800" dirty="0" err="1" smtClean="0">
                <a:latin typeface="Courier New"/>
                <a:cs typeface="Courier New"/>
              </a:rPr>
              <a:t>str</a:t>
            </a:r>
            <a:r>
              <a:rPr lang="en-US" sz="2800" dirty="0" smtClean="0">
                <a:latin typeface="Courier New"/>
                <a:cs typeface="Courier New"/>
              </a:rPr>
              <a:t> </a:t>
            </a:r>
            <a:r>
              <a:rPr lang="en-US" sz="2800" dirty="0">
                <a:latin typeface="Courier New"/>
                <a:cs typeface="Courier New"/>
              </a:rPr>
              <a:t>= '</a:t>
            </a:r>
            <a:r>
              <a:rPr lang="en-US" sz="2800" dirty="0" smtClean="0">
                <a:latin typeface="Courier New"/>
                <a:cs typeface="Courier New"/>
              </a:rPr>
              <a:t>a simple example!'</a:t>
            </a:r>
            <a:r>
              <a:rPr lang="en-US" sz="2800" dirty="0">
                <a:latin typeface="Courier New"/>
                <a:cs typeface="Courier New"/>
              </a:rPr>
              <a:t/>
            </a:r>
            <a:br>
              <a:rPr lang="en-US" sz="2800" dirty="0">
                <a:latin typeface="Courier New"/>
                <a:cs typeface="Courier New"/>
              </a:rPr>
            </a:br>
            <a:r>
              <a:rPr lang="en-US" sz="2800" dirty="0" smtClean="0">
                <a:latin typeface="Courier New"/>
                <a:cs typeface="Courier New"/>
              </a:rPr>
              <a:t># want to see if ‘simple’ appears as # a word by itself</a:t>
            </a:r>
          </a:p>
          <a:p>
            <a:r>
              <a:rPr lang="en-US" sz="2800" dirty="0" smtClean="0">
                <a:latin typeface="Courier New"/>
                <a:cs typeface="Courier New"/>
              </a:rPr>
              <a:t>match </a:t>
            </a:r>
            <a:r>
              <a:rPr lang="en-US" sz="2800" dirty="0">
                <a:latin typeface="Courier New"/>
                <a:cs typeface="Courier New"/>
              </a:rPr>
              <a:t>= </a:t>
            </a:r>
            <a:r>
              <a:rPr lang="en-US" sz="2800" dirty="0" err="1">
                <a:latin typeface="Courier New"/>
                <a:cs typeface="Courier New"/>
              </a:rPr>
              <a:t>re.search</a:t>
            </a:r>
            <a:r>
              <a:rPr lang="en-US" sz="2800" dirty="0" smtClean="0">
                <a:latin typeface="Courier New"/>
                <a:cs typeface="Courier New"/>
              </a:rPr>
              <a:t>(</a:t>
            </a:r>
            <a:r>
              <a:rPr lang="en-US" sz="2800" dirty="0" err="1" smtClean="0">
                <a:latin typeface="Courier New"/>
                <a:cs typeface="Courier New"/>
              </a:rPr>
              <a:t>r'simple</a:t>
            </a:r>
            <a:r>
              <a:rPr lang="en-US" sz="2800" dirty="0" smtClean="0">
                <a:latin typeface="Courier New"/>
                <a:cs typeface="Courier New"/>
              </a:rPr>
              <a:t>\s'</a:t>
            </a:r>
            <a:r>
              <a:rPr lang="en-US" sz="2800" dirty="0">
                <a:latin typeface="Courier New"/>
                <a:cs typeface="Courier New"/>
              </a:rPr>
              <a:t>, </a:t>
            </a:r>
            <a:r>
              <a:rPr lang="en-US" sz="2800" dirty="0" err="1">
                <a:latin typeface="Courier New"/>
                <a:cs typeface="Courier New"/>
              </a:rPr>
              <a:t>str</a:t>
            </a:r>
            <a:r>
              <a:rPr lang="en-US" sz="2800" dirty="0">
                <a:latin typeface="Courier New"/>
                <a:cs typeface="Courier New"/>
              </a:rPr>
              <a:t>)</a:t>
            </a:r>
            <a:br>
              <a:rPr lang="en-US" sz="2800" dirty="0">
                <a:latin typeface="Courier New"/>
                <a:cs typeface="Courier New"/>
              </a:rPr>
            </a:br>
            <a:r>
              <a:rPr lang="en-US" sz="2800" dirty="0" smtClean="0">
                <a:latin typeface="Courier New"/>
                <a:cs typeface="Courier New"/>
              </a:rPr>
              <a:t>if </a:t>
            </a:r>
            <a:r>
              <a:rPr lang="en-US" sz="2800" dirty="0">
                <a:latin typeface="Courier New"/>
                <a:cs typeface="Courier New"/>
              </a:rPr>
              <a:t>match:                      </a:t>
            </a:r>
            <a:br>
              <a:rPr lang="en-US" sz="2800" dirty="0">
                <a:latin typeface="Courier New"/>
                <a:cs typeface="Courier New"/>
              </a:rPr>
            </a:br>
            <a:r>
              <a:rPr lang="en-US" sz="2800" dirty="0">
                <a:latin typeface="Courier New"/>
                <a:cs typeface="Courier New"/>
              </a:rPr>
              <a:t>    print 'found', </a:t>
            </a:r>
            <a:r>
              <a:rPr lang="en-US" sz="2800" dirty="0" err="1">
                <a:latin typeface="Courier New"/>
                <a:cs typeface="Courier New"/>
              </a:rPr>
              <a:t>match.group</a:t>
            </a:r>
            <a:r>
              <a:rPr lang="en-US" sz="2800" dirty="0">
                <a:latin typeface="Courier New"/>
                <a:cs typeface="Courier New"/>
              </a:rPr>
              <a:t>() </a:t>
            </a:r>
            <a:endParaRPr lang="en-US" sz="2800" dirty="0" smtClean="0">
              <a:latin typeface="Courier New"/>
              <a:cs typeface="Courier New"/>
            </a:endParaRPr>
          </a:p>
          <a:p>
            <a:r>
              <a:rPr lang="en-US" sz="2800" dirty="0" smtClean="0">
                <a:latin typeface="Courier New"/>
                <a:cs typeface="Courier New"/>
              </a:rPr>
              <a:t>else</a:t>
            </a:r>
            <a:r>
              <a:rPr lang="en-US" sz="2800" dirty="0">
                <a:latin typeface="Courier New"/>
                <a:cs typeface="Courier New"/>
              </a:rPr>
              <a:t>:</a:t>
            </a:r>
            <a:br>
              <a:rPr lang="en-US" sz="2800" dirty="0">
                <a:latin typeface="Courier New"/>
                <a:cs typeface="Courier New"/>
              </a:rPr>
            </a:br>
            <a:r>
              <a:rPr lang="en-US" sz="2800" dirty="0">
                <a:latin typeface="Courier New"/>
                <a:cs typeface="Courier New"/>
              </a:rPr>
              <a:t>    print 'did not find'</a:t>
            </a:r>
          </a:p>
        </p:txBody>
      </p:sp>
    </p:spTree>
    <p:extLst>
      <p:ext uri="{BB962C8B-B14F-4D97-AF65-F5344CB8AC3E}">
        <p14:creationId xmlns:p14="http://schemas.microsoft.com/office/powerpoint/2010/main" val="591095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raw string notation:  </a:t>
            </a:r>
            <a:r>
              <a:rPr lang="en-US" dirty="0" err="1" smtClean="0">
                <a:latin typeface="Courier New" panose="02070309020205020404" pitchFamily="49" charset="0"/>
                <a:cs typeface="Courier New" panose="02070309020205020404" pitchFamily="49" charset="0"/>
              </a:rPr>
              <a:t>r'text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85000" lnSpcReduction="10000"/>
          </a:bodyPr>
          <a:lstStyle/>
          <a:p>
            <a:r>
              <a:rPr lang="en-US" dirty="0" smtClean="0"/>
              <a:t>Keeps regular expressions sane</a:t>
            </a:r>
          </a:p>
          <a:p>
            <a:r>
              <a:rPr lang="en-US" dirty="0" smtClean="0"/>
              <a:t>Without it, every backslash </a:t>
            </a:r>
            <a:r>
              <a:rPr lang="en-US" dirty="0" smtClean="0">
                <a:latin typeface="Courier New" panose="02070309020205020404" pitchFamily="49" charset="0"/>
                <a:cs typeface="Courier New" panose="02070309020205020404" pitchFamily="49" charset="0"/>
              </a:rPr>
              <a:t>'\'</a:t>
            </a:r>
            <a:r>
              <a:rPr lang="en-US" dirty="0" smtClean="0"/>
              <a:t> in a </a:t>
            </a:r>
            <a:r>
              <a:rPr lang="en-US" dirty="0" err="1" smtClean="0"/>
              <a:t>regexp</a:t>
            </a:r>
            <a:r>
              <a:rPr lang="en-US" dirty="0" smtClean="0"/>
              <a:t> would need </a:t>
            </a:r>
            <a:r>
              <a:rPr lang="en-US" dirty="0">
                <a:latin typeface="Courier New" panose="02070309020205020404" pitchFamily="49" charset="0"/>
                <a:cs typeface="Courier New" panose="02070309020205020404" pitchFamily="49" charset="0"/>
              </a:rPr>
              <a:t>'\'</a:t>
            </a:r>
            <a:r>
              <a:rPr lang="en-US" dirty="0" smtClean="0"/>
              <a:t> prefix</a:t>
            </a:r>
          </a:p>
          <a:p>
            <a:r>
              <a:rPr lang="en-US" dirty="0" smtClean="0">
                <a:latin typeface="Courier New" panose="02070309020205020404" pitchFamily="49" charset="0"/>
                <a:cs typeface="Courier New" panose="02070309020205020404" pitchFamily="49" charset="0"/>
              </a:rPr>
              <a:t>r'\n</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t>is a two-character string containing </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'n'</a:t>
            </a:r>
          </a:p>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\n' </a:t>
            </a:r>
            <a:r>
              <a:rPr lang="en-US" dirty="0" smtClean="0"/>
              <a:t>is a one-character string containing newline character</a:t>
            </a:r>
          </a:p>
          <a:p>
            <a:r>
              <a:rPr lang="en-US" dirty="0" smtClean="0"/>
              <a:t>Use </a:t>
            </a:r>
            <a:r>
              <a:rPr lang="en-US" dirty="0" smtClean="0">
                <a:latin typeface="Courier New" panose="02070309020205020404" pitchFamily="49" charset="0"/>
                <a:cs typeface="Courier New" panose="02070309020205020404" pitchFamily="49" charset="0"/>
              </a:rPr>
              <a:t>r'\\' </a:t>
            </a:r>
            <a:r>
              <a:rPr lang="en-US" dirty="0" smtClean="0"/>
              <a:t>instead of </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Can be combined with Unicode 'u' prefix</a:t>
            </a:r>
          </a:p>
          <a:p>
            <a:pPr marL="0" indent="0">
              <a:buNone/>
            </a:pPr>
            <a:r>
              <a:rPr lang="en-US" dirty="0" smtClean="0">
                <a:latin typeface="Courier New" panose="02070309020205020404" pitchFamily="49" charset="0"/>
                <a:cs typeface="Courier New" panose="02070309020205020404" pitchFamily="49" charset="0"/>
              </a:rPr>
              <a:t>	&gt;&gt;&gt; 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b</a:t>
            </a:r>
          </a:p>
          <a:p>
            <a:pPr marL="0" indent="0">
              <a:buNone/>
            </a:pPr>
            <a:r>
              <a:rPr lang="en-US" dirty="0" smtClean="0">
                <a:latin typeface="Courier New" panose="02070309020205020404" pitchFamily="49" charset="0"/>
                <a:cs typeface="Courier New" panose="02070309020205020404" pitchFamily="49" charset="0"/>
              </a:rPr>
              <a:t>	u</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&gt;&gt;&gt; </a:t>
            </a:r>
            <a:r>
              <a:rPr lang="en-US" dirty="0" err="1">
                <a:latin typeface="Courier New" panose="02070309020205020404" pitchFamily="49" charset="0"/>
                <a:cs typeface="Courier New" panose="02070309020205020404" pitchFamily="49" charset="0"/>
              </a:rPr>
              <a:t>b.encode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'utf-8')</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23</a:t>
            </a:fld>
            <a:endParaRPr lang="en-US"/>
          </a:p>
        </p:txBody>
      </p:sp>
    </p:spTree>
    <p:extLst>
      <p:ext uri="{BB962C8B-B14F-4D97-AF65-F5344CB8AC3E}">
        <p14:creationId xmlns:p14="http://schemas.microsoft.com/office/powerpoint/2010/main" val="15234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elp(</a:t>
            </a:r>
            <a:r>
              <a:rPr lang="en-US" dirty="0" err="1" smtClean="0"/>
              <a:t>re.search</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24</a:t>
            </a:fld>
            <a:endParaRPr lang="en-US"/>
          </a:p>
        </p:txBody>
      </p:sp>
      <p:sp>
        <p:nvSpPr>
          <p:cNvPr id="4" name="Content Placeholder 3"/>
          <p:cNvSpPr>
            <a:spLocks noGrp="1"/>
          </p:cNvSpPr>
          <p:nvPr>
            <p:ph sz="quarter" idx="1"/>
          </p:nvPr>
        </p:nvSpPr>
        <p:spPr/>
        <p:txBody>
          <a:bodyPr/>
          <a:lstStyle/>
          <a:p>
            <a:pPr marL="0" indent="0">
              <a:buNone/>
            </a:pPr>
            <a:r>
              <a:rPr lang="en-US" dirty="0"/>
              <a:t>search(pattern, string, flags=0)</a:t>
            </a:r>
          </a:p>
          <a:p>
            <a:pPr marL="0" indent="0">
              <a:buNone/>
            </a:pPr>
            <a:r>
              <a:rPr lang="en-US" dirty="0"/>
              <a:t>    Scan through string looking for a match to the pattern, </a:t>
            </a:r>
            <a:r>
              <a:rPr lang="en-US" dirty="0" smtClean="0"/>
              <a:t>returning a </a:t>
            </a:r>
            <a:r>
              <a:rPr lang="en-US" dirty="0"/>
              <a:t>match object, or None if no match was found.</a:t>
            </a:r>
          </a:p>
        </p:txBody>
      </p:sp>
    </p:spTree>
    <p:extLst>
      <p:ext uri="{BB962C8B-B14F-4D97-AF65-F5344CB8AC3E}">
        <p14:creationId xmlns:p14="http://schemas.microsoft.com/office/powerpoint/2010/main" val="394919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25</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a, X, 9, &lt; -- ordinary characters just match themselves exactly. The meta-characters which do not match themselves because they have special meanings are: . ^ $ * + ? { [ ] \ | ( ) (details below) </a:t>
            </a:r>
          </a:p>
          <a:p>
            <a:r>
              <a:rPr lang="en-US" dirty="0"/>
              <a:t>. (a period) -- matches any single character except newline '\n' </a:t>
            </a:r>
          </a:p>
          <a:p>
            <a:r>
              <a:rPr lang="en-US" dirty="0"/>
              <a:t>\w -- (lowercase w) matches a "word" character: a letter or digit or </a:t>
            </a:r>
            <a:r>
              <a:rPr lang="en-US" dirty="0" err="1"/>
              <a:t>underbar</a:t>
            </a:r>
            <a:r>
              <a:rPr lang="en-US" dirty="0"/>
              <a:t> [a-zA-Z0-9_]. Note that although "word" is the mnemonic for this, it only matches a single word char, not a whole word. \W (upper case W) matches any non-word character. </a:t>
            </a:r>
          </a:p>
          <a:p>
            <a:r>
              <a:rPr lang="en-US" dirty="0"/>
              <a:t>\b -- boundary between word and non-word </a:t>
            </a:r>
          </a:p>
          <a:p>
            <a:r>
              <a:rPr lang="en-US" dirty="0"/>
              <a:t>\s -- (lowercase s) matches a single whitespace character -- space, newline, return, tab, form [ \n\r\t\f]. \S (upper case S) matches any non-whitespace character. </a:t>
            </a:r>
          </a:p>
          <a:p>
            <a:r>
              <a:rPr lang="en-US" dirty="0"/>
              <a:t>\t, \n, \r -- tab, newline, return </a:t>
            </a:r>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Tree>
    <p:extLst>
      <p:ext uri="{BB962C8B-B14F-4D97-AF65-F5344CB8AC3E}">
        <p14:creationId xmlns:p14="http://schemas.microsoft.com/office/powerpoint/2010/main" val="245111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26</a:t>
            </a:fld>
            <a:endParaRPr lang="en-US"/>
          </a:p>
        </p:txBody>
      </p:sp>
      <p:sp>
        <p:nvSpPr>
          <p:cNvPr id="4" name="Content Placeholder 3"/>
          <p:cNvSpPr>
            <a:spLocks noGrp="1"/>
          </p:cNvSpPr>
          <p:nvPr>
            <p:ph sz="quarter" idx="1"/>
          </p:nvPr>
        </p:nvSpPr>
        <p:spPr/>
        <p:txBody>
          <a:bodyPr>
            <a:normAutofit/>
          </a:bodyPr>
          <a:lstStyle/>
          <a:p>
            <a:r>
              <a:rPr lang="en-US" dirty="0" smtClean="0"/>
              <a:t>\</a:t>
            </a:r>
            <a:r>
              <a:rPr lang="en-US" dirty="0"/>
              <a:t>d -- decimal digit [0-9]. \</a:t>
            </a:r>
            <a:r>
              <a:rPr lang="en-US" dirty="0" smtClean="0"/>
              <a:t>D matches any non-digit character</a:t>
            </a:r>
          </a:p>
          <a:p>
            <a:r>
              <a:rPr lang="en-US" dirty="0" smtClean="0"/>
              <a:t>^ </a:t>
            </a:r>
            <a:r>
              <a:rPr lang="en-US" dirty="0"/>
              <a:t>= start, $ = end -- match the start or end of the string </a:t>
            </a:r>
          </a:p>
          <a:p>
            <a:r>
              <a:rPr lang="en-US" dirty="0"/>
              <a:t>\ -- inhibit the "specialness" of a character. So, for example, use \. to match a period or \\ to match a slash. If you are unsure if a character has special meaning, such as '@', you can put a slash in front of it, \@, to make sure it is treated just as a character. </a:t>
            </a:r>
            <a:endParaRPr lang="en-US" dirty="0" smtClean="0"/>
          </a:p>
          <a:p>
            <a:r>
              <a:rPr lang="en-US" dirty="0"/>
              <a:t>[</a:t>
            </a:r>
            <a:r>
              <a:rPr lang="en-US" dirty="0" err="1"/>
              <a:t>aeiou</a:t>
            </a:r>
            <a:r>
              <a:rPr lang="en-US" dirty="0"/>
              <a:t>] </a:t>
            </a:r>
            <a:r>
              <a:rPr lang="en-US" dirty="0" smtClean="0"/>
              <a:t>-- </a:t>
            </a:r>
            <a:r>
              <a:rPr lang="en-US" dirty="0"/>
              <a:t>matches a single character in the given set</a:t>
            </a:r>
          </a:p>
          <a:p>
            <a:r>
              <a:rPr lang="en-US" dirty="0" smtClean="0"/>
              <a:t>[</a:t>
            </a:r>
            <a:r>
              <a:rPr lang="en-US" dirty="0"/>
              <a:t>^</a:t>
            </a:r>
            <a:r>
              <a:rPr lang="en-US" dirty="0" err="1"/>
              <a:t>aeiou</a:t>
            </a:r>
            <a:r>
              <a:rPr lang="en-US" dirty="0"/>
              <a:t>] </a:t>
            </a:r>
            <a:r>
              <a:rPr lang="en-US" dirty="0" smtClean="0"/>
              <a:t>-- </a:t>
            </a:r>
            <a:r>
              <a:rPr lang="en-US" dirty="0"/>
              <a:t>matches a single character outside the given set</a:t>
            </a:r>
          </a:p>
          <a:p>
            <a:r>
              <a:rPr lang="en-US" dirty="0" smtClean="0"/>
              <a:t>(</a:t>
            </a:r>
            <a:r>
              <a:rPr lang="en-US" dirty="0" err="1"/>
              <a:t>foo|bar|baz</a:t>
            </a:r>
            <a:r>
              <a:rPr lang="en-US" dirty="0"/>
              <a:t>)  matches any of the alternatives </a:t>
            </a:r>
            <a:r>
              <a:rPr lang="en-US" dirty="0" smtClean="0"/>
              <a:t>specified</a:t>
            </a:r>
            <a:endParaRPr lang="en-US" dirty="0"/>
          </a:p>
        </p:txBody>
      </p:sp>
      <p:sp>
        <p:nvSpPr>
          <p:cNvPr id="5" name="Rectangle 4"/>
          <p:cNvSpPr/>
          <p:nvPr/>
        </p:nvSpPr>
        <p:spPr>
          <a:xfrm>
            <a:off x="1752600" y="6172200"/>
            <a:ext cx="6781800" cy="369332"/>
          </a:xfrm>
          <a:prstGeom prst="rect">
            <a:avLst/>
          </a:prstGeom>
        </p:spPr>
        <p:txBody>
          <a:bodyPr wrap="square">
            <a:spAutoFit/>
          </a:bodyPr>
          <a:lstStyle/>
          <a:p>
            <a:r>
              <a:rPr lang="en-US" dirty="0"/>
              <a:t>https://</a:t>
            </a:r>
            <a:r>
              <a:rPr lang="en-US" dirty="0" err="1"/>
              <a:t>developers.google.com</a:t>
            </a:r>
            <a:r>
              <a:rPr lang="en-US" dirty="0"/>
              <a:t>/</a:t>
            </a:r>
            <a:r>
              <a:rPr lang="en-US" dirty="0" err="1"/>
              <a:t>edu</a:t>
            </a:r>
            <a:r>
              <a:rPr lang="en-US" dirty="0"/>
              <a:t>/python/regular-expressions</a:t>
            </a:r>
          </a:p>
        </p:txBody>
      </p:sp>
    </p:spTree>
    <p:extLst>
      <p:ext uri="{BB962C8B-B14F-4D97-AF65-F5344CB8AC3E}">
        <p14:creationId xmlns:p14="http://schemas.microsoft.com/office/powerpoint/2010/main" val="32907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Ranges of 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4" name="Content Placeholder 3"/>
          <p:cNvSpPr>
            <a:spLocks noGrp="1"/>
          </p:cNvSpPr>
          <p:nvPr>
            <p:ph sz="quarter" idx="1"/>
          </p:nvPr>
        </p:nvSpPr>
        <p:spPr/>
        <p:txBody>
          <a:bodyPr>
            <a:normAutofit lnSpcReduction="10000"/>
          </a:bodyPr>
          <a:lstStyle/>
          <a:p>
            <a:r>
              <a:rPr lang="en-US" dirty="0" smtClean="0"/>
              <a:t>Valid:</a:t>
            </a:r>
          </a:p>
          <a:p>
            <a:pPr lvl="1">
              <a:buNone/>
            </a:pPr>
            <a:r>
              <a:rPr lang="en-US" dirty="0" smtClean="0"/>
              <a:t>[A-Z] 	Upper Case Roman Alphabet</a:t>
            </a:r>
          </a:p>
          <a:p>
            <a:pPr lvl="1">
              <a:buNone/>
            </a:pPr>
            <a:r>
              <a:rPr lang="en-US" dirty="0" smtClean="0"/>
              <a:t>[a-z] 		Lower Case Roman Alphabet</a:t>
            </a:r>
          </a:p>
          <a:p>
            <a:pPr lvl="1">
              <a:buNone/>
            </a:pPr>
            <a:r>
              <a:rPr lang="en-US" dirty="0" smtClean="0"/>
              <a:t>[A-</a:t>
            </a:r>
            <a:r>
              <a:rPr lang="en-US" dirty="0" err="1" smtClean="0"/>
              <a:t>Za</a:t>
            </a:r>
            <a:r>
              <a:rPr lang="en-US" dirty="0" smtClean="0"/>
              <a:t>-z]	Upper/Lower Case</a:t>
            </a:r>
          </a:p>
          <a:p>
            <a:pPr lvl="1">
              <a:buNone/>
            </a:pPr>
            <a:r>
              <a:rPr lang="en-US" dirty="0" smtClean="0"/>
              <a:t>[A-F]		Upper Case (only A – F)</a:t>
            </a:r>
          </a:p>
          <a:p>
            <a:pPr lvl="1">
              <a:buNone/>
            </a:pPr>
            <a:r>
              <a:rPr lang="en-US" dirty="0" smtClean="0"/>
              <a:t>[0-9]		All Digits</a:t>
            </a:r>
          </a:p>
          <a:p>
            <a:pPr lvl="1">
              <a:buNone/>
            </a:pPr>
            <a:endParaRPr lang="en-US" dirty="0" smtClean="0"/>
          </a:p>
          <a:p>
            <a:r>
              <a:rPr lang="en-US" dirty="0" smtClean="0"/>
              <a:t>Invalid</a:t>
            </a:r>
          </a:p>
          <a:p>
            <a:pPr lvl="1">
              <a:buNone/>
            </a:pPr>
            <a:r>
              <a:rPr lang="en-US" dirty="0" smtClean="0"/>
              <a:t>[a-Z]</a:t>
            </a:r>
          </a:p>
          <a:p>
            <a:pPr lvl="1">
              <a:buNone/>
            </a:pPr>
            <a:r>
              <a:rPr lang="en-US" dirty="0" smtClean="0"/>
              <a:t>[F-A]</a:t>
            </a:r>
          </a:p>
          <a:p>
            <a:pPr lvl="1">
              <a:buNone/>
            </a:pPr>
            <a:r>
              <a:rPr lang="en-US" dirty="0" smtClean="0"/>
              <a:t>[9-0]</a:t>
            </a:r>
          </a:p>
          <a:p>
            <a:pPr lvl="1">
              <a:buNone/>
            </a:pPr>
            <a:endParaRPr lang="en-US" dirty="0" smtClean="0"/>
          </a:p>
          <a:p>
            <a:pPr lvl="1">
              <a:buNone/>
            </a:pPr>
            <a:endParaRPr lang="en-US" dirty="0"/>
          </a:p>
        </p:txBody>
      </p:sp>
    </p:spTree>
    <p:extLst>
      <p:ext uri="{BB962C8B-B14F-4D97-AF65-F5344CB8AC3E}">
        <p14:creationId xmlns:p14="http://schemas.microsoft.com/office/powerpoint/2010/main" val="1414226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Negation of Ranges of Regular Expressions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28</a:t>
            </a:fld>
            <a:endParaRPr lang="en-US"/>
          </a:p>
        </p:txBody>
      </p:sp>
      <p:sp>
        <p:nvSpPr>
          <p:cNvPr id="4" name="Content Placeholder 3"/>
          <p:cNvSpPr>
            <a:spLocks noGrp="1"/>
          </p:cNvSpPr>
          <p:nvPr>
            <p:ph sz="quarter" idx="1"/>
          </p:nvPr>
        </p:nvSpPr>
        <p:spPr>
          <a:xfrm>
            <a:off x="914400" y="1981200"/>
            <a:ext cx="8001000" cy="4038600"/>
          </a:xfrm>
        </p:spPr>
        <p:txBody>
          <a:bodyPr>
            <a:normAutofit/>
          </a:bodyPr>
          <a:lstStyle/>
          <a:p>
            <a:pPr lvl="1">
              <a:buNone/>
            </a:pPr>
            <a:r>
              <a:rPr lang="en-US" dirty="0" smtClean="0"/>
              <a:t>[^0-9]	Anything BUT digits</a:t>
            </a:r>
          </a:p>
          <a:p>
            <a:pPr lvl="1">
              <a:buNone/>
            </a:pPr>
            <a:r>
              <a:rPr lang="en-US" dirty="0" smtClean="0"/>
              <a:t>[^a]		Anything BUT a lower case a</a:t>
            </a:r>
          </a:p>
          <a:p>
            <a:pPr lvl="1">
              <a:buNone/>
            </a:pPr>
            <a:r>
              <a:rPr lang="en-US" dirty="0" smtClean="0"/>
              <a:t>[^A-Z]	Anything BUT upper case letters</a:t>
            </a:r>
          </a:p>
          <a:p>
            <a:pPr lvl="1">
              <a:buNone/>
            </a:pPr>
            <a:r>
              <a:rPr lang="en-US" dirty="0" smtClean="0"/>
              <a:t>[^,]		Anything BUT ,</a:t>
            </a:r>
          </a:p>
          <a:p>
            <a:pPr lvl="1">
              <a:buNone/>
            </a:pPr>
            <a:endParaRPr lang="en-US" dirty="0" smtClean="0"/>
          </a:p>
          <a:p>
            <a:pPr lvl="1">
              <a:buNone/>
            </a:pPr>
            <a:r>
              <a:rPr lang="en-US" dirty="0" smtClean="0"/>
              <a:t>So:</a:t>
            </a:r>
          </a:p>
          <a:p>
            <a:pPr lvl="1">
              <a:buNone/>
            </a:pPr>
            <a:r>
              <a:rPr lang="en-US" dirty="0" smtClean="0"/>
              <a:t>^[^A-Z]	The word starts with a letter other than a capital 			letter</a:t>
            </a:r>
          </a:p>
          <a:p>
            <a:pPr lvl="1">
              <a:buNone/>
            </a:pPr>
            <a:endParaRPr lang="en-US" dirty="0"/>
          </a:p>
        </p:txBody>
      </p:sp>
    </p:spTree>
    <p:extLst>
      <p:ext uri="{BB962C8B-B14F-4D97-AF65-F5344CB8AC3E}">
        <p14:creationId xmlns:p14="http://schemas.microsoft.com/office/powerpoint/2010/main" val="168858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29</a:t>
            </a:fld>
            <a:endParaRPr lang="en-US"/>
          </a:p>
        </p:txBody>
      </p:sp>
      <p:sp>
        <p:nvSpPr>
          <p:cNvPr id="4" name="Content Placeholder 3"/>
          <p:cNvSpPr>
            <a:spLocks noGrp="1"/>
          </p:cNvSpPr>
          <p:nvPr>
            <p:ph sz="quarter" idx="1"/>
          </p:nvPr>
        </p:nvSpPr>
        <p:spPr/>
        <p:txBody>
          <a:bodyPr/>
          <a:lstStyle/>
          <a:p>
            <a:r>
              <a:rPr lang="en-US" dirty="0" smtClean="0"/>
              <a:t>The | (pipe) </a:t>
            </a:r>
            <a:r>
              <a:rPr lang="en-US" dirty="0" err="1"/>
              <a:t>m</a:t>
            </a:r>
            <a:r>
              <a:rPr lang="en-US" dirty="0" err="1" smtClean="0"/>
              <a:t>etacharacter</a:t>
            </a:r>
            <a:r>
              <a:rPr lang="en-US" dirty="0" smtClean="0"/>
              <a:t> is used for alternatives</a:t>
            </a:r>
          </a:p>
          <a:p>
            <a:pPr lvl="1"/>
            <a:r>
              <a:rPr lang="en-US" dirty="0" smtClean="0"/>
              <a:t>note also the use of parentheses for grouping</a:t>
            </a:r>
          </a:p>
          <a:p>
            <a:r>
              <a:rPr lang="en-US" dirty="0" err="1" smtClean="0"/>
              <a:t>th</a:t>
            </a:r>
            <a:r>
              <a:rPr lang="en-US" dirty="0" smtClean="0"/>
              <a:t>(</a:t>
            </a:r>
            <a:r>
              <a:rPr lang="en-US" dirty="0" err="1" smtClean="0"/>
              <a:t>is|at|eother</a:t>
            </a:r>
            <a:r>
              <a:rPr lang="en-US" dirty="0" smtClean="0"/>
              <a:t>)</a:t>
            </a:r>
          </a:p>
          <a:p>
            <a:pPr lvl="1"/>
            <a:r>
              <a:rPr lang="en-US" dirty="0" smtClean="0"/>
              <a:t>matches “</a:t>
            </a:r>
            <a:r>
              <a:rPr lang="en-US" dirty="0" err="1" smtClean="0"/>
              <a:t>this”,”that</a:t>
            </a:r>
            <a:r>
              <a:rPr lang="en-US" dirty="0" smtClean="0"/>
              <a:t>”, or “the other”</a:t>
            </a:r>
          </a:p>
          <a:p>
            <a:r>
              <a:rPr lang="en-US" dirty="0" err="1" smtClean="0"/>
              <a:t>the|re</a:t>
            </a:r>
            <a:r>
              <a:rPr lang="en-US" dirty="0" smtClean="0"/>
              <a:t> </a:t>
            </a:r>
          </a:p>
          <a:p>
            <a:pPr lvl="1"/>
            <a:r>
              <a:rPr lang="en-US" dirty="0" smtClean="0"/>
              <a:t>matches “the” or “re”</a:t>
            </a:r>
          </a:p>
          <a:p>
            <a:r>
              <a:rPr lang="en-US" dirty="0" smtClean="0"/>
              <a:t>What does this mean?</a:t>
            </a:r>
          </a:p>
          <a:p>
            <a:pPr marL="320040" lvl="1" indent="0">
              <a:buNone/>
            </a:pPr>
            <a:r>
              <a:rPr lang="en-US" dirty="0" smtClean="0"/>
              <a:t>^(</a:t>
            </a:r>
            <a:r>
              <a:rPr lang="en-US" dirty="0" err="1" smtClean="0"/>
              <a:t>T|t</a:t>
            </a:r>
            <a:r>
              <a:rPr lang="en-US" dirty="0" smtClean="0"/>
              <a:t>)</a:t>
            </a:r>
            <a:r>
              <a:rPr lang="en-US" dirty="0" err="1" smtClean="0"/>
              <a:t>oday</a:t>
            </a:r>
            <a:endParaRPr lang="en-US" dirty="0" smtClean="0"/>
          </a:p>
          <a:p>
            <a:pPr lvl="1">
              <a:buNone/>
            </a:pPr>
            <a:endParaRPr lang="en-US" dirty="0"/>
          </a:p>
        </p:txBody>
      </p:sp>
    </p:spTree>
    <p:extLst>
      <p:ext uri="{BB962C8B-B14F-4D97-AF65-F5344CB8AC3E}">
        <p14:creationId xmlns:p14="http://schemas.microsoft.com/office/powerpoint/2010/main" val="20305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project: one-page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Initial one-page project proposal due </a:t>
            </a:r>
            <a:r>
              <a:rPr lang="en-US" u="sng" dirty="0" smtClean="0"/>
              <a:t>Jan 27, 2015 at 5PM</a:t>
            </a:r>
            <a:endParaRPr lang="en-US" dirty="0" smtClean="0"/>
          </a:p>
          <a:p>
            <a:r>
              <a:rPr lang="en-US" dirty="0" smtClean="0"/>
              <a:t>20% of </a:t>
            </a:r>
            <a:r>
              <a:rPr lang="en-US" u="sng" dirty="0" smtClean="0"/>
              <a:t>project</a:t>
            </a:r>
            <a:r>
              <a:rPr lang="en-US" dirty="0" smtClean="0"/>
              <a:t> grade  (Overall, project is worth 30% of grade)</a:t>
            </a:r>
          </a:p>
          <a:p>
            <a:r>
              <a:rPr lang="en-US" u="sng" dirty="0" smtClean="0"/>
              <a:t>One page</a:t>
            </a:r>
            <a:endParaRPr lang="en-US" dirty="0"/>
          </a:p>
          <a:p>
            <a:r>
              <a:rPr lang="en-US" dirty="0" smtClean="0"/>
              <a:t>I will provide feedback by Feb 4, and may ask you to meet in my office hour.</a:t>
            </a:r>
          </a:p>
          <a:p>
            <a:r>
              <a:rPr lang="en-US" dirty="0"/>
              <a:t>Proposal Guidelines </a:t>
            </a:r>
            <a:r>
              <a:rPr lang="en-US" dirty="0" smtClean="0"/>
              <a:t>(20 </a:t>
            </a:r>
            <a:r>
              <a:rPr lang="en-US" dirty="0"/>
              <a:t>points):</a:t>
            </a:r>
          </a:p>
          <a:p>
            <a:pPr marL="0" indent="0">
              <a:buNone/>
            </a:pPr>
            <a:r>
              <a:rPr lang="en-US" dirty="0" smtClean="0"/>
              <a:t>	1. (4 </a:t>
            </a:r>
            <a:r>
              <a:rPr lang="en-US" dirty="0"/>
              <a:t>points) </a:t>
            </a:r>
            <a:r>
              <a:rPr lang="en-US" dirty="0" smtClean="0"/>
              <a:t>Summarize </a:t>
            </a:r>
            <a:r>
              <a:rPr lang="en-US" dirty="0"/>
              <a:t>and motivate your proposed </a:t>
            </a:r>
            <a:r>
              <a:rPr lang="en-US" dirty="0" smtClean="0"/>
              <a:t>project.</a:t>
            </a:r>
          </a:p>
          <a:p>
            <a:pPr marL="0" indent="0">
              <a:buNone/>
            </a:pPr>
            <a:r>
              <a:rPr lang="en-US" dirty="0" smtClean="0"/>
              <a:t>	2. (</a:t>
            </a:r>
            <a:r>
              <a:rPr lang="en-US" dirty="0"/>
              <a:t>6</a:t>
            </a:r>
            <a:r>
              <a:rPr lang="en-US" dirty="0" smtClean="0"/>
              <a:t> </a:t>
            </a:r>
            <a:r>
              <a:rPr lang="en-US" dirty="0"/>
              <a:t>points) Choose and describe two different </a:t>
            </a:r>
            <a:r>
              <a:rPr lang="en-US" dirty="0" smtClean="0"/>
              <a:t>datasets.</a:t>
            </a:r>
          </a:p>
          <a:p>
            <a:pPr marL="0" indent="0">
              <a:buNone/>
            </a:pPr>
            <a:r>
              <a:rPr lang="en-US" dirty="0" smtClean="0"/>
              <a:t> 	3. (</a:t>
            </a:r>
            <a:r>
              <a:rPr lang="en-US" dirty="0"/>
              <a:t>6</a:t>
            </a:r>
            <a:r>
              <a:rPr lang="en-US" dirty="0" smtClean="0"/>
              <a:t> </a:t>
            </a:r>
            <a:r>
              <a:rPr lang="en-US" dirty="0"/>
              <a:t>points) Describe how </a:t>
            </a:r>
            <a:r>
              <a:rPr lang="en-US" dirty="0" smtClean="0"/>
              <a:t>you might manipulate and join 	the two datasets.</a:t>
            </a:r>
            <a:endParaRPr lang="en-US" dirty="0"/>
          </a:p>
          <a:p>
            <a:pPr marL="0" indent="0">
              <a:buNone/>
            </a:pPr>
            <a:r>
              <a:rPr lang="en-US" dirty="0" smtClean="0"/>
              <a:t>	4</a:t>
            </a:r>
            <a:r>
              <a:rPr lang="en-US" dirty="0"/>
              <a:t>. </a:t>
            </a:r>
            <a:r>
              <a:rPr lang="en-US" dirty="0" smtClean="0"/>
              <a:t>(4 </a:t>
            </a:r>
            <a:r>
              <a:rPr lang="en-US" dirty="0"/>
              <a:t>points) Describe one interesting </a:t>
            </a:r>
            <a:r>
              <a:rPr lang="en-US" dirty="0" smtClean="0"/>
              <a:t>visualization that you 	might perform with the joined data.</a:t>
            </a:r>
            <a:endParaRPr lang="en-US" dirty="0"/>
          </a:p>
          <a:p>
            <a:r>
              <a:rPr lang="en-US" dirty="0"/>
              <a:t>You can propose an alternative project structure with prior </a:t>
            </a:r>
            <a:r>
              <a:rPr lang="en-US" dirty="0" smtClean="0"/>
              <a:t>approval</a:t>
            </a:r>
          </a:p>
        </p:txBody>
      </p:sp>
      <p:sp>
        <p:nvSpPr>
          <p:cNvPr id="5" name="Slide Number Placeholder 4"/>
          <p:cNvSpPr>
            <a:spLocks noGrp="1"/>
          </p:cNvSpPr>
          <p:nvPr>
            <p:ph type="sldNum" sz="quarter" idx="12"/>
          </p:nvPr>
        </p:nvSpPr>
        <p:spPr/>
        <p:txBody>
          <a:bodyPr/>
          <a:lstStyle/>
          <a:p>
            <a:fld id="{86CAC078-77ED-423B-B670-199B4CE4288C}" type="slidenum">
              <a:rPr lang="en-US" smtClean="0"/>
              <a:t>3</a:t>
            </a:fld>
            <a:endParaRPr lang="en-US"/>
          </a:p>
        </p:txBody>
      </p:sp>
    </p:spTree>
    <p:extLst>
      <p:ext uri="{BB962C8B-B14F-4D97-AF65-F5344CB8AC3E}">
        <p14:creationId xmlns:p14="http://schemas.microsoft.com/office/powerpoint/2010/main" val="200166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5810E7C6-96A4-FC44-9050-E3ADA8B48604}" type="datetime1">
              <a:rPr lang="en-US" sz="1000"/>
              <a:pPr eaLnBrk="1" hangingPunct="1"/>
              <a:t>1/13/2016</a:t>
            </a:fld>
            <a:endParaRPr lang="en-US" sz="10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6FAC22A1-8E02-2740-B1F6-CEF1CBE822BE}" type="slidenum">
              <a:rPr lang="en-US" sz="1000"/>
              <a:pPr eaLnBrk="1" hangingPunct="1"/>
              <a:t>30</a:t>
            </a:fld>
            <a:endParaRPr lang="en-US" sz="1000"/>
          </a:p>
        </p:txBody>
      </p:sp>
      <p:sp>
        <p:nvSpPr>
          <p:cNvPr id="32773" name="Rectangle 2"/>
          <p:cNvSpPr>
            <a:spLocks noGrp="1" noChangeArrowheads="1"/>
          </p:cNvSpPr>
          <p:nvPr>
            <p:ph type="title"/>
          </p:nvPr>
        </p:nvSpPr>
        <p:spPr/>
        <p:txBody>
          <a:bodyPr/>
          <a:lstStyle/>
          <a:p>
            <a:pPr eaLnBrk="1" hangingPunct="1"/>
            <a:r>
              <a:rPr lang="en-GB">
                <a:latin typeface="Garamond" charset="0"/>
              </a:rPr>
              <a:t>Matching repetitions</a:t>
            </a:r>
          </a:p>
        </p:txBody>
      </p:sp>
      <p:sp>
        <p:nvSpPr>
          <p:cNvPr id="32774" name="Rectangle 3"/>
          <p:cNvSpPr>
            <a:spLocks noGrp="1" noChangeArrowheads="1"/>
          </p:cNvSpPr>
          <p:nvPr>
            <p:ph type="body" idx="1"/>
          </p:nvPr>
        </p:nvSpPr>
        <p:spPr>
          <a:xfrm>
            <a:off x="457200" y="1717675"/>
            <a:ext cx="8229600" cy="4530725"/>
          </a:xfrm>
        </p:spPr>
        <p:txBody>
          <a:bodyPr/>
          <a:lstStyle/>
          <a:p>
            <a:pPr eaLnBrk="1" hangingPunct="1">
              <a:lnSpc>
                <a:spcPct val="90000"/>
              </a:lnSpc>
              <a:buFont typeface="Wingdings" charset="0"/>
              <a:buNone/>
            </a:pPr>
            <a:r>
              <a:rPr lang="en-US" sz="2400" dirty="0">
                <a:latin typeface="Verdana" charset="0"/>
              </a:rPr>
              <a:t>    *           zero or more of the previous thing</a:t>
            </a:r>
          </a:p>
          <a:p>
            <a:pPr eaLnBrk="1" hangingPunct="1">
              <a:lnSpc>
                <a:spcPct val="90000"/>
              </a:lnSpc>
              <a:buFont typeface="Wingdings" charset="0"/>
              <a:buNone/>
            </a:pPr>
            <a:r>
              <a:rPr lang="en-US" sz="2400" dirty="0">
                <a:latin typeface="Verdana" charset="0"/>
              </a:rPr>
              <a:t>    +          one or more of the previous thing</a:t>
            </a:r>
          </a:p>
          <a:p>
            <a:pPr eaLnBrk="1" hangingPunct="1">
              <a:lnSpc>
                <a:spcPct val="90000"/>
              </a:lnSpc>
              <a:buFont typeface="Wingdings" charset="0"/>
              <a:buNone/>
            </a:pPr>
            <a:r>
              <a:rPr lang="en-US" sz="2400" dirty="0">
                <a:latin typeface="Verdana" charset="0"/>
              </a:rPr>
              <a:t>    ?           zero or one of the previous thing</a:t>
            </a:r>
          </a:p>
          <a:p>
            <a:pPr eaLnBrk="1" hangingPunct="1">
              <a:lnSpc>
                <a:spcPct val="90000"/>
              </a:lnSpc>
              <a:buFont typeface="Wingdings" charset="0"/>
              <a:buNone/>
            </a:pPr>
            <a:r>
              <a:rPr lang="en-US" sz="2400" dirty="0">
                <a:latin typeface="Verdana" charset="0"/>
              </a:rPr>
              <a:t>    {3}       matches exactly 3 of the previous thing</a:t>
            </a:r>
          </a:p>
          <a:p>
            <a:pPr eaLnBrk="1" hangingPunct="1">
              <a:lnSpc>
                <a:spcPct val="90000"/>
              </a:lnSpc>
              <a:buFont typeface="Wingdings" charset="0"/>
              <a:buNone/>
            </a:pPr>
            <a:r>
              <a:rPr lang="en-US" sz="2400" dirty="0">
                <a:latin typeface="Verdana" charset="0"/>
              </a:rPr>
              <a:t>    {3,6}    matches between 3 and 6 of the previous thing</a:t>
            </a:r>
          </a:p>
          <a:p>
            <a:pPr eaLnBrk="1" hangingPunct="1">
              <a:lnSpc>
                <a:spcPct val="90000"/>
              </a:lnSpc>
              <a:buFont typeface="Wingdings" charset="0"/>
              <a:buNone/>
            </a:pPr>
            <a:r>
              <a:rPr lang="en-US" sz="2400" dirty="0">
                <a:latin typeface="Verdana" charset="0"/>
              </a:rPr>
              <a:t>    {3,}      matches 3 or more of the previous thing</a:t>
            </a:r>
            <a:endParaRPr lang="en-IE" sz="2000" dirty="0">
              <a:latin typeface="Verdana" charset="0"/>
            </a:endParaRPr>
          </a:p>
          <a:p>
            <a:pPr eaLnBrk="1" hangingPunct="1">
              <a:lnSpc>
                <a:spcPct val="90000"/>
              </a:lnSpc>
              <a:buFont typeface="Wingdings" charset="0"/>
              <a:buNone/>
            </a:pPr>
            <a:endParaRPr lang="en-GB" sz="2000" dirty="0">
              <a:latin typeface="Verdana" charset="0"/>
            </a:endParaRPr>
          </a:p>
        </p:txBody>
      </p:sp>
    </p:spTree>
    <p:extLst>
      <p:ext uri="{BB962C8B-B14F-4D97-AF65-F5344CB8AC3E}">
        <p14:creationId xmlns:p14="http://schemas.microsoft.com/office/powerpoint/2010/main" val="1791736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r>
              <a:rPr lang="en-US" dirty="0" err="1" smtClean="0"/>
              <a:t>re.match</a:t>
            </a:r>
            <a:r>
              <a:rPr lang="en-US" dirty="0"/>
              <a: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31</a:t>
            </a:fld>
            <a:endParaRPr lang="en-US"/>
          </a:p>
        </p:txBody>
      </p:sp>
      <p:sp>
        <p:nvSpPr>
          <p:cNvPr id="4" name="Content Placeholder 3"/>
          <p:cNvSpPr>
            <a:spLocks noGrp="1"/>
          </p:cNvSpPr>
          <p:nvPr>
            <p:ph sz="quarter" idx="1"/>
          </p:nvPr>
        </p:nvSpPr>
        <p:spPr/>
        <p:txBody>
          <a:bodyPr/>
          <a:lstStyle/>
          <a:p>
            <a:pPr marL="0" indent="0">
              <a:buNone/>
            </a:pPr>
            <a:r>
              <a:rPr lang="en-US" dirty="0"/>
              <a:t>match(pattern, string, flags=0)</a:t>
            </a:r>
          </a:p>
          <a:p>
            <a:pPr marL="0" indent="0">
              <a:buNone/>
            </a:pPr>
            <a:r>
              <a:rPr lang="en-US" dirty="0"/>
              <a:t>    Try to apply the pattern at the start of the string, returning</a:t>
            </a:r>
          </a:p>
          <a:p>
            <a:pPr marL="0" indent="0">
              <a:buNone/>
            </a:pPr>
            <a:r>
              <a:rPr lang="en-US" dirty="0"/>
              <a:t>    a match object, or None if no match was found.</a:t>
            </a:r>
          </a:p>
        </p:txBody>
      </p:sp>
    </p:spTree>
    <p:extLst>
      <p:ext uri="{BB962C8B-B14F-4D97-AF65-F5344CB8AC3E}">
        <p14:creationId xmlns:p14="http://schemas.microsoft.com/office/powerpoint/2010/main" val="339569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32</a:t>
            </a:fld>
            <a:endParaRPr lang="en-US"/>
          </a:p>
        </p:txBody>
      </p:sp>
      <p:sp>
        <p:nvSpPr>
          <p:cNvPr id="4" name="Content Placeholder 3"/>
          <p:cNvSpPr>
            <a:spLocks noGrp="1"/>
          </p:cNvSpPr>
          <p:nvPr>
            <p:ph sz="quarter" idx="1"/>
          </p:nvPr>
        </p:nvSpPr>
        <p:spPr>
          <a:xfrm>
            <a:off x="914400" y="1447800"/>
            <a:ext cx="7772400" cy="990600"/>
          </a:xfrm>
        </p:spPr>
        <p:txBody>
          <a:bodyPr/>
          <a:lstStyle/>
          <a:p>
            <a:r>
              <a:rPr lang="en-US" dirty="0" smtClean="0"/>
              <a:t>Often times you would want to pick </a:t>
            </a:r>
            <a:r>
              <a:rPr lang="en-US" dirty="0"/>
              <a:t>out parts of the matching text. </a:t>
            </a:r>
            <a:endParaRPr lang="en-US" dirty="0" smtClean="0"/>
          </a:p>
          <a:p>
            <a:endParaRPr lang="en-US" dirty="0"/>
          </a:p>
        </p:txBody>
      </p:sp>
      <p:sp>
        <p:nvSpPr>
          <p:cNvPr id="5" name="TextBox 4"/>
          <p:cNvSpPr txBox="1"/>
          <p:nvPr/>
        </p:nvSpPr>
        <p:spPr>
          <a:xfrm>
            <a:off x="762000" y="2590800"/>
            <a:ext cx="7924800" cy="2308324"/>
          </a:xfrm>
          <a:prstGeom prst="rect">
            <a:avLst/>
          </a:prstGeom>
          <a:noFill/>
        </p:spPr>
        <p:txBody>
          <a:bodyPr wrap="square" rtlCol="0">
            <a:spAutoFit/>
          </a:bodyPr>
          <a:lstStyle/>
          <a:p>
            <a:r>
              <a:rPr lang="en-US" sz="2400" dirty="0"/>
              <a:t> </a:t>
            </a:r>
            <a:r>
              <a:rPr lang="en-US" sz="2400" dirty="0" smtClean="0"/>
              <a:t> </a:t>
            </a:r>
            <a:r>
              <a:rPr lang="en-US" sz="2400" dirty="0" err="1" smtClean="0"/>
              <a:t>str</a:t>
            </a:r>
            <a:r>
              <a:rPr lang="en-US" sz="2400" dirty="0" smtClean="0"/>
              <a:t> </a:t>
            </a:r>
            <a:r>
              <a:rPr lang="en-US" sz="2400" dirty="0"/>
              <a:t>=  '</a:t>
            </a:r>
            <a:r>
              <a:rPr lang="en-US" sz="2400" dirty="0" smtClean="0"/>
              <a:t>My email address is </a:t>
            </a:r>
            <a:r>
              <a:rPr lang="en-US" sz="2400" dirty="0" err="1" smtClean="0"/>
              <a:t>santa@umich.edu</a:t>
            </a:r>
            <a:r>
              <a:rPr lang="en-US" sz="2400" dirty="0" smtClean="0"/>
              <a:t>. </a:t>
            </a:r>
            <a:r>
              <a:rPr lang="en-US" sz="2400" dirty="0" err="1" smtClean="0"/>
              <a:t>Hohoho</a:t>
            </a:r>
            <a:r>
              <a:rPr lang="en-US" sz="2400" dirty="0" smtClean="0"/>
              <a:t>.'</a:t>
            </a:r>
            <a:endParaRPr lang="en-US" sz="2400" dirty="0"/>
          </a:p>
          <a:p>
            <a:r>
              <a:rPr lang="en-US" sz="2400" dirty="0"/>
              <a:t>  match = </a:t>
            </a:r>
            <a:r>
              <a:rPr lang="en-US" sz="2400" dirty="0" err="1"/>
              <a:t>re.search</a:t>
            </a:r>
            <a:r>
              <a:rPr lang="en-US" sz="2400" dirty="0"/>
              <a:t>('([\w.-]+)@([\w.-]+)', </a:t>
            </a:r>
            <a:r>
              <a:rPr lang="en-US" sz="2400" dirty="0" err="1"/>
              <a:t>str</a:t>
            </a:r>
            <a:r>
              <a:rPr lang="en-US" sz="2400" dirty="0"/>
              <a:t>)</a:t>
            </a:r>
          </a:p>
          <a:p>
            <a:r>
              <a:rPr lang="en-US" sz="2400" dirty="0"/>
              <a:t>  if match:</a:t>
            </a:r>
          </a:p>
          <a:p>
            <a:r>
              <a:rPr lang="en-US" sz="2400" dirty="0"/>
              <a:t>    print </a:t>
            </a:r>
            <a:r>
              <a:rPr lang="en-US" sz="2400" dirty="0" err="1"/>
              <a:t>match.group</a:t>
            </a:r>
            <a:r>
              <a:rPr lang="en-US" sz="2400" dirty="0" smtClean="0"/>
              <a:t>()  # the whole match</a:t>
            </a:r>
          </a:p>
          <a:p>
            <a:r>
              <a:rPr lang="en-US" sz="2400" dirty="0"/>
              <a:t> </a:t>
            </a:r>
            <a:r>
              <a:rPr lang="en-US" sz="2400" dirty="0" smtClean="0"/>
              <a:t>   print </a:t>
            </a:r>
            <a:r>
              <a:rPr lang="en-US" sz="2400" dirty="0" err="1" smtClean="0"/>
              <a:t>match.group</a:t>
            </a:r>
            <a:r>
              <a:rPr lang="en-US" sz="2400" dirty="0" smtClean="0"/>
              <a:t>(1)  # the username part</a:t>
            </a:r>
          </a:p>
          <a:p>
            <a:r>
              <a:rPr lang="en-US" sz="2400" dirty="0" smtClean="0"/>
              <a:t>    </a:t>
            </a:r>
            <a:r>
              <a:rPr lang="en-US" sz="2400" dirty="0"/>
              <a:t>print </a:t>
            </a:r>
            <a:r>
              <a:rPr lang="en-US" sz="2400" dirty="0" err="1"/>
              <a:t>match.group</a:t>
            </a:r>
            <a:r>
              <a:rPr lang="en-US" sz="2400" dirty="0"/>
              <a:t>(2) </a:t>
            </a:r>
            <a:r>
              <a:rPr lang="en-US" sz="2400" dirty="0" smtClean="0"/>
              <a:t> # the hostname part</a:t>
            </a:r>
            <a:endParaRPr lang="en-US" sz="2400" dirty="0"/>
          </a:p>
        </p:txBody>
      </p:sp>
    </p:spTree>
    <p:extLst>
      <p:ext uri="{BB962C8B-B14F-4D97-AF65-F5344CB8AC3E}">
        <p14:creationId xmlns:p14="http://schemas.microsoft.com/office/powerpoint/2010/main" val="2699199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Very useful power: You can refer back to an earlier group match within the </a:t>
            </a:r>
            <a:r>
              <a:rPr lang="en-US" sz="2800" u="sng" dirty="0" smtClean="0"/>
              <a:t>same</a:t>
            </a:r>
            <a:r>
              <a:rPr lang="en-US" sz="2800" dirty="0" smtClean="0"/>
              <a:t> regular expression.  How?</a:t>
            </a:r>
            <a:endParaRPr lang="en-US" sz="2800" dirty="0"/>
          </a:p>
        </p:txBody>
      </p:sp>
      <p:sp>
        <p:nvSpPr>
          <p:cNvPr id="3" name="Content Placeholder 2"/>
          <p:cNvSpPr>
            <a:spLocks noGrp="1"/>
          </p:cNvSpPr>
          <p:nvPr>
            <p:ph idx="1"/>
          </p:nvPr>
        </p:nvSpPr>
        <p:spPr/>
        <p:txBody>
          <a:bodyPr>
            <a:normAutofit/>
          </a:bodyPr>
          <a:lstStyle/>
          <a:p>
            <a:r>
              <a:rPr lang="en-US" dirty="0" smtClean="0"/>
              <a:t>\N  where N is the group number</a:t>
            </a:r>
          </a:p>
          <a:p>
            <a:r>
              <a:rPr lang="en-US" dirty="0" smtClean="0"/>
              <a:t>\1   matches group 1 result</a:t>
            </a:r>
          </a:p>
          <a:p>
            <a:pPr marL="0" indent="0">
              <a:buNone/>
            </a:pPr>
            <a:endParaRPr lang="en-US" dirty="0" smtClean="0"/>
          </a:p>
          <a:p>
            <a:pPr marL="0" indent="0">
              <a:buNone/>
            </a:pPr>
            <a:r>
              <a:rPr lang="en-US" dirty="0" smtClean="0"/>
              <a:t>Example:</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r'&lt;(.*?)&gt;(.*?)&lt;/</a:t>
            </a:r>
            <a:r>
              <a:rPr lang="en-US" b="1" dirty="0" smtClean="0">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1</a:t>
            </a:r>
            <a:r>
              <a:rPr lang="en-US" smtClean="0">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pPr marL="0" indent="0">
              <a:buNone/>
            </a:pPr>
            <a:r>
              <a:rPr lang="en-US" sz="2400" dirty="0" smtClean="0">
                <a:cs typeface="Courier New" panose="02070309020205020404" pitchFamily="49" charset="0"/>
              </a:rPr>
              <a:t>Matches tag pairs with </a:t>
            </a:r>
            <a:r>
              <a:rPr lang="en-US" sz="2400" u="sng" dirty="0" smtClean="0">
                <a:cs typeface="Courier New" panose="02070309020205020404" pitchFamily="49" charset="0"/>
              </a:rPr>
              <a:t>matching</a:t>
            </a:r>
            <a:r>
              <a:rPr lang="en-US" sz="2400" dirty="0" smtClean="0">
                <a:cs typeface="Courier New" panose="02070309020205020404" pitchFamily="49" charset="0"/>
              </a:rPr>
              <a:t> begin/end tags</a:t>
            </a:r>
          </a:p>
          <a:p>
            <a:pPr marL="0" indent="0">
              <a:buNone/>
            </a:pPr>
            <a:r>
              <a:rPr lang="en-US" sz="2400" dirty="0" smtClean="0">
                <a:latin typeface="Courier New" panose="02070309020205020404" pitchFamily="49" charset="0"/>
                <a:cs typeface="Courier New" panose="02070309020205020404" pitchFamily="49" charset="0"/>
              </a:rPr>
              <a:t> &lt;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foobar</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&gt;   &lt;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r>
              <a:rPr lang="en-US" sz="2400" dirty="0" err="1" smtClean="0">
                <a:latin typeface="Courier New" panose="02070309020205020404" pitchFamily="49" charset="0"/>
                <a:cs typeface="Courier New" panose="02070309020205020404" pitchFamily="49" charset="0"/>
              </a:rPr>
              <a:t>baz</a:t>
            </a:r>
            <a:r>
              <a:rPr lang="en-US" sz="2400" dirty="0" smtClean="0">
                <a:latin typeface="Courier New" panose="02070309020205020404" pitchFamily="49" charset="0"/>
                <a:cs typeface="Courier New" panose="02070309020205020404" pitchFamily="49" charset="0"/>
              </a:rPr>
              <a:t>&lt;</a:t>
            </a:r>
            <a:r>
              <a:rPr lang="en-US" sz="2400" b="1" dirty="0" smtClean="0">
                <a:latin typeface="Courier New" panose="02070309020205020404" pitchFamily="49" charset="0"/>
                <a:cs typeface="Courier New" panose="02070309020205020404" pitchFamily="49" charset="0"/>
              </a:rPr>
              <a:t>/ABCD</a:t>
            </a:r>
            <a:r>
              <a:rPr lang="en-US" sz="2400" dirty="0" smtClean="0">
                <a:latin typeface="Courier New" panose="02070309020205020404" pitchFamily="49" charset="0"/>
                <a:cs typeface="Courier New" panose="02070309020205020404" pitchFamily="49" charset="0"/>
              </a:rPr>
              <a:t>&gt;</a:t>
            </a:r>
          </a:p>
          <a:p>
            <a:pPr marL="0" indent="0">
              <a:buNone/>
            </a:pPr>
            <a:endParaRPr lang="en-US" sz="2400" dirty="0"/>
          </a:p>
        </p:txBody>
      </p:sp>
      <p:sp>
        <p:nvSpPr>
          <p:cNvPr id="5" name="Slide Number Placeholder 4"/>
          <p:cNvSpPr>
            <a:spLocks noGrp="1"/>
          </p:cNvSpPr>
          <p:nvPr>
            <p:ph type="sldNum" sz="quarter" idx="12"/>
          </p:nvPr>
        </p:nvSpPr>
        <p:spPr/>
        <p:txBody>
          <a:bodyPr/>
          <a:lstStyle/>
          <a:p>
            <a:fld id="{86CAC078-77ED-423B-B670-199B4CE4288C}" type="slidenum">
              <a:rPr lang="en-US" smtClean="0"/>
              <a:t>33</a:t>
            </a:fld>
            <a:endParaRPr lang="en-US"/>
          </a:p>
        </p:txBody>
      </p:sp>
      <p:sp>
        <p:nvSpPr>
          <p:cNvPr id="6" name="Oval 5"/>
          <p:cNvSpPr/>
          <p:nvPr/>
        </p:nvSpPr>
        <p:spPr>
          <a:xfrm>
            <a:off x="8602815" y="95540"/>
            <a:ext cx="3810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629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r>
              <a:rPr lang="en-US" dirty="0" err="1" smtClean="0"/>
              <a:t>re.findall</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34</a:t>
            </a:fld>
            <a:endParaRPr lang="en-US"/>
          </a:p>
        </p:txBody>
      </p:sp>
      <p:sp>
        <p:nvSpPr>
          <p:cNvPr id="4" name="Content Placeholder 3"/>
          <p:cNvSpPr>
            <a:spLocks noGrp="1"/>
          </p:cNvSpPr>
          <p:nvPr>
            <p:ph sz="quarter" idx="1"/>
          </p:nvPr>
        </p:nvSpPr>
        <p:spPr/>
        <p:txBody>
          <a:bodyPr/>
          <a:lstStyle/>
          <a:p>
            <a:pPr marL="0" indent="0">
              <a:buNone/>
            </a:pPr>
            <a:r>
              <a:rPr lang="en-US" dirty="0" err="1"/>
              <a:t>findall</a:t>
            </a:r>
            <a:r>
              <a:rPr lang="en-US" dirty="0"/>
              <a:t>(pattern, string, flags=0)</a:t>
            </a:r>
          </a:p>
          <a:p>
            <a:pPr marL="0" indent="0">
              <a:buNone/>
            </a:pPr>
            <a:r>
              <a:rPr lang="en-US" dirty="0"/>
              <a:t>    Return a list of all non-overlapping matches in the string.</a:t>
            </a:r>
          </a:p>
          <a:p>
            <a:pPr marL="0" indent="0">
              <a:buNone/>
            </a:pPr>
            <a:r>
              <a:rPr lang="en-US" dirty="0"/>
              <a:t>    </a:t>
            </a:r>
          </a:p>
          <a:p>
            <a:pPr marL="0" indent="0">
              <a:buNone/>
            </a:pPr>
            <a:r>
              <a:rPr lang="en-US" dirty="0"/>
              <a:t>    If one or more groups are present in the pattern, return a</a:t>
            </a:r>
          </a:p>
          <a:p>
            <a:pPr marL="0" indent="0">
              <a:buNone/>
            </a:pPr>
            <a:r>
              <a:rPr lang="en-US" dirty="0"/>
              <a:t>    list of groups; this will be a list of tuples if the pattern</a:t>
            </a:r>
          </a:p>
          <a:p>
            <a:pPr marL="0" indent="0">
              <a:buNone/>
            </a:pPr>
            <a:r>
              <a:rPr lang="en-US" dirty="0"/>
              <a:t>    has more than one group.</a:t>
            </a:r>
          </a:p>
          <a:p>
            <a:pPr marL="0" indent="0">
              <a:buNone/>
            </a:pPr>
            <a:r>
              <a:rPr lang="en-US" dirty="0"/>
              <a:t>    </a:t>
            </a:r>
          </a:p>
          <a:p>
            <a:pPr marL="0" indent="0">
              <a:buNone/>
            </a:pPr>
            <a:r>
              <a:rPr lang="en-US" dirty="0"/>
              <a:t>    Empty matches are included in the result.</a:t>
            </a:r>
          </a:p>
        </p:txBody>
      </p:sp>
    </p:spTree>
    <p:extLst>
      <p:ext uri="{BB962C8B-B14F-4D97-AF65-F5344CB8AC3E}">
        <p14:creationId xmlns:p14="http://schemas.microsoft.com/office/powerpoint/2010/main" val="3842208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indall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35</a:t>
            </a:fld>
            <a:endParaRPr lang="en-US"/>
          </a:p>
        </p:txBody>
      </p:sp>
      <p:sp>
        <p:nvSpPr>
          <p:cNvPr id="4" name="Content Placeholder 3"/>
          <p:cNvSpPr>
            <a:spLocks noGrp="1"/>
          </p:cNvSpPr>
          <p:nvPr>
            <p:ph sz="quarter" idx="1"/>
          </p:nvPr>
        </p:nvSpPr>
        <p:spPr>
          <a:xfrm>
            <a:off x="457200" y="1676400"/>
            <a:ext cx="82296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2"/>
              </a:rPr>
              <a:t>santa@</a:t>
            </a:r>
            <a:r>
              <a:rPr lang="en-US" sz="2000" dirty="0" smtClean="0">
                <a:latin typeface="Courier New"/>
                <a:cs typeface="Courier New"/>
                <a:hlinkClick r:id="rId2"/>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a:t>
            </a:r>
            <a:r>
              <a:rPr lang="en-US" sz="2000" dirty="0">
                <a:latin typeface="Courier New"/>
                <a:cs typeface="Courier New"/>
              </a:rPr>
              <a:t> </a:t>
            </a:r>
            <a:r>
              <a:rPr lang="en-US" sz="2000" dirty="0" smtClean="0">
                <a:latin typeface="Courier New"/>
                <a:cs typeface="Courier New"/>
              </a:rPr>
              <a:t>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(r'[\w\.-]+@[\w\.-]+', </a:t>
            </a:r>
            <a:r>
              <a:rPr lang="en-US" sz="2000" dirty="0" err="1">
                <a:latin typeface="Courier New"/>
                <a:cs typeface="Courier New"/>
              </a:rPr>
              <a:t>str</a:t>
            </a:r>
            <a:r>
              <a:rPr lang="en-US" sz="2000" dirty="0">
                <a:latin typeface="Courier New"/>
                <a:cs typeface="Courier New"/>
              </a:rPr>
              <a:t>) </a:t>
            </a:r>
          </a:p>
          <a:p>
            <a:pPr marL="0" indent="0">
              <a:buNone/>
            </a:pPr>
            <a:r>
              <a:rPr lang="en-US" sz="2000" dirty="0">
                <a:latin typeface="Courier New"/>
                <a:cs typeface="Courier New"/>
              </a:rPr>
              <a:t>for email in emails:</a:t>
            </a:r>
          </a:p>
          <a:p>
            <a:pPr marL="0" indent="0">
              <a:buNone/>
            </a:pPr>
            <a:r>
              <a:rPr lang="en-US" sz="2000" dirty="0">
                <a:latin typeface="Courier New"/>
                <a:cs typeface="Courier New"/>
              </a:rPr>
              <a:t>  print email</a:t>
            </a:r>
          </a:p>
        </p:txBody>
      </p:sp>
    </p:spTree>
    <p:extLst>
      <p:ext uri="{BB962C8B-B14F-4D97-AF65-F5344CB8AC3E}">
        <p14:creationId xmlns:p14="http://schemas.microsoft.com/office/powerpoint/2010/main" val="1849973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indall</a:t>
            </a:r>
            <a:r>
              <a:rPr lang="en-US" dirty="0" smtClean="0"/>
              <a:t>() and Group Extraction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36</a:t>
            </a:fld>
            <a:endParaRPr lang="en-US"/>
          </a:p>
        </p:txBody>
      </p:sp>
      <p:sp>
        <p:nvSpPr>
          <p:cNvPr id="4" name="Content Placeholder 3"/>
          <p:cNvSpPr>
            <a:spLocks noGrp="1"/>
          </p:cNvSpPr>
          <p:nvPr>
            <p:ph sz="quarter" idx="1"/>
          </p:nvPr>
        </p:nvSpPr>
        <p:spPr>
          <a:xfrm>
            <a:off x="457200" y="1676400"/>
            <a:ext cx="8686800" cy="4343400"/>
          </a:xfrm>
        </p:spPr>
        <p:txBody>
          <a:bodyPr>
            <a:normAutofit/>
          </a:bodyPr>
          <a:lstStyle/>
          <a:p>
            <a:pPr marL="0" indent="0">
              <a:buNone/>
            </a:pPr>
            <a:r>
              <a:rPr lang="en-US" sz="2000" dirty="0" err="1">
                <a:latin typeface="Courier New"/>
                <a:cs typeface="Courier New"/>
              </a:rPr>
              <a:t>str</a:t>
            </a:r>
            <a:r>
              <a:rPr lang="en-US" sz="2000" dirty="0">
                <a:latin typeface="Courier New"/>
                <a:cs typeface="Courier New"/>
              </a:rPr>
              <a:t> = 'I have two email addresses: </a:t>
            </a:r>
            <a:r>
              <a:rPr lang="en-US" sz="2000" dirty="0">
                <a:latin typeface="Courier New"/>
                <a:cs typeface="Courier New"/>
                <a:hlinkClick r:id="rId2"/>
              </a:rPr>
              <a:t>santa@</a:t>
            </a:r>
            <a:r>
              <a:rPr lang="en-US" sz="2000" dirty="0" smtClean="0">
                <a:latin typeface="Courier New"/>
                <a:cs typeface="Courier New"/>
                <a:hlinkClick r:id="rId2"/>
              </a:rPr>
              <a:t>umich.edu</a:t>
            </a:r>
            <a:r>
              <a:rPr lang="en-US" sz="2000" dirty="0" smtClean="0">
                <a:latin typeface="Courier New"/>
                <a:cs typeface="Courier New"/>
              </a:rPr>
              <a:t> \ </a:t>
            </a:r>
            <a:r>
              <a:rPr lang="en-US" sz="2000" dirty="0">
                <a:latin typeface="Courier New"/>
                <a:cs typeface="Courier New"/>
              </a:rPr>
              <a:t>and </a:t>
            </a:r>
            <a:r>
              <a:rPr lang="en-US" sz="2000" dirty="0" err="1">
                <a:latin typeface="Courier New"/>
                <a:cs typeface="Courier New"/>
              </a:rPr>
              <a:t>santa@northpole.org</a:t>
            </a:r>
            <a:r>
              <a:rPr lang="en-US" sz="2000" dirty="0">
                <a:latin typeface="Courier New"/>
                <a:cs typeface="Courier New"/>
              </a:rPr>
              <a:t>. </a:t>
            </a:r>
            <a:r>
              <a:rPr lang="en-US" sz="2000" dirty="0" err="1">
                <a:latin typeface="Courier New"/>
                <a:cs typeface="Courier New"/>
              </a:rPr>
              <a:t>Hohoho</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a:t>
            </a:r>
            <a:r>
              <a:rPr lang="en-US" sz="2000" dirty="0">
                <a:latin typeface="Courier New"/>
                <a:cs typeface="Courier New"/>
              </a:rPr>
              <a:t>Here </a:t>
            </a:r>
            <a:r>
              <a:rPr lang="en-US" sz="2000" dirty="0" err="1">
                <a:latin typeface="Courier New"/>
                <a:cs typeface="Courier New"/>
              </a:rPr>
              <a:t>re.findall</a:t>
            </a:r>
            <a:r>
              <a:rPr lang="en-US" sz="2000" dirty="0">
                <a:latin typeface="Courier New"/>
                <a:cs typeface="Courier New"/>
              </a:rPr>
              <a:t>() returns a list of all the found </a:t>
            </a:r>
            <a:r>
              <a:rPr lang="en-US" sz="2000" dirty="0" smtClean="0">
                <a:latin typeface="Courier New"/>
                <a:cs typeface="Courier New"/>
              </a:rPr>
              <a:t/>
            </a:r>
            <a:br>
              <a:rPr lang="en-US" sz="2000" dirty="0" smtClean="0">
                <a:latin typeface="Courier New"/>
                <a:cs typeface="Courier New"/>
              </a:rPr>
            </a:br>
            <a:r>
              <a:rPr lang="en-US" sz="2000" dirty="0" smtClean="0">
                <a:latin typeface="Courier New"/>
                <a:cs typeface="Courier New"/>
              </a:rPr>
              <a:t># email </a:t>
            </a:r>
            <a:r>
              <a:rPr lang="en-US" sz="2000" dirty="0">
                <a:latin typeface="Courier New"/>
                <a:cs typeface="Courier New"/>
              </a:rPr>
              <a:t>strings</a:t>
            </a:r>
          </a:p>
          <a:p>
            <a:pPr marL="0" indent="0">
              <a:buNone/>
            </a:pPr>
            <a:r>
              <a:rPr lang="en-US" sz="2000" dirty="0">
                <a:latin typeface="Courier New"/>
                <a:cs typeface="Courier New"/>
              </a:rPr>
              <a:t>emails = </a:t>
            </a:r>
            <a:r>
              <a:rPr lang="en-US" sz="2000" dirty="0" err="1">
                <a:latin typeface="Courier New"/>
                <a:cs typeface="Courier New"/>
              </a:rPr>
              <a:t>re.findall</a:t>
            </a:r>
            <a:r>
              <a:rPr lang="en-US" sz="2000" dirty="0">
                <a:latin typeface="Courier New"/>
                <a:cs typeface="Courier New"/>
              </a:rPr>
              <a:t>(</a:t>
            </a:r>
            <a:r>
              <a:rPr lang="en-US" sz="2000" dirty="0" smtClean="0">
                <a:latin typeface="Courier New"/>
                <a:cs typeface="Courier New"/>
              </a:rPr>
              <a:t>r'([</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\w\.-]</a:t>
            </a:r>
            <a:r>
              <a:rPr lang="en-US" sz="2000" dirty="0" smtClean="0">
                <a:latin typeface="Courier New"/>
                <a:cs typeface="Courier New"/>
              </a:rPr>
              <a:t>+)'</a:t>
            </a:r>
            <a:r>
              <a:rPr lang="en-US" sz="2000" dirty="0">
                <a:latin typeface="Courier New"/>
                <a:cs typeface="Courier New"/>
              </a:rPr>
              <a:t>, </a:t>
            </a:r>
            <a:r>
              <a:rPr lang="en-US" sz="2000" dirty="0" err="1">
                <a:latin typeface="Courier New"/>
                <a:cs typeface="Courier New"/>
              </a:rPr>
              <a:t>str</a:t>
            </a:r>
            <a:r>
              <a:rPr lang="en-US" sz="2000" dirty="0">
                <a:latin typeface="Courier New"/>
                <a:cs typeface="Courier New"/>
              </a:rPr>
              <a:t>) </a:t>
            </a:r>
          </a:p>
          <a:p>
            <a:pPr marL="0" indent="0">
              <a:buNone/>
            </a:pPr>
            <a:r>
              <a:rPr lang="en-US" sz="2000" dirty="0">
                <a:latin typeface="Courier New"/>
                <a:cs typeface="Courier New"/>
              </a:rPr>
              <a:t>for email in emails:</a:t>
            </a:r>
          </a:p>
          <a:p>
            <a:pPr marL="0" indent="0">
              <a:buNone/>
            </a:pPr>
            <a:r>
              <a:rPr lang="en-US" sz="2000" dirty="0">
                <a:latin typeface="Courier New"/>
                <a:cs typeface="Courier New"/>
              </a:rPr>
              <a:t>  print </a:t>
            </a:r>
            <a:r>
              <a:rPr lang="en-US" sz="2000" dirty="0" smtClean="0">
                <a:latin typeface="Courier New"/>
                <a:cs typeface="Courier New"/>
              </a:rPr>
              <a:t>email[0]</a:t>
            </a:r>
          </a:p>
          <a:p>
            <a:pPr marL="0" indent="0">
              <a:buNone/>
            </a:pPr>
            <a:r>
              <a:rPr lang="en-US" sz="2000" dirty="0">
                <a:latin typeface="Courier New"/>
                <a:cs typeface="Courier New"/>
              </a:rPr>
              <a:t> </a:t>
            </a:r>
            <a:r>
              <a:rPr lang="en-US" sz="2000" dirty="0" smtClean="0">
                <a:latin typeface="Courier New"/>
                <a:cs typeface="Courier New"/>
              </a:rPr>
              <a:t> print email[1]</a:t>
            </a:r>
            <a:endParaRPr lang="en-US" sz="2000" dirty="0">
              <a:latin typeface="Courier New"/>
              <a:cs typeface="Courier New"/>
            </a:endParaRPr>
          </a:p>
        </p:txBody>
      </p:sp>
    </p:spTree>
    <p:extLst>
      <p:ext uri="{BB962C8B-B14F-4D97-AF65-F5344CB8AC3E}">
        <p14:creationId xmlns:p14="http://schemas.microsoft.com/office/powerpoint/2010/main" val="2725915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37</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a:t>The option flag </a:t>
            </a:r>
            <a:r>
              <a:rPr lang="en-US" dirty="0" smtClean="0"/>
              <a:t>can be </a:t>
            </a:r>
            <a:r>
              <a:rPr lang="en-US" dirty="0"/>
              <a:t>added as an extra argument to </a:t>
            </a:r>
            <a:r>
              <a:rPr lang="en-US" dirty="0" smtClean="0"/>
              <a:t>search(), </a:t>
            </a:r>
            <a:r>
              <a:rPr lang="en-US" dirty="0" err="1" smtClean="0"/>
              <a:t>findall</a:t>
            </a:r>
            <a:r>
              <a:rPr lang="en-US" dirty="0"/>
              <a:t>() etc</a:t>
            </a:r>
            <a:r>
              <a:rPr lang="en-US" dirty="0" smtClean="0"/>
              <a:t>.,</a:t>
            </a:r>
          </a:p>
          <a:p>
            <a:pPr lvl="1"/>
            <a:r>
              <a:rPr lang="en-US" dirty="0" smtClean="0"/>
              <a:t>e.g</a:t>
            </a:r>
            <a:r>
              <a:rPr lang="en-US" dirty="0"/>
              <a:t>. </a:t>
            </a:r>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(pat,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re.IGNORECASE</a:t>
            </a:r>
            <a:r>
              <a:rPr lang="en-US" dirty="0" smtClean="0">
                <a:latin typeface="Courier New" panose="02070309020205020404" pitchFamily="49" charset="0"/>
                <a:cs typeface="Courier New" panose="02070309020205020404" pitchFamily="49" charset="0"/>
              </a:rPr>
              <a:t>)</a:t>
            </a:r>
            <a:endParaRPr lang="en-US" dirty="0"/>
          </a:p>
          <a:p>
            <a:pPr lvl="1"/>
            <a:endParaRPr lang="en-US" dirty="0"/>
          </a:p>
          <a:p>
            <a:r>
              <a:rPr lang="en-US" dirty="0" err="1" smtClean="0">
                <a:latin typeface="Courier New" panose="02070309020205020404" pitchFamily="49" charset="0"/>
                <a:cs typeface="Courier New" panose="02070309020205020404" pitchFamily="49" charset="0"/>
              </a:rPr>
              <a:t>re.IGNORECASE</a:t>
            </a:r>
            <a:r>
              <a:rPr lang="en-US" dirty="0"/>
              <a:t> </a:t>
            </a:r>
            <a:r>
              <a:rPr lang="en-US" dirty="0" smtClean="0"/>
              <a:t> Ignore </a:t>
            </a:r>
            <a:r>
              <a:rPr lang="en-US" dirty="0"/>
              <a:t>upper/lowercase differences for matching, so 'a' matches both 'a' and 'A'.</a:t>
            </a:r>
          </a:p>
          <a:p>
            <a:r>
              <a:rPr lang="en-US" dirty="0" err="1" smtClean="0">
                <a:latin typeface="Courier New" panose="02070309020205020404" pitchFamily="49" charset="0"/>
                <a:cs typeface="Courier New" panose="02070309020205020404" pitchFamily="49" charset="0"/>
              </a:rPr>
              <a:t>re.DOTALL</a:t>
            </a:r>
            <a:r>
              <a:rPr lang="en-US" dirty="0" smtClean="0"/>
              <a:t> </a:t>
            </a:r>
            <a:r>
              <a:rPr lang="en-US" dirty="0"/>
              <a:t> </a:t>
            </a:r>
            <a:r>
              <a:rPr lang="en-US" dirty="0" smtClean="0"/>
              <a:t>Make </a:t>
            </a:r>
            <a:r>
              <a:rPr lang="en-US" dirty="0"/>
              <a:t>the '.' special character match any character at all, including a newline; without this flag, '.' will match anything </a:t>
            </a:r>
            <a:r>
              <a:rPr lang="en-US" i="1" dirty="0"/>
              <a:t>except</a:t>
            </a:r>
            <a:r>
              <a:rPr lang="en-US" dirty="0"/>
              <a:t> a newline</a:t>
            </a:r>
            <a:r>
              <a:rPr lang="en-US" dirty="0" smtClean="0"/>
              <a:t>.</a:t>
            </a:r>
          </a:p>
          <a:p>
            <a:r>
              <a:rPr lang="en-US" dirty="0" err="1" smtClean="0">
                <a:latin typeface="Courier New" panose="02070309020205020404" pitchFamily="49" charset="0"/>
                <a:cs typeface="Courier New" panose="02070309020205020404" pitchFamily="49" charset="0"/>
              </a:rPr>
              <a:t>re.MULTILINE</a:t>
            </a:r>
            <a:r>
              <a:rPr lang="en-US" dirty="0" smtClean="0"/>
              <a:t> </a:t>
            </a:r>
            <a:r>
              <a:rPr lang="en-US" dirty="0"/>
              <a:t> </a:t>
            </a:r>
            <a:r>
              <a:rPr lang="en-US" dirty="0" smtClean="0"/>
              <a:t>Within </a:t>
            </a:r>
            <a:r>
              <a:rPr lang="en-US" dirty="0"/>
              <a:t>a string made of many lines, allow ^ and $ to match the start and end of each line. Normally ^/$ would just match the start and end of the whole string. </a:t>
            </a:r>
            <a:endParaRPr lang="en-US" dirty="0" smtClean="0"/>
          </a:p>
          <a:p>
            <a:r>
              <a:rPr lang="en-US" dirty="0" err="1" smtClean="0">
                <a:latin typeface="Courier New" panose="02070309020205020404" pitchFamily="49" charset="0"/>
                <a:cs typeface="Courier New" panose="02070309020205020404" pitchFamily="49" charset="0"/>
              </a:rPr>
              <a:t>re.UNICODE</a:t>
            </a:r>
            <a:r>
              <a:rPr lang="en-US" dirty="0" smtClean="0">
                <a:latin typeface="Courier New" panose="02070309020205020404" pitchFamily="49" charset="0"/>
                <a:cs typeface="Courier New" panose="02070309020205020404" pitchFamily="49" charset="0"/>
              </a:rPr>
              <a:t> </a:t>
            </a:r>
            <a:r>
              <a:rPr lang="en-US" dirty="0" smtClean="0"/>
              <a:t>Match against Unicode strings: invoke Unicode character properties for word-</a:t>
            </a:r>
            <a:r>
              <a:rPr lang="en-US" dirty="0" err="1" smtClean="0"/>
              <a:t>vs</a:t>
            </a:r>
            <a:r>
              <a:rPr lang="en-US" dirty="0" smtClean="0"/>
              <a:t>-</a:t>
            </a:r>
            <a:r>
              <a:rPr lang="en-US" dirty="0" err="1" smtClean="0"/>
              <a:t>nonword</a:t>
            </a:r>
            <a:r>
              <a:rPr lang="en-US" dirty="0" smtClean="0"/>
              <a:t> characters, etc.</a:t>
            </a:r>
          </a:p>
        </p:txBody>
      </p:sp>
    </p:spTree>
    <p:extLst>
      <p:ext uri="{BB962C8B-B14F-4D97-AF65-F5344CB8AC3E}">
        <p14:creationId xmlns:p14="http://schemas.microsoft.com/office/powerpoint/2010/main" val="26552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D78179E9-BA9C-EB46-9940-04C1261AD361}" type="datetime1">
              <a:rPr lang="en-US" sz="1000"/>
              <a:pPr eaLnBrk="1" hangingPunct="1"/>
              <a:t>1/13/2016</a:t>
            </a:fld>
            <a:endParaRPr lang="en-US" sz="1000"/>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BBA104E1-9BC3-EF41-913E-7B5A922003E1}" type="slidenum">
              <a:rPr lang="en-US" sz="1000"/>
              <a:pPr eaLnBrk="1" hangingPunct="1"/>
              <a:t>38</a:t>
            </a:fld>
            <a:endParaRPr lang="en-US" sz="1000"/>
          </a:p>
        </p:txBody>
      </p:sp>
      <p:sp>
        <p:nvSpPr>
          <p:cNvPr id="37893" name="Rectangle 2"/>
          <p:cNvSpPr>
            <a:spLocks noGrp="1" noChangeArrowheads="1"/>
          </p:cNvSpPr>
          <p:nvPr>
            <p:ph type="title"/>
          </p:nvPr>
        </p:nvSpPr>
        <p:spPr/>
        <p:txBody>
          <a:bodyPr/>
          <a:lstStyle/>
          <a:p>
            <a:pPr eaLnBrk="1" hangingPunct="1"/>
            <a:r>
              <a:rPr lang="en-US" dirty="0">
                <a:latin typeface="Garamond" charset="0"/>
              </a:rPr>
              <a:t>Greedy </a:t>
            </a:r>
            <a:r>
              <a:rPr lang="en-US" dirty="0" smtClean="0">
                <a:latin typeface="Garamond" charset="0"/>
              </a:rPr>
              <a:t>Matching is the Default</a:t>
            </a:r>
            <a:endParaRPr lang="en-US" dirty="0">
              <a:latin typeface="Garamond" charset="0"/>
            </a:endParaRPr>
          </a:p>
        </p:txBody>
      </p:sp>
      <p:sp>
        <p:nvSpPr>
          <p:cNvPr id="37894" name="Rectangle 3"/>
          <p:cNvSpPr>
            <a:spLocks noGrp="1" noChangeArrowheads="1"/>
          </p:cNvSpPr>
          <p:nvPr>
            <p:ph type="body" idx="1"/>
          </p:nvPr>
        </p:nvSpPr>
        <p:spPr>
          <a:xfrm>
            <a:off x="914400" y="1447800"/>
            <a:ext cx="7772400" cy="4572000"/>
          </a:xfrm>
        </p:spPr>
        <p:txBody>
          <a:bodyPr/>
          <a:lstStyle/>
          <a:p>
            <a:pPr eaLnBrk="1" hangingPunct="1"/>
            <a:r>
              <a:rPr lang="en-US" dirty="0" smtClean="0">
                <a:latin typeface="Verdana" charset="0"/>
              </a:rPr>
              <a:t>Python </a:t>
            </a:r>
            <a:r>
              <a:rPr lang="en-US" dirty="0">
                <a:latin typeface="Verdana" charset="0"/>
              </a:rPr>
              <a:t>always tries to match as much as possible.  </a:t>
            </a:r>
          </a:p>
          <a:p>
            <a:pPr eaLnBrk="1" hangingPunct="1"/>
            <a:r>
              <a:rPr lang="en-US" dirty="0">
                <a:latin typeface="Verdana" charset="0"/>
              </a:rPr>
              <a:t>Example</a:t>
            </a:r>
            <a:r>
              <a:rPr lang="en-US" dirty="0" smtClean="0">
                <a:latin typeface="Verdana" charset="0"/>
              </a:rPr>
              <a:t>:</a:t>
            </a:r>
          </a:p>
          <a:p>
            <a:pPr marL="0" indent="0" eaLnBrk="1" hangingPunct="1">
              <a:buNone/>
            </a:pPr>
            <a:r>
              <a:rPr lang="en-US" dirty="0">
                <a:latin typeface="Verdana" charset="0"/>
              </a:rPr>
              <a:t> </a:t>
            </a:r>
            <a:r>
              <a:rPr lang="en-US" dirty="0" smtClean="0">
                <a:latin typeface="Verdana" charset="0"/>
              </a:rPr>
              <a:t> </a:t>
            </a:r>
            <a:r>
              <a:rPr lang="en-US" dirty="0" err="1" smtClean="0">
                <a:latin typeface="Verdana" charset="0"/>
              </a:rPr>
              <a:t>str</a:t>
            </a:r>
            <a:r>
              <a:rPr lang="en-US" dirty="0" smtClean="0">
                <a:latin typeface="Verdana" charset="0"/>
              </a:rPr>
              <a:t> </a:t>
            </a:r>
            <a:r>
              <a:rPr lang="en-US" dirty="0">
                <a:latin typeface="Verdana" charset="0"/>
              </a:rPr>
              <a:t>= </a:t>
            </a:r>
            <a:r>
              <a:rPr lang="ja-JP" altLang="en-US" dirty="0">
                <a:latin typeface="Verdana" charset="0"/>
              </a:rPr>
              <a:t>“</a:t>
            </a:r>
            <a:r>
              <a:rPr lang="en-US" dirty="0">
                <a:latin typeface="Verdana" charset="0"/>
              </a:rPr>
              <a:t>the cat in the hat</a:t>
            </a:r>
            <a:r>
              <a:rPr lang="ja-JP" altLang="en-US" dirty="0" smtClean="0">
                <a:latin typeface="Verdana" charset="0"/>
              </a:rPr>
              <a:t>”</a:t>
            </a:r>
            <a:endParaRPr lang="en-US" dirty="0">
              <a:latin typeface="Verdana" charset="0"/>
            </a:endParaRPr>
          </a:p>
          <a:p>
            <a:pPr eaLnBrk="1" hangingPunct="1">
              <a:buFont typeface="Wingdings" charset="0"/>
              <a:buNone/>
            </a:pPr>
            <a:r>
              <a:rPr lang="en-US" dirty="0">
                <a:latin typeface="Verdana" charset="0"/>
              </a:rPr>
              <a:t>  </a:t>
            </a:r>
            <a:r>
              <a:rPr lang="en-US" dirty="0" smtClean="0">
                <a:latin typeface="Verdana" charset="0"/>
              </a:rPr>
              <a:t>match = </a:t>
            </a:r>
            <a:r>
              <a:rPr lang="en-US" dirty="0" err="1" smtClean="0">
                <a:latin typeface="Verdana" charset="0"/>
              </a:rPr>
              <a:t>re.search</a:t>
            </a:r>
            <a:r>
              <a:rPr lang="en-US" dirty="0" smtClean="0">
                <a:latin typeface="Verdana" charset="0"/>
              </a:rPr>
              <a:t>(r'^</a:t>
            </a:r>
            <a:r>
              <a:rPr lang="en-US" dirty="0">
                <a:latin typeface="Verdana" charset="0"/>
              </a:rPr>
              <a:t>(.*)(at)(.*)</a:t>
            </a:r>
            <a:r>
              <a:rPr lang="en-US" dirty="0" smtClean="0">
                <a:latin typeface="Verdana" charset="0"/>
              </a:rPr>
              <a:t>$', </a:t>
            </a:r>
            <a:r>
              <a:rPr lang="en-US" dirty="0" err="1" smtClean="0">
                <a:latin typeface="Verdana" charset="0"/>
              </a:rPr>
              <a:t>str</a:t>
            </a:r>
            <a:r>
              <a:rPr lang="en-US" dirty="0" smtClean="0">
                <a:latin typeface="Verdana" charset="0"/>
              </a:rPr>
              <a:t>)</a:t>
            </a:r>
            <a:endParaRPr lang="en-US" dirty="0">
              <a:latin typeface="Verdana" charset="0"/>
            </a:endParaRPr>
          </a:p>
          <a:p>
            <a:pPr eaLnBrk="1" hangingPunct="1">
              <a:buFont typeface="Wingdings" charset="0"/>
              <a:buNone/>
            </a:pPr>
            <a:r>
              <a:rPr lang="en-US" dirty="0">
                <a:latin typeface="Verdana" charset="0"/>
              </a:rPr>
              <a:t>  </a:t>
            </a:r>
            <a:r>
              <a:rPr lang="en-US" dirty="0" smtClean="0">
                <a:latin typeface="Verdana" charset="0"/>
              </a:rPr>
              <a:t>Now</a:t>
            </a:r>
            <a:r>
              <a:rPr lang="en-US" dirty="0">
                <a:latin typeface="Verdana" charset="0"/>
              </a:rPr>
              <a:t>, what do we have in </a:t>
            </a:r>
            <a:endParaRPr lang="en-US" dirty="0" smtClean="0">
              <a:latin typeface="Verdana" charset="0"/>
            </a:endParaRPr>
          </a:p>
          <a:p>
            <a:pPr>
              <a:buNone/>
            </a:pPr>
            <a:r>
              <a:rPr lang="en-US" dirty="0">
                <a:latin typeface="Verdana" charset="0"/>
              </a:rPr>
              <a:t> </a:t>
            </a:r>
            <a:r>
              <a:rPr lang="en-US" dirty="0" smtClean="0">
                <a:latin typeface="Verdana" charset="0"/>
              </a:rPr>
              <a:t> </a:t>
            </a:r>
            <a:r>
              <a:rPr lang="en-US" dirty="0" err="1" smtClean="0">
                <a:latin typeface="Verdana" charset="0"/>
              </a:rPr>
              <a:t>match.group</a:t>
            </a:r>
            <a:r>
              <a:rPr lang="en-US" dirty="0" smtClean="0">
                <a:latin typeface="Verdana" charset="0"/>
              </a:rPr>
              <a:t>(1), </a:t>
            </a:r>
            <a:r>
              <a:rPr lang="en-US" dirty="0" err="1" smtClean="0">
                <a:latin typeface="Verdana" charset="0"/>
              </a:rPr>
              <a:t>match.group</a:t>
            </a:r>
            <a:r>
              <a:rPr lang="en-US" dirty="0" smtClean="0">
                <a:latin typeface="Verdana" charset="0"/>
              </a:rPr>
              <a:t>(2) and </a:t>
            </a:r>
            <a:r>
              <a:rPr lang="en-US" dirty="0" err="1" smtClean="0">
                <a:latin typeface="Verdana" charset="0"/>
              </a:rPr>
              <a:t>match.group</a:t>
            </a:r>
            <a:r>
              <a:rPr lang="en-US" dirty="0" smtClean="0">
                <a:latin typeface="Verdana" charset="0"/>
              </a:rPr>
              <a:t>(3</a:t>
            </a:r>
            <a:r>
              <a:rPr lang="en-US" dirty="0" smtClean="0">
                <a:latin typeface="Verdana" charset="0"/>
              </a:rPr>
              <a:t>)?</a:t>
            </a:r>
          </a:p>
          <a:p>
            <a:pPr>
              <a:buNone/>
            </a:pPr>
            <a:r>
              <a:rPr lang="en-US" dirty="0" smtClean="0">
                <a:latin typeface="Verdana" charset="0"/>
              </a:rPr>
              <a:t>‘the c’ ‘at’ ‘</a:t>
            </a:r>
            <a:r>
              <a:rPr lang="en-US" smtClean="0">
                <a:latin typeface="Verdana" charset="0"/>
              </a:rPr>
              <a:t>in the hat’</a:t>
            </a:r>
            <a:endParaRPr lang="en-US" dirty="0">
              <a:latin typeface="Verdana" charset="0"/>
            </a:endParaRPr>
          </a:p>
        </p:txBody>
      </p:sp>
    </p:spTree>
    <p:extLst>
      <p:ext uri="{BB962C8B-B14F-4D97-AF65-F5344CB8AC3E}">
        <p14:creationId xmlns:p14="http://schemas.microsoft.com/office/powerpoint/2010/main" val="185476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26378CBA-216B-784F-80BE-3DC06B5C224A}" type="datetime1">
              <a:rPr lang="en-US" sz="1000"/>
              <a:pPr eaLnBrk="1" hangingPunct="1"/>
              <a:t>1/13/2016</a:t>
            </a:fld>
            <a:endParaRPr lang="en-US" sz="1000"/>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00">
                <a:solidFill>
                  <a:schemeClr val="tx1"/>
                </a:solidFill>
                <a:latin typeface="Verdana" charset="0"/>
                <a:ea typeface="ＭＳ Ｐゴシック" charset="0"/>
              </a:defRPr>
            </a:lvl1pPr>
            <a:lvl2pPr marL="742950" indent="-285750" eaLnBrk="0" hangingPunct="0">
              <a:defRPr sz="2200">
                <a:solidFill>
                  <a:schemeClr val="tx1"/>
                </a:solidFill>
                <a:latin typeface="Verdana" charset="0"/>
                <a:ea typeface="ＭＳ Ｐゴシック" charset="0"/>
              </a:defRPr>
            </a:lvl2pPr>
            <a:lvl3pPr marL="1143000" indent="-228600" eaLnBrk="0" hangingPunct="0">
              <a:defRPr sz="2200">
                <a:solidFill>
                  <a:schemeClr val="tx1"/>
                </a:solidFill>
                <a:latin typeface="Verdana" charset="0"/>
                <a:ea typeface="ＭＳ Ｐゴシック" charset="0"/>
              </a:defRPr>
            </a:lvl3pPr>
            <a:lvl4pPr marL="1600200" indent="-228600" eaLnBrk="0" hangingPunct="0">
              <a:defRPr sz="2200">
                <a:solidFill>
                  <a:schemeClr val="tx1"/>
                </a:solidFill>
                <a:latin typeface="Verdana" charset="0"/>
                <a:ea typeface="ＭＳ Ｐゴシック" charset="0"/>
              </a:defRPr>
            </a:lvl4pPr>
            <a:lvl5pPr marL="2057400" indent="-228600" eaLnBrk="0" hangingPunct="0">
              <a:defRPr sz="2200">
                <a:solidFill>
                  <a:schemeClr val="tx1"/>
                </a:solidFill>
                <a:latin typeface="Verdana" charset="0"/>
                <a:ea typeface="ＭＳ Ｐゴシック" charset="0"/>
              </a:defRPr>
            </a:lvl5pPr>
            <a:lvl6pPr marL="25146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6pPr>
            <a:lvl7pPr marL="29718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7pPr>
            <a:lvl8pPr marL="34290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8pPr>
            <a:lvl9pPr marL="3886200" indent="-228600" algn="r" eaLnBrk="0" fontAlgn="base" hangingPunct="0">
              <a:spcBef>
                <a:spcPct val="20000"/>
              </a:spcBef>
              <a:spcAft>
                <a:spcPct val="0"/>
              </a:spcAft>
              <a:buClr>
                <a:schemeClr val="tx2"/>
              </a:buClr>
              <a:buSzPct val="75000"/>
              <a:buFont typeface="Wingdings" charset="0"/>
              <a:buChar char="n"/>
              <a:defRPr sz="2200">
                <a:solidFill>
                  <a:schemeClr val="tx1"/>
                </a:solidFill>
                <a:latin typeface="Verdana" charset="0"/>
                <a:ea typeface="ＭＳ Ｐゴシック" charset="0"/>
              </a:defRPr>
            </a:lvl9pPr>
          </a:lstStyle>
          <a:p>
            <a:pPr eaLnBrk="1" hangingPunct="1"/>
            <a:fld id="{E5FA35DC-DFE0-0B4D-B342-864056FE3FF9}" type="slidenum">
              <a:rPr lang="en-US" sz="1000"/>
              <a:pPr eaLnBrk="1" hangingPunct="1"/>
              <a:t>39</a:t>
            </a:fld>
            <a:endParaRPr lang="en-US" sz="1000"/>
          </a:p>
        </p:txBody>
      </p:sp>
      <p:sp>
        <p:nvSpPr>
          <p:cNvPr id="38917" name="Rectangle 2"/>
          <p:cNvSpPr>
            <a:spLocks noGrp="1" noChangeArrowheads="1"/>
          </p:cNvSpPr>
          <p:nvPr>
            <p:ph type="title"/>
          </p:nvPr>
        </p:nvSpPr>
        <p:spPr/>
        <p:txBody>
          <a:bodyPr/>
          <a:lstStyle/>
          <a:p>
            <a:pPr eaLnBrk="1" hangingPunct="1"/>
            <a:r>
              <a:rPr lang="en-US" dirty="0">
                <a:latin typeface="Garamond" charset="0"/>
              </a:rPr>
              <a:t>Non-greedy </a:t>
            </a:r>
            <a:r>
              <a:rPr lang="en-US" dirty="0" smtClean="0">
                <a:latin typeface="Garamond" charset="0"/>
              </a:rPr>
              <a:t>Matching</a:t>
            </a:r>
            <a:endParaRPr lang="en-US" dirty="0">
              <a:latin typeface="Garamond" charset="0"/>
            </a:endParaRPr>
          </a:p>
        </p:txBody>
      </p:sp>
      <p:sp>
        <p:nvSpPr>
          <p:cNvPr id="38918" name="Rectangle 3"/>
          <p:cNvSpPr>
            <a:spLocks noGrp="1" noChangeArrowheads="1"/>
          </p:cNvSpPr>
          <p:nvPr>
            <p:ph type="body" idx="1"/>
          </p:nvPr>
        </p:nvSpPr>
        <p:spPr/>
        <p:txBody>
          <a:bodyPr/>
          <a:lstStyle/>
          <a:p>
            <a:pPr eaLnBrk="1" hangingPunct="1"/>
            <a:r>
              <a:rPr lang="en-US" dirty="0">
                <a:latin typeface="Verdana" charset="0"/>
              </a:rPr>
              <a:t>Non-greedy quantifiers ?? ,*? , +?, and {}? try to match as minimal as possible. </a:t>
            </a:r>
          </a:p>
          <a:p>
            <a:pPr eaLnBrk="1" hangingPunct="1"/>
            <a:r>
              <a:rPr lang="en-US" dirty="0">
                <a:latin typeface="Verdana" charset="0"/>
              </a:rPr>
              <a:t>Example:</a:t>
            </a:r>
            <a:br>
              <a:rPr lang="en-US" dirty="0">
                <a:latin typeface="Verdana" charset="0"/>
              </a:rPr>
            </a:br>
            <a:r>
              <a:rPr lang="en-US" dirty="0">
                <a:latin typeface="Verdana" charset="0"/>
              </a:rPr>
              <a:t>$x = </a:t>
            </a:r>
            <a:r>
              <a:rPr lang="ja-JP" altLang="en-US" dirty="0">
                <a:latin typeface="Verdana" charset="0"/>
              </a:rPr>
              <a:t>“</a:t>
            </a:r>
            <a:r>
              <a:rPr lang="en-US" dirty="0">
                <a:latin typeface="Verdana" charset="0"/>
              </a:rPr>
              <a:t>the cat in the hat</a:t>
            </a:r>
            <a:r>
              <a:rPr lang="ja-JP" altLang="en-US" dirty="0">
                <a:latin typeface="Verdana" charset="0"/>
              </a:rPr>
              <a:t>”</a:t>
            </a:r>
            <a:r>
              <a:rPr lang="en-US" dirty="0">
                <a:latin typeface="Verdana" charset="0"/>
              </a:rPr>
              <a:t>;</a:t>
            </a:r>
          </a:p>
          <a:p>
            <a:pPr>
              <a:buNone/>
            </a:pPr>
            <a:r>
              <a:rPr lang="en-US" dirty="0">
                <a:latin typeface="Verdana" charset="0"/>
              </a:rPr>
              <a:t>  match = </a:t>
            </a:r>
            <a:r>
              <a:rPr lang="en-US" dirty="0" err="1">
                <a:latin typeface="Verdana" charset="0"/>
              </a:rPr>
              <a:t>re.search</a:t>
            </a:r>
            <a:r>
              <a:rPr lang="en-US" dirty="0">
                <a:latin typeface="Verdana" charset="0"/>
              </a:rPr>
              <a:t>(r'^(.</a:t>
            </a:r>
            <a:r>
              <a:rPr lang="en-US" dirty="0" smtClean="0">
                <a:latin typeface="Verdana" charset="0"/>
              </a:rPr>
              <a:t>*</a:t>
            </a:r>
            <a:r>
              <a:rPr lang="en-US" dirty="0" smtClean="0">
                <a:solidFill>
                  <a:srgbClr val="FF0000"/>
                </a:solidFill>
                <a:latin typeface="Verdana" charset="0"/>
              </a:rPr>
              <a:t>?</a:t>
            </a:r>
            <a:r>
              <a:rPr lang="en-US" dirty="0" smtClean="0">
                <a:latin typeface="Verdana" charset="0"/>
              </a:rPr>
              <a:t>)</a:t>
            </a:r>
            <a:r>
              <a:rPr lang="en-US" dirty="0">
                <a:latin typeface="Verdana" charset="0"/>
              </a:rPr>
              <a:t>(at)(.*)$', </a:t>
            </a:r>
            <a:r>
              <a:rPr lang="en-US" dirty="0" err="1">
                <a:latin typeface="Verdana" charset="0"/>
              </a:rPr>
              <a:t>str</a:t>
            </a:r>
            <a:r>
              <a:rPr lang="en-US" dirty="0">
                <a:latin typeface="Verdana" charset="0"/>
              </a:rPr>
              <a:t>)</a:t>
            </a:r>
          </a:p>
          <a:p>
            <a:pPr>
              <a:buNone/>
            </a:pPr>
            <a:r>
              <a:rPr lang="en-US" dirty="0">
                <a:latin typeface="Verdana" charset="0"/>
              </a:rPr>
              <a:t>  Now, what do we have in </a:t>
            </a:r>
          </a:p>
          <a:p>
            <a:pPr>
              <a:buNone/>
            </a:pPr>
            <a:r>
              <a:rPr lang="en-US" dirty="0">
                <a:latin typeface="Verdana" charset="0"/>
              </a:rPr>
              <a:t>  </a:t>
            </a:r>
            <a:r>
              <a:rPr lang="en-US" dirty="0" err="1">
                <a:latin typeface="Verdana" charset="0"/>
              </a:rPr>
              <a:t>match.group</a:t>
            </a:r>
            <a:r>
              <a:rPr lang="en-US" dirty="0">
                <a:latin typeface="Verdana" charset="0"/>
              </a:rPr>
              <a:t>(1), </a:t>
            </a:r>
            <a:r>
              <a:rPr lang="en-US" dirty="0" err="1">
                <a:latin typeface="Verdana" charset="0"/>
              </a:rPr>
              <a:t>match.group</a:t>
            </a:r>
            <a:r>
              <a:rPr lang="en-US" dirty="0">
                <a:latin typeface="Verdana" charset="0"/>
              </a:rPr>
              <a:t>(2) and </a:t>
            </a:r>
            <a:r>
              <a:rPr lang="en-US" dirty="0" err="1">
                <a:latin typeface="Verdana" charset="0"/>
              </a:rPr>
              <a:t>match.group</a:t>
            </a:r>
            <a:r>
              <a:rPr lang="en-US" dirty="0">
                <a:latin typeface="Verdana" charset="0"/>
              </a:rPr>
              <a:t>(3)?</a:t>
            </a:r>
          </a:p>
        </p:txBody>
      </p:sp>
    </p:spTree>
    <p:extLst>
      <p:ext uri="{BB962C8B-B14F-4D97-AF65-F5344CB8AC3E}">
        <p14:creationId xmlns:p14="http://schemas.microsoft.com/office/powerpoint/2010/main" val="309806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Text is a fundamental data type</a:t>
            </a:r>
            <a:br>
              <a:rPr lang="en-US" sz="2800" dirty="0" smtClean="0"/>
            </a:br>
            <a:r>
              <a:rPr lang="en-US" sz="2800" dirty="0" smtClean="0"/>
              <a:t>Text encodes language and other critical information types</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Text (unstructured)</a:t>
            </a:r>
          </a:p>
          <a:p>
            <a:r>
              <a:rPr lang="en-US" dirty="0" smtClean="0"/>
              <a:t>Structured text  </a:t>
            </a:r>
          </a:p>
          <a:p>
            <a:r>
              <a:rPr lang="en-US" dirty="0" smtClean="0"/>
              <a:t>Structured data (+ text)</a:t>
            </a:r>
          </a:p>
          <a:p>
            <a:r>
              <a:rPr lang="en-US" dirty="0" smtClean="0"/>
              <a:t>Graphics: images</a:t>
            </a:r>
          </a:p>
          <a:p>
            <a:r>
              <a:rPr lang="en-US" dirty="0" smtClean="0"/>
              <a:t>Video, multimedia</a:t>
            </a:r>
          </a:p>
          <a:p>
            <a:pPr marL="0" indent="0">
              <a:buNone/>
            </a:pPr>
            <a:endParaRPr lang="en-US" dirty="0"/>
          </a:p>
          <a:p>
            <a:pPr marL="0" indent="0">
              <a:buNone/>
            </a:pPr>
            <a:r>
              <a:rPr lang="en-US" dirty="0" smtClean="0"/>
              <a:t>Understanding </a:t>
            </a:r>
            <a:r>
              <a:rPr lang="en-US" u="sng" dirty="0" smtClean="0"/>
              <a:t>text encoding and pattern matching</a:t>
            </a:r>
            <a:r>
              <a:rPr lang="en-US" dirty="0" smtClean="0"/>
              <a:t> is critical to data manipulation.</a:t>
            </a:r>
          </a:p>
          <a:p>
            <a:r>
              <a:rPr lang="en-US" dirty="0" smtClean="0"/>
              <a:t>Log file analysis: extract IP addresses, user IDs, etc.</a:t>
            </a:r>
          </a:p>
          <a:p>
            <a:r>
              <a:rPr lang="en-US" dirty="0" smtClean="0"/>
              <a:t>Parsing and extracting text fields for import to a database.</a:t>
            </a:r>
          </a:p>
          <a:p>
            <a:r>
              <a:rPr lang="en-US" dirty="0" smtClean="0"/>
              <a:t>Cleaning or normalizing text for further processing.</a:t>
            </a:r>
          </a:p>
        </p:txBody>
      </p:sp>
      <p:sp>
        <p:nvSpPr>
          <p:cNvPr id="5" name="Slide Number Placeholder 4"/>
          <p:cNvSpPr>
            <a:spLocks noGrp="1"/>
          </p:cNvSpPr>
          <p:nvPr>
            <p:ph type="sldNum" sz="quarter" idx="12"/>
          </p:nvPr>
        </p:nvSpPr>
        <p:spPr/>
        <p:txBody>
          <a:bodyPr/>
          <a:lstStyle/>
          <a:p>
            <a:fld id="{86CAC078-77ED-423B-B670-199B4CE4288C}" type="slidenum">
              <a:rPr lang="en-US" smtClean="0"/>
              <a:t>4</a:t>
            </a:fld>
            <a:endParaRPr lang="en-US"/>
          </a:p>
        </p:txBody>
      </p:sp>
    </p:spTree>
    <p:extLst>
      <p:ext uri="{BB962C8B-B14F-4D97-AF65-F5344CB8AC3E}">
        <p14:creationId xmlns:p14="http://schemas.microsoft.com/office/powerpoint/2010/main" val="352674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40</a:t>
            </a:fld>
            <a:endParaRPr lang="en-US"/>
          </a:p>
        </p:txBody>
      </p:sp>
      <p:sp>
        <p:nvSpPr>
          <p:cNvPr id="4" name="Content Placeholder 3"/>
          <p:cNvSpPr>
            <a:spLocks noGrp="1"/>
          </p:cNvSpPr>
          <p:nvPr>
            <p:ph sz="quarter" idx="1"/>
          </p:nvPr>
        </p:nvSpPr>
        <p:spPr/>
        <p:txBody>
          <a:bodyPr>
            <a:normAutofit fontScale="92500"/>
          </a:bodyPr>
          <a:lstStyle/>
          <a:p>
            <a:r>
              <a:rPr lang="en-US" dirty="0"/>
              <a:t>The option flag </a:t>
            </a:r>
            <a:r>
              <a:rPr lang="en-US" dirty="0" smtClean="0"/>
              <a:t>can be </a:t>
            </a:r>
            <a:r>
              <a:rPr lang="en-US" dirty="0"/>
              <a:t>added as an extra argument to </a:t>
            </a:r>
            <a:r>
              <a:rPr lang="en-US" dirty="0" smtClean="0"/>
              <a:t>search</a:t>
            </a:r>
            <a:r>
              <a:rPr lang="en-US" dirty="0"/>
              <a:t>() or </a:t>
            </a:r>
            <a:r>
              <a:rPr lang="en-US" dirty="0" err="1"/>
              <a:t>findall</a:t>
            </a:r>
            <a:r>
              <a:rPr lang="en-US" dirty="0"/>
              <a:t>() etc., e.g. </a:t>
            </a:r>
            <a:r>
              <a:rPr lang="en-US" dirty="0" err="1"/>
              <a:t>re.search</a:t>
            </a:r>
            <a:r>
              <a:rPr lang="en-US" dirty="0"/>
              <a:t>(pat, </a:t>
            </a:r>
            <a:r>
              <a:rPr lang="en-US" dirty="0" err="1"/>
              <a:t>str</a:t>
            </a:r>
            <a:r>
              <a:rPr lang="en-US" dirty="0"/>
              <a:t>, </a:t>
            </a:r>
            <a:r>
              <a:rPr lang="en-US" dirty="0" err="1"/>
              <a:t>re.IGNORECASE</a:t>
            </a:r>
            <a:r>
              <a:rPr lang="en-US" dirty="0"/>
              <a:t>).</a:t>
            </a:r>
          </a:p>
          <a:p>
            <a:endParaRPr lang="en-US" dirty="0"/>
          </a:p>
          <a:p>
            <a:r>
              <a:rPr lang="en-US" dirty="0" err="1" smtClean="0"/>
              <a:t>re.IGNORECASE</a:t>
            </a:r>
            <a:r>
              <a:rPr lang="en-US" dirty="0" smtClean="0"/>
              <a:t> </a:t>
            </a:r>
            <a:r>
              <a:rPr lang="en-US" dirty="0"/>
              <a:t>-- ignore upper/lowercase differences for matching, so 'a' matches both 'a' and 'A'.</a:t>
            </a:r>
          </a:p>
          <a:p>
            <a:r>
              <a:rPr lang="en-US" dirty="0" err="1" smtClean="0"/>
              <a:t>re.DOTALL</a:t>
            </a:r>
            <a:r>
              <a:rPr lang="en-US" dirty="0" smtClean="0"/>
              <a:t> </a:t>
            </a:r>
            <a:r>
              <a:rPr lang="en-US" dirty="0"/>
              <a:t>-- Make the '.' special character match any character at all, including a newline; without this flag, '.' will match anything </a:t>
            </a:r>
            <a:r>
              <a:rPr lang="en-US" i="1" dirty="0"/>
              <a:t>except</a:t>
            </a:r>
            <a:r>
              <a:rPr lang="en-US" dirty="0"/>
              <a:t> a newline</a:t>
            </a:r>
            <a:r>
              <a:rPr lang="en-US" dirty="0" smtClean="0"/>
              <a:t>.</a:t>
            </a:r>
          </a:p>
          <a:p>
            <a:r>
              <a:rPr lang="en-US" dirty="0" err="1" smtClean="0"/>
              <a:t>re.MULTILINE</a:t>
            </a:r>
            <a:r>
              <a:rPr lang="en-US" dirty="0" smtClean="0"/>
              <a:t> </a:t>
            </a:r>
            <a:r>
              <a:rPr lang="en-US" dirty="0"/>
              <a:t>-- Within a string made of many lines, allow ^ and $ to match the start and end of each line. Normally ^/$ would just match the start and end of the whole string. </a:t>
            </a:r>
          </a:p>
        </p:txBody>
      </p:sp>
    </p:spTree>
    <p:extLst>
      <p:ext uri="{BB962C8B-B14F-4D97-AF65-F5344CB8AC3E}">
        <p14:creationId xmlns:p14="http://schemas.microsoft.com/office/powerpoint/2010/main" val="472843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regex Patterns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41</a:t>
            </a:fld>
            <a:endParaRPr lang="en-US"/>
          </a:p>
        </p:txBody>
      </p:sp>
      <p:sp>
        <p:nvSpPr>
          <p:cNvPr id="4" name="Content Placeholder 3"/>
          <p:cNvSpPr>
            <a:spLocks noGrp="1"/>
          </p:cNvSpPr>
          <p:nvPr>
            <p:ph sz="quarter" idx="1"/>
          </p:nvPr>
        </p:nvSpPr>
        <p:spPr>
          <a:xfrm>
            <a:off x="914400" y="1447800"/>
            <a:ext cx="7772400" cy="1447800"/>
          </a:xfrm>
        </p:spPr>
        <p:txBody>
          <a:bodyPr/>
          <a:lstStyle/>
          <a:p>
            <a:r>
              <a:rPr lang="en-US" dirty="0" smtClean="0"/>
              <a:t>If a regex pattern is going to be reused, it is a good idea to compile it first.</a:t>
            </a:r>
          </a:p>
          <a:p>
            <a:r>
              <a:rPr lang="en-US" dirty="0" smtClean="0"/>
              <a:t>Example:</a:t>
            </a:r>
            <a:endParaRPr lang="en-US" dirty="0"/>
          </a:p>
        </p:txBody>
      </p:sp>
      <p:sp>
        <p:nvSpPr>
          <p:cNvPr id="6" name="TextBox 5"/>
          <p:cNvSpPr txBox="1"/>
          <p:nvPr/>
        </p:nvSpPr>
        <p:spPr>
          <a:xfrm>
            <a:off x="762000" y="2895600"/>
            <a:ext cx="7924800" cy="3416320"/>
          </a:xfrm>
          <a:prstGeom prst="rect">
            <a:avLst/>
          </a:prstGeom>
          <a:noFill/>
        </p:spPr>
        <p:txBody>
          <a:bodyPr wrap="square" rtlCol="0">
            <a:spAutoFit/>
          </a:bodyPr>
          <a:lstStyle/>
          <a:p>
            <a:r>
              <a:rPr lang="en-US" dirty="0">
                <a:latin typeface="Courier New"/>
                <a:cs typeface="Courier New"/>
              </a:rPr>
              <a:t>p = </a:t>
            </a:r>
            <a:r>
              <a:rPr lang="en-US" dirty="0" err="1">
                <a:latin typeface="Courier New"/>
                <a:cs typeface="Courier New"/>
              </a:rPr>
              <a:t>re.compile</a:t>
            </a:r>
            <a:r>
              <a:rPr lang="en-US" dirty="0">
                <a:latin typeface="Courier New"/>
                <a:cs typeface="Courier New"/>
              </a:rPr>
              <a:t>('\d+')</a:t>
            </a:r>
          </a:p>
          <a:p>
            <a:r>
              <a:rPr lang="en-US" dirty="0">
                <a:latin typeface="Courier New"/>
                <a:cs typeface="Courier New"/>
              </a:rPr>
              <a:t># search demo</a:t>
            </a:r>
          </a:p>
          <a:p>
            <a:r>
              <a:rPr lang="en-US" dirty="0">
                <a:latin typeface="Courier New"/>
                <a:cs typeface="Courier New"/>
              </a:rPr>
              <a:t>m = </a:t>
            </a:r>
            <a:r>
              <a:rPr lang="en-US" dirty="0" err="1">
                <a:latin typeface="Courier New"/>
                <a:cs typeface="Courier New"/>
              </a:rPr>
              <a:t>p.search</a:t>
            </a:r>
            <a:r>
              <a:rPr lang="en-US" dirty="0">
                <a:latin typeface="Courier New"/>
                <a:cs typeface="Courier New"/>
              </a:rPr>
              <a:t>('12 drummers drumming, 11 pipers piping, 10 lords a-leaping')</a:t>
            </a:r>
          </a:p>
          <a:p>
            <a:r>
              <a:rPr lang="en-US" dirty="0">
                <a:latin typeface="Courier New"/>
                <a:cs typeface="Courier New"/>
              </a:rPr>
              <a:t>if m:</a:t>
            </a:r>
          </a:p>
          <a:p>
            <a:r>
              <a:rPr lang="en-US" dirty="0">
                <a:latin typeface="Courier New"/>
                <a:cs typeface="Courier New"/>
              </a:rPr>
              <a:t>  print 'Match found: ', </a:t>
            </a:r>
            <a:r>
              <a:rPr lang="en-US" dirty="0" err="1">
                <a:latin typeface="Courier New"/>
                <a:cs typeface="Courier New"/>
              </a:rPr>
              <a:t>m.group</a:t>
            </a:r>
            <a:r>
              <a:rPr lang="en-US" dirty="0">
                <a:latin typeface="Courier New"/>
                <a:cs typeface="Courier New"/>
              </a:rPr>
              <a:t>()</a:t>
            </a:r>
          </a:p>
          <a:p>
            <a:r>
              <a:rPr lang="en-US" dirty="0">
                <a:latin typeface="Courier New"/>
                <a:cs typeface="Courier New"/>
              </a:rPr>
              <a:t>else:</a:t>
            </a:r>
          </a:p>
          <a:p>
            <a:r>
              <a:rPr lang="en-US" dirty="0">
                <a:latin typeface="Courier New"/>
                <a:cs typeface="Courier New"/>
              </a:rPr>
              <a:t>  print 'No match'</a:t>
            </a:r>
          </a:p>
          <a:p>
            <a:r>
              <a:rPr lang="en-US" dirty="0">
                <a:latin typeface="Courier New"/>
                <a:cs typeface="Courier New"/>
              </a:rPr>
              <a:t># </a:t>
            </a:r>
            <a:r>
              <a:rPr lang="en-US" dirty="0" err="1">
                <a:latin typeface="Courier New"/>
                <a:cs typeface="Courier New"/>
              </a:rPr>
              <a:t>findall</a:t>
            </a:r>
            <a:r>
              <a:rPr lang="en-US" dirty="0">
                <a:latin typeface="Courier New"/>
                <a:cs typeface="Courier New"/>
              </a:rPr>
              <a:t> demo</a:t>
            </a:r>
          </a:p>
          <a:p>
            <a:r>
              <a:rPr lang="en-US" dirty="0">
                <a:latin typeface="Courier New"/>
                <a:cs typeface="Courier New"/>
              </a:rPr>
              <a:t>print </a:t>
            </a:r>
            <a:r>
              <a:rPr lang="en-US" dirty="0" err="1">
                <a:latin typeface="Courier New"/>
                <a:cs typeface="Courier New"/>
              </a:rPr>
              <a:t>p.findall</a:t>
            </a:r>
            <a:r>
              <a:rPr lang="en-US" dirty="0">
                <a:latin typeface="Courier New"/>
                <a:cs typeface="Courier New"/>
              </a:rPr>
              <a:t>('12 drummers drumming, 11 pipers piping, 10 lords a-leaping')</a:t>
            </a:r>
          </a:p>
          <a:p>
            <a:endParaRPr lang="en-US" dirty="0">
              <a:latin typeface="Courier New"/>
              <a:cs typeface="Courier New"/>
            </a:endParaRPr>
          </a:p>
        </p:txBody>
      </p:sp>
    </p:spTree>
    <p:extLst>
      <p:ext uri="{BB962C8B-B14F-4D97-AF65-F5344CB8AC3E}">
        <p14:creationId xmlns:p14="http://schemas.microsoft.com/office/powerpoint/2010/main" val="883825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42</a:t>
            </a:fld>
            <a:endParaRPr lang="en-US"/>
          </a:p>
        </p:txBody>
      </p:sp>
      <p:sp>
        <p:nvSpPr>
          <p:cNvPr id="4" name="Content Placeholder 3"/>
          <p:cNvSpPr>
            <a:spLocks noGrp="1"/>
          </p:cNvSpPr>
          <p:nvPr>
            <p:ph sz="quarter" idx="1"/>
          </p:nvPr>
        </p:nvSpPr>
        <p:spPr/>
        <p:txBody>
          <a:bodyPr/>
          <a:lstStyle/>
          <a:p>
            <a:pPr marL="0" indent="0">
              <a:buNone/>
            </a:pPr>
            <a:r>
              <a:rPr lang="en-US" dirty="0"/>
              <a:t>sub(pattern, </a:t>
            </a:r>
            <a:r>
              <a:rPr lang="en-US" dirty="0" err="1"/>
              <a:t>repl</a:t>
            </a:r>
            <a:r>
              <a:rPr lang="en-US" dirty="0"/>
              <a:t>, string, count=0, flags=0)</a:t>
            </a:r>
          </a:p>
          <a:p>
            <a:pPr marL="0" indent="0">
              <a:buNone/>
            </a:pPr>
            <a:r>
              <a:rPr lang="en-US" dirty="0"/>
              <a:t>    Return the string obtained by replacing the leftmost</a:t>
            </a:r>
          </a:p>
          <a:p>
            <a:pPr marL="0" indent="0">
              <a:buNone/>
            </a:pPr>
            <a:r>
              <a:rPr lang="en-US" dirty="0"/>
              <a:t>    non-overlapping occurrences of the pattern in string by the</a:t>
            </a:r>
          </a:p>
          <a:p>
            <a:pPr marL="0" indent="0">
              <a:buNone/>
            </a:pPr>
            <a:r>
              <a:rPr lang="en-US" dirty="0"/>
              <a:t>    replacement repl.  </a:t>
            </a:r>
            <a:r>
              <a:rPr lang="en-US" dirty="0" err="1"/>
              <a:t>repl</a:t>
            </a:r>
            <a:r>
              <a:rPr lang="en-US" dirty="0"/>
              <a:t> can be either a string or a callable;</a:t>
            </a:r>
          </a:p>
          <a:p>
            <a:pPr marL="0" indent="0">
              <a:buNone/>
            </a:pPr>
            <a:r>
              <a:rPr lang="en-US" dirty="0"/>
              <a:t>    if a string, backslash escapes in it are processed.  If it is</a:t>
            </a:r>
          </a:p>
          <a:p>
            <a:pPr marL="0" indent="0">
              <a:buNone/>
            </a:pPr>
            <a:r>
              <a:rPr lang="en-US" dirty="0"/>
              <a:t>    a callable, it's passed the match object and must return</a:t>
            </a:r>
          </a:p>
          <a:p>
            <a:pPr marL="0" indent="0">
              <a:buNone/>
            </a:pPr>
            <a:r>
              <a:rPr lang="en-US" dirty="0"/>
              <a:t>    a replacement string to be used.</a:t>
            </a:r>
          </a:p>
        </p:txBody>
      </p:sp>
    </p:spTree>
    <p:extLst>
      <p:ext uri="{BB962C8B-B14F-4D97-AF65-F5344CB8AC3E}">
        <p14:creationId xmlns:p14="http://schemas.microsoft.com/office/powerpoint/2010/main" val="97869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Example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43</a:t>
            </a:fld>
            <a:endParaRPr lang="en-US"/>
          </a:p>
        </p:txBody>
      </p:sp>
      <p:sp>
        <p:nvSpPr>
          <p:cNvPr id="4" name="Content Placeholder 3"/>
          <p:cNvSpPr>
            <a:spLocks noGrp="1"/>
          </p:cNvSpPr>
          <p:nvPr>
            <p:ph sz="quarter" idx="1"/>
          </p:nvPr>
        </p:nvSpPr>
        <p:spPr/>
        <p:txBody>
          <a:bodyPr/>
          <a:lstStyle/>
          <a:p>
            <a:pPr marL="0" indent="0">
              <a:buNone/>
            </a:pPr>
            <a:r>
              <a:rPr lang="en-US" dirty="0" err="1"/>
              <a:t>str</a:t>
            </a:r>
            <a:r>
              <a:rPr lang="en-US" dirty="0"/>
              <a:t> = 'My email is </a:t>
            </a:r>
            <a:r>
              <a:rPr lang="en-US" dirty="0" err="1"/>
              <a:t>santa@umich.edu</a:t>
            </a:r>
            <a:r>
              <a:rPr lang="en-US" dirty="0"/>
              <a:t>. </a:t>
            </a:r>
            <a:r>
              <a:rPr lang="en-US" dirty="0" err="1"/>
              <a:t>Hohoho</a:t>
            </a:r>
            <a:r>
              <a:rPr lang="en-US" dirty="0"/>
              <a:t>.'</a:t>
            </a:r>
          </a:p>
          <a:p>
            <a:pPr marL="0" indent="0">
              <a:buNone/>
            </a:pPr>
            <a:r>
              <a:rPr lang="en-US" dirty="0"/>
              <a:t>print </a:t>
            </a:r>
            <a:r>
              <a:rPr lang="en-US" dirty="0" err="1"/>
              <a:t>re.sub</a:t>
            </a:r>
            <a:r>
              <a:rPr lang="en-US" dirty="0"/>
              <a:t>(r'@[\w\.-]+', '@</a:t>
            </a:r>
            <a:r>
              <a:rPr lang="en-US" dirty="0" err="1"/>
              <a:t>northpole.org</a:t>
            </a:r>
            <a:r>
              <a:rPr lang="en-US" dirty="0"/>
              <a:t>', </a:t>
            </a:r>
            <a:r>
              <a:rPr lang="en-US" dirty="0" err="1"/>
              <a:t>str</a:t>
            </a:r>
            <a:r>
              <a:rPr lang="en-US" dirty="0"/>
              <a:t>)</a:t>
            </a:r>
          </a:p>
          <a:p>
            <a:pPr marL="0" indent="0">
              <a:buNone/>
            </a:pPr>
            <a:r>
              <a:rPr lang="en-US" dirty="0"/>
              <a:t># prints out My email is </a:t>
            </a:r>
            <a:r>
              <a:rPr lang="en-US" dirty="0" err="1"/>
              <a:t>santa@northpole.org</a:t>
            </a:r>
            <a:r>
              <a:rPr lang="en-US" dirty="0"/>
              <a:t> </a:t>
            </a:r>
            <a:r>
              <a:rPr lang="en-US" dirty="0" err="1"/>
              <a:t>Hohoho</a:t>
            </a:r>
            <a:r>
              <a:rPr lang="en-US" dirty="0"/>
              <a:t>.</a:t>
            </a:r>
          </a:p>
        </p:txBody>
      </p:sp>
    </p:spTree>
    <p:extLst>
      <p:ext uri="{BB962C8B-B14F-4D97-AF65-F5344CB8AC3E}">
        <p14:creationId xmlns:p14="http://schemas.microsoft.com/office/powerpoint/2010/main" val="248019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t>
            </a:r>
            <a:r>
              <a:rPr lang="en-US" dirty="0" smtClean="0"/>
              <a:t>ook ahead assertions: </a:t>
            </a:r>
            <a:br>
              <a:rPr lang="en-US" dirty="0" smtClean="0"/>
            </a:br>
            <a:r>
              <a:rPr lang="en-US" dirty="0" smtClean="0"/>
              <a:t>zero-width matching</a:t>
            </a:r>
            <a:endParaRPr lang="en-US" dirty="0"/>
          </a:p>
        </p:txBody>
      </p:sp>
      <p:sp>
        <p:nvSpPr>
          <p:cNvPr id="3" name="Content Placeholder 2"/>
          <p:cNvSpPr>
            <a:spLocks noGrp="1"/>
          </p:cNvSpPr>
          <p:nvPr>
            <p:ph idx="1"/>
          </p:nvPr>
        </p:nvSpPr>
        <p:spPr>
          <a:xfrm>
            <a:off x="457200" y="1600200"/>
            <a:ext cx="8534400" cy="4525963"/>
          </a:xfrm>
        </p:spPr>
        <p:txBody>
          <a:bodyPr>
            <a:normAutofit fontScale="77500" lnSpcReduction="20000"/>
          </a:bodyPr>
          <a:lstStyle/>
          <a:p>
            <a:r>
              <a:rPr lang="en-US" dirty="0" smtClean="0">
                <a:cs typeface="Courier New" panose="02070309020205020404" pitchFamily="49" charset="0"/>
              </a:rPr>
              <a:t>Problem: </a:t>
            </a:r>
          </a:p>
          <a:p>
            <a:pPr lvl="1"/>
            <a:r>
              <a:rPr lang="en-US" dirty="0" smtClean="0">
                <a:cs typeface="Courier New" panose="02070309020205020404" pitchFamily="49" charset="0"/>
              </a:rPr>
              <a:t>We want to match any </a:t>
            </a:r>
            <a:r>
              <a:rPr lang="en-US" u="sng" dirty="0" smtClean="0">
                <a:cs typeface="Courier New" panose="02070309020205020404" pitchFamily="49" charset="0"/>
              </a:rPr>
              <a:t>single</a:t>
            </a:r>
            <a:r>
              <a:rPr lang="en-US" dirty="0" smtClean="0">
                <a:cs typeface="Courier New" panose="02070309020205020404" pitchFamily="49" charset="0"/>
              </a:rPr>
              <a:t> character </a:t>
            </a:r>
            <a:r>
              <a:rPr lang="en-US" i="1" dirty="0" smtClean="0">
                <a:cs typeface="Courier New" panose="02070309020205020404" pitchFamily="49" charset="0"/>
              </a:rPr>
              <a:t>q</a:t>
            </a:r>
            <a:r>
              <a:rPr lang="en-US" dirty="0" smtClean="0">
                <a:cs typeface="Courier New" panose="02070309020205020404" pitchFamily="49" charset="0"/>
              </a:rPr>
              <a:t> that is </a:t>
            </a:r>
            <a:r>
              <a:rPr lang="en-US" u="sng" dirty="0" smtClean="0">
                <a:cs typeface="Courier New" panose="02070309020205020404" pitchFamily="49" charset="0"/>
              </a:rPr>
              <a:t>not followed by</a:t>
            </a:r>
            <a:r>
              <a:rPr lang="en-US" dirty="0" smtClean="0">
                <a:cs typeface="Courier New" panose="02070309020205020404" pitchFamily="49" charset="0"/>
              </a:rPr>
              <a:t> </a:t>
            </a:r>
            <a:r>
              <a:rPr lang="en-US" i="1" dirty="0" smtClean="0">
                <a:cs typeface="Courier New" panose="02070309020205020404" pitchFamily="49" charset="0"/>
              </a:rPr>
              <a:t>u</a:t>
            </a:r>
            <a:r>
              <a:rPr lang="en-US" dirty="0" smtClean="0">
                <a:cs typeface="Courier New" panose="02070309020205020404" pitchFamily="49" charset="0"/>
              </a:rPr>
              <a:t>?</a:t>
            </a:r>
          </a:p>
          <a:p>
            <a:pPr lvl="1"/>
            <a:r>
              <a:rPr lang="en-US" dirty="0" smtClean="0">
                <a:cs typeface="Courier New" panose="02070309020205020404" pitchFamily="49" charset="0"/>
              </a:rPr>
              <a:t>Why not use </a:t>
            </a:r>
            <a:r>
              <a:rPr lang="en-US" dirty="0" smtClean="0">
                <a:latin typeface="Courier New" panose="02070309020205020404" pitchFamily="49" charset="0"/>
                <a:cs typeface="Courier New" panose="02070309020205020404" pitchFamily="49" charset="0"/>
              </a:rPr>
              <a:t>q[^u]  </a:t>
            </a:r>
          </a:p>
          <a:p>
            <a:pPr marL="457200" lvl="1" indent="0">
              <a:buNone/>
            </a:pPr>
            <a:r>
              <a:rPr lang="en-US" dirty="0" smtClean="0">
                <a:cs typeface="Courier New" panose="02070309020205020404" pitchFamily="49" charset="0"/>
              </a:rPr>
              <a:t>	Means:  </a:t>
            </a:r>
            <a:r>
              <a:rPr lang="en-US" dirty="0" smtClean="0">
                <a:latin typeface="Courier New" panose="02070309020205020404" pitchFamily="49" charset="0"/>
                <a:cs typeface="Courier New" panose="02070309020205020404" pitchFamily="49" charset="0"/>
              </a:rPr>
              <a:t>q</a:t>
            </a:r>
            <a:r>
              <a:rPr lang="en-US" dirty="0" smtClean="0">
                <a:cs typeface="Courier New" panose="02070309020205020404" pitchFamily="49" charset="0"/>
              </a:rPr>
              <a:t> followed by a character that is not a </a:t>
            </a:r>
            <a:r>
              <a:rPr lang="en-US" dirty="0" smtClean="0">
                <a:latin typeface="Courier New" panose="02070309020205020404" pitchFamily="49" charset="0"/>
                <a:cs typeface="Courier New" panose="02070309020205020404" pitchFamily="49" charset="0"/>
              </a:rPr>
              <a:t>u</a:t>
            </a:r>
          </a:p>
          <a:p>
            <a:pPr marL="457200" lvl="1" indent="0">
              <a:buNone/>
            </a:pPr>
            <a:r>
              <a:rPr lang="en-US" dirty="0" smtClean="0">
                <a:latin typeface="Courier New" panose="02070309020205020404" pitchFamily="49" charset="0"/>
                <a:cs typeface="Courier New" panose="02070309020205020404" pitchFamily="49" charset="0"/>
              </a:rPr>
              <a:t>Ira</a:t>
            </a:r>
            <a:r>
              <a:rPr lang="en-US" dirty="0" smtClean="0">
                <a:solidFill>
                  <a:srgbClr val="FF0000"/>
                </a:solidFill>
                <a:latin typeface="Courier New" panose="02070309020205020404" pitchFamily="49" charset="0"/>
                <a:cs typeface="Courier New" panose="02070309020205020404" pitchFamily="49" charset="0"/>
              </a:rPr>
              <a:t>qi </a:t>
            </a:r>
            <a:r>
              <a:rPr lang="en-US" dirty="0" smtClean="0">
                <a:latin typeface="Courier New" panose="02070309020205020404" pitchFamily="49" charset="0"/>
                <a:cs typeface="Courier New" panose="02070309020205020404" pitchFamily="49" charset="0"/>
              </a:rPr>
              <a:t>population</a:t>
            </a:r>
          </a:p>
          <a:p>
            <a:pPr marL="457200" lvl="1" indent="0">
              <a:buNone/>
            </a:pPr>
            <a:r>
              <a:rPr lang="en-US" dirty="0">
                <a:latin typeface="Courier New" panose="02070309020205020404" pitchFamily="49" charset="0"/>
                <a:cs typeface="Courier New" panose="02070309020205020404" pitchFamily="49" charset="0"/>
              </a:rPr>
              <a:t>q[^</a:t>
            </a:r>
            <a:r>
              <a:rPr lang="en-US" dirty="0" smtClean="0">
                <a:latin typeface="Courier New" panose="02070309020205020404" pitchFamily="49" charset="0"/>
                <a:cs typeface="Courier New" panose="02070309020205020404" pitchFamily="49" charset="0"/>
              </a:rPr>
              <a:t>u]</a:t>
            </a:r>
            <a:r>
              <a:rPr lang="en-US" dirty="0">
                <a:cs typeface="Courier New" panose="02070309020205020404" pitchFamily="49" charset="0"/>
              </a:rPr>
              <a:t> </a:t>
            </a:r>
            <a:r>
              <a:rPr lang="en-US" dirty="0" smtClean="0">
                <a:cs typeface="Courier New" panose="02070309020205020404" pitchFamily="49" charset="0"/>
              </a:rPr>
              <a:t>returns </a:t>
            </a:r>
            <a:r>
              <a:rPr lang="en-US" u="sng" dirty="0" smtClean="0">
                <a:solidFill>
                  <a:srgbClr val="FF0000"/>
                </a:solidFill>
                <a:latin typeface="Courier New" panose="02070309020205020404" pitchFamily="49" charset="0"/>
                <a:cs typeface="Courier New" panose="02070309020205020404" pitchFamily="49" charset="0"/>
              </a:rPr>
              <a:t>qi</a:t>
            </a:r>
            <a:r>
              <a:rPr lang="en-US" dirty="0" smtClean="0">
                <a:cs typeface="Courier New" panose="02070309020205020404" pitchFamily="49" charset="0"/>
              </a:rPr>
              <a:t> (q followed by </a:t>
            </a:r>
            <a:r>
              <a:rPr lang="en-US" dirty="0" err="1" smtClean="0">
                <a:cs typeface="Courier New" panose="02070309020205020404" pitchFamily="49" charset="0"/>
              </a:rPr>
              <a:t>i</a:t>
            </a:r>
            <a:r>
              <a:rPr lang="en-US" dirty="0" smtClean="0">
                <a:cs typeface="Courier New" panose="02070309020205020404" pitchFamily="49" charset="0"/>
              </a:rPr>
              <a:t>).  This is </a:t>
            </a:r>
            <a:r>
              <a:rPr lang="en-US" u="sng" dirty="0" smtClean="0">
                <a:cs typeface="Courier New" panose="02070309020205020404" pitchFamily="49" charset="0"/>
              </a:rPr>
              <a:t>two</a:t>
            </a:r>
            <a:r>
              <a:rPr lang="en-US" dirty="0" smtClean="0">
                <a:cs typeface="Courier New" panose="02070309020205020404" pitchFamily="49" charset="0"/>
              </a:rPr>
              <a:t> characters.</a:t>
            </a:r>
          </a:p>
          <a:p>
            <a:r>
              <a:rPr lang="en-US" dirty="0" smtClean="0">
                <a:cs typeface="Courier New" panose="02070309020205020404" pitchFamily="49" charset="0"/>
              </a:rPr>
              <a:t>What's the problem?</a:t>
            </a:r>
          </a:p>
          <a:p>
            <a:pPr lvl="1"/>
            <a:r>
              <a:rPr lang="en-US" dirty="0" smtClean="0">
                <a:cs typeface="Courier New" panose="02070309020205020404" pitchFamily="49" charset="0"/>
              </a:rPr>
              <a:t>The </a:t>
            </a:r>
            <a:r>
              <a:rPr lang="en-US" dirty="0" err="1" smtClean="0">
                <a:cs typeface="Courier New" panose="02070309020205020404" pitchFamily="49" charset="0"/>
              </a:rPr>
              <a:t>regexp</a:t>
            </a:r>
            <a:r>
              <a:rPr lang="en-US" dirty="0" smtClean="0">
                <a:cs typeface="Courier New" panose="02070309020205020404" pitchFamily="49" charset="0"/>
              </a:rPr>
              <a:t> matcher has just 'used up' the </a:t>
            </a:r>
            <a:r>
              <a:rPr lang="en-US" u="sng" dirty="0" err="1" smtClean="0">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as part of this match and is </a:t>
            </a:r>
            <a:r>
              <a:rPr lang="en-US" u="sng" dirty="0" smtClean="0">
                <a:cs typeface="Courier New" panose="02070309020205020404" pitchFamily="49" charset="0"/>
              </a:rPr>
              <a:t>now looking past it</a:t>
            </a:r>
            <a:r>
              <a:rPr lang="en-US" dirty="0" smtClean="0">
                <a:cs typeface="Courier New" panose="02070309020205020404" pitchFamily="49" charset="0"/>
              </a:rPr>
              <a:t>, at the 'space' character.</a:t>
            </a:r>
          </a:p>
          <a:p>
            <a:r>
              <a:rPr lang="en-US" dirty="0" smtClean="0">
                <a:cs typeface="Courier New" panose="02070309020205020404" pitchFamily="49" charset="0"/>
              </a:rPr>
              <a:t>But the '</a:t>
            </a:r>
            <a:r>
              <a:rPr lang="en-US" dirty="0" err="1" smtClean="0">
                <a:cs typeface="Courier New" panose="02070309020205020404" pitchFamily="49" charset="0"/>
              </a:rPr>
              <a:t>i</a:t>
            </a:r>
            <a:r>
              <a:rPr lang="en-US" dirty="0" smtClean="0">
                <a:cs typeface="Courier New" panose="02070309020205020404" pitchFamily="49" charset="0"/>
              </a:rPr>
              <a:t>' may be important in an upcoming </a:t>
            </a:r>
            <a:r>
              <a:rPr lang="en-US" dirty="0" err="1" smtClean="0">
                <a:cs typeface="Courier New" panose="02070309020205020404" pitchFamily="49" charset="0"/>
              </a:rPr>
              <a:t>regexp</a:t>
            </a:r>
            <a:r>
              <a:rPr lang="en-US" dirty="0" smtClean="0">
                <a:cs typeface="Courier New" panose="02070309020205020404" pitchFamily="49" charset="0"/>
              </a:rPr>
              <a:t> match</a:t>
            </a:r>
            <a:endParaRPr lang="en-US" dirty="0" smtClean="0">
              <a:latin typeface="Courier New" panose="02070309020205020404" pitchFamily="49" charset="0"/>
              <a:cs typeface="Courier New" panose="02070309020205020404" pitchFamily="49" charset="0"/>
            </a:endParaRPr>
          </a:p>
          <a:p>
            <a:pPr lvl="1"/>
            <a:r>
              <a:rPr lang="en-US" dirty="0" smtClean="0">
                <a:cs typeface="Courier New" panose="02070309020205020404" pitchFamily="49" charset="0"/>
              </a:rPr>
              <a:t>Solution: check for the presence of 'not u' without letting </a:t>
            </a:r>
            <a:r>
              <a:rPr lang="en-US" dirty="0" err="1" smtClean="0">
                <a:cs typeface="Courier New" panose="02070309020205020404" pitchFamily="49" charset="0"/>
              </a:rPr>
              <a:t>regexp</a:t>
            </a:r>
            <a:r>
              <a:rPr lang="en-US" dirty="0" smtClean="0">
                <a:cs typeface="Courier New" panose="02070309020205020404" pitchFamily="49" charset="0"/>
              </a:rPr>
              <a:t> 'eat' it…</a:t>
            </a:r>
          </a:p>
          <a:p>
            <a:pPr lvl="1"/>
            <a:r>
              <a:rPr lang="en-US" dirty="0" smtClean="0">
                <a:cs typeface="Courier New" panose="02070309020205020404" pitchFamily="49" charset="0"/>
              </a:rPr>
              <a:t>You do this by using a </a:t>
            </a:r>
            <a:r>
              <a:rPr lang="en-US" u="sng" dirty="0" smtClean="0">
                <a:cs typeface="Courier New" panose="02070309020205020404" pitchFamily="49" charset="0"/>
              </a:rPr>
              <a:t>zero-width </a:t>
            </a:r>
            <a:r>
              <a:rPr lang="en-US" i="1" u="sng" dirty="0" smtClean="0">
                <a:cs typeface="Courier New" panose="02070309020205020404" pitchFamily="49" charset="0"/>
              </a:rPr>
              <a:t>negative </a:t>
            </a:r>
            <a:r>
              <a:rPr lang="en-US" i="1" u="sng" dirty="0" err="1" smtClean="0">
                <a:cs typeface="Courier New" panose="02070309020205020404" pitchFamily="49" charset="0"/>
              </a:rPr>
              <a:t>lookahead</a:t>
            </a:r>
            <a:r>
              <a:rPr lang="en-US" i="1" u="sng" dirty="0" smtClean="0">
                <a:cs typeface="Courier New" panose="02070309020205020404" pitchFamily="49" charset="0"/>
              </a:rPr>
              <a:t> assertion </a:t>
            </a:r>
            <a:r>
              <a:rPr lang="en-US" b="1" dirty="0" smtClean="0">
                <a:latin typeface="Courier New" panose="02070309020205020404" pitchFamily="49" charset="0"/>
                <a:cs typeface="Courier New" panose="02070309020205020404" pitchFamily="49" charset="0"/>
              </a:rPr>
              <a:t>q</a:t>
            </a:r>
            <a:r>
              <a:rPr lang="en-US" b="1" dirty="0">
                <a:latin typeface="Courier New" panose="02070309020205020404" pitchFamily="49" charset="0"/>
                <a:cs typeface="Courier New" panose="02070309020205020404" pitchFamily="49" charset="0"/>
              </a:rPr>
              <a:t>(?!u</a:t>
            </a:r>
            <a:r>
              <a:rPr lang="en-US" b="1" dirty="0" smtClean="0">
                <a:latin typeface="Courier New" panose="02070309020205020404" pitchFamily="49" charset="0"/>
                <a:cs typeface="Courier New" panose="02070309020205020404" pitchFamily="49" charset="0"/>
              </a:rPr>
              <a:t>)</a:t>
            </a:r>
          </a:p>
          <a:p>
            <a:r>
              <a:rPr lang="en-US" dirty="0"/>
              <a:t>Assertions do not 'use up' </a:t>
            </a:r>
            <a:r>
              <a:rPr lang="en-US" dirty="0" smtClean="0"/>
              <a:t>characters: they </a:t>
            </a:r>
            <a:r>
              <a:rPr lang="en-US" dirty="0"/>
              <a:t>are zero-width, like </a:t>
            </a:r>
            <a:r>
              <a:rPr lang="en-US" dirty="0" smtClean="0"/>
              <a:t>start/end </a:t>
            </a:r>
            <a:r>
              <a:rPr lang="en-US" dirty="0"/>
              <a:t>of </a:t>
            </a:r>
            <a:r>
              <a:rPr lang="en-US" dirty="0" smtClean="0"/>
              <a:t>line, or start/end of word</a:t>
            </a:r>
          </a:p>
          <a:p>
            <a:r>
              <a:rPr lang="en-US" dirty="0" smtClean="0"/>
              <a:t>This will match the single character </a:t>
            </a:r>
            <a:r>
              <a:rPr lang="en-US" i="1" dirty="0" smtClean="0"/>
              <a:t>q only, </a:t>
            </a:r>
            <a:r>
              <a:rPr lang="en-US" dirty="0" smtClean="0"/>
              <a:t>not trailing letters</a:t>
            </a:r>
          </a:p>
        </p:txBody>
      </p:sp>
      <p:sp>
        <p:nvSpPr>
          <p:cNvPr id="5" name="Slide Number Placeholder 4"/>
          <p:cNvSpPr>
            <a:spLocks noGrp="1"/>
          </p:cNvSpPr>
          <p:nvPr>
            <p:ph type="sldNum" sz="quarter" idx="12"/>
          </p:nvPr>
        </p:nvSpPr>
        <p:spPr/>
        <p:txBody>
          <a:bodyPr/>
          <a:lstStyle/>
          <a:p>
            <a:fld id="{86CAC078-77ED-423B-B670-199B4CE4288C}" type="slidenum">
              <a:rPr lang="en-US" smtClean="0"/>
              <a:t>44</a:t>
            </a:fld>
            <a:endParaRPr lang="en-US"/>
          </a:p>
        </p:txBody>
      </p:sp>
    </p:spTree>
    <p:extLst>
      <p:ext uri="{BB962C8B-B14F-4D97-AF65-F5344CB8AC3E}">
        <p14:creationId xmlns:p14="http://schemas.microsoft.com/office/powerpoint/2010/main" val="1899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Positive and negative </a:t>
            </a:r>
            <a:r>
              <a:rPr lang="en-US" dirty="0" err="1" smtClean="0"/>
              <a:t>lookahead</a:t>
            </a:r>
            <a:r>
              <a:rPr lang="en-US" dirty="0" smtClean="0"/>
              <a:t> assertions </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45</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 </a:t>
            </a:r>
            <a:r>
              <a:rPr lang="en-US" dirty="0" smtClean="0"/>
              <a:t/>
            </a:r>
            <a:br>
              <a:rPr lang="en-US" dirty="0" smtClean="0"/>
            </a:br>
            <a:r>
              <a:rPr lang="en-US" dirty="0" smtClean="0"/>
              <a:t>Positive </a:t>
            </a:r>
            <a:r>
              <a:rPr lang="en-US" dirty="0" err="1"/>
              <a:t>lookahead</a:t>
            </a:r>
            <a:r>
              <a:rPr lang="en-US" dirty="0"/>
              <a:t> assertion. This succeeds if the contained regular expression, represented here by ..., successfully matches at the current location, and fails otherwise. But, once the contained expression has been tried, the matching engine doesn’t advance at all; the rest of the pattern is tried right where the assertion started</a:t>
            </a:r>
            <a:r>
              <a:rPr lang="en-US" dirty="0" smtClean="0"/>
              <a:t>.</a:t>
            </a:r>
          </a:p>
          <a:p>
            <a:r>
              <a:rPr lang="en-US" dirty="0" smtClean="0"/>
              <a:t> </a:t>
            </a:r>
            <a:r>
              <a:rPr lang="en-US" dirty="0"/>
              <a:t>(?!...) </a:t>
            </a:r>
            <a:r>
              <a:rPr lang="en-US" dirty="0" smtClean="0"/>
              <a:t/>
            </a:r>
            <a:br>
              <a:rPr lang="en-US" dirty="0" smtClean="0"/>
            </a:br>
            <a:r>
              <a:rPr lang="en-US" dirty="0" smtClean="0"/>
              <a:t>Negative </a:t>
            </a:r>
            <a:r>
              <a:rPr lang="en-US" dirty="0" err="1"/>
              <a:t>lookahead</a:t>
            </a:r>
            <a:r>
              <a:rPr lang="en-US" dirty="0"/>
              <a:t> assertion. This is the opposite of the positive assertion; it succeeds if the contained expression </a:t>
            </a:r>
            <a:r>
              <a:rPr lang="en-US" i="1" dirty="0"/>
              <a:t>doesn’t</a:t>
            </a:r>
            <a:r>
              <a:rPr lang="en-US" dirty="0"/>
              <a:t> match at the current position in the string. </a:t>
            </a:r>
            <a:endParaRPr lang="en-US" dirty="0" smtClean="0"/>
          </a:p>
          <a:p>
            <a:endParaRPr lang="en-US" dirty="0"/>
          </a:p>
          <a:p>
            <a:pPr marL="0" indent="0">
              <a:buNone/>
            </a:pPr>
            <a:r>
              <a:rPr lang="en-US" dirty="0" smtClean="0"/>
              <a:t>     </a:t>
            </a:r>
            <a:r>
              <a:rPr lang="en-US" dirty="0" smtClean="0">
                <a:hlinkClick r:id="rId2"/>
              </a:rPr>
              <a:t>https</a:t>
            </a:r>
            <a:r>
              <a:rPr lang="en-US" dirty="0">
                <a:hlinkClick r:id="rId2"/>
              </a:rPr>
              <a:t>://docs.python.org/2/howto/</a:t>
            </a:r>
            <a:r>
              <a:rPr lang="en-US" dirty="0" smtClean="0">
                <a:hlinkClick r:id="rId2"/>
              </a:rPr>
              <a:t>regex.html</a:t>
            </a:r>
            <a:endParaRPr lang="en-US" dirty="0" smtClean="0"/>
          </a:p>
          <a:p>
            <a:pPr marL="0" indent="0">
              <a:buNone/>
            </a:pPr>
            <a:endParaRPr lang="en-US" dirty="0" smtClean="0"/>
          </a:p>
        </p:txBody>
      </p:sp>
    </p:spTree>
    <p:extLst>
      <p:ext uri="{BB962C8B-B14F-4D97-AF65-F5344CB8AC3E}">
        <p14:creationId xmlns:p14="http://schemas.microsoft.com/office/powerpoint/2010/main" val="674683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useful function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46</a:t>
            </a:fld>
            <a:endParaRPr lang="en-US"/>
          </a:p>
        </p:txBody>
      </p:sp>
      <p:sp>
        <p:nvSpPr>
          <p:cNvPr id="4" name="Content Placeholder 3"/>
          <p:cNvSpPr>
            <a:spLocks noGrp="1"/>
          </p:cNvSpPr>
          <p:nvPr>
            <p:ph sz="quarter" idx="1"/>
          </p:nvPr>
        </p:nvSpPr>
        <p:spPr>
          <a:xfrm>
            <a:off x="457200" y="1447800"/>
            <a:ext cx="8305800" cy="4572000"/>
          </a:xfrm>
        </p:spPr>
        <p:txBody>
          <a:bodyPr>
            <a:normAutofit/>
          </a:bodyPr>
          <a:lstStyle/>
          <a:p>
            <a:pPr marL="457200" lvl="1" indent="0">
              <a:buNone/>
            </a:pPr>
            <a:r>
              <a:rPr lang="en-US" sz="2000" dirty="0" err="1" smtClean="0">
                <a:latin typeface="Courier New" panose="02070309020205020404" pitchFamily="49" charset="0"/>
                <a:cs typeface="Courier New" panose="02070309020205020404" pitchFamily="49" charset="0"/>
              </a:rPr>
              <a:t>re.split</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split on a regex pattern</a:t>
            </a:r>
          </a:p>
          <a:p>
            <a:pPr marL="457200" lvl="1" indent="0">
              <a:buNone/>
            </a:pPr>
            <a:r>
              <a:rPr lang="en-US" sz="2000" dirty="0" smtClean="0">
                <a:latin typeface="Courier New" panose="02070309020205020404" pitchFamily="49" charset="0"/>
                <a:cs typeface="Courier New" panose="02070309020205020404" pitchFamily="49" charset="0"/>
              </a:rPr>
              <a:t>line </a:t>
            </a:r>
            <a:r>
              <a:rPr lang="en-US" sz="2000" dirty="0">
                <a:latin typeface="Courier New" panose="02070309020205020404" pitchFamily="49" charset="0"/>
                <a:cs typeface="Courier New" panose="02070309020205020404" pitchFamily="49" charset="0"/>
              </a:rPr>
              <a:t>= 'Where the \t mountain </a:t>
            </a:r>
            <a:r>
              <a:rPr lang="en-US" sz="2000" dirty="0" smtClean="0">
                <a:latin typeface="Courier New" panose="02070309020205020404" pitchFamily="49" charset="0"/>
                <a:cs typeface="Courier New" panose="02070309020205020404" pitchFamily="49" charset="0"/>
              </a:rPr>
              <a:t>meets the   </a:t>
            </a:r>
            <a:r>
              <a:rPr lang="en-US" sz="2000" dirty="0">
                <a:latin typeface="Courier New" panose="02070309020205020404" pitchFamily="49" charset="0"/>
                <a:cs typeface="Courier New" panose="02070309020205020404" pitchFamily="49" charset="0"/>
              </a:rPr>
              <a:t>moon </a:t>
            </a:r>
            <a:r>
              <a:rPr lang="en-US" sz="2000" dirty="0" smtClean="0">
                <a:latin typeface="Courier New" panose="02070309020205020404" pitchFamily="49" charset="0"/>
                <a:cs typeface="Courier New" panose="02070309020205020404" pitchFamily="49" charset="0"/>
              </a:rPr>
              <a:t>\n'</a:t>
            </a:r>
          </a:p>
          <a:p>
            <a:pPr marL="457200" lvl="1" indent="0">
              <a:buNone/>
            </a:pPr>
            <a:r>
              <a:rPr lang="en-US" sz="2000" dirty="0" smtClean="0">
                <a:latin typeface="Courier New" panose="02070309020205020404" pitchFamily="49" charset="0"/>
                <a:cs typeface="Courier New" panose="02070309020205020404" pitchFamily="49" charset="0"/>
              </a:rPr>
              <a:t>words = </a:t>
            </a:r>
            <a:r>
              <a:rPr lang="en-US" sz="2000" dirty="0" err="1">
                <a:latin typeface="Courier New" panose="02070309020205020404" pitchFamily="49" charset="0"/>
                <a:cs typeface="Courier New" panose="02070309020205020404" pitchFamily="49" charset="0"/>
              </a:rPr>
              <a:t>re.split</a:t>
            </a:r>
            <a:r>
              <a:rPr lang="en-US" sz="2000" dirty="0" smtClean="0">
                <a:latin typeface="Courier New" panose="02070309020205020404" pitchFamily="49" charset="0"/>
                <a:cs typeface="Courier New" panose="02070309020205020404" pitchFamily="49" charset="0"/>
              </a:rPr>
              <a:t>('\s+', line)</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t>     </a:t>
            </a:r>
            <a:r>
              <a:rPr lang="en-US" sz="2000" dirty="0"/>
              <a:t># words = ['Where', 'the', 'mountain', 'meets', 'the', 'moon', '']</a:t>
            </a:r>
          </a:p>
        </p:txBody>
      </p:sp>
    </p:spTree>
    <p:extLst>
      <p:ext uri="{BB962C8B-B14F-4D97-AF65-F5344CB8AC3E}">
        <p14:creationId xmlns:p14="http://schemas.microsoft.com/office/powerpoint/2010/main" val="3321861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Regex Examples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47</a:t>
            </a:fld>
            <a:endParaRPr lang="en-US"/>
          </a:p>
        </p:txBody>
      </p:sp>
      <p:sp>
        <p:nvSpPr>
          <p:cNvPr id="4" name="Content Placeholder 3"/>
          <p:cNvSpPr>
            <a:spLocks noGrp="1"/>
          </p:cNvSpPr>
          <p:nvPr>
            <p:ph sz="quarter" idx="1"/>
          </p:nvPr>
        </p:nvSpPr>
        <p:spPr/>
        <p:txBody>
          <a:bodyPr/>
          <a:lstStyle/>
          <a:p>
            <a:r>
              <a:rPr lang="en-US" dirty="0"/>
              <a:t>Going over </a:t>
            </a:r>
            <a:r>
              <a:rPr lang="en-US" dirty="0" err="1" smtClean="0"/>
              <a:t>regex_tutorial.py</a:t>
            </a:r>
            <a:r>
              <a:rPr lang="en-US" dirty="0" smtClean="0"/>
              <a:t> in </a:t>
            </a:r>
            <a:r>
              <a:rPr lang="en-US" dirty="0" err="1" smtClean="0"/>
              <a:t>Examples.zip</a:t>
            </a:r>
            <a:endParaRPr lang="en-US" dirty="0"/>
          </a:p>
        </p:txBody>
      </p:sp>
    </p:spTree>
    <p:extLst>
      <p:ext uri="{BB962C8B-B14F-4D97-AF65-F5344CB8AC3E}">
        <p14:creationId xmlns:p14="http://schemas.microsoft.com/office/powerpoint/2010/main" val="350766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resources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48</a:t>
            </a:fld>
            <a:endParaRPr lang="en-US"/>
          </a:p>
        </p:txBody>
      </p:sp>
      <p:sp>
        <p:nvSpPr>
          <p:cNvPr id="4" name="Content Placeholder 3"/>
          <p:cNvSpPr>
            <a:spLocks noGrp="1"/>
          </p:cNvSpPr>
          <p:nvPr>
            <p:ph sz="quarter" idx="1"/>
          </p:nvPr>
        </p:nvSpPr>
        <p:spPr/>
        <p:txBody>
          <a:bodyPr>
            <a:normAutofit/>
          </a:bodyPr>
          <a:lstStyle/>
          <a:p>
            <a:r>
              <a:rPr lang="en-US" sz="2800" dirty="0">
                <a:hlinkClick r:id="rId2"/>
              </a:rPr>
              <a:t>https://developers.google.com/edu/python/regular-</a:t>
            </a:r>
            <a:r>
              <a:rPr lang="en-US" sz="2800" dirty="0" smtClean="0">
                <a:hlinkClick r:id="rId2"/>
              </a:rPr>
              <a:t>expressions</a:t>
            </a:r>
            <a:endParaRPr lang="en-US" sz="2800" dirty="0" smtClean="0"/>
          </a:p>
          <a:p>
            <a:r>
              <a:rPr lang="en-US" dirty="0">
                <a:hlinkClick r:id="rId3"/>
              </a:rPr>
              <a:t>http://docs.python.org/2/howto/</a:t>
            </a:r>
            <a:r>
              <a:rPr lang="en-US" dirty="0" smtClean="0">
                <a:hlinkClick r:id="rId3"/>
              </a:rPr>
              <a:t>regex.html</a:t>
            </a:r>
            <a:endParaRPr lang="en-US" dirty="0" smtClean="0"/>
          </a:p>
          <a:p>
            <a:r>
              <a:rPr lang="en-US" dirty="0">
                <a:hlinkClick r:id="rId4"/>
              </a:rPr>
              <a:t>http://docs.python.org/2/library/</a:t>
            </a:r>
            <a:r>
              <a:rPr lang="en-US" dirty="0" smtClean="0">
                <a:hlinkClick r:id="rId4"/>
              </a:rPr>
              <a:t>re.html</a:t>
            </a:r>
            <a:endParaRPr lang="en-US" dirty="0" smtClean="0"/>
          </a:p>
          <a:p>
            <a:endParaRPr lang="en-US" dirty="0" smtClean="0"/>
          </a:p>
        </p:txBody>
      </p:sp>
    </p:spTree>
    <p:extLst>
      <p:ext uri="{BB962C8B-B14F-4D97-AF65-F5344CB8AC3E}">
        <p14:creationId xmlns:p14="http://schemas.microsoft.com/office/powerpoint/2010/main" val="1170426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Due Next Week</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4" name="Content Placeholder 3"/>
          <p:cNvSpPr>
            <a:spLocks noGrp="1"/>
          </p:cNvSpPr>
          <p:nvPr>
            <p:ph sz="quarter" idx="1"/>
          </p:nvPr>
        </p:nvSpPr>
        <p:spPr/>
        <p:txBody>
          <a:bodyPr>
            <a:normAutofit/>
          </a:bodyPr>
          <a:lstStyle/>
          <a:p>
            <a:r>
              <a:rPr lang="en-US" sz="2800" dirty="0" smtClean="0"/>
              <a:t>Lab 2</a:t>
            </a:r>
          </a:p>
          <a:p>
            <a:r>
              <a:rPr lang="en-US" sz="2800" dirty="0" smtClean="0"/>
              <a:t>Homework 2</a:t>
            </a:r>
          </a:p>
          <a:p>
            <a:r>
              <a:rPr lang="en-US" sz="2800" dirty="0"/>
              <a:t>1-page project idea proposal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 Roadmap</a:t>
            </a:r>
            <a:endParaRPr lang="en-US" dirty="0"/>
          </a:p>
        </p:txBody>
      </p:sp>
      <p:sp>
        <p:nvSpPr>
          <p:cNvPr id="3" name="Content Placeholder 2"/>
          <p:cNvSpPr>
            <a:spLocks noGrp="1"/>
          </p:cNvSpPr>
          <p:nvPr>
            <p:ph idx="1"/>
          </p:nvPr>
        </p:nvSpPr>
        <p:spPr/>
        <p:txBody>
          <a:bodyPr/>
          <a:lstStyle/>
          <a:p>
            <a:r>
              <a:rPr lang="en-US" dirty="0" smtClean="0"/>
              <a:t> Text encodings and Unicode</a:t>
            </a:r>
          </a:p>
          <a:p>
            <a:r>
              <a:rPr lang="en-US" dirty="0" smtClean="0"/>
              <a:t>Regex: Wildcards and other basics</a:t>
            </a:r>
          </a:p>
          <a:p>
            <a:r>
              <a:rPr lang="en-US" dirty="0" smtClean="0"/>
              <a:t>Regex: Sets, ranges and alternatives</a:t>
            </a:r>
          </a:p>
          <a:p>
            <a:r>
              <a:rPr lang="en-US" dirty="0" smtClean="0"/>
              <a:t>Regex: Advanced operations</a:t>
            </a:r>
          </a:p>
          <a:p>
            <a:pPr marL="0" indent="0">
              <a:buNone/>
            </a:pPr>
            <a:endParaRPr lang="en-US" dirty="0"/>
          </a:p>
          <a:p>
            <a:pPr marL="0" indent="0">
              <a:buNone/>
            </a:pPr>
            <a:r>
              <a:rPr lang="en-US" dirty="0" smtClean="0"/>
              <a:t>Lab 2: Regular expressions</a:t>
            </a:r>
          </a:p>
        </p:txBody>
      </p:sp>
      <p:sp>
        <p:nvSpPr>
          <p:cNvPr id="5" name="Slide Number Placeholder 4"/>
          <p:cNvSpPr>
            <a:spLocks noGrp="1"/>
          </p:cNvSpPr>
          <p:nvPr>
            <p:ph type="sldNum" sz="quarter" idx="12"/>
          </p:nvPr>
        </p:nvSpPr>
        <p:spPr/>
        <p:txBody>
          <a:bodyPr/>
          <a:lstStyle/>
          <a:p>
            <a:fld id="{86CAC078-77ED-423B-B670-199B4CE4288C}" type="slidenum">
              <a:rPr lang="en-US" smtClean="0"/>
              <a:t>5</a:t>
            </a:fld>
            <a:endParaRPr lang="en-US"/>
          </a:p>
        </p:txBody>
      </p:sp>
    </p:spTree>
    <p:extLst>
      <p:ext uri="{BB962C8B-B14F-4D97-AF65-F5344CB8AC3E}">
        <p14:creationId xmlns:p14="http://schemas.microsoft.com/office/powerpoint/2010/main" val="24777270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9AA9CD-E03E-470E-A1F1-67531AF0EE6B}" type="slidenum">
              <a:rPr lang="en-US" smtClean="0"/>
              <a:pPr/>
              <a:t>50</a:t>
            </a:fld>
            <a:endParaRPr lang="en-US"/>
          </a:p>
        </p:txBody>
      </p:sp>
      <p:sp>
        <p:nvSpPr>
          <p:cNvPr id="4" name="Content Placeholder 3"/>
          <p:cNvSpPr>
            <a:spLocks noGrp="1"/>
          </p:cNvSpPr>
          <p:nvPr>
            <p:ph sz="quarter" idx="1"/>
          </p:nvPr>
        </p:nvSpPr>
        <p:spPr>
          <a:xfrm>
            <a:off x="1219200" y="1447800"/>
            <a:ext cx="6553200" cy="4572000"/>
          </a:xfrm>
        </p:spPr>
        <p:txBody>
          <a:bodyPr>
            <a:noAutofit/>
          </a:bodyPr>
          <a:lstStyle/>
          <a:p>
            <a:pPr marL="0" indent="0">
              <a:buNone/>
            </a:pPr>
            <a:r>
              <a:rPr lang="en-US" sz="13800" dirty="0" smtClean="0"/>
              <a:t>Lab Time!</a:t>
            </a:r>
            <a:endParaRPr lang="en-US" sz="13800" dirty="0"/>
          </a:p>
        </p:txBody>
      </p:sp>
    </p:spTree>
    <p:extLst>
      <p:ext uri="{BB962C8B-B14F-4D97-AF65-F5344CB8AC3E}">
        <p14:creationId xmlns:p14="http://schemas.microsoft.com/office/powerpoint/2010/main" val="301665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plain text stored in a file?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t>6</a:t>
            </a:fld>
            <a:endParaRPr lang="en-US"/>
          </a:p>
        </p:txBody>
      </p:sp>
      <p:sp>
        <p:nvSpPr>
          <p:cNvPr id="6" name="TextBox 5"/>
          <p:cNvSpPr txBox="1"/>
          <p:nvPr/>
        </p:nvSpPr>
        <p:spPr>
          <a:xfrm>
            <a:off x="873077" y="3763833"/>
            <a:ext cx="7576113" cy="1107996"/>
          </a:xfrm>
          <a:prstGeom prst="rect">
            <a:avLst/>
          </a:prstGeom>
          <a:noFill/>
        </p:spPr>
        <p:txBody>
          <a:bodyPr wrap="none" rtlCol="0">
            <a:spAutoFit/>
          </a:bodyPr>
          <a:lstStyle/>
          <a:p>
            <a:r>
              <a:rPr lang="pt-BR" sz="1100" dirty="0" smtClean="0">
                <a:latin typeface="Courier New" pitchFamily="49" charset="0"/>
                <a:cs typeface="Courier New" pitchFamily="49" charset="0"/>
              </a:rPr>
              <a:t>Byte 00   </a:t>
            </a:r>
            <a:r>
              <a:rPr lang="pt-BR" sz="1100" dirty="0">
                <a:latin typeface="Courier New" pitchFamily="49" charset="0"/>
                <a:cs typeface="Courier New" pitchFamily="49" charset="0"/>
              </a:rPr>
              <a:t>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Byte 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Byte 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\n    l    a    z    y         d    o    g    .   \n</a:t>
            </a:r>
            <a:endParaRPr lang="en-US" sz="1100" b="1" dirty="0">
              <a:latin typeface="Courier New" pitchFamily="49" charset="0"/>
              <a:cs typeface="Courier New" pitchFamily="49" charset="0"/>
            </a:endParaRPr>
          </a:p>
        </p:txBody>
      </p:sp>
      <p:sp>
        <p:nvSpPr>
          <p:cNvPr id="8" name="TextBox 7"/>
          <p:cNvSpPr txBox="1"/>
          <p:nvPr/>
        </p:nvSpPr>
        <p:spPr>
          <a:xfrm>
            <a:off x="1205637" y="3042941"/>
            <a:ext cx="6910994" cy="646331"/>
          </a:xfrm>
          <a:prstGeom prst="rect">
            <a:avLst/>
          </a:prstGeom>
          <a:noFill/>
        </p:spPr>
        <p:txBody>
          <a:bodyPr wrap="none" rtlCol="0">
            <a:spAutoFit/>
          </a:bodyPr>
          <a:lstStyle/>
          <a:p>
            <a:r>
              <a:rPr lang="en-US" dirty="0" smtClean="0"/>
              <a:t>The text is encoded as a stream of numbers.  Each number represents</a:t>
            </a:r>
          </a:p>
          <a:p>
            <a:r>
              <a:rPr lang="en-US" dirty="0" smtClean="0"/>
              <a:t>a letter, symbol, or special character like tab or space.</a:t>
            </a:r>
            <a:endParaRPr lang="en-US" dirty="0"/>
          </a:p>
        </p:txBody>
      </p:sp>
      <p:sp>
        <p:nvSpPr>
          <p:cNvPr id="9" name="TextBox 8"/>
          <p:cNvSpPr txBox="1"/>
          <p:nvPr/>
        </p:nvSpPr>
        <p:spPr>
          <a:xfrm>
            <a:off x="3124200" y="5257800"/>
            <a:ext cx="2999347" cy="1200329"/>
          </a:xfrm>
          <a:prstGeom prst="rect">
            <a:avLst/>
          </a:prstGeom>
          <a:noFill/>
        </p:spPr>
        <p:txBody>
          <a:bodyPr wrap="none" rtlCol="0">
            <a:spAutoFit/>
          </a:bodyPr>
          <a:lstStyle/>
          <a:p>
            <a:r>
              <a:rPr lang="en-US" dirty="0" smtClean="0"/>
              <a:t>Special whitespace </a:t>
            </a:r>
            <a:r>
              <a:rPr lang="en-US" i="1" dirty="0" smtClean="0"/>
              <a:t>delimiters</a:t>
            </a:r>
            <a:r>
              <a:rPr lang="en-US" dirty="0" smtClean="0"/>
              <a:t>:</a:t>
            </a:r>
          </a:p>
          <a:p>
            <a:r>
              <a:rPr lang="en-US" dirty="0">
                <a:latin typeface="Courier New" panose="02070309020205020404" pitchFamily="49" charset="0"/>
                <a:cs typeface="Courier New" panose="02070309020205020404" pitchFamily="49" charset="0"/>
              </a:rPr>
              <a:t>\t    </a:t>
            </a:r>
            <a:r>
              <a:rPr lang="en-US" dirty="0" smtClean="0"/>
              <a:t>Tab </a:t>
            </a:r>
            <a:r>
              <a:rPr lang="en-US" dirty="0"/>
              <a:t>= </a:t>
            </a:r>
            <a:r>
              <a:rPr lang="en-US" dirty="0" smtClean="0"/>
              <a:t>9</a:t>
            </a:r>
          </a:p>
          <a:p>
            <a:r>
              <a:rPr lang="en-US" dirty="0" smtClean="0">
                <a:latin typeface="Courier New" panose="02070309020205020404" pitchFamily="49" charset="0"/>
                <a:cs typeface="Courier New" panose="02070309020205020404" pitchFamily="49" charset="0"/>
              </a:rPr>
              <a:t>\n    </a:t>
            </a:r>
            <a:r>
              <a:rPr lang="en-US" dirty="0" smtClean="0"/>
              <a:t>End-of-line = 10</a:t>
            </a:r>
          </a:p>
          <a:p>
            <a:r>
              <a:rPr lang="en-US" dirty="0" smtClean="0">
                <a:latin typeface="Courier New" panose="02070309020205020404" pitchFamily="49" charset="0"/>
                <a:cs typeface="Courier New" panose="02070309020205020404" pitchFamily="49" charset="0"/>
              </a:rPr>
              <a:t>‘ ‘   </a:t>
            </a:r>
            <a:r>
              <a:rPr lang="en-US" dirty="0" smtClean="0"/>
              <a:t>Space = 32</a:t>
            </a:r>
          </a:p>
        </p:txBody>
      </p:sp>
      <p:sp>
        <p:nvSpPr>
          <p:cNvPr id="3" name="TextBox 2"/>
          <p:cNvSpPr txBox="1"/>
          <p:nvPr/>
        </p:nvSpPr>
        <p:spPr>
          <a:xfrm>
            <a:off x="1284721" y="4829259"/>
            <a:ext cx="6614631" cy="523220"/>
          </a:xfrm>
          <a:prstGeom prst="rect">
            <a:avLst/>
          </a:prstGeom>
          <a:noFill/>
        </p:spPr>
        <p:txBody>
          <a:bodyPr wrap="none" rtlCol="0">
            <a:spAutoFit/>
          </a:bodyPr>
          <a:lstStyle/>
          <a:p>
            <a:r>
              <a:rPr lang="en-US" sz="1400" b="1" u="sng" dirty="0" smtClean="0"/>
              <a:t>Delimiter:</a:t>
            </a:r>
            <a:r>
              <a:rPr lang="en-US" sz="1400" dirty="0" smtClean="0"/>
              <a:t> </a:t>
            </a:r>
            <a:r>
              <a:rPr lang="en-US" sz="1400" dirty="0"/>
              <a:t>a sequence of one or more characters used to </a:t>
            </a:r>
            <a:r>
              <a:rPr lang="en-US" sz="1400" dirty="0" smtClean="0"/>
              <a:t>specify the </a:t>
            </a:r>
            <a:r>
              <a:rPr lang="en-US" sz="1400" dirty="0"/>
              <a:t>boundary </a:t>
            </a:r>
            <a:r>
              <a:rPr lang="en-US" sz="1400" dirty="0" smtClean="0"/>
              <a:t>between </a:t>
            </a:r>
          </a:p>
          <a:p>
            <a:r>
              <a:rPr lang="en-US" sz="1400" dirty="0"/>
              <a:t> </a:t>
            </a:r>
            <a:r>
              <a:rPr lang="en-US" sz="1400" dirty="0" smtClean="0"/>
              <a:t>                  separate</a:t>
            </a:r>
            <a:r>
              <a:rPr lang="en-US" sz="1400" dirty="0"/>
              <a:t>, independent regions in plain text or other data streams</a:t>
            </a:r>
          </a:p>
        </p:txBody>
      </p:sp>
      <p:pic>
        <p:nvPicPr>
          <p:cNvPr id="10" name="Picture 9"/>
          <p:cNvPicPr>
            <a:picLocks noChangeAspect="1"/>
          </p:cNvPicPr>
          <p:nvPr/>
        </p:nvPicPr>
        <p:blipFill>
          <a:blip r:embed="rId3"/>
          <a:stretch>
            <a:fillRect/>
          </a:stretch>
        </p:blipFill>
        <p:spPr>
          <a:xfrm>
            <a:off x="609600" y="1371600"/>
            <a:ext cx="3352800" cy="1700235"/>
          </a:xfrm>
          <a:prstGeom prst="rect">
            <a:avLst/>
          </a:prstGeom>
        </p:spPr>
      </p:pic>
      <p:pic>
        <p:nvPicPr>
          <p:cNvPr id="11" name="Picture 10"/>
          <p:cNvPicPr>
            <a:picLocks noChangeAspect="1"/>
          </p:cNvPicPr>
          <p:nvPr/>
        </p:nvPicPr>
        <p:blipFill>
          <a:blip r:embed="rId4"/>
          <a:stretch>
            <a:fillRect/>
          </a:stretch>
        </p:blipFill>
        <p:spPr>
          <a:xfrm>
            <a:off x="4191000" y="1371600"/>
            <a:ext cx="4267200" cy="1774005"/>
          </a:xfrm>
          <a:prstGeom prst="rect">
            <a:avLst/>
          </a:prstGeom>
        </p:spPr>
      </p:pic>
    </p:spTree>
    <p:extLst>
      <p:ext uri="{BB962C8B-B14F-4D97-AF65-F5344CB8AC3E}">
        <p14:creationId xmlns:p14="http://schemas.microsoft.com/office/powerpoint/2010/main" val="5228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decided this?</a:t>
            </a:r>
            <a:br>
              <a:rPr lang="en-US" dirty="0" smtClean="0"/>
            </a:br>
            <a:r>
              <a:rPr lang="en-US" dirty="0" smtClean="0"/>
              <a:t>Enter the ASCII encoding from 1963</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t>7</a:t>
            </a:fld>
            <a:endParaRPr lang="en-US"/>
          </a:p>
        </p:txBody>
      </p:sp>
      <p:pic>
        <p:nvPicPr>
          <p:cNvPr id="102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1539080"/>
            <a:ext cx="6810375" cy="46482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5170715" y="4408714"/>
            <a:ext cx="13716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92309" y="2786685"/>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92309" y="2402681"/>
            <a:ext cx="1371600" cy="17927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9114" y="1752600"/>
            <a:ext cx="1458685"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97429" y="3080657"/>
            <a:ext cx="2590800" cy="152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0399" y="5133158"/>
            <a:ext cx="7576113" cy="1107996"/>
          </a:xfrm>
          <a:prstGeom prst="rect">
            <a:avLst/>
          </a:prstGeom>
          <a:solidFill>
            <a:schemeClr val="bg1"/>
          </a:solidFill>
          <a:ln w="34925">
            <a:solidFill>
              <a:srgbClr val="C00000"/>
            </a:solidFill>
          </a:ln>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a:t>
            </a:r>
            <a:r>
              <a:rPr lang="pt-BR" sz="1100" b="1" dirty="0">
                <a:latin typeface="Courier New" pitchFamily="49" charset="0"/>
                <a:cs typeface="Courier New" pitchFamily="49" charset="0"/>
              </a:rPr>
              <a:t>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b="1" dirty="0">
                <a:latin typeface="Courier New" pitchFamily="49" charset="0"/>
                <a:cs typeface="Courier New" pitchFamily="49" charset="0"/>
              </a:rPr>
              <a:t>           t    h    e   \n    l    a    z    y         d    o    g    .   \n</a:t>
            </a:r>
            <a:endParaRPr lang="en-US" sz="1100" b="1" dirty="0">
              <a:latin typeface="Courier New" pitchFamily="49" charset="0"/>
              <a:cs typeface="Courier New" pitchFamily="49" charset="0"/>
            </a:endParaRPr>
          </a:p>
        </p:txBody>
      </p:sp>
      <p:cxnSp>
        <p:nvCxnSpPr>
          <p:cNvPr id="15" name="Straight Connector 14"/>
          <p:cNvCxnSpPr/>
          <p:nvPr/>
        </p:nvCxnSpPr>
        <p:spPr>
          <a:xfrm flipV="1">
            <a:off x="1828800" y="4484914"/>
            <a:ext cx="3341915" cy="7728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255213" y="2873551"/>
            <a:ext cx="4220679" cy="2463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694594" y="2477044"/>
            <a:ext cx="3781298" cy="2904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72839" y="6241154"/>
            <a:ext cx="3438762" cy="246221"/>
          </a:xfrm>
          <a:prstGeom prst="rect">
            <a:avLst/>
          </a:prstGeom>
          <a:noFill/>
        </p:spPr>
        <p:txBody>
          <a:bodyPr wrap="none" rtlCol="0">
            <a:spAutoFit/>
          </a:bodyPr>
          <a:lstStyle/>
          <a:p>
            <a:r>
              <a:rPr lang="en-US" sz="1000" dirty="0" smtClean="0"/>
              <a:t>* ASCII = </a:t>
            </a:r>
            <a:r>
              <a:rPr lang="en-US" sz="1000" i="1" u="sng" dirty="0" smtClean="0"/>
              <a:t>American</a:t>
            </a:r>
            <a:r>
              <a:rPr lang="en-US" sz="1000" dirty="0" smtClean="0"/>
              <a:t> Standard Code for Information Interchange</a:t>
            </a:r>
            <a:endParaRPr lang="en-US" sz="1000" dirty="0"/>
          </a:p>
        </p:txBody>
      </p:sp>
    </p:spTree>
    <p:extLst>
      <p:ext uri="{BB962C8B-B14F-4D97-AF65-F5344CB8AC3E}">
        <p14:creationId xmlns:p14="http://schemas.microsoft.com/office/powerpoint/2010/main" val="201559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Be aware:  A text file created on one platform (e.g. Windows) may use slightly different convention than another platform (e.g. Unix)</a:t>
            </a:r>
            <a:endParaRPr lang="en-US" sz="2400" dirty="0"/>
          </a:p>
        </p:txBody>
      </p:sp>
      <p:sp>
        <p:nvSpPr>
          <p:cNvPr id="3" name="Content Placeholder 2"/>
          <p:cNvSpPr>
            <a:spLocks noGrp="1"/>
          </p:cNvSpPr>
          <p:nvPr>
            <p:ph idx="1"/>
          </p:nvPr>
        </p:nvSpPr>
        <p:spPr>
          <a:xfrm>
            <a:off x="533400" y="1790700"/>
            <a:ext cx="8229600" cy="1600199"/>
          </a:xfrm>
        </p:spPr>
        <p:txBody>
          <a:bodyPr>
            <a:normAutofit fontScale="85000" lnSpcReduction="20000"/>
          </a:bodyPr>
          <a:lstStyle/>
          <a:p>
            <a:pPr marL="0" indent="0">
              <a:buNone/>
            </a:pPr>
            <a:r>
              <a:rPr lang="pt-BR" sz="1100" dirty="0">
                <a:latin typeface="Courier New" pitchFamily="49" charset="0"/>
                <a:cs typeface="Courier New" pitchFamily="49" charset="0"/>
              </a:rPr>
              <a:t>0000000   84  104  101   32  113  117  105   99  107   32   98  114  111  119  110   32</a:t>
            </a:r>
          </a:p>
          <a:p>
            <a:pPr marL="0" indent="0">
              <a:buNone/>
            </a:pPr>
            <a:r>
              <a:rPr lang="pt-BR" sz="1100" dirty="0">
                <a:latin typeface="Courier New" pitchFamily="49" charset="0"/>
                <a:cs typeface="Courier New" pitchFamily="49" charset="0"/>
              </a:rPr>
              <a:t>           T    h    e         q    u    i    c    k         b    r    o    w    n</a:t>
            </a:r>
          </a:p>
          <a:p>
            <a:pPr marL="0" indent="0">
              <a:buNone/>
            </a:pPr>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102  111  120   13   10  106  117  109  112  101  100    9  111  118  101  114</a:t>
            </a:r>
          </a:p>
          <a:p>
            <a:pPr marL="0" indent="0">
              <a:buNone/>
            </a:pPr>
            <a:r>
              <a:rPr lang="pt-BR" sz="1100" dirty="0">
                <a:latin typeface="Courier New" pitchFamily="49" charset="0"/>
                <a:cs typeface="Courier New" pitchFamily="49" charset="0"/>
              </a:rPr>
              <a:t>           f    o    x   \r   \n    j    u    m    p    e    d   \t    o    v    e    r</a:t>
            </a:r>
          </a:p>
          <a:p>
            <a:pPr marL="0" indent="0">
              <a:buNone/>
            </a:pPr>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9  116  104  101   13   10  108   97  122  121   32  100  111  103   46   13</a:t>
            </a:r>
          </a:p>
          <a:p>
            <a:pPr marL="0" indent="0">
              <a:buNone/>
            </a:pPr>
            <a:r>
              <a:rPr lang="pt-BR" sz="1100" dirty="0">
                <a:latin typeface="Courier New" pitchFamily="49" charset="0"/>
                <a:cs typeface="Courier New" pitchFamily="49" charset="0"/>
              </a:rPr>
              <a:t>          \t    t    h    e   \r   \n    l    a    z    y         d    o    g    .   \r</a:t>
            </a:r>
          </a:p>
          <a:p>
            <a:pPr marL="0" indent="0">
              <a:buNone/>
            </a:pPr>
            <a:r>
              <a:rPr lang="pt-BR" sz="1100" dirty="0" smtClean="0">
                <a:latin typeface="Courier New" pitchFamily="49" charset="0"/>
                <a:cs typeface="Courier New" pitchFamily="49" charset="0"/>
              </a:rPr>
              <a:t>0000048   </a:t>
            </a:r>
            <a:r>
              <a:rPr lang="pt-BR" sz="1100" dirty="0">
                <a:latin typeface="Courier New" pitchFamily="49" charset="0"/>
                <a:cs typeface="Courier New" pitchFamily="49" charset="0"/>
              </a:rPr>
              <a:t>10</a:t>
            </a:r>
          </a:p>
          <a:p>
            <a:pPr marL="0" indent="0">
              <a:buNone/>
            </a:pPr>
            <a:r>
              <a:rPr lang="pt-BR" sz="1100" dirty="0">
                <a:latin typeface="Courier New" pitchFamily="49" charset="0"/>
                <a:cs typeface="Courier New" pitchFamily="49" charset="0"/>
              </a:rPr>
              <a:t>          \n</a:t>
            </a:r>
            <a:endParaRPr lang="en-US" sz="11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t>8</a:t>
            </a:fld>
            <a:endParaRPr lang="en-US"/>
          </a:p>
        </p:txBody>
      </p:sp>
      <p:sp>
        <p:nvSpPr>
          <p:cNvPr id="6" name="TextBox 5"/>
          <p:cNvSpPr txBox="1"/>
          <p:nvPr/>
        </p:nvSpPr>
        <p:spPr>
          <a:xfrm>
            <a:off x="586427" y="3771900"/>
            <a:ext cx="7576113" cy="1107996"/>
          </a:xfrm>
          <a:prstGeom prst="rect">
            <a:avLst/>
          </a:prstGeom>
          <a:noFill/>
        </p:spPr>
        <p:txBody>
          <a:bodyPr wrap="none" rtlCol="0">
            <a:spAutoFit/>
          </a:bodyPr>
          <a:lstStyle/>
          <a:p>
            <a:r>
              <a:rPr lang="pt-BR" sz="1100" dirty="0">
                <a:latin typeface="Courier New" pitchFamily="49" charset="0"/>
                <a:cs typeface="Courier New" pitchFamily="49" charset="0"/>
              </a:rPr>
              <a:t>0000000   84  104  101   32  113  117  105   99  107   32   98  114  111  119  110   32</a:t>
            </a:r>
          </a:p>
          <a:p>
            <a:r>
              <a:rPr lang="pt-BR" sz="1100" dirty="0">
                <a:latin typeface="Courier New" pitchFamily="49" charset="0"/>
                <a:cs typeface="Courier New" pitchFamily="49" charset="0"/>
              </a:rPr>
              <a:t>           T    h    e         q    u    i    c    k         b    r    o    w    n</a:t>
            </a:r>
          </a:p>
          <a:p>
            <a:r>
              <a:rPr lang="pt-BR" sz="1100" dirty="0" smtClean="0">
                <a:latin typeface="Courier New" pitchFamily="49" charset="0"/>
                <a:cs typeface="Courier New" pitchFamily="49" charset="0"/>
              </a:rPr>
              <a:t>0000016  </a:t>
            </a:r>
            <a:r>
              <a:rPr lang="pt-BR" sz="1100" dirty="0">
                <a:latin typeface="Courier New" pitchFamily="49" charset="0"/>
                <a:cs typeface="Courier New" pitchFamily="49" charset="0"/>
              </a:rPr>
              <a:t>102  111  120   10  106  117  109  112  101  100    9  111  118  101  114    9</a:t>
            </a:r>
          </a:p>
          <a:p>
            <a:r>
              <a:rPr lang="pt-BR" sz="1100" dirty="0">
                <a:latin typeface="Courier New" pitchFamily="49" charset="0"/>
                <a:cs typeface="Courier New" pitchFamily="49" charset="0"/>
              </a:rPr>
              <a:t>           f    o    x   \n    j    u    m    p    e    d   \t    o    v    e    r   \t</a:t>
            </a:r>
          </a:p>
          <a:p>
            <a:r>
              <a:rPr lang="pt-BR" sz="1100" dirty="0" smtClean="0">
                <a:latin typeface="Courier New" pitchFamily="49" charset="0"/>
                <a:cs typeface="Courier New" pitchFamily="49" charset="0"/>
              </a:rPr>
              <a:t>0000032  </a:t>
            </a:r>
            <a:r>
              <a:rPr lang="pt-BR" sz="1100" dirty="0">
                <a:latin typeface="Courier New" pitchFamily="49" charset="0"/>
                <a:cs typeface="Courier New" pitchFamily="49" charset="0"/>
              </a:rPr>
              <a:t>116  104  101   10  108   97  122  121   32  100  111  103   46   10</a:t>
            </a:r>
          </a:p>
          <a:p>
            <a:r>
              <a:rPr lang="pt-BR" sz="1100" dirty="0">
                <a:latin typeface="Courier New" pitchFamily="49" charset="0"/>
                <a:cs typeface="Courier New" pitchFamily="49" charset="0"/>
              </a:rPr>
              <a:t>           t    h    e   \n    l    a    z    y         d    o    g    .   \n</a:t>
            </a:r>
            <a:endParaRPr lang="en-US" sz="1100" dirty="0">
              <a:latin typeface="Courier New" pitchFamily="49" charset="0"/>
              <a:cs typeface="Courier New" pitchFamily="49" charset="0"/>
            </a:endParaRPr>
          </a:p>
        </p:txBody>
      </p:sp>
      <p:sp>
        <p:nvSpPr>
          <p:cNvPr id="7" name="TextBox 6"/>
          <p:cNvSpPr txBox="1"/>
          <p:nvPr/>
        </p:nvSpPr>
        <p:spPr>
          <a:xfrm>
            <a:off x="553445" y="1485900"/>
            <a:ext cx="4524059" cy="369332"/>
          </a:xfrm>
          <a:prstGeom prst="rect">
            <a:avLst/>
          </a:prstGeom>
          <a:noFill/>
        </p:spPr>
        <p:txBody>
          <a:bodyPr wrap="none" rtlCol="0">
            <a:spAutoFit/>
          </a:bodyPr>
          <a:lstStyle/>
          <a:p>
            <a:r>
              <a:rPr lang="en-US" dirty="0" smtClean="0"/>
              <a:t>File saved with Windows/MS-DOS convention:</a:t>
            </a:r>
            <a:endParaRPr lang="en-US" dirty="0"/>
          </a:p>
        </p:txBody>
      </p:sp>
      <p:sp>
        <p:nvSpPr>
          <p:cNvPr id="8" name="Oval 7"/>
          <p:cNvSpPr/>
          <p:nvPr/>
        </p:nvSpPr>
        <p:spPr>
          <a:xfrm>
            <a:off x="2438400" y="2171700"/>
            <a:ext cx="785173"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1426" y="4097298"/>
            <a:ext cx="738029"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3445" y="3314700"/>
            <a:ext cx="3206134" cy="369332"/>
          </a:xfrm>
          <a:prstGeom prst="rect">
            <a:avLst/>
          </a:prstGeom>
          <a:noFill/>
        </p:spPr>
        <p:txBody>
          <a:bodyPr wrap="none" rtlCol="0">
            <a:spAutoFit/>
          </a:bodyPr>
          <a:lstStyle/>
          <a:p>
            <a:r>
              <a:rPr lang="en-US" dirty="0" smtClean="0"/>
              <a:t>File saved with Unix convention:</a:t>
            </a:r>
            <a:endParaRPr lang="en-US" dirty="0"/>
          </a:p>
        </p:txBody>
      </p:sp>
      <p:sp>
        <p:nvSpPr>
          <p:cNvPr id="9" name="Explosion 1 8"/>
          <p:cNvSpPr/>
          <p:nvPr/>
        </p:nvSpPr>
        <p:spPr>
          <a:xfrm>
            <a:off x="3886200" y="1600200"/>
            <a:ext cx="4343400" cy="378072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deal with this issue, use </a:t>
            </a:r>
            <a:r>
              <a:rPr lang="en-US" dirty="0" err="1" smtClean="0"/>
              <a:t>input_file</a:t>
            </a:r>
            <a:r>
              <a:rPr lang="en-US" dirty="0" smtClean="0"/>
              <a:t> </a:t>
            </a:r>
            <a:r>
              <a:rPr lang="en-US" dirty="0"/>
              <a:t>= open('inputfile.txt', '</a:t>
            </a:r>
            <a:r>
              <a:rPr lang="en-US" dirty="0" err="1"/>
              <a:t>rU</a:t>
            </a:r>
            <a:r>
              <a:rPr lang="en-US" dirty="0"/>
              <a:t>')</a:t>
            </a:r>
          </a:p>
        </p:txBody>
      </p:sp>
    </p:spTree>
    <p:extLst>
      <p:ext uri="{BB962C8B-B14F-4D97-AF65-F5344CB8AC3E}">
        <p14:creationId xmlns:p14="http://schemas.microsoft.com/office/powerpoint/2010/main" val="198739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character set specifies how numbers should be interpreted as character symbols</a:t>
            </a:r>
            <a:endParaRPr lang="en-US" sz="3200" dirty="0"/>
          </a:p>
        </p:txBody>
      </p:sp>
      <p:sp>
        <p:nvSpPr>
          <p:cNvPr id="3" name="Content Placeholder 2"/>
          <p:cNvSpPr>
            <a:spLocks noGrp="1"/>
          </p:cNvSpPr>
          <p:nvPr>
            <p:ph idx="1"/>
          </p:nvPr>
        </p:nvSpPr>
        <p:spPr>
          <a:xfrm>
            <a:off x="457200" y="1600200"/>
            <a:ext cx="4419600" cy="4525963"/>
          </a:xfrm>
        </p:spPr>
        <p:txBody>
          <a:bodyPr>
            <a:normAutofit fontScale="92500" lnSpcReduction="10000"/>
          </a:bodyPr>
          <a:lstStyle/>
          <a:p>
            <a:r>
              <a:rPr lang="en-US" dirty="0" smtClean="0"/>
              <a:t>ASCII</a:t>
            </a:r>
          </a:p>
          <a:p>
            <a:pPr lvl="1"/>
            <a:r>
              <a:rPr lang="en-US" dirty="0" smtClean="0"/>
              <a:t>7 bits per character (0-127)  = 1 byte</a:t>
            </a:r>
          </a:p>
          <a:p>
            <a:pPr lvl="1"/>
            <a:r>
              <a:rPr lang="en-US" dirty="0" smtClean="0"/>
              <a:t>Since 1960, from telegraph codes</a:t>
            </a:r>
          </a:p>
          <a:p>
            <a:pPr lvl="1"/>
            <a:endParaRPr lang="en-US" dirty="0" smtClean="0"/>
          </a:p>
          <a:p>
            <a:r>
              <a:rPr lang="en-US" dirty="0" smtClean="0"/>
              <a:t>ISO-Latin-1   (ISO-8859-1)</a:t>
            </a:r>
          </a:p>
          <a:p>
            <a:pPr lvl="1"/>
            <a:r>
              <a:rPr lang="en-US" dirty="0" smtClean="0"/>
              <a:t>8-bit (0-255)  = 1 byte</a:t>
            </a:r>
          </a:p>
          <a:p>
            <a:pPr lvl="1"/>
            <a:r>
              <a:rPr lang="en-US" dirty="0" smtClean="0"/>
              <a:t>Superset of ASCII</a:t>
            </a:r>
          </a:p>
          <a:p>
            <a:pPr lvl="1"/>
            <a:r>
              <a:rPr lang="en-US" dirty="0" smtClean="0"/>
              <a:t>Basis for original Web standard for HTTP and HTML </a:t>
            </a:r>
          </a:p>
          <a:p>
            <a:pPr lvl="1"/>
            <a:r>
              <a:rPr lang="en-US" dirty="0"/>
              <a:t>H</a:t>
            </a:r>
            <a:r>
              <a:rPr lang="en-US" dirty="0" smtClean="0"/>
              <a:t>igh-bit characters add e.g. accented characters for most ‘Western’ languages</a:t>
            </a:r>
          </a:p>
          <a:p>
            <a:pPr marL="0" indent="0">
              <a:buNone/>
            </a:pPr>
            <a:endParaRPr lang="en-US" dirty="0" smtClean="0"/>
          </a:p>
        </p:txBody>
      </p:sp>
      <p:sp>
        <p:nvSpPr>
          <p:cNvPr id="5" name="Slide Number Placeholder 4"/>
          <p:cNvSpPr>
            <a:spLocks noGrp="1"/>
          </p:cNvSpPr>
          <p:nvPr>
            <p:ph type="sldNum" sz="quarter" idx="12"/>
          </p:nvPr>
        </p:nvSpPr>
        <p:spPr/>
        <p:txBody>
          <a:bodyPr/>
          <a:lstStyle/>
          <a:p>
            <a:fld id="{86CAC078-77ED-423B-B670-199B4CE4288C}" type="slidenum">
              <a:rPr lang="en-US" smtClean="0"/>
              <a:t>9</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741" t="29513" r="15331"/>
          <a:stretch/>
        </p:blipFill>
        <p:spPr bwMode="auto">
          <a:xfrm>
            <a:off x="4876800" y="1676400"/>
            <a:ext cx="4000641" cy="396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5458783" y="5710019"/>
            <a:ext cx="2836674" cy="646331"/>
          </a:xfrm>
          <a:prstGeom prst="rect">
            <a:avLst/>
          </a:prstGeom>
          <a:noFill/>
        </p:spPr>
        <p:txBody>
          <a:bodyPr wrap="none" rtlCol="0">
            <a:spAutoFit/>
          </a:bodyPr>
          <a:lstStyle/>
          <a:p>
            <a:pPr algn="ctr"/>
            <a:r>
              <a:rPr lang="en-US" dirty="0" smtClean="0"/>
              <a:t>The last 32 characters of the</a:t>
            </a:r>
            <a:br>
              <a:rPr lang="en-US" dirty="0" smtClean="0"/>
            </a:br>
            <a:r>
              <a:rPr lang="en-US" dirty="0" smtClean="0"/>
              <a:t>ISO-Latin-1 encoding</a:t>
            </a:r>
            <a:endParaRPr lang="en-US" dirty="0"/>
          </a:p>
        </p:txBody>
      </p:sp>
    </p:spTree>
    <p:extLst>
      <p:ext uri="{BB962C8B-B14F-4D97-AF65-F5344CB8AC3E}">
        <p14:creationId xmlns:p14="http://schemas.microsoft.com/office/powerpoint/2010/main" val="137953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6880</TotalTime>
  <Words>2956</Words>
  <Application>Microsoft Office PowerPoint</Application>
  <PresentationFormat>全屏显示(4:3)</PresentationFormat>
  <Paragraphs>456</Paragraphs>
  <Slides>50</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HG創英ﾌﾟﾚｾﾞﾝｽEB</vt:lpstr>
      <vt:lpstr>ＭＳ Ｐゴシック</vt:lpstr>
      <vt:lpstr>Calibri</vt:lpstr>
      <vt:lpstr>Courier New</vt:lpstr>
      <vt:lpstr>Franklin Gothic Book</vt:lpstr>
      <vt:lpstr>Garamond</vt:lpstr>
      <vt:lpstr>Perpetua</vt:lpstr>
      <vt:lpstr>Verdana</vt:lpstr>
      <vt:lpstr>Wingdings</vt:lpstr>
      <vt:lpstr>Wingdings 2</vt:lpstr>
      <vt:lpstr>Equity</vt:lpstr>
      <vt:lpstr>Text Encodings and Extracting Patterns from Text with  Regular Expressions</vt:lpstr>
      <vt:lpstr>Lab &amp; Homework Grading</vt:lpstr>
      <vt:lpstr>Individual project: one-page proposal</vt:lpstr>
      <vt:lpstr>Text is a fundamental data type Text encodes language and other critical information types</vt:lpstr>
      <vt:lpstr>Today's Class Roadmap</vt:lpstr>
      <vt:lpstr>How is plain text stored in a file?</vt:lpstr>
      <vt:lpstr>Who decided this? Enter the ASCII encoding from 1963</vt:lpstr>
      <vt:lpstr>Be aware:  A text file created on one platform (e.g. Windows) may use slightly different convention than another platform (e.g. Unix)</vt:lpstr>
      <vt:lpstr>A character set specifies how numbers should be interpreted as character symbols</vt:lpstr>
      <vt:lpstr>There is no such thing as plain text.*</vt:lpstr>
      <vt:lpstr>Unicode</vt:lpstr>
      <vt:lpstr>In case you needed convincing that Unicode is serious about being a universal encoding…</vt:lpstr>
      <vt:lpstr>Unicode support in a correctly-implemented Web browser</vt:lpstr>
      <vt:lpstr>Unicode characters:  'code points'</vt:lpstr>
      <vt:lpstr>Someone gives you a document. How do you know the encoding?</vt:lpstr>
      <vt:lpstr>Example text file with UTF-8 encoding</vt:lpstr>
      <vt:lpstr>Python 2.x support for Unicode</vt:lpstr>
      <vt:lpstr>Converting from Unicode to 8-bit strings in Python 2.x</vt:lpstr>
      <vt:lpstr>Converting from 8-bit strings to Unicode strings</vt:lpstr>
      <vt:lpstr>Regular Expressions</vt:lpstr>
      <vt:lpstr>What you need to learn</vt:lpstr>
      <vt:lpstr>A Simple example</vt:lpstr>
      <vt:lpstr>Python raw string notation:  r'text'</vt:lpstr>
      <vt:lpstr>help(re.search)</vt:lpstr>
      <vt:lpstr>Basic Patterns</vt:lpstr>
      <vt:lpstr>Basic Patterns</vt:lpstr>
      <vt:lpstr>Ranges of Regular Expressions</vt:lpstr>
      <vt:lpstr>Negation of Ranges of Regular Expressions</vt:lpstr>
      <vt:lpstr>Alternatives</vt:lpstr>
      <vt:lpstr>Matching repetitions</vt:lpstr>
      <vt:lpstr>Help(re.match)</vt:lpstr>
      <vt:lpstr>Group Extraction</vt:lpstr>
      <vt:lpstr>Very useful power: You can refer back to an earlier group match within the same regular expression.  How?</vt:lpstr>
      <vt:lpstr>Help(re.findall)</vt:lpstr>
      <vt:lpstr>findall() Example</vt:lpstr>
      <vt:lpstr>findall() and Group Extraction</vt:lpstr>
      <vt:lpstr>Options</vt:lpstr>
      <vt:lpstr>Greedy Matching is the Default</vt:lpstr>
      <vt:lpstr>Non-greedy Matching</vt:lpstr>
      <vt:lpstr>Options</vt:lpstr>
      <vt:lpstr>Compile regex Patterns</vt:lpstr>
      <vt:lpstr>Substitution</vt:lpstr>
      <vt:lpstr>Substitution Example</vt:lpstr>
      <vt:lpstr>Look ahead assertions:  zero-width matching</vt:lpstr>
      <vt:lpstr>Positive and negative lookahead assertions </vt:lpstr>
      <vt:lpstr>One more useful function</vt:lpstr>
      <vt:lpstr>More Regex Examples</vt:lpstr>
      <vt:lpstr>Learning resources</vt:lpstr>
      <vt:lpstr>What’s Due Next Week</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601 Data Manipulation</dc:title>
  <dc:creator>Patrick</dc:creator>
  <cp:lastModifiedBy>Platina Liu</cp:lastModifiedBy>
  <cp:revision>164</cp:revision>
  <dcterms:created xsi:type="dcterms:W3CDTF">2012-01-09T19:48:27Z</dcterms:created>
  <dcterms:modified xsi:type="dcterms:W3CDTF">2016-01-14T00:51:23Z</dcterms:modified>
</cp:coreProperties>
</file>