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47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69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70" r:id="rId31"/>
    <p:sldId id="453" r:id="rId32"/>
    <p:sldId id="454" r:id="rId33"/>
    <p:sldId id="455" r:id="rId34"/>
    <p:sldId id="471" r:id="rId35"/>
    <p:sldId id="472" r:id="rId36"/>
    <p:sldId id="457" r:id="rId37"/>
    <p:sldId id="458" r:id="rId38"/>
    <p:sldId id="459" r:id="rId39"/>
    <p:sldId id="460" r:id="rId40"/>
    <p:sldId id="461" r:id="rId41"/>
    <p:sldId id="473" r:id="rId42"/>
    <p:sldId id="462" r:id="rId43"/>
    <p:sldId id="463" r:id="rId44"/>
    <p:sldId id="474" r:id="rId45"/>
    <p:sldId id="47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8239" autoAdjust="0"/>
  </p:normalViewPr>
  <p:slideViewPr>
    <p:cSldViewPr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99A3-3202-4D00-A9C9-77AEF91985E5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B333-1ECB-405F-A483-340F9A0F2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45FB-3C2B-4B9D-A2D5-13CC1193A30F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1A5B-A681-48C9-99EE-371D1AA22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1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9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1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6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3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0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3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F90-0F8C-4C08-B322-B5281B13E729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6EFA-2F75-42A7-BCE8-821E224D04CC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840E-FCCB-4BC7-908B-968F119264B5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1D03-1665-4F3A-9BCE-D2D2A9851494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732-750E-49D6-8DA5-7F6FA8F37597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709-DEAE-4D95-9C5A-9522F0B3290C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11A-D155-4E59-A871-67E658B01282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C85-462B-41D1-87C6-3A4B723C725A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3BE2-1FF0-48D5-84F9-98F9AB0620A9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364A-6B22-4A3B-9AEB-0D185DA849BD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8460-166E-4E19-B89B-4654D2BD199A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E5BFD9-D550-4772-8C13-5592A3EF20EB}" type="datetime1">
              <a:rPr lang="en-US" smtClean="0"/>
              <a:pPr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schools.com/sql/default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w3schools.com/sql/sql_groupby.asp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w3schools.com/sql/sql_having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www.w3ctutorial.com/sql-advanced/sql_join_left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ocs.python.org/2/library/sqlite3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4" Type="http://schemas.openxmlformats.org/officeDocument/2006/relationships/hyperlink" Target="http://docs.python.org/2/library/sqlite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2/library/sqlite3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pypi/MySQL-python/1.2.4" TargetMode="External"/><Relationship Id="rId4" Type="http://schemas.openxmlformats.org/officeDocument/2006/relationships/hyperlink" Target="http://pypi.python.org/pypi/cx_Ora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aphviz.org/" TargetMode="External"/><Relationship Id="rId3" Type="http://schemas.openxmlformats.org/officeDocument/2006/relationships/hyperlink" Target="http://code.google.com/p/pydot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pydot/" TargetMode="Externa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emeraldinsight.com/journals.htm?articleid=861431&amp;show=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2015</a:t>
            </a:r>
          </a:p>
          <a:p>
            <a:r>
              <a:rPr lang="en-US" dirty="0" smtClean="0"/>
              <a:t>Instructor:  Dr.  Yuhang Wang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data in a SQL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6248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Some slides from: </a:t>
            </a:r>
            <a:r>
              <a:rPr lang="en-US" dirty="0" err="1"/>
              <a:t>Kevyn</a:t>
            </a:r>
            <a:r>
              <a:rPr lang="en-US" dirty="0"/>
              <a:t> Collins-</a:t>
            </a:r>
            <a:r>
              <a:rPr lang="en-US" dirty="0" smtClean="0"/>
              <a:t>Thompson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2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Popular </a:t>
            </a:r>
            <a:r>
              <a:rPr lang="en-US" dirty="0"/>
              <a:t>relational database management </a:t>
            </a:r>
            <a:r>
              <a:rPr lang="en-US" dirty="0" smtClean="0"/>
              <a:t>systems (RDBMS)</a:t>
            </a:r>
          </a:p>
          <a:p>
            <a:pPr lvl="1"/>
            <a:r>
              <a:rPr lang="en-US" dirty="0" smtClean="0"/>
              <a:t>MySQL  (open source)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(open source)</a:t>
            </a:r>
          </a:p>
          <a:p>
            <a:pPr lvl="1"/>
            <a:r>
              <a:rPr lang="en-US" dirty="0" smtClean="0"/>
              <a:t>SQL/Server (Microsoft, proprietary)</a:t>
            </a:r>
          </a:p>
          <a:p>
            <a:pPr lvl="1"/>
            <a:r>
              <a:rPr lang="en-US" dirty="0" smtClean="0"/>
              <a:t>Oracle (proprietary)</a:t>
            </a:r>
          </a:p>
          <a:p>
            <a:pPr lvl="1"/>
            <a:r>
              <a:rPr lang="en-US" dirty="0" smtClean="0"/>
              <a:t>Sybase (proprietary, now part of SAP)</a:t>
            </a:r>
          </a:p>
          <a:p>
            <a:r>
              <a:rPr lang="en-US" dirty="0" smtClean="0"/>
              <a:t>Limitations of RDBMS</a:t>
            </a:r>
          </a:p>
          <a:p>
            <a:pPr lvl="1"/>
            <a:r>
              <a:rPr lang="en-US" dirty="0" smtClean="0"/>
              <a:t>Limited abilities with unstructured data (text)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elationships may not fit into the table paradigm well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entity-relationship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Gets expensive (software &amp; hardware) when you have hundreds of  terabytes of data</a:t>
            </a:r>
          </a:p>
          <a:p>
            <a:pPr lvl="1"/>
            <a:r>
              <a:rPr lang="en-US" dirty="0" smtClean="0"/>
              <a:t>Fixed schema, difficult to add columns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1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revolutionary database technologies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'</a:t>
            </a:r>
            <a:r>
              <a:rPr lang="en-US" dirty="0" err="1" smtClean="0"/>
              <a:t>NoSQL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Cassandra</a:t>
            </a:r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MarkLogic</a:t>
            </a:r>
            <a:endParaRPr lang="en-US" dirty="0" smtClean="0"/>
          </a:p>
          <a:p>
            <a:r>
              <a:rPr lang="en-US" dirty="0" smtClean="0"/>
              <a:t>SQL shell for </a:t>
            </a:r>
            <a:r>
              <a:rPr lang="en-US" dirty="0" err="1" smtClean="0"/>
              <a:t>MapReduce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Hive</a:t>
            </a:r>
          </a:p>
          <a:p>
            <a:r>
              <a:rPr lang="en-US" dirty="0" smtClean="0"/>
              <a:t>Hosted solutions:</a:t>
            </a:r>
          </a:p>
          <a:p>
            <a:pPr lvl="1"/>
            <a:r>
              <a:rPr lang="en-US" dirty="0" smtClean="0"/>
              <a:t>Amazon Redshift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typical </a:t>
            </a:r>
            <a:r>
              <a:rPr lang="en-US" dirty="0" smtClean="0"/>
              <a:t>RDBMS?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database is a collection of tables and relations</a:t>
            </a:r>
          </a:p>
          <a:p>
            <a:r>
              <a:rPr lang="en-US" dirty="0" smtClean="0"/>
              <a:t>Tables are two-dimensional</a:t>
            </a:r>
          </a:p>
          <a:p>
            <a:pPr lvl="1"/>
            <a:r>
              <a:rPr lang="en-US" dirty="0" smtClean="0"/>
              <a:t>Rows: observations /records</a:t>
            </a:r>
          </a:p>
          <a:p>
            <a:pPr lvl="1"/>
            <a:r>
              <a:rPr lang="en-US" dirty="0" smtClean="0"/>
              <a:t>Columns: variables</a:t>
            </a:r>
          </a:p>
          <a:p>
            <a:pPr lvl="1"/>
            <a:r>
              <a:rPr lang="en-US" dirty="0" smtClean="0"/>
              <a:t>Special columns: keys that create relations between tables</a:t>
            </a:r>
          </a:p>
          <a:p>
            <a:r>
              <a:rPr lang="en-US" dirty="0" smtClean="0"/>
              <a:t>Records retrieved using a query language (e.g. SQL)</a:t>
            </a:r>
          </a:p>
          <a:p>
            <a:r>
              <a:rPr lang="en-US" dirty="0" smtClean="0"/>
              <a:t>Little further analysis before returning results</a:t>
            </a:r>
          </a:p>
          <a:p>
            <a:r>
              <a:rPr lang="en-US" dirty="0"/>
              <a:t>Database </a:t>
            </a:r>
            <a:r>
              <a:rPr lang="en-US" dirty="0" smtClean="0"/>
              <a:t>server: </a:t>
            </a:r>
            <a:r>
              <a:rPr lang="en-US" dirty="0"/>
              <a:t>containing possibly many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Financial data: relational</a:t>
            </a:r>
          </a:p>
          <a:p>
            <a:r>
              <a:rPr lang="en-US" dirty="0" smtClean="0"/>
              <a:t>Web and scientific computing data: often non-relational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 descr="http://www.emeraldinsight.com/content_images/fig/2380220307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53015"/>
            <a:ext cx="4055617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0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How is data in a relational database accessed?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Most popular: Structured Query Language (SQL)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Query Language is known as:</a:t>
            </a:r>
          </a:p>
          <a:p>
            <a:pPr lvl="1"/>
            <a:r>
              <a:rPr lang="en-US" dirty="0" smtClean="0"/>
              <a:t>Its acronym, SQL, or</a:t>
            </a:r>
          </a:p>
          <a:p>
            <a:pPr lvl="1"/>
            <a:r>
              <a:rPr lang="en-US" dirty="0" smtClean="0"/>
              <a:t>SEQUEL, the name of the original version of SQL</a:t>
            </a:r>
          </a:p>
          <a:p>
            <a:pPr lvl="2"/>
            <a:r>
              <a:rPr lang="en-US" dirty="0" smtClean="0"/>
              <a:t>SEQUEL was developed by IBM in the mid-1970s.</a:t>
            </a:r>
          </a:p>
          <a:p>
            <a:r>
              <a:rPr lang="en-US" dirty="0" smtClean="0"/>
              <a:t>Supported by all major database systems</a:t>
            </a:r>
          </a:p>
          <a:p>
            <a:r>
              <a:rPr lang="en-US" dirty="0" smtClean="0"/>
              <a:t>Various SQL dialects used for large-scale computation frameworks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HiveQL</a:t>
            </a:r>
            <a:r>
              <a:rPr lang="en-US" dirty="0" smtClean="0"/>
              <a:t>, </a:t>
            </a:r>
            <a:r>
              <a:rPr lang="en-US" dirty="0" err="1" smtClean="0"/>
              <a:t>Cloudera</a:t>
            </a:r>
            <a:r>
              <a:rPr lang="en-US" dirty="0" smtClean="0"/>
              <a:t> </a:t>
            </a:r>
            <a:r>
              <a:rPr lang="en-US" dirty="0" smtClean="0"/>
              <a:t>Impala, </a:t>
            </a:r>
            <a:r>
              <a:rPr lang="en-US" dirty="0"/>
              <a:t>Microsoft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A great SQL </a:t>
            </a:r>
            <a:r>
              <a:rPr lang="en-US" dirty="0"/>
              <a:t>tutorial is at </a:t>
            </a:r>
            <a:r>
              <a:rPr lang="en-US" dirty="0">
                <a:hlinkClick r:id="rId3"/>
              </a:rPr>
              <a:t>http://www.w3schools.com/sql/</a:t>
            </a:r>
            <a:r>
              <a:rPr lang="en-US" dirty="0" smtClean="0">
                <a:hlinkClick r:id="rId3"/>
              </a:rPr>
              <a:t>default.asp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3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operations might we want to perform on a database?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60720"/>
              </p:ext>
            </p:extLst>
          </p:nvPr>
        </p:nvGraphicFramePr>
        <p:xfrm>
          <a:off x="957941" y="2198132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67516" y="1595544"/>
            <a:ext cx="6394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Find and extract</a:t>
            </a:r>
            <a:r>
              <a:rPr lang="en-US" sz="2400" dirty="0" smtClean="0"/>
              <a:t> records that meet certain criteria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4445509" y="3733800"/>
            <a:ext cx="838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22425"/>
              </p:ext>
            </p:extLst>
          </p:nvPr>
        </p:nvGraphicFramePr>
        <p:xfrm>
          <a:off x="2667000" y="4703264"/>
          <a:ext cx="399930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01"/>
                <a:gridCol w="1181101"/>
                <a:gridCol w="1181101"/>
              </a:tblGrid>
              <a:tr h="29273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3883614"/>
            <a:ext cx="238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Name, Grade, Program </a:t>
            </a:r>
          </a:p>
          <a:p>
            <a:r>
              <a:rPr lang="en-US" dirty="0" smtClean="0"/>
              <a:t>Grade &gt;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operations might we want to perform on a database?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7941" y="2198132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4049" y="1595544"/>
            <a:ext cx="747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Group</a:t>
            </a:r>
            <a:r>
              <a:rPr lang="en-US" sz="2400" dirty="0" smtClean="0"/>
              <a:t> records by field, then </a:t>
            </a:r>
            <a:r>
              <a:rPr lang="en-US" sz="2400" dirty="0" err="1" smtClean="0"/>
              <a:t>calc</a:t>
            </a:r>
            <a:r>
              <a:rPr lang="en-US" sz="2400" dirty="0" smtClean="0"/>
              <a:t> something on each group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4445509" y="3733800"/>
            <a:ext cx="838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43049" y="3841559"/>
            <a:ext cx="197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by program</a:t>
            </a:r>
          </a:p>
          <a:p>
            <a:r>
              <a:rPr lang="en-US" dirty="0" err="1" smtClean="0"/>
              <a:t>Calc</a:t>
            </a:r>
            <a:r>
              <a:rPr lang="en-US" dirty="0" smtClean="0"/>
              <a:t> average Grade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95882"/>
              </p:ext>
            </p:extLst>
          </p:nvPr>
        </p:nvGraphicFramePr>
        <p:xfrm>
          <a:off x="3769323" y="4910455"/>
          <a:ext cx="236220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1"/>
                <a:gridCol w="1181101"/>
              </a:tblGrid>
              <a:tr h="130572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8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operations might we want to perform on a database?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49456"/>
              </p:ext>
            </p:extLst>
          </p:nvPr>
        </p:nvGraphicFramePr>
        <p:xfrm>
          <a:off x="304800" y="207898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76400"/>
                <a:gridCol w="1676400"/>
                <a:gridCol w="762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4049" y="1595544"/>
            <a:ext cx="636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Join</a:t>
            </a:r>
            <a:r>
              <a:rPr lang="en-US" sz="2400" dirty="0" smtClean="0"/>
              <a:t> records in two different tables by a key field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4445509" y="3733800"/>
            <a:ext cx="838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43049" y="3841559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by ID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51330"/>
              </p:ext>
            </p:extLst>
          </p:nvPr>
        </p:nvGraphicFramePr>
        <p:xfrm>
          <a:off x="6770912" y="2057209"/>
          <a:ext cx="23622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1"/>
                <a:gridCol w="1181101"/>
              </a:tblGrid>
              <a:tr h="13057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</a:t>
                      </a:r>
                      <a:r>
                        <a:rPr lang="en-US" baseline="0" dirty="0" err="1" smtClean="0"/>
                        <a:t>Dive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Camping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64652"/>
              </p:ext>
            </p:extLst>
          </p:nvPr>
        </p:nvGraphicFramePr>
        <p:xfrm>
          <a:off x="1214049" y="4637314"/>
          <a:ext cx="729318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53"/>
                <a:gridCol w="1411705"/>
                <a:gridCol w="1719580"/>
                <a:gridCol w="806514"/>
                <a:gridCol w="1040257"/>
                <a:gridCol w="107588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DataDive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39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operations might we want to perform on a database?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47800" y="2133600"/>
          <a:ext cx="66559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943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keyword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and extract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SELECT, DISTINCT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records</a:t>
                      </a:r>
                      <a:r>
                        <a:rPr lang="en-US" baseline="0" dirty="0" smtClean="0"/>
                        <a:t> by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GROUP</a:t>
                      </a:r>
                      <a:r>
                        <a:rPr lang="en-US" baseline="0" smtClean="0"/>
                        <a:t> 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r>
                        <a:rPr lang="en-US" baseline="0" dirty="0" smtClean="0"/>
                        <a:t>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 records</a:t>
                      </a:r>
                      <a:r>
                        <a:rPr lang="en-US" baseline="0" dirty="0" smtClean="0"/>
                        <a:t> from different tables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Add, delete ta</a:t>
                      </a:r>
                      <a:r>
                        <a:rPr lang="en-US" baseline="0" dirty="0" smtClean="0"/>
                        <a:t>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TABLE, DROP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4953000"/>
            <a:ext cx="625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These types of operations come up again and again in many data</a:t>
            </a:r>
          </a:p>
          <a:p>
            <a:pPr algn="ctr"/>
            <a:r>
              <a:rPr lang="en-US" dirty="0" smtClean="0"/>
              <a:t>manipulation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8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parts of an example 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[Columns]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[TABLES]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[Filter condition]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[Sort column(s)]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s</a:t>
            </a:r>
            <a:r>
              <a:rPr lang="en-US" dirty="0" smtClean="0"/>
              <a:t>yntax is English-like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/>
              <a:t> </a:t>
            </a:r>
            <a:r>
              <a:rPr lang="en-US" sz="2400" i="1" dirty="0"/>
              <a:t>fields:  </a:t>
            </a:r>
            <a:r>
              <a:rPr lang="en-US" sz="2400" dirty="0"/>
              <a:t>what columns will be retrieved?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/>
              <a:t> </a:t>
            </a:r>
            <a:r>
              <a:rPr lang="en-US" sz="2400" i="1" dirty="0"/>
              <a:t>tables:  </a:t>
            </a:r>
            <a:r>
              <a:rPr lang="en-US" sz="2400" dirty="0"/>
              <a:t>which table contains the column data?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33600" y="4267200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ID, Grade FROM Students;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86144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54814"/>
              </p:ext>
            </p:extLst>
          </p:nvPr>
        </p:nvGraphicFramePr>
        <p:xfrm>
          <a:off x="3581400" y="4800600"/>
          <a:ext cx="19688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68"/>
                <a:gridCol w="8065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7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SI 601 Data Manipulation: Class Schedule</a:t>
            </a:r>
            <a:br>
              <a:rPr lang="en-US" sz="3600" dirty="0" smtClean="0"/>
            </a:br>
            <a:r>
              <a:rPr lang="en-US" sz="1600" dirty="0" smtClean="0"/>
              <a:t>(Some details may change)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58453"/>
              </p:ext>
            </p:extLst>
          </p:nvPr>
        </p:nvGraphicFramePr>
        <p:xfrm>
          <a:off x="533400" y="1295400"/>
          <a:ext cx="8001000" cy="498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267200"/>
                <a:gridCol w="2819400"/>
              </a:tblGrid>
              <a:tr h="593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Assignments Due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(before start of class)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Jan 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Course introduction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Basics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with Python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l software as described in welcome email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Text Encodings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Extracting Patterns from Text with Regular Expressions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 1, Homework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Fetching and Parsing Web content: HTML, XML, JSON,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Web APIs.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 2, Homework 2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1-page Project Proposal Due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Querying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 in a SQL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 3, Homework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Large-scale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 manipulation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with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Hadoop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 4, Homework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Advanced</a:t>
                      </a:r>
                      <a:r>
                        <a:rPr lang="en-US" i="0" baseline="0" dirty="0" smtClean="0">
                          <a:solidFill>
                            <a:schemeClr val="tx1"/>
                          </a:solidFill>
                        </a:rPr>
                        <a:t> topics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 5, Homework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Course Review, Final project presentations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 6, Homework 6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Project slides,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Project report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81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Eliminating duplicate rows on the output…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Students;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65096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85590"/>
              </p:ext>
            </p:extLst>
          </p:nvPr>
        </p:nvGraphicFramePr>
        <p:xfrm>
          <a:off x="3886200" y="4724400"/>
          <a:ext cx="11811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4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Reducing the output based on specified conditions …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SELECT Name FROM Students WHERE Grade &gt;= 90.0;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68288"/>
              </p:ext>
            </p:extLst>
          </p:nvPr>
        </p:nvGraphicFramePr>
        <p:xfrm>
          <a:off x="762000" y="1524000"/>
          <a:ext cx="70814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719580"/>
                <a:gridCol w="816433"/>
                <a:gridCol w="10402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56314"/>
              </p:ext>
            </p:extLst>
          </p:nvPr>
        </p:nvGraphicFramePr>
        <p:xfrm>
          <a:off x="3581400" y="5013643"/>
          <a:ext cx="16371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24000"/>
            <a:ext cx="6400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Equals: =</a:t>
            </a:r>
          </a:p>
          <a:p>
            <a:pPr marL="0" indent="0">
              <a:buNone/>
            </a:pPr>
            <a:r>
              <a:rPr lang="en-US" dirty="0" smtClean="0"/>
              <a:t>Not equals: &lt;&gt;</a:t>
            </a:r>
          </a:p>
          <a:p>
            <a:pPr marL="0" indent="0">
              <a:buNone/>
            </a:pPr>
            <a:r>
              <a:rPr lang="en-US" dirty="0" smtClean="0"/>
              <a:t>Greater than: &gt;</a:t>
            </a:r>
          </a:p>
          <a:p>
            <a:pPr marL="0" indent="0">
              <a:buNone/>
            </a:pPr>
            <a:r>
              <a:rPr lang="en-US" dirty="0"/>
              <a:t>Greater </a:t>
            </a:r>
            <a:r>
              <a:rPr lang="en-US" dirty="0" smtClean="0"/>
              <a:t>than or equal: &gt;=</a:t>
            </a:r>
          </a:p>
          <a:p>
            <a:pPr marL="0" indent="0">
              <a:buNone/>
            </a:pPr>
            <a:r>
              <a:rPr lang="en-US" dirty="0" smtClean="0"/>
              <a:t>Less than: &lt;</a:t>
            </a:r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smtClean="0"/>
              <a:t>than or equal: &lt;=</a:t>
            </a:r>
          </a:p>
          <a:p>
            <a:pPr marL="0" indent="0">
              <a:buNone/>
            </a:pPr>
            <a:r>
              <a:rPr lang="en-US" dirty="0" smtClean="0"/>
              <a:t>Within a list of values: IN</a:t>
            </a:r>
          </a:p>
          <a:p>
            <a:pPr marL="0" indent="0">
              <a:buNone/>
            </a:pPr>
            <a:r>
              <a:rPr lang="en-US" dirty="0" smtClean="0"/>
              <a:t>Logical: NOT</a:t>
            </a:r>
          </a:p>
          <a:p>
            <a:pPr marL="0" indent="0">
              <a:buNone/>
            </a:pPr>
            <a:r>
              <a:rPr lang="en-US" dirty="0" smtClean="0"/>
              <a:t>Within a range: 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2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“In” Thing.. Or Not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Name </a:t>
            </a:r>
          </a:p>
          <a:p>
            <a:pPr>
              <a:buNone/>
            </a:pPr>
            <a:r>
              <a:rPr lang="en-US" dirty="0" smtClean="0"/>
              <a:t>FROM Students</a:t>
            </a:r>
          </a:p>
          <a:p>
            <a:pPr>
              <a:buNone/>
            </a:pPr>
            <a:r>
              <a:rPr lang="it-IT" dirty="0" smtClean="0"/>
              <a:t>WHERE State IN (“PA”, “MI”, “CA”);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en-US" dirty="0" smtClean="0"/>
              <a:t>SELECT Name</a:t>
            </a:r>
          </a:p>
          <a:p>
            <a:pPr>
              <a:buNone/>
            </a:pPr>
            <a:r>
              <a:rPr lang="en-US" dirty="0" smtClean="0"/>
              <a:t>FROM Students</a:t>
            </a:r>
          </a:p>
          <a:p>
            <a:pPr>
              <a:buNone/>
            </a:pPr>
            <a:r>
              <a:rPr lang="en-US" dirty="0" smtClean="0"/>
              <a:t>WHERE State NOT IN (“NJ”, “NM”, “NY”);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1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ID, Name, Phone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ID BETWEEN 1000 AND 9000;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18417"/>
              </p:ext>
            </p:extLst>
          </p:nvPr>
        </p:nvGraphicFramePr>
        <p:xfrm>
          <a:off x="1731009" y="4552321"/>
          <a:ext cx="52247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719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3881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5396281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But beware</a:t>
            </a:r>
            <a:r>
              <a:rPr lang="en-US" dirty="0" smtClean="0"/>
              <a:t>:  Different databases define BETWEEN inconsistently: some define endpoints as inclusive, some exclusive, and some [inclusive, exclusive)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6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and LIKE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LIKE</a:t>
            </a:r>
            <a:r>
              <a:rPr lang="en-US" sz="2400" dirty="0" smtClean="0"/>
              <a:t> keyword is used in place of the = sign when you use wildcard characters.</a:t>
            </a:r>
          </a:p>
          <a:p>
            <a:r>
              <a:rPr lang="en-US" sz="2400" dirty="0" smtClean="0"/>
              <a:t>The underscore character (_) is a single character substitution</a:t>
            </a:r>
          </a:p>
          <a:p>
            <a:r>
              <a:rPr lang="en-US" sz="2400" dirty="0" smtClean="0"/>
              <a:t>The percent character(%) is a multi-character substitution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 Name FROM Students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Name LIKE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%”;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38207"/>
              </p:ext>
            </p:extLst>
          </p:nvPr>
        </p:nvGraphicFramePr>
        <p:xfrm>
          <a:off x="3429000" y="4572000"/>
          <a:ext cx="16371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91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LIKE &amp; “_”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Students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LIKE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%”;</a:t>
            </a:r>
          </a:p>
          <a:p>
            <a:pPr>
              <a:buNone/>
            </a:pPr>
            <a:r>
              <a:rPr lang="en-US" dirty="0" smtClean="0"/>
              <a:t>Results: Mark, Marion, </a:t>
            </a:r>
            <a:r>
              <a:rPr lang="en-US" dirty="0" err="1" smtClean="0"/>
              <a:t>Mork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9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Means Nothing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 NULL character means that nothing has been entered. This is different from 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 ID, Name FROM Student WHERE Program IS NULL;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62982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01021"/>
              </p:ext>
            </p:extLst>
          </p:nvPr>
        </p:nvGraphicFramePr>
        <p:xfrm>
          <a:off x="2895600" y="5029200"/>
          <a:ext cx="35052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1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Name DESC; # DESC = descending order</a:t>
            </a:r>
          </a:p>
          <a:p>
            <a:pPr>
              <a:buNone/>
            </a:pPr>
            <a:r>
              <a:rPr lang="en-US" dirty="0" smtClean="0"/>
              <a:t>Results: Zack, Terry, Patrick, Melissa, April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Name;</a:t>
            </a:r>
          </a:p>
          <a:p>
            <a:pPr>
              <a:buNone/>
            </a:pPr>
            <a:r>
              <a:rPr lang="en-US" dirty="0" smtClean="0"/>
              <a:t>Results: April, Melissa, Patrick, Terry, Zack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2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Grouping/Aggregation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0864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6172200"/>
            <a:ext cx="4419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http://www.w3schools.com/sql/sql_groupby.asp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50973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Customer, SUM(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Orders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Customer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500563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12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Class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Overview of </a:t>
            </a:r>
            <a:r>
              <a:rPr lang="en-US" sz="2800" dirty="0" smtClean="0"/>
              <a:t>database technologies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Structured Query Language (SQL) Basics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Some more advanced SQL operations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SQL support in </a:t>
            </a:r>
            <a:r>
              <a:rPr lang="en-US" sz="2800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to produce graph visualization in Python?</a:t>
            </a:r>
            <a:endParaRPr lang="en-US" sz="2800" dirty="0"/>
          </a:p>
          <a:p>
            <a:pPr lvl="2"/>
            <a:r>
              <a:rPr lang="en-US" dirty="0" err="1" smtClean="0"/>
              <a:t>pydot</a:t>
            </a:r>
            <a:endParaRPr lang="en-US" dirty="0"/>
          </a:p>
          <a:p>
            <a:pPr lvl="2"/>
            <a:r>
              <a:rPr lang="en-US" dirty="0" err="1" smtClean="0"/>
              <a:t>Graphviz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HAVING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34" y="1371599"/>
            <a:ext cx="7914166" cy="213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3509736"/>
            <a:ext cx="8229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Customer, SUM(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Orders GROUP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2000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096000"/>
            <a:ext cx="42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http://www.w3schools.com/sql/</a:t>
            </a:r>
            <a:r>
              <a:rPr lang="en-US" dirty="0" smtClean="0">
                <a:hlinkClick r:id="rId4"/>
              </a:rPr>
              <a:t>sql_having.asp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02808"/>
              </p:ext>
            </p:extLst>
          </p:nvPr>
        </p:nvGraphicFramePr>
        <p:xfrm>
          <a:off x="2895600" y="4800600"/>
          <a:ext cx="2971800" cy="114300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OrderSum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Hansen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Jensen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24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Counting number of rows </a:t>
            </a:r>
            <a:r>
              <a:rPr lang="en-US" b="1" dirty="0" smtClean="0"/>
              <a:t>COUNT</a:t>
            </a:r>
          </a:p>
          <a:p>
            <a:r>
              <a:rPr lang="en-US" dirty="0" smtClean="0"/>
              <a:t>Adding the values in a column </a:t>
            </a:r>
            <a:r>
              <a:rPr lang="en-US" b="1" dirty="0" smtClean="0"/>
              <a:t>SUM</a:t>
            </a:r>
          </a:p>
          <a:p>
            <a:r>
              <a:rPr lang="en-US" dirty="0" smtClean="0"/>
              <a:t>Averaging the values in a column </a:t>
            </a:r>
            <a:r>
              <a:rPr lang="en-US" b="1" dirty="0" smtClean="0"/>
              <a:t>AVG</a:t>
            </a:r>
          </a:p>
          <a:p>
            <a:r>
              <a:rPr lang="en-US" dirty="0" smtClean="0"/>
              <a:t>Finding the maximum value in a column </a:t>
            </a:r>
            <a:r>
              <a:rPr lang="en-US" b="1" dirty="0" smtClean="0"/>
              <a:t>MAX</a:t>
            </a:r>
          </a:p>
          <a:p>
            <a:r>
              <a:rPr lang="en-US" dirty="0" smtClean="0"/>
              <a:t>Finding the minimum value in a column </a:t>
            </a:r>
            <a:r>
              <a:rPr lang="en-US" b="1" dirty="0" smtClean="0"/>
              <a:t>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9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Count(*)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Program = “HCI”;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Sum(Amount)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SalesReceipt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Max(Grade)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Assignments;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6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(INNER)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49916"/>
            <a:ext cx="4953000" cy="8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39030"/>
            <a:ext cx="2286000" cy="11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572000"/>
            <a:ext cx="758716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93308" y="3411468"/>
            <a:ext cx="7385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Persons.FirstName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Orders.OrderNo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JOIN Orders ON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Persons.P_Id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195" idx="3"/>
          </p:cNvCxnSpPr>
          <p:nvPr/>
        </p:nvCxnSpPr>
        <p:spPr>
          <a:xfrm>
            <a:off x="2743200" y="2392782"/>
            <a:ext cx="1295400" cy="27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2274334"/>
            <a:ext cx="1295400" cy="3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194" idx="1"/>
          </p:cNvCxnSpPr>
          <p:nvPr/>
        </p:nvCxnSpPr>
        <p:spPr>
          <a:xfrm flipV="1">
            <a:off x="2743200" y="2287173"/>
            <a:ext cx="1295400" cy="22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194" idx="1"/>
          </p:cNvCxnSpPr>
          <p:nvPr/>
        </p:nvCxnSpPr>
        <p:spPr>
          <a:xfrm flipV="1">
            <a:off x="2743200" y="2287173"/>
            <a:ext cx="1295400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(OUTER)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49916"/>
            <a:ext cx="4953000" cy="8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39030"/>
            <a:ext cx="2286000" cy="11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93308" y="3411468"/>
            <a:ext cx="7385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Persons.FirstName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Orders.OrderNo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LEFT OUTER JOIN Orders ON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Persons.P_Id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195" idx="3"/>
          </p:cNvCxnSpPr>
          <p:nvPr/>
        </p:nvCxnSpPr>
        <p:spPr>
          <a:xfrm>
            <a:off x="2743200" y="2392782"/>
            <a:ext cx="1295400" cy="27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2274334"/>
            <a:ext cx="1295400" cy="3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194" idx="1"/>
          </p:cNvCxnSpPr>
          <p:nvPr/>
        </p:nvCxnSpPr>
        <p:spPr>
          <a:xfrm flipV="1">
            <a:off x="2743200" y="2287173"/>
            <a:ext cx="1295400" cy="22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194" idx="1"/>
          </p:cNvCxnSpPr>
          <p:nvPr/>
        </p:nvCxnSpPr>
        <p:spPr>
          <a:xfrm flipV="1">
            <a:off x="2743200" y="2287173"/>
            <a:ext cx="1295400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47800" y="623510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http://www.w3ctutorial.com/sql-advanced/</a:t>
            </a:r>
            <a:r>
              <a:rPr lang="en-US" dirty="0" smtClean="0">
                <a:hlinkClick r:id="rId5"/>
              </a:rPr>
              <a:t>sql_join_left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267200"/>
            <a:ext cx="7848600" cy="18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previous example, what kind of SQL query can we write to find customers with no orders?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23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database support: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comes “batteries included”</a:t>
            </a:r>
          </a:p>
          <a:p>
            <a:r>
              <a:rPr lang="en-US" dirty="0" smtClean="0"/>
              <a:t>sqlite3 is already included in Python 2.7.x official distribution</a:t>
            </a:r>
          </a:p>
          <a:p>
            <a:r>
              <a:rPr lang="en-US" dirty="0" smtClean="0"/>
              <a:t>No need to install anything.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smtClean="0">
                <a:solidFill>
                  <a:srgbClr val="FF0000"/>
                </a:solidFill>
              </a:rPr>
              <a:t>sqlite3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sqlite3 </a:t>
            </a:r>
            <a:r>
              <a:rPr lang="en-US" dirty="0"/>
              <a:t>d</a:t>
            </a:r>
            <a:r>
              <a:rPr lang="en-US" dirty="0" smtClean="0"/>
              <a:t>ocumentation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http://docs.python.org/2/library/sqlite3.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98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SQLite?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self-contained</a:t>
            </a:r>
            <a:r>
              <a:rPr lang="en-US" dirty="0"/>
              <a:t>, </a:t>
            </a:r>
            <a:r>
              <a:rPr lang="en-US" dirty="0" err="1"/>
              <a:t>serverless</a:t>
            </a:r>
            <a:r>
              <a:rPr lang="en-US" dirty="0"/>
              <a:t>, zero-configuration, transactional SQL database engine.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widely deployed SQL database engine in the world</a:t>
            </a:r>
            <a:r>
              <a:rPr lang="en-US" dirty="0" smtClean="0"/>
              <a:t>. [According to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://www.sqlite.org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Packaged as a </a:t>
            </a:r>
            <a:r>
              <a:rPr lang="en-US" dirty="0"/>
              <a:t>C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Doesn’t </a:t>
            </a:r>
            <a:r>
              <a:rPr lang="en-US" dirty="0"/>
              <a:t>require a separate server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Allows </a:t>
            </a:r>
            <a:r>
              <a:rPr lang="en-US" dirty="0"/>
              <a:t>accessing the database using a nonstandard variant of the SQL query language. Some applications can use SQLite for internal data storage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docs.python.org/2/library/sqlite3.html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14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a </a:t>
            </a:r>
            <a:r>
              <a:rPr lang="en-US" u="sng" dirty="0" smtClean="0"/>
              <a:t>connection</a:t>
            </a:r>
            <a:r>
              <a:rPr lang="en-US" dirty="0" smtClean="0"/>
              <a:t> to the database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</a:t>
            </a:r>
            <a:r>
              <a:rPr lang="en-US" u="sng" dirty="0" smtClean="0"/>
              <a:t>cursor</a:t>
            </a:r>
            <a:r>
              <a:rPr lang="en-US" dirty="0" smtClean="0"/>
              <a:t> object and use it to execute SQL commands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26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 Using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u="sng" dirty="0" smtClean="0"/>
              <a:t>connection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Option 1</a:t>
            </a:r>
            <a:r>
              <a:rPr lang="en-US" dirty="0" smtClean="0"/>
              <a:t>: Opening/creating a database on disk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sqlite3.connect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('/path/to/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 smtClean="0"/>
              <a:t>Option 2</a:t>
            </a:r>
            <a:r>
              <a:rPr lang="en-US" dirty="0" smtClean="0"/>
              <a:t>: Creating a database in memory</a:t>
            </a:r>
          </a:p>
          <a:p>
            <a:pPr lvl="1"/>
            <a:r>
              <a:rPr lang="en-US" dirty="0" smtClean="0"/>
              <a:t>Fast transactions on more limited-size datasets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sqlite3.connect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(':memory:')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What is a database?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why are they fascinating</a:t>
            </a:r>
            <a:r>
              <a:rPr lang="en-US" sz="2800" dirty="0"/>
              <a:t> </a:t>
            </a:r>
            <a:r>
              <a:rPr lang="en-US" sz="2800" dirty="0" smtClean="0"/>
              <a:t>and exciting?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of information organized to permit efficient retrieval</a:t>
            </a:r>
          </a:p>
          <a:p>
            <a:pPr lvl="1"/>
            <a:r>
              <a:rPr lang="en-US" dirty="0" smtClean="0"/>
              <a:t>Phone book</a:t>
            </a:r>
          </a:p>
          <a:p>
            <a:pPr lvl="1"/>
            <a:r>
              <a:rPr lang="en-US" dirty="0" smtClean="0"/>
              <a:t>U.S. Census data</a:t>
            </a:r>
          </a:p>
          <a:p>
            <a:pPr lvl="1"/>
            <a:r>
              <a:rPr lang="en-US" dirty="0" smtClean="0"/>
              <a:t>Bibliographic databases</a:t>
            </a:r>
          </a:p>
          <a:p>
            <a:pPr lvl="1"/>
            <a:r>
              <a:rPr lang="en-US" dirty="0" smtClean="0"/>
              <a:t>Full-text index</a:t>
            </a:r>
          </a:p>
          <a:p>
            <a:pPr lvl="1"/>
            <a:r>
              <a:rPr lang="en-US" dirty="0" smtClean="0"/>
              <a:t>Customer records database</a:t>
            </a:r>
          </a:p>
          <a:p>
            <a:r>
              <a:rPr lang="en-US" dirty="0" smtClean="0"/>
              <a:t>We're going to talk about </a:t>
            </a:r>
            <a:r>
              <a:rPr lang="en-US" u="sng" dirty="0" smtClean="0"/>
              <a:t>relational databases</a:t>
            </a:r>
          </a:p>
          <a:p>
            <a:pPr lvl="1"/>
            <a:r>
              <a:rPr lang="en-US" dirty="0" smtClean="0"/>
              <a:t>That capture, well, relationships between records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Using the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u="sng" dirty="0" smtClean="0"/>
              <a:t>cursor</a:t>
            </a:r>
            <a:r>
              <a:rPr lang="en-US" dirty="0" smtClean="0"/>
              <a:t> object to write changes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table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(date text, trans text, symbol text,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real, price real)')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Insert </a:t>
            </a:r>
            <a:r>
              <a:rPr lang="en-US" dirty="0" smtClean="0"/>
              <a:t>one </a:t>
            </a:r>
            <a:r>
              <a:rPr lang="en-US" dirty="0"/>
              <a:t>row of data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stocks VALUES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'2006-01-05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','BUY','RHAT',100,35.14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Insert several rows of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purchases = [('2006-03-28', 'BUY', 'IBM', 1000, 45.00),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('2006-04-05', 'BUY', 'MSFT', 1000, 72.00),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('2006-04-06', 'SELL', 'IBM', 500, 53.00),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c.executemany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stocks VALUES (?,?,?,?,?)', purchases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Save (commit) the changes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We can also close the connection if we are done with it.</a:t>
            </a:r>
          </a:p>
          <a:p>
            <a:pPr marL="0" indent="0">
              <a:buNone/>
            </a:pPr>
            <a:r>
              <a:rPr lang="en-US" dirty="0"/>
              <a:t># Just be sure any changes have been committed or they will be lost.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4678" y="6056591"/>
            <a:ext cx="525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Source:  http</a:t>
            </a:r>
            <a:r>
              <a:rPr lang="en-US" dirty="0">
                <a:hlinkClick r:id="rId2"/>
              </a:rPr>
              <a:t>://docs.python.org/2/library/sqlite3.html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deleting tables and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1600" dirty="0" smtClean="0"/>
              <a:t>Creating a table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customer(C_CUSTKEY INT, C_NAME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cur.executemany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 VALUES(?, ?, ?, ?, ?, ?, ?, ?)", 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Deleting a table</a:t>
            </a:r>
            <a:endParaRPr lang="en-US" sz="1600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IF EXISTS customer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5543" y="3429000"/>
            <a:ext cx="753291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SQL </a:t>
            </a:r>
            <a:r>
              <a:rPr lang="en-US" u="sng" dirty="0" err="1" smtClean="0"/>
              <a:t>Datatypes</a:t>
            </a:r>
            <a:r>
              <a:rPr lang="en-US" dirty="0" smtClean="0"/>
              <a:t> (</a:t>
            </a:r>
            <a:r>
              <a:rPr lang="en-US" dirty="0" err="1" smtClean="0"/>
              <a:t>sqlite</a:t>
            </a:r>
            <a:r>
              <a:rPr lang="en-US" dirty="0" smtClean="0"/>
              <a:t> 3)</a:t>
            </a:r>
          </a:p>
          <a:p>
            <a:r>
              <a:rPr lang="en-US" b="1" dirty="0"/>
              <a:t>NULL</a:t>
            </a:r>
            <a:r>
              <a:rPr lang="en-US" dirty="0"/>
              <a:t>. The value is a NULL value.</a:t>
            </a:r>
          </a:p>
          <a:p>
            <a:r>
              <a:rPr lang="en-US" b="1" dirty="0"/>
              <a:t>INTEGER</a:t>
            </a:r>
            <a:r>
              <a:rPr lang="en-US" dirty="0"/>
              <a:t>. </a:t>
            </a:r>
            <a:r>
              <a:rPr lang="en-US" dirty="0" smtClean="0"/>
              <a:t>A signed </a:t>
            </a:r>
            <a:r>
              <a:rPr lang="en-US" dirty="0"/>
              <a:t>integer, stored in 1, 2, 3, 4, 6, or 8 bytes depending on the magnitude of the value.</a:t>
            </a:r>
          </a:p>
          <a:p>
            <a:r>
              <a:rPr lang="en-US" b="1" dirty="0"/>
              <a:t>REAL</a:t>
            </a:r>
            <a:r>
              <a:rPr lang="en-US" dirty="0"/>
              <a:t>. </a:t>
            </a:r>
            <a:r>
              <a:rPr lang="en-US" dirty="0" smtClean="0"/>
              <a:t>Floating </a:t>
            </a:r>
            <a:r>
              <a:rPr lang="en-US" dirty="0"/>
              <a:t>point value, stored as an 8-byte IEEE floating point number.</a:t>
            </a:r>
          </a:p>
          <a:p>
            <a:r>
              <a:rPr lang="en-US" b="1" dirty="0"/>
              <a:t>TEXT</a:t>
            </a:r>
            <a:r>
              <a:rPr lang="en-US" dirty="0"/>
              <a:t>. The value is a text string, stored using the database encoding (UTF-8, UTF-16BE or UTF-16LE).</a:t>
            </a:r>
          </a:p>
          <a:p>
            <a:r>
              <a:rPr lang="en-US" b="1" dirty="0"/>
              <a:t>BLOB</a:t>
            </a:r>
            <a:r>
              <a:rPr lang="en-US" dirty="0"/>
              <a:t>. The value is a blob of data, stored exactly as it was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0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data with SELECT statements in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dirty="0"/>
              <a:t>cursor as an </a:t>
            </a:r>
            <a:r>
              <a:rPr lang="en-US" dirty="0" smtClean="0"/>
              <a:t>iterator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esults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stocks ORDER BY price')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 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results.fetchone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to retrieve </a:t>
            </a:r>
            <a:r>
              <a:rPr lang="en-US" dirty="0"/>
              <a:t>a single matching </a:t>
            </a:r>
            <a:r>
              <a:rPr lang="en-US" dirty="0" smtClean="0"/>
              <a:t>row.</a:t>
            </a:r>
            <a:endParaRPr lang="en-US" dirty="0"/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results.fetchall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to retrieve </a:t>
            </a:r>
            <a:r>
              <a:rPr lang="en-US" dirty="0"/>
              <a:t>a list of the matching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Python Packages for Database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MySQLdb</a:t>
            </a:r>
            <a:endParaRPr lang="en-US" dirty="0" smtClean="0"/>
          </a:p>
          <a:p>
            <a:pPr lvl="1"/>
            <a:r>
              <a:rPr lang="en-US" dirty="0" err="1"/>
              <a:t>MySQLdb</a:t>
            </a:r>
            <a:r>
              <a:rPr lang="en-US" dirty="0"/>
              <a:t> is an interface to the popular MySQL database server for Python. 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http://pypi.python.org/pypi/MySQL-python/</a:t>
            </a:r>
            <a:r>
              <a:rPr lang="en-US" dirty="0" smtClean="0">
                <a:hlinkClick r:id="rId3"/>
              </a:rPr>
              <a:t>1.2.4</a:t>
            </a:r>
            <a:endParaRPr lang="en-US" dirty="0" smtClean="0"/>
          </a:p>
          <a:p>
            <a:r>
              <a:rPr lang="en-US" dirty="0" err="1" smtClean="0"/>
              <a:t>cx_Oracle</a:t>
            </a:r>
            <a:endParaRPr lang="en-US" dirty="0" smtClean="0"/>
          </a:p>
          <a:p>
            <a:pPr lvl="1"/>
            <a:r>
              <a:rPr lang="en-US" dirty="0"/>
              <a:t>Python interface to Oracle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>
                <a:hlinkClick r:id="rId4"/>
              </a:rPr>
              <a:t>http://pypi.python.org/pypi/</a:t>
            </a:r>
            <a:r>
              <a:rPr lang="en-US" dirty="0" smtClean="0">
                <a:hlinkClick r:id="rId4"/>
              </a:rPr>
              <a:t>cx_Oracle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Graphviz</a:t>
            </a:r>
            <a:r>
              <a:rPr lang="en-US" dirty="0" smtClean="0"/>
              <a:t> and </a:t>
            </a:r>
            <a:r>
              <a:rPr lang="en-US" dirty="0" err="1" smtClean="0"/>
              <a:t>pydot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Graphviz</a:t>
            </a:r>
            <a:r>
              <a:rPr lang="en-US" dirty="0"/>
              <a:t> is open source graph visualization software.</a:t>
            </a:r>
            <a:br>
              <a:rPr lang="en-US" dirty="0"/>
            </a:br>
            <a:r>
              <a:rPr lang="en-US" dirty="0">
                <a:hlinkClick r:id="rId2"/>
              </a:rPr>
              <a:t>http://www.graphviz.org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pydot</a:t>
            </a:r>
            <a:r>
              <a:rPr lang="en-US" dirty="0" smtClean="0"/>
              <a:t> is a Python </a:t>
            </a:r>
            <a:r>
              <a:rPr lang="en-US" dirty="0"/>
              <a:t>interface to </a:t>
            </a:r>
            <a:r>
              <a:rPr lang="en-US" dirty="0" err="1"/>
              <a:t>Graphviz's</a:t>
            </a:r>
            <a:r>
              <a:rPr lang="en-US" dirty="0"/>
              <a:t> Dot </a:t>
            </a:r>
            <a:r>
              <a:rPr lang="en-US" dirty="0" smtClean="0"/>
              <a:t>language.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://code.google.com/p/pydot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To install it , type in a terminal:</a:t>
            </a:r>
            <a:br>
              <a:rPr lang="en-US" dirty="0" smtClean="0"/>
            </a:b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 smtClean="0"/>
              <a:t>pydot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may need to add </a:t>
            </a:r>
            <a:r>
              <a:rPr lang="en-US" dirty="0" err="1" smtClean="0"/>
              <a:t>sudo</a:t>
            </a:r>
            <a:r>
              <a:rPr lang="en-US" dirty="0" smtClean="0"/>
              <a:t> at the beginning</a:t>
            </a:r>
            <a:endParaRPr lang="en-US" dirty="0" smtClean="0"/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37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(network) creation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pydot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Graph visualization with </a:t>
            </a:r>
            <a:r>
              <a:rPr lang="en-US" dirty="0" err="1" smtClean="0"/>
              <a:t>Graphviz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pydot.Dot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graph_type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='graph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charset="utf8")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pydot.Edge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'b')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graph.add_edge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edge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pydot.Edge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('b', 'c')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graph.add_edge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edge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pydot.Edge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('b', 'd')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graph.add_edge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edge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pydot.Edge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('c', 'd')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graph.add_edge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graph.write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graph_output_name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2987" y="5987018"/>
            <a:ext cx="449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>
                <a:hlinkClick r:id="rId2"/>
              </a:rPr>
              <a:t>https://code.google.com/p/pydot/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913787" y="4680817"/>
            <a:ext cx="1639413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399" y="4161380"/>
            <a:ext cx="220980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 G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charset="utf8"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--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--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-- 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2394" y="37920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.dot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989" t="9045" r="29657" b="10190"/>
          <a:stretch/>
        </p:blipFill>
        <p:spPr>
          <a:xfrm>
            <a:off x="5249544" y="2667000"/>
            <a:ext cx="633127" cy="18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1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 unit of a database is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record consists of fields of different types</a:t>
            </a:r>
          </a:p>
          <a:p>
            <a:r>
              <a:rPr lang="en-US" dirty="0" smtClean="0"/>
              <a:t>Rows = records, columns = fields</a:t>
            </a:r>
          </a:p>
          <a:p>
            <a:r>
              <a:rPr lang="en-US" dirty="0" smtClean="0"/>
              <a:t>A collection of records forms a </a:t>
            </a:r>
            <a:r>
              <a:rPr lang="en-US" u="sng" dirty="0" smtClean="0"/>
              <a:t>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9860"/>
              </p:ext>
            </p:extLst>
          </p:nvPr>
        </p:nvGraphicFramePr>
        <p:xfrm>
          <a:off x="762000" y="4025219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3657600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398" y="5928507"/>
            <a:ext cx="785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Fields</a:t>
            </a:r>
            <a:r>
              <a:rPr lang="en-US" dirty="0" smtClean="0"/>
              <a:t>: ID (integer),  Name (string), Phone (phone #),  Grade (real), Program (string)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8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Each table record typically has a special value called a primary key that uniquely identifies the record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http://www.emeraldinsight.com/content_images/fig/23802203070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9" r="54832"/>
          <a:stretch/>
        </p:blipFill>
        <p:spPr bwMode="auto">
          <a:xfrm>
            <a:off x="2362200" y="1424728"/>
            <a:ext cx="1295400" cy="45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1982788"/>
            <a:ext cx="4085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Example:  Music library</a:t>
            </a:r>
          </a:p>
          <a:p>
            <a:endParaRPr lang="en-US" sz="2000" dirty="0" smtClean="0"/>
          </a:p>
          <a:p>
            <a:r>
              <a:rPr lang="en-US" sz="2000" dirty="0" smtClean="0"/>
              <a:t>Primary key:  Song's unique 10-digit #</a:t>
            </a:r>
          </a:p>
        </p:txBody>
      </p:sp>
    </p:spTree>
    <p:extLst>
      <p:ext uri="{BB962C8B-B14F-4D97-AF65-F5344CB8AC3E}">
        <p14:creationId xmlns:p14="http://schemas.microsoft.com/office/powerpoint/2010/main" val="271307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primary key can be used to connect to records in other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http://www.emeraldinsight.com/content_images/fig/23802203070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9" r="30673"/>
          <a:stretch/>
        </p:blipFill>
        <p:spPr bwMode="auto">
          <a:xfrm>
            <a:off x="3352800" y="1295400"/>
            <a:ext cx="3581400" cy="54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4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Example</a:t>
            </a:r>
            <a:r>
              <a:rPr lang="en-US" sz="2800" dirty="0" smtClean="0"/>
              <a:t>: Relational database of</a:t>
            </a:r>
            <a:r>
              <a:rPr lang="en-US" sz="2800" dirty="0"/>
              <a:t> </a:t>
            </a:r>
            <a:r>
              <a:rPr lang="en-US" sz="2800" dirty="0" smtClean="0"/>
              <a:t>the Maine </a:t>
            </a:r>
            <a:r>
              <a:rPr lang="en-US" sz="2800" dirty="0"/>
              <a:t>Music </a:t>
            </a:r>
            <a:r>
              <a:rPr lang="en-US" sz="2800" dirty="0" smtClean="0"/>
              <a:t>Box: </a:t>
            </a:r>
            <a:r>
              <a:rPr lang="en-US" sz="2800" dirty="0"/>
              <a:t>an interactive, multimedia digital music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www.emeraldinsight.com/content_images/fig/2380220307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05" y="1736725"/>
            <a:ext cx="6308189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006" y="6109432"/>
            <a:ext cx="814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Source:  http</a:t>
            </a:r>
            <a:r>
              <a:rPr lang="en-US" dirty="0">
                <a:hlinkClick r:id="rId3"/>
              </a:rPr>
              <a:t>://www.emeraldinsight.com/journals.htm?articleid=861431&amp;show=html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526897">
            <a:off x="302211" y="2242052"/>
            <a:ext cx="2916997" cy="143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Music ID is a </a:t>
            </a:r>
            <a:r>
              <a:rPr lang="en-US" u="sng" dirty="0" smtClean="0"/>
              <a:t>key</a:t>
            </a:r>
            <a:r>
              <a:rPr lang="en-US" dirty="0" smtClean="0"/>
              <a:t> shared among multiple tables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4433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Capture relationships between entities</a:t>
            </a:r>
          </a:p>
          <a:p>
            <a:pPr lvl="1"/>
            <a:r>
              <a:rPr lang="en-US" dirty="0" smtClean="0"/>
              <a:t>Songs, Artists, Albums, …</a:t>
            </a:r>
          </a:p>
          <a:p>
            <a:r>
              <a:rPr lang="en-US" dirty="0" smtClean="0"/>
              <a:t>Large data sets where only some variables are needed per access</a:t>
            </a:r>
          </a:p>
          <a:p>
            <a:pPr lvl="1"/>
            <a:r>
              <a:rPr lang="en-US" dirty="0" smtClean="0"/>
              <a:t>SQL queries, caching</a:t>
            </a:r>
          </a:p>
          <a:p>
            <a:r>
              <a:rPr lang="en-US" dirty="0" smtClean="0"/>
              <a:t>Large data set sharing across users</a:t>
            </a:r>
          </a:p>
          <a:p>
            <a:pPr lvl="1"/>
            <a:r>
              <a:rPr lang="en-US" dirty="0" smtClean="0"/>
              <a:t>Data federation across DBs</a:t>
            </a:r>
          </a:p>
          <a:p>
            <a:r>
              <a:rPr lang="en-US" dirty="0" smtClean="0"/>
              <a:t>Fast query lookup, little other processing</a:t>
            </a:r>
          </a:p>
          <a:p>
            <a:pPr lvl="1"/>
            <a:r>
              <a:rPr lang="en-US" dirty="0" smtClean="0"/>
              <a:t>Indexing</a:t>
            </a:r>
          </a:p>
          <a:p>
            <a:r>
              <a:rPr lang="en-US" dirty="0"/>
              <a:t>Multiple, simultaneous updates to data</a:t>
            </a:r>
          </a:p>
          <a:p>
            <a:pPr lvl="1"/>
            <a:r>
              <a:rPr lang="en-US" dirty="0"/>
              <a:t>Transaction support</a:t>
            </a:r>
          </a:p>
          <a:p>
            <a:r>
              <a:rPr lang="en-US" dirty="0"/>
              <a:t>On-going data evolution</a:t>
            </a:r>
          </a:p>
          <a:p>
            <a:pPr lvl="1"/>
            <a:r>
              <a:rPr lang="en-US" dirty="0"/>
              <a:t>Journaling, </a:t>
            </a:r>
            <a:r>
              <a:rPr lang="en-US" dirty="0" smtClean="0"/>
              <a:t>archiving</a:t>
            </a:r>
          </a:p>
          <a:p>
            <a:r>
              <a:rPr lang="en-US" dirty="0" smtClean="0"/>
              <a:t>Web interfaces to data (especially dynamic)</a:t>
            </a:r>
          </a:p>
          <a:p>
            <a:pPr lvl="1"/>
            <a:r>
              <a:rPr lang="en-US" dirty="0" smtClean="0"/>
              <a:t>Consistent data query/retrieval model, external schemas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4624</TotalTime>
  <Words>2896</Words>
  <Application>Microsoft Macintosh PowerPoint</Application>
  <PresentationFormat>On-screen Show (4:3)</PresentationFormat>
  <Paragraphs>702</Paragraphs>
  <Slides>45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Equity</vt:lpstr>
      <vt:lpstr>Querying data in a SQL Database</vt:lpstr>
      <vt:lpstr>SI 601 Data Manipulation: Class Schedule (Some details may change) </vt:lpstr>
      <vt:lpstr>Today's Class Roadmap</vt:lpstr>
      <vt:lpstr>What is a database? And why are they fascinating and exciting?</vt:lpstr>
      <vt:lpstr>The basic unit of a database is a record</vt:lpstr>
      <vt:lpstr>Each table record typically has a special value called a primary key that uniquely identifies the record </vt:lpstr>
      <vt:lpstr>The primary key can be used to connect to records in other tables</vt:lpstr>
      <vt:lpstr>Example: Relational database of the Maine Music Box: an interactive, multimedia digital music library</vt:lpstr>
      <vt:lpstr>Why use a database?</vt:lpstr>
      <vt:lpstr>Relational Databases</vt:lpstr>
      <vt:lpstr>Other revolutionary database technologies</vt:lpstr>
      <vt:lpstr>What is a typical RDBMS?</vt:lpstr>
      <vt:lpstr>How is data in a relational database accessed? Most popular: Structured Query Language (SQL)</vt:lpstr>
      <vt:lpstr>What operations might we want to perform on a database?  </vt:lpstr>
      <vt:lpstr>What operations might we want to perform on a database?  </vt:lpstr>
      <vt:lpstr>What operations might we want to perform on a database?  </vt:lpstr>
      <vt:lpstr>What operations might we want to perform on a database?</vt:lpstr>
      <vt:lpstr>The parts of an example SQL SELECT statement</vt:lpstr>
      <vt:lpstr>SQL syntax is English-like</vt:lpstr>
      <vt:lpstr>DISTINCT</vt:lpstr>
      <vt:lpstr>WHERE Clause</vt:lpstr>
      <vt:lpstr>Comparison Operators</vt:lpstr>
      <vt:lpstr>The “In” Thing.. Or Not</vt:lpstr>
      <vt:lpstr>BETWEEN</vt:lpstr>
      <vt:lpstr>Wildcards and LIKE</vt:lpstr>
      <vt:lpstr>Using LIKE &amp; “_”</vt:lpstr>
      <vt:lpstr>NULL Means Nothing</vt:lpstr>
      <vt:lpstr>ORDER BY Clause</vt:lpstr>
      <vt:lpstr>Grouping/Aggregation Functions</vt:lpstr>
      <vt:lpstr>The HAVING clause</vt:lpstr>
      <vt:lpstr>Aggregation Functions</vt:lpstr>
      <vt:lpstr>Examples</vt:lpstr>
      <vt:lpstr>(INNER) JOIN</vt:lpstr>
      <vt:lpstr>LEFT (OUTER) JOIN</vt:lpstr>
      <vt:lpstr>Quiz</vt:lpstr>
      <vt:lpstr>Python database support: sqlite</vt:lpstr>
      <vt:lpstr>What is SQLite?</vt:lpstr>
      <vt:lpstr>Using Sqlite</vt:lpstr>
      <vt:lpstr>Step 1. Using sqlite connection object</vt:lpstr>
      <vt:lpstr>Step 2: Using the sqlite cursor object to write changes to a database</vt:lpstr>
      <vt:lpstr>Creating and deleting tables and records</vt:lpstr>
      <vt:lpstr>Retrieving data with SELECT statements in sqlite</vt:lpstr>
      <vt:lpstr>Other Python Packages for Database Connection</vt:lpstr>
      <vt:lpstr>Graphviz and pydot</vt:lpstr>
      <vt:lpstr>Graph (network) creation with pydot Graph visualization with Graphviz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601 Data Manipulation</dc:title>
  <dc:creator>Patrick</dc:creator>
  <cp:lastModifiedBy>Yuhang Wang</cp:lastModifiedBy>
  <cp:revision>175</cp:revision>
  <dcterms:created xsi:type="dcterms:W3CDTF">2012-01-09T19:48:27Z</dcterms:created>
  <dcterms:modified xsi:type="dcterms:W3CDTF">2015-02-02T23:45:12Z</dcterms:modified>
</cp:coreProperties>
</file>