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347" r:id="rId2"/>
    <p:sldId id="384" r:id="rId3"/>
    <p:sldId id="390" r:id="rId4"/>
    <p:sldId id="391" r:id="rId5"/>
    <p:sldId id="392" r:id="rId6"/>
    <p:sldId id="393" r:id="rId7"/>
    <p:sldId id="394" r:id="rId8"/>
    <p:sldId id="395" r:id="rId9"/>
    <p:sldId id="396" r:id="rId10"/>
    <p:sldId id="400" r:id="rId11"/>
    <p:sldId id="401" r:id="rId12"/>
    <p:sldId id="402" r:id="rId13"/>
    <p:sldId id="403" r:id="rId14"/>
    <p:sldId id="404" r:id="rId15"/>
    <p:sldId id="405" r:id="rId16"/>
    <p:sldId id="406" r:id="rId17"/>
    <p:sldId id="408" r:id="rId18"/>
    <p:sldId id="409" r:id="rId19"/>
    <p:sldId id="410" r:id="rId20"/>
    <p:sldId id="411" r:id="rId21"/>
    <p:sldId id="412" r:id="rId22"/>
    <p:sldId id="413" r:id="rId23"/>
    <p:sldId id="414" r:id="rId24"/>
    <p:sldId id="415" r:id="rId25"/>
    <p:sldId id="427" r:id="rId26"/>
    <p:sldId id="423" r:id="rId27"/>
    <p:sldId id="417" r:id="rId28"/>
    <p:sldId id="424" r:id="rId29"/>
    <p:sldId id="426" r:id="rId30"/>
    <p:sldId id="42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8239" autoAdjust="0"/>
  </p:normalViewPr>
  <p:slideViewPr>
    <p:cSldViewPr>
      <p:cViewPr varScale="1">
        <p:scale>
          <a:sx n="111" d="100"/>
          <a:sy n="111" d="100"/>
        </p:scale>
        <p:origin x="-154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9D99A3-3202-4D00-A9C9-77AEF91985E5}" type="datetimeFigureOut">
              <a:rPr lang="en-US" smtClean="0"/>
              <a:pPr/>
              <a:t>2/10/15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29BB333-1ECB-405F-A483-340F9A0F2871}" type="slidenum">
              <a:rPr lang="en-US" smtClean="0"/>
              <a:pPr/>
              <a:t>‹#›</a:t>
            </a:fld>
            <a:endParaRPr lang="en-US"/>
          </a:p>
        </p:txBody>
      </p:sp>
    </p:spTree>
    <p:extLst>
      <p:ext uri="{BB962C8B-B14F-4D97-AF65-F5344CB8AC3E}">
        <p14:creationId xmlns:p14="http://schemas.microsoft.com/office/powerpoint/2010/main" val="9621159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EA45FB-3C2B-4B9D-A2D5-13CC1193A30F}" type="datetimeFigureOut">
              <a:rPr lang="en-US" smtClean="0"/>
              <a:pPr/>
              <a:t>2/10/15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2B1A5B-A681-48C9-99EE-371D1AA221B0}" type="slidenum">
              <a:rPr lang="en-US" smtClean="0"/>
              <a:pPr/>
              <a:t>‹#›</a:t>
            </a:fld>
            <a:endParaRPr lang="en-US"/>
          </a:p>
        </p:txBody>
      </p:sp>
    </p:spTree>
    <p:extLst>
      <p:ext uri="{BB962C8B-B14F-4D97-AF65-F5344CB8AC3E}">
        <p14:creationId xmlns:p14="http://schemas.microsoft.com/office/powerpoint/2010/main" val="2948895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Terabytes – 10</a:t>
            </a:r>
            <a:r>
              <a:rPr lang="en-US" baseline="30000" dirty="0" smtClean="0"/>
              <a:t>12</a:t>
            </a:r>
            <a:endParaRPr lang="en-US" dirty="0" smtClean="0"/>
          </a:p>
          <a:p>
            <a:r>
              <a:rPr lang="en-US" dirty="0" smtClean="0"/>
              <a:t>Petabytes –</a:t>
            </a:r>
            <a:r>
              <a:rPr lang="en-US" baseline="0" dirty="0" smtClean="0"/>
              <a:t> </a:t>
            </a:r>
            <a:r>
              <a:rPr lang="en-US" dirty="0" smtClean="0"/>
              <a:t>10</a:t>
            </a:r>
            <a:r>
              <a:rPr lang="en-US" baseline="30000" dirty="0" smtClean="0"/>
              <a:t>15 </a:t>
            </a:r>
            <a:endParaRPr lang="en-US" dirty="0"/>
          </a:p>
        </p:txBody>
      </p:sp>
      <p:sp>
        <p:nvSpPr>
          <p:cNvPr id="4" name="Slide Number Placeholder 3"/>
          <p:cNvSpPr>
            <a:spLocks noGrp="1"/>
          </p:cNvSpPr>
          <p:nvPr>
            <p:ph type="sldNum" sz="quarter" idx="10"/>
          </p:nvPr>
        </p:nvSpPr>
        <p:spPr/>
        <p:txBody>
          <a:bodyPr/>
          <a:lstStyle/>
          <a:p>
            <a:fld id="{2A79E6AE-0EF3-E043-A5BC-85B98DF223BC}" type="slidenum">
              <a:rPr lang="en-US" smtClean="0"/>
              <a:t>4</a:t>
            </a:fld>
            <a:endParaRPr lang="en-US"/>
          </a:p>
        </p:txBody>
      </p:sp>
    </p:spTree>
    <p:extLst>
      <p:ext uri="{BB962C8B-B14F-4D97-AF65-F5344CB8AC3E}">
        <p14:creationId xmlns:p14="http://schemas.microsoft.com/office/powerpoint/2010/main" val="1349590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79E6AE-0EF3-E043-A5BC-85B98DF223BC}" type="slidenum">
              <a:rPr lang="en-US" smtClean="0"/>
              <a:t>9</a:t>
            </a:fld>
            <a:endParaRPr lang="en-US"/>
          </a:p>
        </p:txBody>
      </p:sp>
    </p:spTree>
    <p:extLst>
      <p:ext uri="{BB962C8B-B14F-4D97-AF65-F5344CB8AC3E}">
        <p14:creationId xmlns:p14="http://schemas.microsoft.com/office/powerpoint/2010/main" val="464594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Commodity does not mean consumer-class, but just not specialized enterprise machines</a:t>
            </a:r>
          </a:p>
          <a:p>
            <a:endParaRPr lang="en-US" dirty="0" smtClean="0"/>
          </a:p>
        </p:txBody>
      </p:sp>
      <p:sp>
        <p:nvSpPr>
          <p:cNvPr id="4" name="Slide Number Placeholder 3"/>
          <p:cNvSpPr>
            <a:spLocks noGrp="1"/>
          </p:cNvSpPr>
          <p:nvPr>
            <p:ph type="sldNum" sz="quarter" idx="10"/>
          </p:nvPr>
        </p:nvSpPr>
        <p:spPr/>
        <p:txBody>
          <a:bodyPr/>
          <a:lstStyle/>
          <a:p>
            <a:fld id="{2A79E6AE-0EF3-E043-A5BC-85B98DF223BC}" type="slidenum">
              <a:rPr lang="en-US" smtClean="0"/>
              <a:t>11</a:t>
            </a:fld>
            <a:endParaRPr lang="en-US"/>
          </a:p>
        </p:txBody>
      </p:sp>
    </p:spTree>
    <p:extLst>
      <p:ext uri="{BB962C8B-B14F-4D97-AF65-F5344CB8AC3E}">
        <p14:creationId xmlns:p14="http://schemas.microsoft.com/office/powerpoint/2010/main" val="2667097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Google white papers</a:t>
            </a:r>
            <a:endParaRPr lang="en-US" dirty="0"/>
          </a:p>
        </p:txBody>
      </p:sp>
      <p:sp>
        <p:nvSpPr>
          <p:cNvPr id="4" name="Slide Number Placeholder 3"/>
          <p:cNvSpPr>
            <a:spLocks noGrp="1"/>
          </p:cNvSpPr>
          <p:nvPr>
            <p:ph type="sldNum" sz="quarter" idx="10"/>
          </p:nvPr>
        </p:nvSpPr>
        <p:spPr/>
        <p:txBody>
          <a:bodyPr/>
          <a:lstStyle/>
          <a:p>
            <a:fld id="{2A79E6AE-0EF3-E043-A5BC-85B98DF223BC}" type="slidenum">
              <a:rPr lang="en-US" smtClean="0"/>
              <a:t>12</a:t>
            </a:fld>
            <a:endParaRPr lang="en-US"/>
          </a:p>
        </p:txBody>
      </p:sp>
    </p:spTree>
    <p:extLst>
      <p:ext uri="{BB962C8B-B14F-4D97-AF65-F5344CB8AC3E}">
        <p14:creationId xmlns:p14="http://schemas.microsoft.com/office/powerpoint/2010/main" val="923625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If your algorithm involves computing aggregates of any sort, chances are you can use a Combiner in order to perform some kind of initial aggregation before the data hits the reducer. The MapReduce framework runs combiners intelligently in order to reduce the amount of data that has to be written to disk and </a:t>
            </a:r>
            <a:r>
              <a:rPr lang="en-US" sz="1200" kern="1200" dirty="0" err="1" smtClean="0">
                <a:solidFill>
                  <a:schemeClr val="tx1"/>
                </a:solidFill>
                <a:latin typeface="+mn-lt"/>
                <a:ea typeface="+mn-ea"/>
                <a:cs typeface="+mn-cs"/>
              </a:rPr>
              <a:t>transfered</a:t>
            </a:r>
            <a:r>
              <a:rPr lang="en-US" sz="1200" kern="1200" dirty="0" smtClean="0">
                <a:solidFill>
                  <a:schemeClr val="tx1"/>
                </a:solidFill>
                <a:latin typeface="+mn-lt"/>
                <a:ea typeface="+mn-ea"/>
                <a:cs typeface="+mn-cs"/>
              </a:rPr>
              <a:t> over the network in between the Map and Reduce stages of computation.</a:t>
            </a:r>
            <a:endParaRPr lang="en-US" dirty="0"/>
          </a:p>
        </p:txBody>
      </p:sp>
      <p:sp>
        <p:nvSpPr>
          <p:cNvPr id="4" name="Slide Number Placeholder 3"/>
          <p:cNvSpPr>
            <a:spLocks noGrp="1"/>
          </p:cNvSpPr>
          <p:nvPr>
            <p:ph type="sldNum" sz="quarter" idx="10"/>
          </p:nvPr>
        </p:nvSpPr>
        <p:spPr/>
        <p:txBody>
          <a:bodyPr/>
          <a:lstStyle/>
          <a:p>
            <a:fld id="{2A79E6AE-0EF3-E043-A5BC-85B98DF223BC}" type="slidenum">
              <a:rPr lang="en-US" smtClean="0"/>
              <a:t>19</a:t>
            </a:fld>
            <a:endParaRPr lang="en-US"/>
          </a:p>
        </p:txBody>
      </p:sp>
    </p:spTree>
    <p:extLst>
      <p:ext uri="{BB962C8B-B14F-4D97-AF65-F5344CB8AC3E}">
        <p14:creationId xmlns:p14="http://schemas.microsoft.com/office/powerpoint/2010/main" val="1187099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www.youtube.com</a:t>
            </a:r>
            <a:r>
              <a:rPr lang="en-US" dirty="0" smtClean="0"/>
              <a:t>/</a:t>
            </a:r>
            <a:r>
              <a:rPr lang="en-US" dirty="0" err="1" smtClean="0"/>
              <a:t>watch?v</a:t>
            </a:r>
            <a:r>
              <a:rPr lang="en-US" dirty="0" smtClean="0"/>
              <a:t>=1_ly9dZnmWc</a:t>
            </a:r>
            <a:endParaRPr lang="en-US" dirty="0"/>
          </a:p>
        </p:txBody>
      </p:sp>
      <p:sp>
        <p:nvSpPr>
          <p:cNvPr id="4" name="Slide Number Placeholder 3"/>
          <p:cNvSpPr>
            <a:spLocks noGrp="1"/>
          </p:cNvSpPr>
          <p:nvPr>
            <p:ph type="sldNum" sz="quarter" idx="10"/>
          </p:nvPr>
        </p:nvSpPr>
        <p:spPr/>
        <p:txBody>
          <a:bodyPr/>
          <a:lstStyle/>
          <a:p>
            <a:fld id="{2A79E6AE-0EF3-E043-A5BC-85B98DF223BC}" type="slidenum">
              <a:rPr lang="en-US" smtClean="0"/>
              <a:t>20</a:t>
            </a:fld>
            <a:endParaRPr lang="en-US"/>
          </a:p>
        </p:txBody>
      </p:sp>
    </p:spTree>
    <p:extLst>
      <p:ext uri="{BB962C8B-B14F-4D97-AF65-F5344CB8AC3E}">
        <p14:creationId xmlns:p14="http://schemas.microsoft.com/office/powerpoint/2010/main" val="2308077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Secondary</a:t>
            </a:r>
            <a:r>
              <a:rPr lang="en-US" baseline="0" smtClean="0"/>
              <a:t> name node </a:t>
            </a:r>
            <a:r>
              <a:rPr lang="en-US" baseline="0" dirty="0" smtClean="0"/>
              <a:t>is not a demon. It pull the metadata from master name node and save it as a file image, then feed back to the master node fro persistence. </a:t>
            </a:r>
            <a:endParaRPr lang="en-US" dirty="0"/>
          </a:p>
        </p:txBody>
      </p:sp>
      <p:sp>
        <p:nvSpPr>
          <p:cNvPr id="4" name="Slide Number Placeholder 3"/>
          <p:cNvSpPr>
            <a:spLocks noGrp="1"/>
          </p:cNvSpPr>
          <p:nvPr>
            <p:ph type="sldNum" sz="quarter" idx="10"/>
          </p:nvPr>
        </p:nvSpPr>
        <p:spPr/>
        <p:txBody>
          <a:bodyPr/>
          <a:lstStyle/>
          <a:p>
            <a:fld id="{2A79E6AE-0EF3-E043-A5BC-85B98DF223BC}" type="slidenum">
              <a:rPr lang="en-US" smtClean="0"/>
              <a:t>21</a:t>
            </a:fld>
            <a:endParaRPr lang="en-US"/>
          </a:p>
        </p:txBody>
      </p:sp>
    </p:spTree>
    <p:extLst>
      <p:ext uri="{BB962C8B-B14F-4D97-AF65-F5344CB8AC3E}">
        <p14:creationId xmlns:p14="http://schemas.microsoft.com/office/powerpoint/2010/main" val="4161300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Secondary</a:t>
            </a:r>
            <a:r>
              <a:rPr lang="en-US" baseline="0" dirty="0" smtClean="0"/>
              <a:t> name node is not a demon. It pull the metadata from master name node and save it as a file image, then feed back to the master node fro persistence. </a:t>
            </a:r>
          </a:p>
          <a:p>
            <a:endParaRPr lang="en-US" baseline="0" dirty="0" smtClean="0"/>
          </a:p>
          <a:p>
            <a:r>
              <a:rPr lang="en-US" baseline="0" dirty="0" smtClean="0"/>
              <a:t>Tolerance = 2 nodes</a:t>
            </a:r>
            <a:endParaRPr lang="en-US" dirty="0"/>
          </a:p>
        </p:txBody>
      </p:sp>
      <p:sp>
        <p:nvSpPr>
          <p:cNvPr id="4" name="Slide Number Placeholder 3"/>
          <p:cNvSpPr>
            <a:spLocks noGrp="1"/>
          </p:cNvSpPr>
          <p:nvPr>
            <p:ph type="sldNum" sz="quarter" idx="10"/>
          </p:nvPr>
        </p:nvSpPr>
        <p:spPr/>
        <p:txBody>
          <a:bodyPr/>
          <a:lstStyle/>
          <a:p>
            <a:fld id="{2A79E6AE-0EF3-E043-A5BC-85B98DF223BC}" type="slidenum">
              <a:rPr lang="en-US" smtClean="0"/>
              <a:t>22</a:t>
            </a:fld>
            <a:endParaRPr lang="en-US"/>
          </a:p>
        </p:txBody>
      </p:sp>
    </p:spTree>
    <p:extLst>
      <p:ext uri="{BB962C8B-B14F-4D97-AF65-F5344CB8AC3E}">
        <p14:creationId xmlns:p14="http://schemas.microsoft.com/office/powerpoint/2010/main" val="4161300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4B83F90-0F8C-4C08-B322-B5281B13E729}" type="datetime1">
              <a:rPr lang="en-US" smtClean="0"/>
              <a:pPr/>
              <a:t>2/10/15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89AA9CD-E03E-470E-A1F1-67531AF0EE6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3E6EFA-2F75-42A7-BCE8-821E224D04CC}" type="datetime1">
              <a:rPr lang="en-US" smtClean="0"/>
              <a:pPr/>
              <a:t>2/10/15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AA9CD-E03E-470E-A1F1-67531AF0EE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65840E-FCCB-4BC7-908B-968F119264B5}" type="datetime1">
              <a:rPr lang="en-US" smtClean="0"/>
              <a:pPr/>
              <a:t>2/10/15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AA9CD-E03E-470E-A1F1-67531AF0EE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0DC1D03-1665-4F3A-9BCE-D2D2A9851494}" type="datetime1">
              <a:rPr lang="en-US" smtClean="0"/>
              <a:pPr/>
              <a:t>2/10/15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AA9CD-E03E-470E-A1F1-67531AF0EE6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5484732-750E-49D6-8DA5-7F6FA8F37597}" type="datetime1">
              <a:rPr lang="en-US" smtClean="0"/>
              <a:pPr/>
              <a:t>2/10/15</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89AA9CD-E03E-470E-A1F1-67531AF0EE6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7245709-DEAE-4D95-9C5A-9522F0B3290C}" type="datetime1">
              <a:rPr lang="en-US" smtClean="0"/>
              <a:pPr/>
              <a:t>2/10/15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AA9CD-E03E-470E-A1F1-67531AF0EE6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82C111A-D155-4E59-A871-67E658B01282}" type="datetime1">
              <a:rPr lang="en-US" smtClean="0"/>
              <a:pPr/>
              <a:t>2/10/15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9AA9CD-E03E-470E-A1F1-67531AF0EE6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7670C85-462B-41D1-87C6-3A4B723C725A}" type="datetime1">
              <a:rPr lang="en-US" smtClean="0"/>
              <a:pPr/>
              <a:t>2/10/15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9AA9CD-E03E-470E-A1F1-67531AF0EE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073BE2-1FF0-48D5-84F9-98F9AB0620A9}" type="datetime1">
              <a:rPr lang="en-US" smtClean="0"/>
              <a:pPr/>
              <a:t>2/10/15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9AA9CD-E03E-470E-A1F1-67531AF0EE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586364A-6B22-4A3B-9AEB-0D185DA849BD}" type="datetime1">
              <a:rPr lang="en-US" smtClean="0"/>
              <a:pPr/>
              <a:t>2/10/15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AA9CD-E03E-470E-A1F1-67531AF0EE6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2C8460-166E-4E19-B89B-4654D2BD199A}" type="datetime1">
              <a:rPr lang="en-US" smtClean="0"/>
              <a:pPr/>
              <a:t>2/10/15</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89AA9CD-E03E-470E-A1F1-67531AF0EE6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3E5BFD9-D550-4772-8C13-5592A3EF20EB}" type="datetime1">
              <a:rPr lang="en-US" smtClean="0"/>
              <a:pPr/>
              <a:t>2/10/15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89AA9CD-E03E-470E-A1F1-67531AF0EE6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hyperlink" Target="http://research.google.com/archive/bigtable.html" TargetMode="External"/><Relationship Id="rId6" Type="http://schemas.openxmlformats.org/officeDocument/2006/relationships/hyperlink" Target="http://research.google.com/archive/gfs.html" TargetMode="External"/><Relationship Id="rId7" Type="http://schemas.openxmlformats.org/officeDocument/2006/relationships/hyperlink" Target="http://research.google.com/archive/mapreduce.html"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hyperlink" Target="http://hortonworks.com/blog/apache-hadoop-yarn-concepts-and-application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pig.apache.org/" TargetMode="External"/><Relationship Id="rId4" Type="http://schemas.openxmlformats.org/officeDocument/2006/relationships/hyperlink" Target="http://hive.apache.org/" TargetMode="External"/><Relationship Id="rId5" Type="http://schemas.openxmlformats.org/officeDocument/2006/relationships/hyperlink" Target="http://www.cascading.org/" TargetMode="External"/><Relationship Id="rId6" Type="http://schemas.openxmlformats.org/officeDocument/2006/relationships/hyperlink" Target="https://github.com/twitter/scalding" TargetMode="External"/><Relationship Id="rId7" Type="http://schemas.openxmlformats.org/officeDocument/2006/relationships/hyperlink" Target="https://github.com/Yelp/mrjob" TargetMode="External"/><Relationship Id="rId1" Type="http://schemas.openxmlformats.org/officeDocument/2006/relationships/slideLayout" Target="../slideLayouts/slideLayout2.xml"/><Relationship Id="rId2" Type="http://schemas.openxmlformats.org/officeDocument/2006/relationships/hyperlink" Target="http://hadoop.apache.org/docs/r1.1.1/streaming.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hive.apache.or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Yelp/mrjob" TargetMode="External"/><Relationship Id="rId3" Type="http://schemas.openxmlformats.org/officeDocument/2006/relationships/hyperlink" Target="http://packages.python.org/mrjob/"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aen.github.io/hadoo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hortonworks.com/hadoop-tutorial/how-to-use-basic-pig-command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Winter </a:t>
            </a:r>
            <a:r>
              <a:rPr lang="en-US" dirty="0" smtClean="0"/>
              <a:t>2015</a:t>
            </a:r>
            <a:endParaRPr lang="en-US" dirty="0" smtClean="0"/>
          </a:p>
          <a:p>
            <a:r>
              <a:rPr lang="en-US" dirty="0" smtClean="0"/>
              <a:t>Instructor:  Dr.  Yuhang Wang</a:t>
            </a:r>
          </a:p>
        </p:txBody>
      </p:sp>
      <p:sp>
        <p:nvSpPr>
          <p:cNvPr id="2" name="Title 1"/>
          <p:cNvSpPr>
            <a:spLocks noGrp="1"/>
          </p:cNvSpPr>
          <p:nvPr>
            <p:ph type="ctrTitle"/>
          </p:nvPr>
        </p:nvSpPr>
        <p:spPr>
          <a:xfrm>
            <a:off x="304800" y="1524000"/>
            <a:ext cx="8534400" cy="1470025"/>
          </a:xfrm>
        </p:spPr>
        <p:txBody>
          <a:bodyPr>
            <a:normAutofit/>
          </a:bodyPr>
          <a:lstStyle/>
          <a:p>
            <a:r>
              <a:rPr lang="en-US" sz="3100" dirty="0"/>
              <a:t>Large-scale </a:t>
            </a:r>
            <a:r>
              <a:rPr lang="en-US" sz="3100" dirty="0" smtClean="0"/>
              <a:t>Data Manipulation on </a:t>
            </a:r>
            <a:r>
              <a:rPr lang="en-US" sz="3100" dirty="0" err="1" smtClean="0"/>
              <a:t>Hadoop</a:t>
            </a:r>
            <a:r>
              <a:rPr lang="en-US" sz="3100" dirty="0" smtClean="0"/>
              <a:t> Clusters: </a:t>
            </a:r>
            <a:r>
              <a:rPr lang="en-US" sz="3100" dirty="0" err="1"/>
              <a:t>MapReduce</a:t>
            </a:r>
            <a:r>
              <a:rPr lang="en-US" sz="3100" dirty="0"/>
              <a:t> </a:t>
            </a:r>
            <a:r>
              <a:rPr lang="en-US" sz="3100" dirty="0" smtClean="0"/>
              <a:t>and Pig</a:t>
            </a:r>
            <a:endParaRPr lang="en-US" sz="3100" dirty="0"/>
          </a:p>
        </p:txBody>
      </p:sp>
      <p:sp>
        <p:nvSpPr>
          <p:cNvPr id="5" name="Slide Number Placeholder 4"/>
          <p:cNvSpPr>
            <a:spLocks noGrp="1"/>
          </p:cNvSpPr>
          <p:nvPr>
            <p:ph type="sldNum" sz="quarter" idx="12"/>
          </p:nvPr>
        </p:nvSpPr>
        <p:spPr/>
        <p:txBody>
          <a:bodyPr/>
          <a:lstStyle/>
          <a:p>
            <a:fld id="{489AA9CD-E03E-470E-A1F1-67531AF0EE6B}" type="slidenum">
              <a:rPr lang="en-US" smtClean="0"/>
              <a:pPr/>
              <a:t>1</a:t>
            </a:fld>
            <a:endParaRPr lang="en-US"/>
          </a:p>
        </p:txBody>
      </p:sp>
      <p:sp>
        <p:nvSpPr>
          <p:cNvPr id="6" name="Rectangle 5"/>
          <p:cNvSpPr/>
          <p:nvPr/>
        </p:nvSpPr>
        <p:spPr>
          <a:xfrm>
            <a:off x="762000" y="6248400"/>
            <a:ext cx="8382000" cy="369332"/>
          </a:xfrm>
          <a:prstGeom prst="rect">
            <a:avLst/>
          </a:prstGeom>
        </p:spPr>
        <p:txBody>
          <a:bodyPr wrap="square">
            <a:spAutoFit/>
          </a:bodyPr>
          <a:lstStyle/>
          <a:p>
            <a:pPr algn="ctr"/>
            <a:r>
              <a:rPr lang="en-US" dirty="0" smtClean="0"/>
              <a:t>Some slides from: </a:t>
            </a:r>
            <a:r>
              <a:rPr lang="en-US" dirty="0" err="1"/>
              <a:t>Kevyn</a:t>
            </a:r>
            <a:r>
              <a:rPr lang="en-US" dirty="0"/>
              <a:t> Collins-</a:t>
            </a:r>
            <a:r>
              <a:rPr lang="en-US" dirty="0"/>
              <a:t>Thompson, Danny Wu  </a:t>
            </a:r>
            <a:endParaRPr lang="en-US" dirty="0"/>
          </a:p>
        </p:txBody>
      </p:sp>
    </p:spTree>
    <p:extLst>
      <p:ext uri="{BB962C8B-B14F-4D97-AF65-F5344CB8AC3E}">
        <p14:creationId xmlns:p14="http://schemas.microsoft.com/office/powerpoint/2010/main" val="3266021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Leading </a:t>
            </a:r>
            <a:r>
              <a:rPr lang="en-US" dirty="0" smtClean="0"/>
              <a:t>Open-</a:t>
            </a:r>
            <a:r>
              <a:rPr lang="en-US" dirty="0" smtClean="0"/>
              <a:t>Source P</a:t>
            </a:r>
            <a:r>
              <a:rPr lang="en-US" dirty="0" smtClean="0"/>
              <a:t>latform for </a:t>
            </a:r>
            <a:r>
              <a:rPr lang="en-US" dirty="0" smtClean="0"/>
              <a:t>Distributed </a:t>
            </a:r>
            <a:r>
              <a:rPr lang="en-US" dirty="0" smtClean="0"/>
              <a:t>Computing</a:t>
            </a:r>
            <a:r>
              <a:rPr lang="en-US" dirty="0" smtClean="0"/>
              <a:t>: Hadoop</a:t>
            </a:r>
            <a:endParaRPr lang="en-US" dirty="0"/>
          </a:p>
        </p:txBody>
      </p:sp>
      <p:pic>
        <p:nvPicPr>
          <p:cNvPr id="5" name="Picture 4"/>
          <p:cNvPicPr>
            <a:picLocks noChangeAspect="1"/>
          </p:cNvPicPr>
          <p:nvPr/>
        </p:nvPicPr>
        <p:blipFill>
          <a:blip r:embed="rId2"/>
          <a:stretch>
            <a:fillRect/>
          </a:stretch>
        </p:blipFill>
        <p:spPr>
          <a:xfrm>
            <a:off x="1524000" y="2895600"/>
            <a:ext cx="5442095" cy="1287962"/>
          </a:xfrm>
          <a:prstGeom prst="rect">
            <a:avLst/>
          </a:prstGeom>
        </p:spPr>
      </p:pic>
      <p:pic>
        <p:nvPicPr>
          <p:cNvPr id="6" name="Picture 5"/>
          <p:cNvPicPr>
            <a:picLocks noChangeAspect="1"/>
          </p:cNvPicPr>
          <p:nvPr/>
        </p:nvPicPr>
        <p:blipFill>
          <a:blip r:embed="rId3"/>
          <a:stretch>
            <a:fillRect/>
          </a:stretch>
        </p:blipFill>
        <p:spPr>
          <a:xfrm>
            <a:off x="175484" y="173273"/>
            <a:ext cx="1947658" cy="550717"/>
          </a:xfrm>
          <a:prstGeom prst="rect">
            <a:avLst/>
          </a:prstGeom>
        </p:spPr>
      </p:pic>
      <p:sp>
        <p:nvSpPr>
          <p:cNvPr id="4" name="TextBox 3"/>
          <p:cNvSpPr txBox="1"/>
          <p:nvPr/>
        </p:nvSpPr>
        <p:spPr>
          <a:xfrm>
            <a:off x="1219200" y="5181600"/>
            <a:ext cx="7543800" cy="369332"/>
          </a:xfrm>
          <a:prstGeom prst="rect">
            <a:avLst/>
          </a:prstGeom>
          <a:noFill/>
        </p:spPr>
        <p:txBody>
          <a:bodyPr wrap="square" rtlCol="0">
            <a:spAutoFit/>
          </a:bodyPr>
          <a:lstStyle/>
          <a:p>
            <a:r>
              <a:rPr lang="en-US" dirty="0" smtClean="0"/>
              <a:t>Legend has it that the name ‘</a:t>
            </a:r>
            <a:r>
              <a:rPr lang="en-US" dirty="0" err="1" smtClean="0"/>
              <a:t>hadoop</a:t>
            </a:r>
            <a:r>
              <a:rPr lang="en-US" dirty="0" smtClean="0"/>
              <a:t>’ was invented by Doug Cutting’s toddler son.</a:t>
            </a:r>
            <a:endParaRPr lang="en-US" dirty="0"/>
          </a:p>
        </p:txBody>
      </p:sp>
    </p:spTree>
    <p:extLst>
      <p:ext uri="{BB962C8B-B14F-4D97-AF65-F5344CB8AC3E}">
        <p14:creationId xmlns:p14="http://schemas.microsoft.com/office/powerpoint/2010/main" val="301304868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Leading framework: Hadoop</a:t>
            </a:r>
            <a:endParaRPr lang="en-US" b="1" dirty="0"/>
          </a:p>
        </p:txBody>
      </p:sp>
      <p:sp>
        <p:nvSpPr>
          <p:cNvPr id="3" name="Content Placeholder 2"/>
          <p:cNvSpPr>
            <a:spLocks noGrp="1"/>
          </p:cNvSpPr>
          <p:nvPr>
            <p:ph idx="1"/>
          </p:nvPr>
        </p:nvSpPr>
        <p:spPr>
          <a:xfrm>
            <a:off x="457199" y="1600200"/>
            <a:ext cx="8464153" cy="4936392"/>
          </a:xfrm>
        </p:spPr>
        <p:txBody>
          <a:bodyPr>
            <a:normAutofit/>
          </a:bodyPr>
          <a:lstStyle/>
          <a:p>
            <a:r>
              <a:rPr lang="en-US" dirty="0" smtClean="0"/>
              <a:t>A software framework for distributed computing</a:t>
            </a:r>
          </a:p>
          <a:p>
            <a:r>
              <a:rPr lang="en-US" dirty="0" smtClean="0"/>
              <a:t>Take 100 'commodity' machines that don't share memory or disk storage</a:t>
            </a:r>
          </a:p>
          <a:p>
            <a:r>
              <a:rPr lang="en-US" dirty="0" smtClean="0"/>
              <a:t>Turns commodity machines into a cluster</a:t>
            </a:r>
          </a:p>
          <a:p>
            <a:pPr marL="457200" lvl="1" indent="0">
              <a:buNone/>
            </a:pPr>
            <a:r>
              <a:rPr lang="en-US" i="1" dirty="0" smtClean="0"/>
              <a:t>	Redundant and Reliable</a:t>
            </a:r>
          </a:p>
          <a:p>
            <a:pPr marL="457200" lvl="1" indent="0">
              <a:buNone/>
            </a:pPr>
            <a:r>
              <a:rPr lang="en-US" i="1" dirty="0" smtClean="0"/>
              <a:t>	Powerful and Scalable</a:t>
            </a:r>
          </a:p>
          <a:p>
            <a:pPr marL="457200" lvl="1" indent="0">
              <a:buNone/>
            </a:pPr>
            <a:r>
              <a:rPr lang="en-US" i="1" dirty="0" smtClean="0"/>
              <a:t>	Cost-effective</a:t>
            </a:r>
          </a:p>
          <a:p>
            <a:r>
              <a:rPr lang="en-US" dirty="0" smtClean="0"/>
              <a:t>Java-based APIs to </a:t>
            </a:r>
            <a:r>
              <a:rPr lang="en-US" dirty="0" err="1" smtClean="0"/>
              <a:t>Hadoop</a:t>
            </a:r>
            <a:r>
              <a:rPr lang="en-US" dirty="0" smtClean="0"/>
              <a:t> services</a:t>
            </a:r>
          </a:p>
          <a:p>
            <a:pPr lvl="1"/>
            <a:r>
              <a:rPr lang="en-US" dirty="0" smtClean="0"/>
              <a:t>But calling these directly is tedious and error-prone so people use programming languages like pig to perform </a:t>
            </a:r>
            <a:r>
              <a:rPr lang="en-US" dirty="0" err="1" smtClean="0"/>
              <a:t>Hadoop</a:t>
            </a:r>
            <a:r>
              <a:rPr lang="en-US" dirty="0" smtClean="0"/>
              <a:t> jobs</a:t>
            </a:r>
          </a:p>
          <a:p>
            <a:r>
              <a:rPr lang="en-US" dirty="0" smtClean="0"/>
              <a:t>Batch mode</a:t>
            </a:r>
            <a:endParaRPr lang="en-US" dirty="0"/>
          </a:p>
        </p:txBody>
      </p:sp>
      <p:pic>
        <p:nvPicPr>
          <p:cNvPr id="4" name="Picture 3"/>
          <p:cNvPicPr>
            <a:picLocks noChangeAspect="1"/>
          </p:cNvPicPr>
          <p:nvPr/>
        </p:nvPicPr>
        <p:blipFill>
          <a:blip r:embed="rId3"/>
          <a:stretch>
            <a:fillRect/>
          </a:stretch>
        </p:blipFill>
        <p:spPr>
          <a:xfrm>
            <a:off x="1043447" y="3330763"/>
            <a:ext cx="317217" cy="283007"/>
          </a:xfrm>
          <a:prstGeom prst="rect">
            <a:avLst/>
          </a:prstGeom>
        </p:spPr>
      </p:pic>
      <p:pic>
        <p:nvPicPr>
          <p:cNvPr id="5" name="Picture 4"/>
          <p:cNvPicPr>
            <a:picLocks noChangeAspect="1"/>
          </p:cNvPicPr>
          <p:nvPr/>
        </p:nvPicPr>
        <p:blipFill>
          <a:blip r:embed="rId3"/>
          <a:stretch>
            <a:fillRect/>
          </a:stretch>
        </p:blipFill>
        <p:spPr>
          <a:xfrm>
            <a:off x="1043447" y="3796332"/>
            <a:ext cx="317217" cy="283007"/>
          </a:xfrm>
          <a:prstGeom prst="rect">
            <a:avLst/>
          </a:prstGeom>
        </p:spPr>
      </p:pic>
      <p:pic>
        <p:nvPicPr>
          <p:cNvPr id="6" name="Picture 5"/>
          <p:cNvPicPr>
            <a:picLocks noChangeAspect="1"/>
          </p:cNvPicPr>
          <p:nvPr/>
        </p:nvPicPr>
        <p:blipFill>
          <a:blip r:embed="rId3"/>
          <a:stretch>
            <a:fillRect/>
          </a:stretch>
        </p:blipFill>
        <p:spPr>
          <a:xfrm>
            <a:off x="1043446" y="4215375"/>
            <a:ext cx="317217" cy="283007"/>
          </a:xfrm>
          <a:prstGeom prst="rect">
            <a:avLst/>
          </a:prstGeom>
        </p:spPr>
      </p:pic>
    </p:spTree>
    <p:extLst>
      <p:ext uri="{BB962C8B-B14F-4D97-AF65-F5344CB8AC3E}">
        <p14:creationId xmlns:p14="http://schemas.microsoft.com/office/powerpoint/2010/main" val="42000525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Leading framework: Hadoop</a:t>
            </a:r>
          </a:p>
        </p:txBody>
      </p:sp>
      <p:sp>
        <p:nvSpPr>
          <p:cNvPr id="5" name="TextBox 4"/>
          <p:cNvSpPr txBox="1"/>
          <p:nvPr/>
        </p:nvSpPr>
        <p:spPr>
          <a:xfrm>
            <a:off x="480893" y="2701331"/>
            <a:ext cx="3422199" cy="461665"/>
          </a:xfrm>
          <a:prstGeom prst="rect">
            <a:avLst/>
          </a:prstGeom>
          <a:noFill/>
        </p:spPr>
        <p:txBody>
          <a:bodyPr wrap="square" rtlCol="0">
            <a:spAutoFit/>
          </a:bodyPr>
          <a:lstStyle/>
          <a:p>
            <a:r>
              <a:rPr lang="en-US" sz="2400" dirty="0" smtClean="0"/>
              <a:t>Google File System (GFS)</a:t>
            </a:r>
            <a:endParaRPr lang="en-US" sz="2400" dirty="0"/>
          </a:p>
        </p:txBody>
      </p:sp>
      <p:pic>
        <p:nvPicPr>
          <p:cNvPr id="6" name="Picture 5"/>
          <p:cNvPicPr>
            <a:picLocks noChangeAspect="1"/>
          </p:cNvPicPr>
          <p:nvPr/>
        </p:nvPicPr>
        <p:blipFill>
          <a:blip r:embed="rId3"/>
          <a:stretch>
            <a:fillRect/>
          </a:stretch>
        </p:blipFill>
        <p:spPr>
          <a:xfrm>
            <a:off x="182459" y="2009389"/>
            <a:ext cx="1597900" cy="564314"/>
          </a:xfrm>
          <a:prstGeom prst="rect">
            <a:avLst/>
          </a:prstGeom>
        </p:spPr>
      </p:pic>
      <p:pic>
        <p:nvPicPr>
          <p:cNvPr id="7" name="Picture 6"/>
          <p:cNvPicPr>
            <a:picLocks noChangeAspect="1"/>
          </p:cNvPicPr>
          <p:nvPr/>
        </p:nvPicPr>
        <p:blipFill>
          <a:blip r:embed="rId4"/>
          <a:stretch>
            <a:fillRect/>
          </a:stretch>
        </p:blipFill>
        <p:spPr>
          <a:xfrm>
            <a:off x="4340885" y="1926631"/>
            <a:ext cx="2153371" cy="647072"/>
          </a:xfrm>
          <a:prstGeom prst="rect">
            <a:avLst/>
          </a:prstGeom>
        </p:spPr>
      </p:pic>
      <p:sp>
        <p:nvSpPr>
          <p:cNvPr id="8" name="TextBox 7"/>
          <p:cNvSpPr txBox="1"/>
          <p:nvPr/>
        </p:nvSpPr>
        <p:spPr>
          <a:xfrm>
            <a:off x="457200" y="3846674"/>
            <a:ext cx="2620610" cy="461665"/>
          </a:xfrm>
          <a:prstGeom prst="rect">
            <a:avLst/>
          </a:prstGeom>
          <a:noFill/>
        </p:spPr>
        <p:txBody>
          <a:bodyPr wrap="square" rtlCol="0">
            <a:spAutoFit/>
          </a:bodyPr>
          <a:lstStyle/>
          <a:p>
            <a:r>
              <a:rPr lang="en-US" sz="2400" dirty="0" smtClean="0"/>
              <a:t>MapReduce</a:t>
            </a:r>
            <a:endParaRPr lang="en-US" sz="2400" dirty="0"/>
          </a:p>
        </p:txBody>
      </p:sp>
      <p:sp>
        <p:nvSpPr>
          <p:cNvPr id="9" name="TextBox 8"/>
          <p:cNvSpPr txBox="1"/>
          <p:nvPr/>
        </p:nvSpPr>
        <p:spPr>
          <a:xfrm>
            <a:off x="480894" y="4980029"/>
            <a:ext cx="2620610" cy="461665"/>
          </a:xfrm>
          <a:prstGeom prst="rect">
            <a:avLst/>
          </a:prstGeom>
          <a:noFill/>
        </p:spPr>
        <p:txBody>
          <a:bodyPr wrap="square" rtlCol="0">
            <a:spAutoFit/>
          </a:bodyPr>
          <a:lstStyle/>
          <a:p>
            <a:r>
              <a:rPr lang="en-US" sz="2400" dirty="0" err="1" smtClean="0"/>
              <a:t>BigTable</a:t>
            </a:r>
            <a:endParaRPr lang="en-US" sz="2400" dirty="0"/>
          </a:p>
        </p:txBody>
      </p:sp>
      <p:sp>
        <p:nvSpPr>
          <p:cNvPr id="10" name="TextBox 9"/>
          <p:cNvSpPr txBox="1"/>
          <p:nvPr/>
        </p:nvSpPr>
        <p:spPr>
          <a:xfrm>
            <a:off x="4791051" y="2701331"/>
            <a:ext cx="4352949" cy="830997"/>
          </a:xfrm>
          <a:prstGeom prst="rect">
            <a:avLst/>
          </a:prstGeom>
          <a:noFill/>
        </p:spPr>
        <p:txBody>
          <a:bodyPr wrap="square" rtlCol="0">
            <a:spAutoFit/>
          </a:bodyPr>
          <a:lstStyle/>
          <a:p>
            <a:r>
              <a:rPr lang="en-US" sz="2400" dirty="0" smtClean="0"/>
              <a:t>Hadoop Distributed File System (HDFS)</a:t>
            </a:r>
            <a:endParaRPr lang="en-US" sz="2400" dirty="0"/>
          </a:p>
        </p:txBody>
      </p:sp>
      <p:sp>
        <p:nvSpPr>
          <p:cNvPr id="11" name="TextBox 10"/>
          <p:cNvSpPr txBox="1"/>
          <p:nvPr/>
        </p:nvSpPr>
        <p:spPr>
          <a:xfrm>
            <a:off x="4780212" y="3846674"/>
            <a:ext cx="3906588" cy="461665"/>
          </a:xfrm>
          <a:prstGeom prst="rect">
            <a:avLst/>
          </a:prstGeom>
          <a:noFill/>
        </p:spPr>
        <p:txBody>
          <a:bodyPr wrap="square" rtlCol="0">
            <a:spAutoFit/>
          </a:bodyPr>
          <a:lstStyle/>
          <a:p>
            <a:r>
              <a:rPr lang="en-US" sz="2400" dirty="0" smtClean="0"/>
              <a:t>Hadoop MapReduce</a:t>
            </a:r>
            <a:endParaRPr lang="en-US" sz="2400" dirty="0"/>
          </a:p>
        </p:txBody>
      </p:sp>
      <p:sp>
        <p:nvSpPr>
          <p:cNvPr id="12" name="TextBox 11"/>
          <p:cNvSpPr txBox="1"/>
          <p:nvPr/>
        </p:nvSpPr>
        <p:spPr>
          <a:xfrm>
            <a:off x="4780212" y="4980029"/>
            <a:ext cx="2620610" cy="461665"/>
          </a:xfrm>
          <a:prstGeom prst="rect">
            <a:avLst/>
          </a:prstGeom>
          <a:noFill/>
        </p:spPr>
        <p:txBody>
          <a:bodyPr wrap="square" rtlCol="0">
            <a:spAutoFit/>
          </a:bodyPr>
          <a:lstStyle/>
          <a:p>
            <a:r>
              <a:rPr lang="en-US" sz="2400" dirty="0" smtClean="0"/>
              <a:t>Hadoop </a:t>
            </a:r>
            <a:r>
              <a:rPr lang="en-US" sz="2400" dirty="0" err="1" smtClean="0"/>
              <a:t>HBase</a:t>
            </a:r>
            <a:endParaRPr lang="en-US" sz="2400" dirty="0"/>
          </a:p>
        </p:txBody>
      </p:sp>
      <p:sp>
        <p:nvSpPr>
          <p:cNvPr id="3" name="TextBox 2"/>
          <p:cNvSpPr txBox="1"/>
          <p:nvPr/>
        </p:nvSpPr>
        <p:spPr>
          <a:xfrm>
            <a:off x="1791199" y="6171674"/>
            <a:ext cx="4705519" cy="369332"/>
          </a:xfrm>
          <a:prstGeom prst="rect">
            <a:avLst/>
          </a:prstGeom>
          <a:noFill/>
        </p:spPr>
        <p:txBody>
          <a:bodyPr wrap="none" rtlCol="0">
            <a:spAutoFit/>
          </a:bodyPr>
          <a:lstStyle/>
          <a:p>
            <a:r>
              <a:rPr lang="en-US" dirty="0" smtClean="0"/>
              <a:t>Originally developed at Google.  See paper links.</a:t>
            </a:r>
            <a:endParaRPr lang="en-US" dirty="0"/>
          </a:p>
        </p:txBody>
      </p:sp>
      <p:sp>
        <p:nvSpPr>
          <p:cNvPr id="4" name="TextBox 3"/>
          <p:cNvSpPr txBox="1"/>
          <p:nvPr/>
        </p:nvSpPr>
        <p:spPr>
          <a:xfrm>
            <a:off x="273949" y="5572482"/>
            <a:ext cx="4871270" cy="646331"/>
          </a:xfrm>
          <a:prstGeom prst="rect">
            <a:avLst/>
          </a:prstGeom>
          <a:noFill/>
        </p:spPr>
        <p:txBody>
          <a:bodyPr wrap="none" rtlCol="0">
            <a:spAutoFit/>
          </a:bodyPr>
          <a:lstStyle/>
          <a:p>
            <a:r>
              <a:rPr lang="en-US" dirty="0">
                <a:hlinkClick r:id="rId5"/>
              </a:rPr>
              <a:t>http</a:t>
            </a:r>
            <a:r>
              <a:rPr lang="en-US">
                <a:hlinkClick r:id="rId5"/>
              </a:rPr>
              <a:t>://</a:t>
            </a:r>
            <a:r>
              <a:rPr lang="en-US" smtClean="0">
                <a:hlinkClick r:id="rId5"/>
              </a:rPr>
              <a:t>research.google.com/archive/bigtable.html</a:t>
            </a:r>
            <a:endParaRPr lang="en-US" smtClean="0"/>
          </a:p>
          <a:p>
            <a:endParaRPr lang="en-US" dirty="0"/>
          </a:p>
        </p:txBody>
      </p:sp>
      <p:sp>
        <p:nvSpPr>
          <p:cNvPr id="13" name="TextBox 12"/>
          <p:cNvSpPr txBox="1"/>
          <p:nvPr/>
        </p:nvSpPr>
        <p:spPr>
          <a:xfrm>
            <a:off x="273949" y="3332617"/>
            <a:ext cx="4378443" cy="646331"/>
          </a:xfrm>
          <a:prstGeom prst="rect">
            <a:avLst/>
          </a:prstGeom>
          <a:noFill/>
        </p:spPr>
        <p:txBody>
          <a:bodyPr wrap="none" rtlCol="0">
            <a:spAutoFit/>
          </a:bodyPr>
          <a:lstStyle/>
          <a:p>
            <a:r>
              <a:rPr lang="en-US" dirty="0">
                <a:hlinkClick r:id="rId6"/>
              </a:rPr>
              <a:t>http://</a:t>
            </a:r>
            <a:r>
              <a:rPr lang="en-US" dirty="0" smtClean="0">
                <a:hlinkClick r:id="rId6"/>
              </a:rPr>
              <a:t>research.google.com/archive/gfs.html</a:t>
            </a:r>
            <a:endParaRPr lang="en-US" dirty="0" smtClean="0"/>
          </a:p>
          <a:p>
            <a:endParaRPr lang="en-US" dirty="0" smtClean="0"/>
          </a:p>
        </p:txBody>
      </p:sp>
      <p:sp>
        <p:nvSpPr>
          <p:cNvPr id="14" name="TextBox 13"/>
          <p:cNvSpPr txBox="1"/>
          <p:nvPr/>
        </p:nvSpPr>
        <p:spPr>
          <a:xfrm>
            <a:off x="273949" y="4386413"/>
            <a:ext cx="5182316" cy="646331"/>
          </a:xfrm>
          <a:prstGeom prst="rect">
            <a:avLst/>
          </a:prstGeom>
          <a:noFill/>
        </p:spPr>
        <p:txBody>
          <a:bodyPr wrap="none" rtlCol="0">
            <a:spAutoFit/>
          </a:bodyPr>
          <a:lstStyle/>
          <a:p>
            <a:r>
              <a:rPr lang="en-US" dirty="0">
                <a:hlinkClick r:id="rId7"/>
              </a:rPr>
              <a:t>http://</a:t>
            </a:r>
            <a:r>
              <a:rPr lang="en-US" dirty="0" smtClean="0">
                <a:hlinkClick r:id="rId7"/>
              </a:rPr>
              <a:t>research.google.com/archive/mapreduce.html</a:t>
            </a:r>
            <a:endParaRPr lang="en-US" dirty="0" smtClean="0"/>
          </a:p>
          <a:p>
            <a:endParaRPr lang="en-US" dirty="0"/>
          </a:p>
        </p:txBody>
      </p:sp>
    </p:spTree>
    <p:extLst>
      <p:ext uri="{BB962C8B-B14F-4D97-AF65-F5344CB8AC3E}">
        <p14:creationId xmlns:p14="http://schemas.microsoft.com/office/powerpoint/2010/main" val="409596154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Leading framework: Hadoop</a:t>
            </a:r>
          </a:p>
        </p:txBody>
      </p:sp>
      <p:sp>
        <p:nvSpPr>
          <p:cNvPr id="3" name="Content Placeholder 2"/>
          <p:cNvSpPr>
            <a:spLocks noGrp="1"/>
          </p:cNvSpPr>
          <p:nvPr>
            <p:ph idx="1"/>
          </p:nvPr>
        </p:nvSpPr>
        <p:spPr>
          <a:xfrm>
            <a:off x="457200" y="1600200"/>
            <a:ext cx="8229600" cy="2466777"/>
          </a:xfrm>
        </p:spPr>
        <p:txBody>
          <a:bodyPr>
            <a:normAutofit fontScale="92500" lnSpcReduction="10000"/>
          </a:bodyPr>
          <a:lstStyle/>
          <a:p>
            <a:pPr marL="0" indent="0">
              <a:buNone/>
            </a:pPr>
            <a:r>
              <a:rPr lang="en-US" dirty="0" smtClean="0"/>
              <a:t>Major components</a:t>
            </a:r>
          </a:p>
          <a:p>
            <a:pPr marL="971550" lvl="1" indent="-514350">
              <a:buFont typeface="+mj-lt"/>
              <a:buAutoNum type="arabicPeriod"/>
            </a:pPr>
            <a:r>
              <a:rPr lang="en-US" dirty="0" smtClean="0"/>
              <a:t>MapReduce (algorithm)</a:t>
            </a:r>
          </a:p>
          <a:p>
            <a:pPr marL="1200150" lvl="2" indent="-342900"/>
            <a:r>
              <a:rPr lang="en-US" dirty="0" smtClean="0"/>
              <a:t>A programming model for large-scale data processing</a:t>
            </a:r>
          </a:p>
          <a:p>
            <a:pPr marL="971550" lvl="1" indent="-514350">
              <a:buFont typeface="+mj-lt"/>
              <a:buAutoNum type="arabicPeriod"/>
            </a:pPr>
            <a:r>
              <a:rPr lang="en-US" dirty="0" smtClean="0"/>
              <a:t>Hadoop Distributed File System (data storage)</a:t>
            </a:r>
          </a:p>
          <a:p>
            <a:pPr lvl="2"/>
            <a:r>
              <a:rPr lang="en-US" dirty="0" smtClean="0"/>
              <a:t> Stores and aggregates data on cluster machines</a:t>
            </a:r>
          </a:p>
          <a:p>
            <a:pPr marL="971550" lvl="1" indent="-514350">
              <a:buFont typeface="+mj-lt"/>
              <a:buAutoNum type="arabicPeriod"/>
            </a:pPr>
            <a:r>
              <a:rPr lang="en-US" dirty="0" smtClean="0"/>
              <a:t>Hardware Architecture</a:t>
            </a:r>
          </a:p>
          <a:p>
            <a:pPr marL="1200150" lvl="2" indent="-342900"/>
            <a:r>
              <a:rPr lang="en-US" dirty="0" smtClean="0"/>
              <a:t>Networked machines</a:t>
            </a:r>
            <a:endParaRPr lang="en-US" dirty="0"/>
          </a:p>
        </p:txBody>
      </p:sp>
      <p:pic>
        <p:nvPicPr>
          <p:cNvPr id="1028" name="Picture 4" descr="http://www.michael-noll.com/blog/uploads/Yahoo-hadoop-cluster_OSCON_2007.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2695" y="4428291"/>
            <a:ext cx="3756025" cy="16213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90045" y="6180123"/>
            <a:ext cx="6001323" cy="461665"/>
          </a:xfrm>
          <a:prstGeom prst="rect">
            <a:avLst/>
          </a:prstGeom>
          <a:noFill/>
        </p:spPr>
        <p:txBody>
          <a:bodyPr wrap="none" rtlCol="0">
            <a:spAutoFit/>
          </a:bodyPr>
          <a:lstStyle/>
          <a:p>
            <a:pPr algn="ctr"/>
            <a:r>
              <a:rPr lang="en-US" sz="1200" i="1" dirty="0"/>
              <a:t> Cluster of machines running </a:t>
            </a:r>
            <a:r>
              <a:rPr lang="en-US" sz="1200" i="1" dirty="0" err="1"/>
              <a:t>Hadoop</a:t>
            </a:r>
            <a:r>
              <a:rPr lang="en-US" sz="1200" i="1" dirty="0"/>
              <a:t> at Yahoo! (Source: Yahoo</a:t>
            </a:r>
            <a:r>
              <a:rPr lang="en-US" sz="1200" i="1" dirty="0" smtClean="0"/>
              <a:t>!) via</a:t>
            </a:r>
          </a:p>
          <a:p>
            <a:pPr algn="ctr"/>
            <a:r>
              <a:rPr lang="en-US" sz="1200" dirty="0"/>
              <a:t>http://www.michael-noll.com/tutorials/running-hadoop-on-ubuntu-linux-multi-node-cluster/</a:t>
            </a:r>
          </a:p>
        </p:txBody>
      </p:sp>
    </p:spTree>
    <p:extLst>
      <p:ext uri="{BB962C8B-B14F-4D97-AF65-F5344CB8AC3E}">
        <p14:creationId xmlns:p14="http://schemas.microsoft.com/office/powerpoint/2010/main" val="51563117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typical </a:t>
            </a:r>
            <a:r>
              <a:rPr lang="en-US" dirty="0" err="1" smtClean="0"/>
              <a:t>MapReduce</a:t>
            </a:r>
            <a:r>
              <a:rPr lang="en-US" dirty="0" smtClean="0"/>
              <a:t> problem</a:t>
            </a:r>
            <a:endParaRPr lang="en-US" dirty="0"/>
          </a:p>
        </p:txBody>
      </p:sp>
      <p:sp>
        <p:nvSpPr>
          <p:cNvPr id="3" name="Content Placeholder 2"/>
          <p:cNvSpPr>
            <a:spLocks noGrp="1"/>
          </p:cNvSpPr>
          <p:nvPr>
            <p:ph idx="1"/>
          </p:nvPr>
        </p:nvSpPr>
        <p:spPr/>
        <p:txBody>
          <a:bodyPr>
            <a:normAutofit/>
          </a:bodyPr>
          <a:lstStyle/>
          <a:p>
            <a:r>
              <a:rPr lang="en-US" dirty="0" smtClean="0"/>
              <a:t>Read a bunch of data (set of records)</a:t>
            </a:r>
          </a:p>
          <a:p>
            <a:r>
              <a:rPr lang="en-US" u="sng" dirty="0" smtClean="0"/>
              <a:t>Map</a:t>
            </a:r>
            <a:r>
              <a:rPr lang="en-US" dirty="0" smtClean="0"/>
              <a:t>:   for each record,</a:t>
            </a:r>
          </a:p>
          <a:p>
            <a:pPr lvl="1"/>
            <a:r>
              <a:rPr lang="en-US" dirty="0" smtClean="0"/>
              <a:t>Extract something you care about.</a:t>
            </a:r>
          </a:p>
          <a:p>
            <a:r>
              <a:rPr lang="en-US" dirty="0" smtClean="0"/>
              <a:t>Sort and group the extracted records</a:t>
            </a:r>
          </a:p>
          <a:p>
            <a:r>
              <a:rPr lang="en-US" u="sng" dirty="0" smtClean="0"/>
              <a:t>Reduce</a:t>
            </a:r>
            <a:r>
              <a:rPr lang="en-US" dirty="0" smtClean="0"/>
              <a:t>:  For all groups:</a:t>
            </a:r>
          </a:p>
          <a:p>
            <a:pPr lvl="1"/>
            <a:r>
              <a:rPr lang="en-US" dirty="0" smtClean="0"/>
              <a:t>Summarize, filter, transform, aggregate</a:t>
            </a:r>
          </a:p>
          <a:p>
            <a:pPr lvl="1"/>
            <a:r>
              <a:rPr lang="en-US" dirty="0" smtClean="0"/>
              <a:t>Collapse the group into a result row</a:t>
            </a:r>
          </a:p>
          <a:p>
            <a:r>
              <a:rPr lang="en-US" dirty="0" smtClean="0"/>
              <a:t>Write out the results</a:t>
            </a:r>
          </a:p>
        </p:txBody>
      </p:sp>
      <p:sp>
        <p:nvSpPr>
          <p:cNvPr id="4" name="Explosion 2 3"/>
          <p:cNvSpPr/>
          <p:nvPr/>
        </p:nvSpPr>
        <p:spPr>
          <a:xfrm>
            <a:off x="4343400" y="846138"/>
            <a:ext cx="4648200" cy="5033962"/>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This framework is the same for all problems:</a:t>
            </a:r>
          </a:p>
          <a:p>
            <a:pPr algn="ctr"/>
            <a:endParaRPr lang="en-US" dirty="0"/>
          </a:p>
          <a:p>
            <a:pPr algn="ctr"/>
            <a:r>
              <a:rPr lang="en-US" dirty="0" smtClean="0"/>
              <a:t>We just change Map and Reduce steps to fit the problem</a:t>
            </a:r>
            <a:endParaRPr lang="en-US" dirty="0"/>
          </a:p>
        </p:txBody>
      </p:sp>
    </p:spTree>
    <p:extLst>
      <p:ext uri="{BB962C8B-B14F-4D97-AF65-F5344CB8AC3E}">
        <p14:creationId xmlns:p14="http://schemas.microsoft.com/office/powerpoint/2010/main" val="5742109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MapReduce – Word Count</a:t>
            </a:r>
            <a:endParaRPr lang="en-US" b="1" dirty="0"/>
          </a:p>
        </p:txBody>
      </p:sp>
      <p:pic>
        <p:nvPicPr>
          <p:cNvPr id="4" name="Picture 3"/>
          <p:cNvPicPr>
            <a:picLocks noChangeAspect="1"/>
          </p:cNvPicPr>
          <p:nvPr/>
        </p:nvPicPr>
        <p:blipFill>
          <a:blip r:embed="rId2"/>
          <a:stretch>
            <a:fillRect/>
          </a:stretch>
        </p:blipFill>
        <p:spPr>
          <a:xfrm>
            <a:off x="0" y="1839665"/>
            <a:ext cx="9144000" cy="3559409"/>
          </a:xfrm>
          <a:prstGeom prst="rect">
            <a:avLst/>
          </a:prstGeom>
        </p:spPr>
      </p:pic>
      <p:sp>
        <p:nvSpPr>
          <p:cNvPr id="3" name="TextBox 2"/>
          <p:cNvSpPr txBox="1"/>
          <p:nvPr/>
        </p:nvSpPr>
        <p:spPr>
          <a:xfrm>
            <a:off x="0" y="6257030"/>
            <a:ext cx="4789029" cy="584776"/>
          </a:xfrm>
          <a:prstGeom prst="rect">
            <a:avLst/>
          </a:prstGeom>
          <a:noFill/>
        </p:spPr>
        <p:txBody>
          <a:bodyPr wrap="none" rtlCol="0">
            <a:spAutoFit/>
          </a:bodyPr>
          <a:lstStyle/>
          <a:p>
            <a:r>
              <a:rPr lang="en-US" i="1" dirty="0" smtClean="0"/>
              <a:t>Slide from Basic Introduction to Apache Hadoop</a:t>
            </a:r>
          </a:p>
          <a:p>
            <a:r>
              <a:rPr lang="en-US" sz="1400" dirty="0" smtClean="0">
                <a:solidFill>
                  <a:srgbClr val="0000FF"/>
                </a:solidFill>
              </a:rPr>
              <a:t>http</a:t>
            </a:r>
            <a:r>
              <a:rPr lang="en-US" sz="1400" dirty="0">
                <a:solidFill>
                  <a:srgbClr val="0000FF"/>
                </a:solidFill>
              </a:rPr>
              <a:t>://</a:t>
            </a:r>
            <a:r>
              <a:rPr lang="en-US" sz="1400" dirty="0" err="1">
                <a:solidFill>
                  <a:srgbClr val="0000FF"/>
                </a:solidFill>
              </a:rPr>
              <a:t>www.youtube.com</a:t>
            </a:r>
            <a:r>
              <a:rPr lang="en-US" sz="1400" dirty="0">
                <a:solidFill>
                  <a:srgbClr val="0000FF"/>
                </a:solidFill>
              </a:rPr>
              <a:t>/</a:t>
            </a:r>
            <a:r>
              <a:rPr lang="en-US" sz="1400" dirty="0" err="1">
                <a:solidFill>
                  <a:srgbClr val="0000FF"/>
                </a:solidFill>
              </a:rPr>
              <a:t>watch?v</a:t>
            </a:r>
            <a:r>
              <a:rPr lang="en-US" sz="1400" dirty="0">
                <a:solidFill>
                  <a:srgbClr val="0000FF"/>
                </a:solidFill>
              </a:rPr>
              <a:t>=OoEpfb6yga8</a:t>
            </a:r>
          </a:p>
        </p:txBody>
      </p:sp>
      <p:sp>
        <p:nvSpPr>
          <p:cNvPr id="5" name="Oval 4"/>
          <p:cNvSpPr/>
          <p:nvPr/>
        </p:nvSpPr>
        <p:spPr>
          <a:xfrm>
            <a:off x="4476165" y="2307944"/>
            <a:ext cx="991262" cy="3361233"/>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5157654" y="5484511"/>
            <a:ext cx="3082204" cy="646331"/>
          </a:xfrm>
          <a:prstGeom prst="rect">
            <a:avLst/>
          </a:prstGeom>
          <a:noFill/>
        </p:spPr>
        <p:txBody>
          <a:bodyPr wrap="square" rtlCol="0">
            <a:spAutoFit/>
          </a:bodyPr>
          <a:lstStyle/>
          <a:p>
            <a:r>
              <a:rPr lang="en-US" dirty="0" smtClean="0">
                <a:solidFill>
                  <a:srgbClr val="FF0000"/>
                </a:solidFill>
              </a:rPr>
              <a:t>Copy data between nodes based on the keys</a:t>
            </a:r>
            <a:endParaRPr lang="en-US" dirty="0">
              <a:solidFill>
                <a:srgbClr val="FF0000"/>
              </a:solidFill>
            </a:endParaRPr>
          </a:p>
        </p:txBody>
      </p:sp>
    </p:spTree>
    <p:extLst>
      <p:ext uri="{BB962C8B-B14F-4D97-AF65-F5344CB8AC3E}">
        <p14:creationId xmlns:p14="http://schemas.microsoft.com/office/powerpoint/2010/main" val="6630189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Assumptions of MapReduce</a:t>
            </a:r>
            <a:endParaRPr lang="en-US" b="1" dirty="0"/>
          </a:p>
        </p:txBody>
      </p:sp>
      <p:sp>
        <p:nvSpPr>
          <p:cNvPr id="3" name="Content Placeholder 2"/>
          <p:cNvSpPr>
            <a:spLocks noGrp="1"/>
          </p:cNvSpPr>
          <p:nvPr>
            <p:ph idx="1"/>
          </p:nvPr>
        </p:nvSpPr>
        <p:spPr/>
        <p:txBody>
          <a:bodyPr/>
          <a:lstStyle/>
          <a:p>
            <a:r>
              <a:rPr lang="en-US" dirty="0" smtClean="0"/>
              <a:t>The task can be broken into multiple pieces</a:t>
            </a:r>
          </a:p>
          <a:p>
            <a:r>
              <a:rPr lang="en-US" dirty="0" smtClean="0"/>
              <a:t>Pieces can be processed in parallel with minimal communication between pieces</a:t>
            </a:r>
          </a:p>
          <a:p>
            <a:r>
              <a:rPr lang="en-US" dirty="0" smtClean="0"/>
              <a:t>Results of each piece can be combined in the end to produce final result</a:t>
            </a:r>
          </a:p>
        </p:txBody>
      </p:sp>
    </p:spTree>
    <p:extLst>
      <p:ext uri="{BB962C8B-B14F-4D97-AF65-F5344CB8AC3E}">
        <p14:creationId xmlns:p14="http://schemas.microsoft.com/office/powerpoint/2010/main" val="270743164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60400"/>
            <a:ext cx="7772400" cy="1470025"/>
          </a:xfrm>
        </p:spPr>
        <p:txBody>
          <a:bodyPr/>
          <a:lstStyle/>
          <a:p>
            <a:r>
              <a:rPr lang="en-US" dirty="0" smtClean="0"/>
              <a:t>Questions?</a:t>
            </a:r>
            <a:endParaRPr lang="en-US" dirty="0"/>
          </a:p>
        </p:txBody>
      </p:sp>
      <p:pic>
        <p:nvPicPr>
          <p:cNvPr id="3" name="Picture 2"/>
          <p:cNvPicPr>
            <a:picLocks noChangeAspect="1"/>
          </p:cNvPicPr>
          <p:nvPr/>
        </p:nvPicPr>
        <p:blipFill>
          <a:blip r:embed="rId2"/>
          <a:stretch>
            <a:fillRect/>
          </a:stretch>
        </p:blipFill>
        <p:spPr>
          <a:xfrm>
            <a:off x="3105924" y="2768379"/>
            <a:ext cx="2857500" cy="2857500"/>
          </a:xfrm>
          <a:prstGeom prst="rect">
            <a:avLst/>
          </a:prstGeom>
        </p:spPr>
      </p:pic>
    </p:spTree>
    <p:extLst>
      <p:ext uri="{BB962C8B-B14F-4D97-AF65-F5344CB8AC3E}">
        <p14:creationId xmlns:p14="http://schemas.microsoft.com/office/powerpoint/2010/main" val="414767217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Quiz</a:t>
            </a:r>
            <a:endParaRPr lang="en-US" b="1" dirty="0"/>
          </a:p>
        </p:txBody>
      </p:sp>
      <p:sp>
        <p:nvSpPr>
          <p:cNvPr id="3" name="Content Placeholder 2"/>
          <p:cNvSpPr>
            <a:spLocks noGrp="1"/>
          </p:cNvSpPr>
          <p:nvPr>
            <p:ph idx="1"/>
          </p:nvPr>
        </p:nvSpPr>
        <p:spPr/>
        <p:txBody>
          <a:bodyPr>
            <a:normAutofit/>
          </a:bodyPr>
          <a:lstStyle/>
          <a:p>
            <a:r>
              <a:rPr lang="en-US" dirty="0" smtClean="0"/>
              <a:t>Is using a reducer necessary?</a:t>
            </a:r>
          </a:p>
          <a:p>
            <a:pPr lvl="1"/>
            <a:r>
              <a:rPr lang="en-US" dirty="0" smtClean="0"/>
              <a:t>No, if there are no sorting or grouping tasks</a:t>
            </a:r>
          </a:p>
          <a:p>
            <a:pPr lvl="1"/>
            <a:r>
              <a:rPr lang="en-US" dirty="0" smtClean="0"/>
              <a:t>Example: change all words into upper case</a:t>
            </a:r>
          </a:p>
          <a:p>
            <a:endParaRPr lang="en-US" dirty="0"/>
          </a:p>
          <a:p>
            <a:r>
              <a:rPr lang="en-US" dirty="0" smtClean="0"/>
              <a:t>Shuffle seems computationally heavy; how to reduce the loading?</a:t>
            </a:r>
          </a:p>
          <a:p>
            <a:pPr lvl="1"/>
            <a:r>
              <a:rPr lang="en-US" dirty="0" smtClean="0"/>
              <a:t>A combiner before shuffling</a:t>
            </a:r>
            <a:endParaRPr lang="en-US" dirty="0"/>
          </a:p>
        </p:txBody>
      </p:sp>
    </p:spTree>
    <p:extLst>
      <p:ext uri="{BB962C8B-B14F-4D97-AF65-F5344CB8AC3E}">
        <p14:creationId xmlns:p14="http://schemas.microsoft.com/office/powerpoint/2010/main" val="20722669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MapReduce – Word Count</a:t>
            </a:r>
            <a:endParaRPr lang="en-US" b="1" dirty="0"/>
          </a:p>
        </p:txBody>
      </p:sp>
      <p:pic>
        <p:nvPicPr>
          <p:cNvPr id="4" name="Picture 3"/>
          <p:cNvPicPr>
            <a:picLocks noChangeAspect="1"/>
          </p:cNvPicPr>
          <p:nvPr/>
        </p:nvPicPr>
        <p:blipFill>
          <a:blip r:embed="rId3"/>
          <a:stretch>
            <a:fillRect/>
          </a:stretch>
        </p:blipFill>
        <p:spPr>
          <a:xfrm>
            <a:off x="0" y="1839665"/>
            <a:ext cx="9144000" cy="3559409"/>
          </a:xfrm>
          <a:prstGeom prst="rect">
            <a:avLst/>
          </a:prstGeom>
        </p:spPr>
      </p:pic>
      <p:sp>
        <p:nvSpPr>
          <p:cNvPr id="3" name="TextBox 2"/>
          <p:cNvSpPr txBox="1"/>
          <p:nvPr/>
        </p:nvSpPr>
        <p:spPr>
          <a:xfrm>
            <a:off x="0" y="6257030"/>
            <a:ext cx="4789029" cy="584776"/>
          </a:xfrm>
          <a:prstGeom prst="rect">
            <a:avLst/>
          </a:prstGeom>
          <a:noFill/>
        </p:spPr>
        <p:txBody>
          <a:bodyPr wrap="none" rtlCol="0">
            <a:spAutoFit/>
          </a:bodyPr>
          <a:lstStyle/>
          <a:p>
            <a:r>
              <a:rPr lang="en-US" i="1" dirty="0" smtClean="0"/>
              <a:t>Slide from Basic Introduction to Apache Hadoop</a:t>
            </a:r>
          </a:p>
          <a:p>
            <a:r>
              <a:rPr lang="en-US" sz="1400" dirty="0" smtClean="0">
                <a:solidFill>
                  <a:srgbClr val="0000FF"/>
                </a:solidFill>
              </a:rPr>
              <a:t>http</a:t>
            </a:r>
            <a:r>
              <a:rPr lang="en-US" sz="1400" dirty="0">
                <a:solidFill>
                  <a:srgbClr val="0000FF"/>
                </a:solidFill>
              </a:rPr>
              <a:t>://</a:t>
            </a:r>
            <a:r>
              <a:rPr lang="en-US" sz="1400" dirty="0" err="1">
                <a:solidFill>
                  <a:srgbClr val="0000FF"/>
                </a:solidFill>
              </a:rPr>
              <a:t>www.youtube.com</a:t>
            </a:r>
            <a:r>
              <a:rPr lang="en-US" sz="1400" dirty="0">
                <a:solidFill>
                  <a:srgbClr val="0000FF"/>
                </a:solidFill>
              </a:rPr>
              <a:t>/</a:t>
            </a:r>
            <a:r>
              <a:rPr lang="en-US" sz="1400" dirty="0" err="1">
                <a:solidFill>
                  <a:srgbClr val="0000FF"/>
                </a:solidFill>
              </a:rPr>
              <a:t>watch?v</a:t>
            </a:r>
            <a:r>
              <a:rPr lang="en-US" sz="1400" dirty="0">
                <a:solidFill>
                  <a:srgbClr val="0000FF"/>
                </a:solidFill>
              </a:rPr>
              <a:t>=OoEpfb6yga8</a:t>
            </a:r>
          </a:p>
        </p:txBody>
      </p:sp>
      <p:sp>
        <p:nvSpPr>
          <p:cNvPr id="7" name="Rectangle 6"/>
          <p:cNvSpPr/>
          <p:nvPr/>
        </p:nvSpPr>
        <p:spPr>
          <a:xfrm>
            <a:off x="3934071" y="3626481"/>
            <a:ext cx="666003" cy="65056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Car, 2</a:t>
            </a:r>
          </a:p>
          <a:p>
            <a:pPr algn="ctr"/>
            <a:r>
              <a:rPr lang="en-US" sz="1200" dirty="0" smtClean="0"/>
              <a:t>River, 1</a:t>
            </a:r>
            <a:endParaRPr lang="en-US" sz="1200" dirty="0"/>
          </a:p>
        </p:txBody>
      </p:sp>
      <p:sp>
        <p:nvSpPr>
          <p:cNvPr id="8" name="Rectangle 7"/>
          <p:cNvSpPr/>
          <p:nvPr/>
        </p:nvSpPr>
        <p:spPr>
          <a:xfrm>
            <a:off x="5387502" y="3301200"/>
            <a:ext cx="666003" cy="65056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Car, 2</a:t>
            </a:r>
          </a:p>
          <a:p>
            <a:pPr algn="ctr"/>
            <a:r>
              <a:rPr lang="en-US" sz="1200" dirty="0" smtClean="0"/>
              <a:t>Car, 1</a:t>
            </a:r>
            <a:endParaRPr lang="en-US" sz="1200" dirty="0"/>
          </a:p>
        </p:txBody>
      </p:sp>
      <p:cxnSp>
        <p:nvCxnSpPr>
          <p:cNvPr id="10" name="Straight Arrow Connector 9"/>
          <p:cNvCxnSpPr/>
          <p:nvPr/>
        </p:nvCxnSpPr>
        <p:spPr>
          <a:xfrm flipV="1">
            <a:off x="4600074" y="3516129"/>
            <a:ext cx="787428" cy="247834"/>
          </a:xfrm>
          <a:prstGeom prst="straightConnector1">
            <a:avLst/>
          </a:prstGeom>
          <a:ln w="50800">
            <a:solidFill>
              <a:srgbClr val="FF66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55115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Agenda</a:t>
            </a:r>
            <a:endParaRPr lang="en-US" b="1"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What is big data?</a:t>
            </a:r>
          </a:p>
          <a:p>
            <a:pPr marL="514350" indent="-514350">
              <a:buFont typeface="+mj-lt"/>
              <a:buAutoNum type="arabicPeriod"/>
            </a:pPr>
            <a:r>
              <a:rPr lang="en-US" dirty="0" smtClean="0"/>
              <a:t>Leading </a:t>
            </a:r>
            <a:r>
              <a:rPr lang="en-US" dirty="0" smtClean="0"/>
              <a:t>platform: </a:t>
            </a:r>
            <a:r>
              <a:rPr lang="en-US" dirty="0" smtClean="0"/>
              <a:t>Hadoop</a:t>
            </a:r>
          </a:p>
          <a:p>
            <a:pPr lvl="1"/>
            <a:r>
              <a:rPr lang="en-US" dirty="0" smtClean="0"/>
              <a:t>MapReduce</a:t>
            </a:r>
            <a:endParaRPr lang="en-US" dirty="0"/>
          </a:p>
          <a:p>
            <a:pPr lvl="1"/>
            <a:r>
              <a:rPr lang="en-US" dirty="0" smtClean="0"/>
              <a:t>Hadoop Distributed File System (HDFS)</a:t>
            </a:r>
          </a:p>
          <a:p>
            <a:pPr lvl="1"/>
            <a:r>
              <a:rPr lang="en-US" dirty="0" smtClean="0"/>
              <a:t>Hardware Architecture</a:t>
            </a:r>
          </a:p>
          <a:p>
            <a:pPr marL="514350" indent="-514350">
              <a:buFont typeface="+mj-lt"/>
              <a:buAutoNum type="arabicPeriod"/>
            </a:pPr>
            <a:r>
              <a:rPr lang="en-US" dirty="0" smtClean="0"/>
              <a:t>Programming</a:t>
            </a:r>
          </a:p>
          <a:p>
            <a:pPr lvl="1"/>
            <a:r>
              <a:rPr lang="en-US" dirty="0" smtClean="0"/>
              <a:t>Python </a:t>
            </a:r>
            <a:r>
              <a:rPr lang="en-US" dirty="0" err="1" smtClean="0"/>
              <a:t>mrjob</a:t>
            </a:r>
            <a:endParaRPr lang="en-US" dirty="0"/>
          </a:p>
          <a:p>
            <a:pPr lvl="1"/>
            <a:r>
              <a:rPr lang="en-US" dirty="0" smtClean="0"/>
              <a:t>Apache </a:t>
            </a:r>
            <a:r>
              <a:rPr lang="en-US" dirty="0" smtClean="0"/>
              <a:t>Pig</a:t>
            </a:r>
          </a:p>
        </p:txBody>
      </p:sp>
    </p:spTree>
    <p:extLst>
      <p:ext uri="{BB962C8B-B14F-4D97-AF65-F5344CB8AC3E}">
        <p14:creationId xmlns:p14="http://schemas.microsoft.com/office/powerpoint/2010/main" val="223798575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b="1" dirty="0" smtClean="0"/>
              <a:t>Hadoop Distributed File System (HDFS)</a:t>
            </a:r>
            <a:endParaRPr lang="en-US" b="1" dirty="0"/>
          </a:p>
        </p:txBody>
      </p:sp>
      <p:sp>
        <p:nvSpPr>
          <p:cNvPr id="3" name="Content Placeholder 2"/>
          <p:cNvSpPr>
            <a:spLocks noGrp="1"/>
          </p:cNvSpPr>
          <p:nvPr>
            <p:ph idx="1"/>
          </p:nvPr>
        </p:nvSpPr>
        <p:spPr>
          <a:xfrm>
            <a:off x="457199" y="1600200"/>
            <a:ext cx="8386711" cy="5029329"/>
          </a:xfrm>
        </p:spPr>
        <p:txBody>
          <a:bodyPr>
            <a:normAutofit/>
          </a:bodyPr>
          <a:lstStyle/>
          <a:p>
            <a:pPr marL="0" indent="0">
              <a:buNone/>
            </a:pPr>
            <a:r>
              <a:rPr lang="en-US" dirty="0" smtClean="0"/>
              <a:t>Also need a mechanism to support the process at the data level.</a:t>
            </a:r>
          </a:p>
          <a:p>
            <a:pPr marL="0" indent="0">
              <a:buNone/>
            </a:pPr>
            <a:endParaRPr lang="en-US" dirty="0" smtClean="0"/>
          </a:p>
          <a:p>
            <a:pPr marL="0" indent="0">
              <a:buNone/>
            </a:pPr>
            <a:r>
              <a:rPr lang="en-US" dirty="0" smtClean="0"/>
              <a:t>HDFS is designed to be…</a:t>
            </a:r>
          </a:p>
          <a:p>
            <a:r>
              <a:rPr lang="en-US" dirty="0" smtClean="0"/>
              <a:t>Scalable in storage and I/O bandwidth</a:t>
            </a:r>
          </a:p>
          <a:p>
            <a:r>
              <a:rPr lang="en-US" dirty="0" smtClean="0"/>
              <a:t>Highly fault-tolerant (check periodically)</a:t>
            </a:r>
            <a:endParaRPr lang="en-US" dirty="0"/>
          </a:p>
          <a:p>
            <a:r>
              <a:rPr lang="en-US" dirty="0" smtClean="0"/>
              <a:t>Optimized for commodity machines</a:t>
            </a:r>
          </a:p>
          <a:p>
            <a:pPr marL="0" indent="0">
              <a:buNone/>
            </a:pPr>
            <a:endParaRPr lang="en-US" dirty="0"/>
          </a:p>
          <a:p>
            <a:pPr marL="0" indent="0">
              <a:buNone/>
            </a:pPr>
            <a:r>
              <a:rPr lang="en-US" dirty="0" smtClean="0"/>
              <a:t>Typical Settings:</a:t>
            </a:r>
          </a:p>
          <a:p>
            <a:r>
              <a:rPr lang="en-US" dirty="0" smtClean="0"/>
              <a:t>Save a file into blocks (128MB)</a:t>
            </a:r>
          </a:p>
          <a:p>
            <a:r>
              <a:rPr lang="en-US" dirty="0" smtClean="0"/>
              <a:t>Replicate 3 times</a:t>
            </a:r>
          </a:p>
          <a:p>
            <a:endParaRPr lang="en-US" dirty="0" smtClean="0"/>
          </a:p>
          <a:p>
            <a:pPr lvl="1"/>
            <a:endParaRPr lang="en-US" dirty="0" smtClean="0"/>
          </a:p>
          <a:p>
            <a:endParaRPr lang="en-US" dirty="0"/>
          </a:p>
        </p:txBody>
      </p:sp>
    </p:spTree>
    <p:extLst>
      <p:ext uri="{BB962C8B-B14F-4D97-AF65-F5344CB8AC3E}">
        <p14:creationId xmlns:p14="http://schemas.microsoft.com/office/powerpoint/2010/main" val="4987292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b="1" dirty="0"/>
              <a:t>Hadoop Distributed File </a:t>
            </a:r>
            <a:r>
              <a:rPr lang="en-US" b="1" dirty="0" smtClean="0"/>
              <a:t>System (</a:t>
            </a:r>
            <a:r>
              <a:rPr lang="en-US" b="1" dirty="0"/>
              <a:t>HDFS)</a:t>
            </a:r>
            <a:endParaRPr lang="en-US" dirty="0"/>
          </a:p>
        </p:txBody>
      </p:sp>
      <p:sp>
        <p:nvSpPr>
          <p:cNvPr id="7" name="Rectangle 6"/>
          <p:cNvSpPr/>
          <p:nvPr/>
        </p:nvSpPr>
        <p:spPr>
          <a:xfrm>
            <a:off x="3580319" y="2128565"/>
            <a:ext cx="1794177" cy="588603"/>
          </a:xfrm>
          <a:prstGeom prst="rect">
            <a:avLst/>
          </a:prstGeom>
          <a:solidFill>
            <a:schemeClr val="tx2">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Name Node</a:t>
            </a:r>
            <a:endParaRPr lang="en-US" dirty="0"/>
          </a:p>
        </p:txBody>
      </p:sp>
      <p:sp>
        <p:nvSpPr>
          <p:cNvPr id="9" name="Rectangle 8"/>
          <p:cNvSpPr/>
          <p:nvPr/>
        </p:nvSpPr>
        <p:spPr>
          <a:xfrm>
            <a:off x="1743519" y="3952845"/>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 Node</a:t>
            </a:r>
          </a:p>
          <a:p>
            <a:pPr algn="ctr"/>
            <a:endParaRPr lang="en-US" dirty="0"/>
          </a:p>
        </p:txBody>
      </p:sp>
      <p:sp>
        <p:nvSpPr>
          <p:cNvPr id="10" name="Rectangle 9"/>
          <p:cNvSpPr/>
          <p:nvPr/>
        </p:nvSpPr>
        <p:spPr>
          <a:xfrm>
            <a:off x="3208596" y="393585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 Node</a:t>
            </a:r>
          </a:p>
          <a:p>
            <a:pPr algn="ctr"/>
            <a:endParaRPr lang="en-US" dirty="0"/>
          </a:p>
        </p:txBody>
      </p:sp>
      <p:sp>
        <p:nvSpPr>
          <p:cNvPr id="11" name="Rectangle 10"/>
          <p:cNvSpPr/>
          <p:nvPr/>
        </p:nvSpPr>
        <p:spPr>
          <a:xfrm>
            <a:off x="6169668" y="393585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 Node</a:t>
            </a:r>
          </a:p>
          <a:p>
            <a:pPr algn="ctr"/>
            <a:endParaRPr lang="en-US" dirty="0"/>
          </a:p>
        </p:txBody>
      </p:sp>
      <p:cxnSp>
        <p:nvCxnSpPr>
          <p:cNvPr id="15" name="Straight Arrow Connector 14"/>
          <p:cNvCxnSpPr>
            <a:stCxn id="7" idx="2"/>
            <a:endCxn id="11" idx="0"/>
          </p:cNvCxnSpPr>
          <p:nvPr/>
        </p:nvCxnSpPr>
        <p:spPr>
          <a:xfrm>
            <a:off x="4477408" y="2717168"/>
            <a:ext cx="2273078" cy="1218683"/>
          </a:xfrm>
          <a:prstGeom prst="straightConnector1">
            <a:avLst/>
          </a:prstGeom>
          <a:ln w="127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7" idx="2"/>
            <a:endCxn id="10" idx="0"/>
          </p:cNvCxnSpPr>
          <p:nvPr/>
        </p:nvCxnSpPr>
        <p:spPr>
          <a:xfrm flipH="1">
            <a:off x="3789414" y="2717168"/>
            <a:ext cx="687994" cy="1218683"/>
          </a:xfrm>
          <a:prstGeom prst="straightConnector1">
            <a:avLst/>
          </a:prstGeom>
          <a:ln w="127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7" idx="2"/>
            <a:endCxn id="9" idx="0"/>
          </p:cNvCxnSpPr>
          <p:nvPr/>
        </p:nvCxnSpPr>
        <p:spPr>
          <a:xfrm flipH="1">
            <a:off x="2324337" y="2717168"/>
            <a:ext cx="2153071" cy="1235677"/>
          </a:xfrm>
          <a:prstGeom prst="straightConnector1">
            <a:avLst/>
          </a:prstGeom>
          <a:ln w="127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2634107" y="5284355"/>
            <a:ext cx="3686601" cy="369332"/>
          </a:xfrm>
          <a:prstGeom prst="rect">
            <a:avLst/>
          </a:prstGeom>
          <a:noFill/>
        </p:spPr>
        <p:txBody>
          <a:bodyPr wrap="none" rtlCol="0">
            <a:spAutoFit/>
          </a:bodyPr>
          <a:lstStyle/>
          <a:p>
            <a:r>
              <a:rPr lang="en-US" dirty="0" smtClean="0">
                <a:solidFill>
                  <a:srgbClr val="FF0000"/>
                </a:solidFill>
              </a:rPr>
              <a:t>Responsible for actual read and write</a:t>
            </a:r>
            <a:endParaRPr lang="en-US" dirty="0">
              <a:solidFill>
                <a:srgbClr val="FF0000"/>
              </a:solidFill>
            </a:endParaRPr>
          </a:p>
        </p:txBody>
      </p:sp>
      <p:sp>
        <p:nvSpPr>
          <p:cNvPr id="32" name="Oval 31"/>
          <p:cNvSpPr/>
          <p:nvPr/>
        </p:nvSpPr>
        <p:spPr>
          <a:xfrm>
            <a:off x="960285" y="2128565"/>
            <a:ext cx="1174290" cy="836436"/>
          </a:xfrm>
          <a:prstGeom prst="ellipse">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a:t>
            </a:r>
            <a:endParaRPr lang="en-US" dirty="0"/>
          </a:p>
        </p:txBody>
      </p:sp>
      <p:cxnSp>
        <p:nvCxnSpPr>
          <p:cNvPr id="34" name="Straight Arrow Connector 33"/>
          <p:cNvCxnSpPr>
            <a:stCxn id="32" idx="6"/>
            <a:endCxn id="7" idx="1"/>
          </p:cNvCxnSpPr>
          <p:nvPr/>
        </p:nvCxnSpPr>
        <p:spPr>
          <a:xfrm flipV="1">
            <a:off x="2134575" y="2422867"/>
            <a:ext cx="1445744" cy="123916"/>
          </a:xfrm>
          <a:prstGeom prst="straightConnector1">
            <a:avLst/>
          </a:prstGeom>
          <a:ln>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32" idx="4"/>
            <a:endCxn id="9" idx="1"/>
          </p:cNvCxnSpPr>
          <p:nvPr/>
        </p:nvCxnSpPr>
        <p:spPr>
          <a:xfrm>
            <a:off x="1547430" y="2965001"/>
            <a:ext cx="196089" cy="1560205"/>
          </a:xfrm>
          <a:prstGeom prst="straightConnector1">
            <a:avLst/>
          </a:prstGeom>
          <a:ln>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5616994" y="2238201"/>
            <a:ext cx="3244435" cy="923330"/>
          </a:xfrm>
          <a:prstGeom prst="rect">
            <a:avLst/>
          </a:prstGeom>
          <a:noFill/>
        </p:spPr>
        <p:txBody>
          <a:bodyPr wrap="none" rtlCol="0">
            <a:spAutoFit/>
          </a:bodyPr>
          <a:lstStyle/>
          <a:p>
            <a:r>
              <a:rPr lang="en-US" dirty="0" smtClean="0">
                <a:solidFill>
                  <a:srgbClr val="FF0000"/>
                </a:solidFill>
              </a:rPr>
              <a:t>Namespace metadata</a:t>
            </a:r>
          </a:p>
          <a:p>
            <a:r>
              <a:rPr lang="en-US" dirty="0" smtClean="0">
                <a:solidFill>
                  <a:srgbClr val="FF0000"/>
                </a:solidFill>
              </a:rPr>
              <a:t>Know where the data pieces are</a:t>
            </a:r>
          </a:p>
          <a:p>
            <a:r>
              <a:rPr lang="en-US" dirty="0" smtClean="0">
                <a:solidFill>
                  <a:srgbClr val="FF0000"/>
                </a:solidFill>
              </a:rPr>
              <a:t>Single point of availability failure</a:t>
            </a:r>
            <a:endParaRPr lang="en-US" dirty="0">
              <a:solidFill>
                <a:srgbClr val="FF0000"/>
              </a:solidFill>
            </a:endParaRPr>
          </a:p>
        </p:txBody>
      </p:sp>
      <p:sp>
        <p:nvSpPr>
          <p:cNvPr id="18" name="Rectangle 17"/>
          <p:cNvSpPr/>
          <p:nvPr/>
        </p:nvSpPr>
        <p:spPr>
          <a:xfrm>
            <a:off x="4686503" y="3952845"/>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 Node</a:t>
            </a:r>
          </a:p>
          <a:p>
            <a:pPr algn="ctr"/>
            <a:endParaRPr lang="en-US" dirty="0"/>
          </a:p>
        </p:txBody>
      </p:sp>
      <p:cxnSp>
        <p:nvCxnSpPr>
          <p:cNvPr id="20" name="Straight Arrow Connector 19"/>
          <p:cNvCxnSpPr>
            <a:stCxn id="7" idx="2"/>
            <a:endCxn id="18" idx="0"/>
          </p:cNvCxnSpPr>
          <p:nvPr/>
        </p:nvCxnSpPr>
        <p:spPr>
          <a:xfrm>
            <a:off x="4477408" y="2717168"/>
            <a:ext cx="789913" cy="1235677"/>
          </a:xfrm>
          <a:prstGeom prst="straightConnector1">
            <a:avLst/>
          </a:prstGeom>
          <a:ln w="127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011511" y="323731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87609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animBg="1"/>
      <p:bldP spid="4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b="1" dirty="0"/>
              <a:t>Hadoop Distributed File </a:t>
            </a:r>
            <a:r>
              <a:rPr lang="en-US" b="1" dirty="0" smtClean="0"/>
              <a:t>System (</a:t>
            </a:r>
            <a:r>
              <a:rPr lang="en-US" b="1" dirty="0"/>
              <a:t>HDFS)</a:t>
            </a:r>
            <a:endParaRPr lang="en-US" dirty="0"/>
          </a:p>
        </p:txBody>
      </p:sp>
      <p:sp>
        <p:nvSpPr>
          <p:cNvPr id="7" name="Rectangle 6"/>
          <p:cNvSpPr/>
          <p:nvPr/>
        </p:nvSpPr>
        <p:spPr>
          <a:xfrm>
            <a:off x="3580319" y="2128565"/>
            <a:ext cx="1794177" cy="588603"/>
          </a:xfrm>
          <a:prstGeom prst="rect">
            <a:avLst/>
          </a:prstGeom>
          <a:solidFill>
            <a:schemeClr val="tx2">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Name Node</a:t>
            </a:r>
            <a:endParaRPr lang="en-US" dirty="0"/>
          </a:p>
        </p:txBody>
      </p:sp>
      <p:sp>
        <p:nvSpPr>
          <p:cNvPr id="9" name="Rectangle 8"/>
          <p:cNvSpPr/>
          <p:nvPr/>
        </p:nvSpPr>
        <p:spPr>
          <a:xfrm>
            <a:off x="1743519" y="3952845"/>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10" name="Rectangle 9"/>
          <p:cNvSpPr/>
          <p:nvPr/>
        </p:nvSpPr>
        <p:spPr>
          <a:xfrm>
            <a:off x="3208596" y="393585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11" name="Rectangle 10"/>
          <p:cNvSpPr/>
          <p:nvPr/>
        </p:nvSpPr>
        <p:spPr>
          <a:xfrm>
            <a:off x="6169668" y="393585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cxnSp>
        <p:nvCxnSpPr>
          <p:cNvPr id="15" name="Straight Arrow Connector 14"/>
          <p:cNvCxnSpPr>
            <a:stCxn id="7" idx="2"/>
            <a:endCxn id="11" idx="0"/>
          </p:cNvCxnSpPr>
          <p:nvPr/>
        </p:nvCxnSpPr>
        <p:spPr>
          <a:xfrm>
            <a:off x="4477408" y="2717168"/>
            <a:ext cx="2273078" cy="1218683"/>
          </a:xfrm>
          <a:prstGeom prst="straightConnector1">
            <a:avLst/>
          </a:prstGeom>
          <a:ln w="127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7" idx="2"/>
            <a:endCxn id="10" idx="0"/>
          </p:cNvCxnSpPr>
          <p:nvPr/>
        </p:nvCxnSpPr>
        <p:spPr>
          <a:xfrm flipH="1">
            <a:off x="3789414" y="2717168"/>
            <a:ext cx="687994" cy="1218683"/>
          </a:xfrm>
          <a:prstGeom prst="straightConnector1">
            <a:avLst/>
          </a:prstGeom>
          <a:ln w="127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7" idx="2"/>
            <a:endCxn id="9" idx="0"/>
          </p:cNvCxnSpPr>
          <p:nvPr/>
        </p:nvCxnSpPr>
        <p:spPr>
          <a:xfrm flipH="1">
            <a:off x="2324337" y="2717168"/>
            <a:ext cx="2153071" cy="1235677"/>
          </a:xfrm>
          <a:prstGeom prst="straightConnector1">
            <a:avLst/>
          </a:prstGeom>
          <a:ln w="127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2" name="Oval 31"/>
          <p:cNvSpPr/>
          <p:nvPr/>
        </p:nvSpPr>
        <p:spPr>
          <a:xfrm>
            <a:off x="960285" y="2128565"/>
            <a:ext cx="1174290" cy="836436"/>
          </a:xfrm>
          <a:prstGeom prst="ellipse">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a:t>
            </a:r>
            <a:endParaRPr lang="en-US" dirty="0"/>
          </a:p>
        </p:txBody>
      </p:sp>
      <p:cxnSp>
        <p:nvCxnSpPr>
          <p:cNvPr id="34" name="Straight Arrow Connector 33"/>
          <p:cNvCxnSpPr>
            <a:stCxn id="32" idx="6"/>
            <a:endCxn id="7" idx="1"/>
          </p:cNvCxnSpPr>
          <p:nvPr/>
        </p:nvCxnSpPr>
        <p:spPr>
          <a:xfrm flipV="1">
            <a:off x="2134575" y="2422867"/>
            <a:ext cx="1445744" cy="123916"/>
          </a:xfrm>
          <a:prstGeom prst="straightConnector1">
            <a:avLst/>
          </a:prstGeom>
          <a:ln>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32" idx="4"/>
            <a:endCxn id="9" idx="1"/>
          </p:cNvCxnSpPr>
          <p:nvPr/>
        </p:nvCxnSpPr>
        <p:spPr>
          <a:xfrm>
            <a:off x="1547430" y="2965001"/>
            <a:ext cx="196089" cy="1560205"/>
          </a:xfrm>
          <a:prstGeom prst="straightConnector1">
            <a:avLst/>
          </a:prstGeom>
          <a:ln>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4686503" y="3952845"/>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cxnSp>
        <p:nvCxnSpPr>
          <p:cNvPr id="20" name="Straight Arrow Connector 19"/>
          <p:cNvCxnSpPr>
            <a:stCxn id="7" idx="2"/>
            <a:endCxn id="18" idx="0"/>
          </p:cNvCxnSpPr>
          <p:nvPr/>
        </p:nvCxnSpPr>
        <p:spPr>
          <a:xfrm>
            <a:off x="4477408" y="2717168"/>
            <a:ext cx="789913" cy="1235677"/>
          </a:xfrm>
          <a:prstGeom prst="straightConnector1">
            <a:avLst/>
          </a:prstGeom>
          <a:ln w="127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011511" y="3237317"/>
            <a:ext cx="184666" cy="369332"/>
          </a:xfrm>
          <a:prstGeom prst="rect">
            <a:avLst/>
          </a:prstGeom>
          <a:noFill/>
        </p:spPr>
        <p:txBody>
          <a:bodyPr wrap="none" rtlCol="0">
            <a:spAutoFit/>
          </a:bodyPr>
          <a:lstStyle/>
          <a:p>
            <a:endParaRPr lang="en-US" dirty="0"/>
          </a:p>
        </p:txBody>
      </p:sp>
      <p:sp>
        <p:nvSpPr>
          <p:cNvPr id="35" name="Rectangle 34"/>
          <p:cNvSpPr/>
          <p:nvPr/>
        </p:nvSpPr>
        <p:spPr>
          <a:xfrm>
            <a:off x="1815712" y="4091496"/>
            <a:ext cx="400209" cy="387240"/>
          </a:xfrm>
          <a:prstGeom prst="rect">
            <a:avLst/>
          </a:prstGeom>
          <a:solidFill>
            <a:srgbClr val="0080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1</a:t>
            </a:r>
            <a:endParaRPr lang="en-US" dirty="0"/>
          </a:p>
        </p:txBody>
      </p:sp>
      <p:sp>
        <p:nvSpPr>
          <p:cNvPr id="19" name="Rectangle 18"/>
          <p:cNvSpPr/>
          <p:nvPr/>
        </p:nvSpPr>
        <p:spPr>
          <a:xfrm>
            <a:off x="2402848" y="4091496"/>
            <a:ext cx="400209" cy="387240"/>
          </a:xfrm>
          <a:prstGeom prst="rect">
            <a:avLst/>
          </a:prstGeom>
          <a:solidFill>
            <a:schemeClr val="accent6">
              <a:lumMod val="75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2</a:t>
            </a:r>
            <a:endParaRPr lang="en-US" dirty="0"/>
          </a:p>
        </p:txBody>
      </p:sp>
      <p:sp>
        <p:nvSpPr>
          <p:cNvPr id="21" name="Rectangle 20"/>
          <p:cNvSpPr/>
          <p:nvPr/>
        </p:nvSpPr>
        <p:spPr>
          <a:xfrm>
            <a:off x="1815712" y="4571676"/>
            <a:ext cx="400209" cy="387240"/>
          </a:xfrm>
          <a:prstGeom prst="rect">
            <a:avLst/>
          </a:prstGeom>
          <a:solidFill>
            <a:srgbClr val="0000FF"/>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3</a:t>
            </a:r>
            <a:endParaRPr lang="en-US" dirty="0"/>
          </a:p>
        </p:txBody>
      </p:sp>
      <p:sp>
        <p:nvSpPr>
          <p:cNvPr id="22" name="Rectangle 21"/>
          <p:cNvSpPr/>
          <p:nvPr/>
        </p:nvSpPr>
        <p:spPr>
          <a:xfrm>
            <a:off x="3887702" y="4091496"/>
            <a:ext cx="400209" cy="387240"/>
          </a:xfrm>
          <a:prstGeom prst="rect">
            <a:avLst/>
          </a:prstGeom>
          <a:solidFill>
            <a:srgbClr val="E46C0A"/>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2</a:t>
            </a:r>
            <a:endParaRPr lang="en-US" dirty="0"/>
          </a:p>
        </p:txBody>
      </p:sp>
      <p:sp>
        <p:nvSpPr>
          <p:cNvPr id="25" name="Rectangle 24"/>
          <p:cNvSpPr/>
          <p:nvPr/>
        </p:nvSpPr>
        <p:spPr>
          <a:xfrm>
            <a:off x="3285920" y="4091496"/>
            <a:ext cx="400209" cy="387240"/>
          </a:xfrm>
          <a:prstGeom prst="rect">
            <a:avLst/>
          </a:prstGeom>
          <a:solidFill>
            <a:srgbClr val="0080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1</a:t>
            </a:r>
            <a:endParaRPr lang="en-US" dirty="0"/>
          </a:p>
        </p:txBody>
      </p:sp>
      <p:sp>
        <p:nvSpPr>
          <p:cNvPr id="26" name="Rectangle 25"/>
          <p:cNvSpPr/>
          <p:nvPr/>
        </p:nvSpPr>
        <p:spPr>
          <a:xfrm>
            <a:off x="3882217" y="4573931"/>
            <a:ext cx="400209" cy="387240"/>
          </a:xfrm>
          <a:prstGeom prst="rect">
            <a:avLst/>
          </a:pr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4</a:t>
            </a:r>
            <a:endParaRPr lang="en-US" dirty="0"/>
          </a:p>
        </p:txBody>
      </p:sp>
      <p:sp>
        <p:nvSpPr>
          <p:cNvPr id="27" name="Rectangle 26"/>
          <p:cNvSpPr/>
          <p:nvPr/>
        </p:nvSpPr>
        <p:spPr>
          <a:xfrm>
            <a:off x="5344761" y="4571676"/>
            <a:ext cx="400209" cy="387240"/>
          </a:xfrm>
          <a:prstGeom prst="rect">
            <a:avLst/>
          </a:pr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4</a:t>
            </a:r>
            <a:endParaRPr lang="en-US" dirty="0"/>
          </a:p>
        </p:txBody>
      </p:sp>
      <p:sp>
        <p:nvSpPr>
          <p:cNvPr id="29" name="Rectangle 28"/>
          <p:cNvSpPr/>
          <p:nvPr/>
        </p:nvSpPr>
        <p:spPr>
          <a:xfrm>
            <a:off x="5344761" y="4106986"/>
            <a:ext cx="400209" cy="387240"/>
          </a:xfrm>
          <a:prstGeom prst="rect">
            <a:avLst/>
          </a:prstGeom>
          <a:solidFill>
            <a:srgbClr val="E46C0A"/>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sp>
        <p:nvSpPr>
          <p:cNvPr id="30" name="Rectangle 29"/>
          <p:cNvSpPr/>
          <p:nvPr/>
        </p:nvSpPr>
        <p:spPr>
          <a:xfrm>
            <a:off x="4773113" y="4587166"/>
            <a:ext cx="400209" cy="387240"/>
          </a:xfrm>
          <a:prstGeom prst="rect">
            <a:avLst/>
          </a:prstGeom>
          <a:solidFill>
            <a:srgbClr val="0000FF"/>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3</a:t>
            </a:r>
            <a:endParaRPr lang="en-US" dirty="0"/>
          </a:p>
        </p:txBody>
      </p:sp>
      <p:sp>
        <p:nvSpPr>
          <p:cNvPr id="33" name="Rectangle 32"/>
          <p:cNvSpPr/>
          <p:nvPr/>
        </p:nvSpPr>
        <p:spPr>
          <a:xfrm>
            <a:off x="6258404" y="4106986"/>
            <a:ext cx="400209" cy="387240"/>
          </a:xfrm>
          <a:prstGeom prst="rect">
            <a:avLst/>
          </a:prstGeom>
          <a:solidFill>
            <a:srgbClr val="0080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1</a:t>
            </a:r>
            <a:endParaRPr lang="en-US" dirty="0"/>
          </a:p>
        </p:txBody>
      </p:sp>
      <p:sp>
        <p:nvSpPr>
          <p:cNvPr id="36" name="Rectangle 35"/>
          <p:cNvSpPr/>
          <p:nvPr/>
        </p:nvSpPr>
        <p:spPr>
          <a:xfrm>
            <a:off x="6258404" y="4587164"/>
            <a:ext cx="400209" cy="387240"/>
          </a:xfrm>
          <a:prstGeom prst="rect">
            <a:avLst/>
          </a:prstGeom>
          <a:solidFill>
            <a:srgbClr val="0000FF"/>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3</a:t>
            </a:r>
            <a:endParaRPr lang="en-US" dirty="0"/>
          </a:p>
        </p:txBody>
      </p:sp>
      <p:sp>
        <p:nvSpPr>
          <p:cNvPr id="37" name="Rectangle 36"/>
          <p:cNvSpPr/>
          <p:nvPr/>
        </p:nvSpPr>
        <p:spPr>
          <a:xfrm>
            <a:off x="6841988" y="4587164"/>
            <a:ext cx="400209" cy="387240"/>
          </a:xfrm>
          <a:prstGeom prst="rect">
            <a:avLst/>
          </a:pr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4</a:t>
            </a:r>
            <a:endParaRPr lang="en-US" dirty="0"/>
          </a:p>
        </p:txBody>
      </p:sp>
      <p:sp>
        <p:nvSpPr>
          <p:cNvPr id="39" name="Rectangle 38"/>
          <p:cNvSpPr/>
          <p:nvPr/>
        </p:nvSpPr>
        <p:spPr>
          <a:xfrm>
            <a:off x="265972" y="3237317"/>
            <a:ext cx="400209" cy="387240"/>
          </a:xfrm>
          <a:prstGeom prst="rect">
            <a:avLst/>
          </a:prstGeom>
          <a:solidFill>
            <a:srgbClr val="0080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1</a:t>
            </a:r>
            <a:endParaRPr lang="en-US" dirty="0"/>
          </a:p>
        </p:txBody>
      </p:sp>
      <p:sp>
        <p:nvSpPr>
          <p:cNvPr id="40" name="Rectangle 39"/>
          <p:cNvSpPr/>
          <p:nvPr/>
        </p:nvSpPr>
        <p:spPr>
          <a:xfrm>
            <a:off x="682740" y="3237317"/>
            <a:ext cx="400209" cy="387240"/>
          </a:xfrm>
          <a:prstGeom prst="rect">
            <a:avLst/>
          </a:prstGeom>
          <a:solidFill>
            <a:schemeClr val="accent6">
              <a:lumMod val="75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2</a:t>
            </a:r>
            <a:endParaRPr lang="en-US" dirty="0"/>
          </a:p>
        </p:txBody>
      </p:sp>
      <p:sp>
        <p:nvSpPr>
          <p:cNvPr id="41" name="Rectangle 40"/>
          <p:cNvSpPr/>
          <p:nvPr/>
        </p:nvSpPr>
        <p:spPr>
          <a:xfrm>
            <a:off x="265972" y="3640047"/>
            <a:ext cx="400209" cy="387240"/>
          </a:xfrm>
          <a:prstGeom prst="rect">
            <a:avLst/>
          </a:prstGeom>
          <a:solidFill>
            <a:srgbClr val="0000FF"/>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3</a:t>
            </a:r>
            <a:endParaRPr lang="en-US" dirty="0"/>
          </a:p>
        </p:txBody>
      </p:sp>
      <p:sp>
        <p:nvSpPr>
          <p:cNvPr id="46" name="Rectangle 45"/>
          <p:cNvSpPr/>
          <p:nvPr/>
        </p:nvSpPr>
        <p:spPr>
          <a:xfrm>
            <a:off x="681669" y="3641551"/>
            <a:ext cx="400209" cy="387240"/>
          </a:xfrm>
          <a:prstGeom prst="rect">
            <a:avLst/>
          </a:pr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4</a:t>
            </a:r>
            <a:endParaRPr lang="en-US" dirty="0"/>
          </a:p>
        </p:txBody>
      </p:sp>
      <p:cxnSp>
        <p:nvCxnSpPr>
          <p:cNvPr id="4" name="Curved Connector 3"/>
          <p:cNvCxnSpPr>
            <a:stCxn id="9" idx="2"/>
            <a:endCxn id="10" idx="2"/>
          </p:cNvCxnSpPr>
          <p:nvPr/>
        </p:nvCxnSpPr>
        <p:spPr>
          <a:xfrm rot="5400000" flipH="1" flipV="1">
            <a:off x="3048378" y="4356531"/>
            <a:ext cx="16994" cy="1465077"/>
          </a:xfrm>
          <a:prstGeom prst="curvedConnector3">
            <a:avLst>
              <a:gd name="adj1" fmla="val -134518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Curved Connector 46"/>
          <p:cNvCxnSpPr>
            <a:stCxn id="9" idx="2"/>
            <a:endCxn id="11" idx="2"/>
          </p:cNvCxnSpPr>
          <p:nvPr/>
        </p:nvCxnSpPr>
        <p:spPr>
          <a:xfrm rot="5400000" flipH="1" flipV="1">
            <a:off x="4528914" y="2875995"/>
            <a:ext cx="16994" cy="4426149"/>
          </a:xfrm>
          <a:prstGeom prst="curvedConnector3">
            <a:avLst>
              <a:gd name="adj1" fmla="val -3350430"/>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420246" y="6273224"/>
            <a:ext cx="3741379" cy="584776"/>
          </a:xfrm>
          <a:prstGeom prst="rect">
            <a:avLst/>
          </a:prstGeom>
          <a:noFill/>
        </p:spPr>
        <p:txBody>
          <a:bodyPr wrap="none" rtlCol="0">
            <a:spAutoFit/>
          </a:bodyPr>
          <a:lstStyle/>
          <a:p>
            <a:r>
              <a:rPr lang="en-US" dirty="0" smtClean="0"/>
              <a:t>Hadoop Tutorial: Intro</a:t>
            </a:r>
            <a:r>
              <a:rPr lang="en-US" dirty="0"/>
              <a:t> </a:t>
            </a:r>
            <a:r>
              <a:rPr lang="en-US" dirty="0" smtClean="0"/>
              <a:t>to HDFS </a:t>
            </a:r>
          </a:p>
          <a:p>
            <a:r>
              <a:rPr lang="en-US" sz="1400" dirty="0" smtClean="0">
                <a:solidFill>
                  <a:srgbClr val="0000FF"/>
                </a:solidFill>
              </a:rPr>
              <a:t>http</a:t>
            </a:r>
            <a:r>
              <a:rPr lang="en-US" sz="1400" dirty="0">
                <a:solidFill>
                  <a:srgbClr val="0000FF"/>
                </a:solidFill>
              </a:rPr>
              <a:t>://</a:t>
            </a:r>
            <a:r>
              <a:rPr lang="en-US" sz="1400" dirty="0" err="1">
                <a:solidFill>
                  <a:srgbClr val="0000FF"/>
                </a:solidFill>
              </a:rPr>
              <a:t>www.youtube.com</a:t>
            </a:r>
            <a:r>
              <a:rPr lang="en-US" sz="1400" dirty="0">
                <a:solidFill>
                  <a:srgbClr val="0000FF"/>
                </a:solidFill>
              </a:rPr>
              <a:t>/</a:t>
            </a:r>
            <a:r>
              <a:rPr lang="en-US" sz="1400" dirty="0" err="1">
                <a:solidFill>
                  <a:srgbClr val="0000FF"/>
                </a:solidFill>
              </a:rPr>
              <a:t>watch?v</a:t>
            </a:r>
            <a:r>
              <a:rPr lang="en-US" sz="1400" dirty="0">
                <a:solidFill>
                  <a:srgbClr val="0000FF"/>
                </a:solidFill>
              </a:rPr>
              <a:t>=ziqx2hJY8Hg</a:t>
            </a:r>
          </a:p>
        </p:txBody>
      </p:sp>
    </p:spTree>
    <p:extLst>
      <p:ext uri="{BB962C8B-B14F-4D97-AF65-F5344CB8AC3E}">
        <p14:creationId xmlns:p14="http://schemas.microsoft.com/office/powerpoint/2010/main" val="27490489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4"/>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19" grpId="0" animBg="1"/>
      <p:bldP spid="21" grpId="0" animBg="1"/>
      <p:bldP spid="22" grpId="0" animBg="1"/>
      <p:bldP spid="25" grpId="0" animBg="1"/>
      <p:bldP spid="26" grpId="0" animBg="1"/>
      <p:bldP spid="27" grpId="0" animBg="1"/>
      <p:bldP spid="29" grpId="0" animBg="1"/>
      <p:bldP spid="30" grpId="0" animBg="1"/>
      <p:bldP spid="33" grpId="0" animBg="1"/>
      <p:bldP spid="36" grpId="0" animBg="1"/>
      <p:bldP spid="3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b="1" dirty="0" err="1"/>
              <a:t>Hadoop</a:t>
            </a:r>
            <a:r>
              <a:rPr lang="en-US" b="1" dirty="0"/>
              <a:t> </a:t>
            </a:r>
            <a:r>
              <a:rPr lang="en-US" b="1" dirty="0" err="1" smtClean="0"/>
              <a:t>MapReduce</a:t>
            </a:r>
            <a:r>
              <a:rPr lang="en-US" b="1" dirty="0" smtClean="0"/>
              <a:t> v1 </a:t>
            </a:r>
            <a:r>
              <a:rPr lang="en-US" b="1" dirty="0" smtClean="0"/>
              <a:t>Architecture</a:t>
            </a:r>
            <a:endParaRPr lang="en-US" dirty="0"/>
          </a:p>
        </p:txBody>
      </p:sp>
      <p:sp>
        <p:nvSpPr>
          <p:cNvPr id="7" name="Rectangle 6"/>
          <p:cNvSpPr/>
          <p:nvPr/>
        </p:nvSpPr>
        <p:spPr>
          <a:xfrm>
            <a:off x="5127922" y="2128565"/>
            <a:ext cx="1794177" cy="588603"/>
          </a:xfrm>
          <a:prstGeom prst="rect">
            <a:avLst/>
          </a:prstGeom>
          <a:solidFill>
            <a:schemeClr val="tx2">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Name Node</a:t>
            </a:r>
            <a:endParaRPr lang="en-US" dirty="0"/>
          </a:p>
        </p:txBody>
      </p:sp>
      <p:grpSp>
        <p:nvGrpSpPr>
          <p:cNvPr id="5" name="Group 4"/>
          <p:cNvGrpSpPr/>
          <p:nvPr/>
        </p:nvGrpSpPr>
        <p:grpSpPr>
          <a:xfrm>
            <a:off x="2075452" y="3578087"/>
            <a:ext cx="1347496" cy="1998152"/>
            <a:chOff x="2075452" y="3578087"/>
            <a:chExt cx="1347496" cy="1998152"/>
          </a:xfrm>
        </p:grpSpPr>
        <p:sp>
          <p:nvSpPr>
            <p:cNvPr id="16" name="Rectangle 15"/>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 Node</a:t>
              </a:r>
            </a:p>
            <a:p>
              <a:pPr algn="ctr"/>
              <a:endParaRPr lang="en-US" dirty="0"/>
            </a:p>
          </p:txBody>
        </p:sp>
        <p:sp>
          <p:nvSpPr>
            <p:cNvPr id="18" name="Rectangle 17"/>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Task</a:t>
              </a:r>
            </a:p>
            <a:p>
              <a:pPr algn="ctr"/>
              <a:r>
                <a:rPr lang="en-US" dirty="0" smtClean="0"/>
                <a:t>Tracker</a:t>
              </a:r>
              <a:endParaRPr lang="en-US" dirty="0"/>
            </a:p>
          </p:txBody>
        </p:sp>
      </p:grpSp>
      <p:grpSp>
        <p:nvGrpSpPr>
          <p:cNvPr id="20" name="Group 19"/>
          <p:cNvGrpSpPr/>
          <p:nvPr/>
        </p:nvGrpSpPr>
        <p:grpSpPr>
          <a:xfrm>
            <a:off x="3967531" y="3578087"/>
            <a:ext cx="1347496" cy="1998152"/>
            <a:chOff x="2075452" y="3578087"/>
            <a:chExt cx="1347496" cy="1998152"/>
          </a:xfrm>
        </p:grpSpPr>
        <p:sp>
          <p:nvSpPr>
            <p:cNvPr id="21" name="Rectangle 2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 Node</a:t>
              </a:r>
            </a:p>
            <a:p>
              <a:pPr algn="ctr"/>
              <a:endParaRPr lang="en-US" dirty="0"/>
            </a:p>
          </p:txBody>
        </p:sp>
        <p:sp>
          <p:nvSpPr>
            <p:cNvPr id="25" name="Rectangle 2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Task</a:t>
              </a:r>
            </a:p>
            <a:p>
              <a:pPr algn="ctr"/>
              <a:r>
                <a:rPr lang="en-US" dirty="0" smtClean="0"/>
                <a:t>Tracker</a:t>
              </a:r>
              <a:endParaRPr lang="en-US" dirty="0"/>
            </a:p>
          </p:txBody>
        </p:sp>
      </p:grpSp>
      <p:grpSp>
        <p:nvGrpSpPr>
          <p:cNvPr id="26" name="Group 25"/>
          <p:cNvGrpSpPr/>
          <p:nvPr/>
        </p:nvGrpSpPr>
        <p:grpSpPr>
          <a:xfrm>
            <a:off x="6025011" y="3578087"/>
            <a:ext cx="1347496" cy="1998152"/>
            <a:chOff x="2075452" y="3578087"/>
            <a:chExt cx="1347496" cy="1998152"/>
          </a:xfrm>
        </p:grpSpPr>
        <p:sp>
          <p:nvSpPr>
            <p:cNvPr id="27" name="Rectangle 2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 Node</a:t>
              </a:r>
            </a:p>
            <a:p>
              <a:pPr algn="ctr"/>
              <a:endParaRPr lang="en-US" dirty="0"/>
            </a:p>
          </p:txBody>
        </p:sp>
        <p:sp>
          <p:nvSpPr>
            <p:cNvPr id="29" name="Rectangle 2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Task</a:t>
              </a:r>
            </a:p>
            <a:p>
              <a:pPr algn="ctr"/>
              <a:r>
                <a:rPr lang="en-US" dirty="0" smtClean="0"/>
                <a:t>Tracker</a:t>
              </a:r>
              <a:endParaRPr lang="en-US" dirty="0"/>
            </a:p>
          </p:txBody>
        </p:sp>
      </p:grpSp>
      <p:sp>
        <p:nvSpPr>
          <p:cNvPr id="30" name="Rectangle 29"/>
          <p:cNvSpPr/>
          <p:nvPr/>
        </p:nvSpPr>
        <p:spPr>
          <a:xfrm>
            <a:off x="2525859" y="2128565"/>
            <a:ext cx="1794177" cy="588603"/>
          </a:xfrm>
          <a:prstGeom prst="rect">
            <a:avLst/>
          </a:prstGeom>
          <a:solidFill>
            <a:schemeClr val="tx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Job Tracker</a:t>
            </a:r>
            <a:endParaRPr lang="en-US" dirty="0"/>
          </a:p>
        </p:txBody>
      </p:sp>
      <p:cxnSp>
        <p:nvCxnSpPr>
          <p:cNvPr id="8" name="Straight Arrow Connector 7"/>
          <p:cNvCxnSpPr>
            <a:stCxn id="30" idx="2"/>
            <a:endCxn id="18" idx="0"/>
          </p:cNvCxnSpPr>
          <p:nvPr/>
        </p:nvCxnSpPr>
        <p:spPr>
          <a:xfrm flipH="1">
            <a:off x="2749202" y="2717168"/>
            <a:ext cx="673746" cy="9463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30" idx="2"/>
            <a:endCxn id="25" idx="0"/>
          </p:cNvCxnSpPr>
          <p:nvPr/>
        </p:nvCxnSpPr>
        <p:spPr>
          <a:xfrm>
            <a:off x="3422948" y="2717168"/>
            <a:ext cx="1218333" cy="9463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Curved Connector 42"/>
          <p:cNvCxnSpPr>
            <a:stCxn id="7" idx="2"/>
            <a:endCxn id="27" idx="3"/>
          </p:cNvCxnSpPr>
          <p:nvPr/>
        </p:nvCxnSpPr>
        <p:spPr>
          <a:xfrm rot="16200000" flipH="1">
            <a:off x="5768762" y="2973417"/>
            <a:ext cx="1859995" cy="1347496"/>
          </a:xfrm>
          <a:prstGeom prst="curvedConnector4">
            <a:avLst>
              <a:gd name="adj1" fmla="val 23143"/>
              <a:gd name="adj2" fmla="val 116965"/>
            </a:avLst>
          </a:prstGeom>
          <a:ln>
            <a:solidFill>
              <a:schemeClr val="tx2">
                <a:lumMod val="20000"/>
                <a:lumOff val="80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30" idx="2"/>
            <a:endCxn id="29" idx="0"/>
          </p:cNvCxnSpPr>
          <p:nvPr/>
        </p:nvCxnSpPr>
        <p:spPr>
          <a:xfrm>
            <a:off x="3422948" y="2717168"/>
            <a:ext cx="3275813" cy="9463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Curved Connector 54"/>
          <p:cNvCxnSpPr>
            <a:endCxn id="16" idx="3"/>
          </p:cNvCxnSpPr>
          <p:nvPr/>
        </p:nvCxnSpPr>
        <p:spPr>
          <a:xfrm rot="10800000" flipV="1">
            <a:off x="3422949" y="2717167"/>
            <a:ext cx="2602063" cy="1859995"/>
          </a:xfrm>
          <a:prstGeom prst="curvedConnector3">
            <a:avLst>
              <a:gd name="adj1" fmla="val 84524"/>
            </a:avLst>
          </a:prstGeom>
          <a:ln>
            <a:solidFill>
              <a:schemeClr val="tx2">
                <a:lumMod val="20000"/>
                <a:lumOff val="80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44" name="Curved Connector 43"/>
          <p:cNvCxnSpPr>
            <a:stCxn id="7" idx="2"/>
            <a:endCxn id="21" idx="3"/>
          </p:cNvCxnSpPr>
          <p:nvPr/>
        </p:nvCxnSpPr>
        <p:spPr>
          <a:xfrm rot="5400000">
            <a:off x="4740022" y="3292173"/>
            <a:ext cx="1859995" cy="709984"/>
          </a:xfrm>
          <a:prstGeom prst="curvedConnector2">
            <a:avLst/>
          </a:prstGeom>
          <a:ln>
            <a:solidFill>
              <a:schemeClr val="tx2">
                <a:lumMod val="20000"/>
                <a:lumOff val="80000"/>
              </a:schemeClr>
            </a:solidFill>
            <a:headEnd type="none"/>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35150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108020" y="2837226"/>
            <a:ext cx="6914320" cy="1602403"/>
            <a:chOff x="2075452" y="3576947"/>
            <a:chExt cx="6914320" cy="1602403"/>
          </a:xfrm>
        </p:grpSpPr>
        <p:grpSp>
          <p:nvGrpSpPr>
            <p:cNvPr id="10" name="Group 9"/>
            <p:cNvGrpSpPr/>
            <p:nvPr/>
          </p:nvGrpSpPr>
          <p:grpSpPr>
            <a:xfrm>
              <a:off x="2075452" y="3578087"/>
              <a:ext cx="512855" cy="760494"/>
              <a:chOff x="2075452" y="3578087"/>
              <a:chExt cx="1347496" cy="1998152"/>
            </a:xfrm>
          </p:grpSpPr>
          <p:sp>
            <p:nvSpPr>
              <p:cNvPr id="11" name="Rectangle 1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Rectangle 1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 name="Group 13"/>
            <p:cNvGrpSpPr/>
            <p:nvPr/>
          </p:nvGrpSpPr>
          <p:grpSpPr>
            <a:xfrm>
              <a:off x="2643387" y="3577517"/>
              <a:ext cx="512855" cy="760494"/>
              <a:chOff x="2075452" y="3578087"/>
              <a:chExt cx="1347496" cy="1998152"/>
            </a:xfrm>
          </p:grpSpPr>
          <p:sp>
            <p:nvSpPr>
              <p:cNvPr id="15" name="Rectangle 1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Rectangle 1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38" name="Group 37"/>
            <p:cNvGrpSpPr/>
            <p:nvPr/>
          </p:nvGrpSpPr>
          <p:grpSpPr>
            <a:xfrm>
              <a:off x="3223406" y="3587724"/>
              <a:ext cx="512855" cy="760494"/>
              <a:chOff x="2075452" y="3578087"/>
              <a:chExt cx="1347496" cy="1998152"/>
            </a:xfrm>
          </p:grpSpPr>
          <p:sp>
            <p:nvSpPr>
              <p:cNvPr id="39" name="Rectangle 3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Rectangle 3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1" name="Rectangle 4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42" name="Group 41"/>
            <p:cNvGrpSpPr/>
            <p:nvPr/>
          </p:nvGrpSpPr>
          <p:grpSpPr>
            <a:xfrm>
              <a:off x="3806829" y="3587154"/>
              <a:ext cx="512855" cy="760494"/>
              <a:chOff x="2075452" y="3578087"/>
              <a:chExt cx="1347496" cy="1998152"/>
            </a:xfrm>
          </p:grpSpPr>
          <p:sp>
            <p:nvSpPr>
              <p:cNvPr id="43" name="Rectangle 4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5" name="Rectangle 4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46" name="Group 45"/>
            <p:cNvGrpSpPr/>
            <p:nvPr/>
          </p:nvGrpSpPr>
          <p:grpSpPr>
            <a:xfrm>
              <a:off x="4396246" y="3587724"/>
              <a:ext cx="512855" cy="760494"/>
              <a:chOff x="2075452" y="3578087"/>
              <a:chExt cx="1347496" cy="1998152"/>
            </a:xfrm>
          </p:grpSpPr>
          <p:sp>
            <p:nvSpPr>
              <p:cNvPr id="47" name="Rectangle 4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9" name="Rectangle 4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50" name="Group 49"/>
            <p:cNvGrpSpPr/>
            <p:nvPr/>
          </p:nvGrpSpPr>
          <p:grpSpPr>
            <a:xfrm>
              <a:off x="4979669" y="3587154"/>
              <a:ext cx="512855" cy="760494"/>
              <a:chOff x="2075452" y="3578087"/>
              <a:chExt cx="1347496" cy="1998152"/>
            </a:xfrm>
          </p:grpSpPr>
          <p:sp>
            <p:nvSpPr>
              <p:cNvPr id="51" name="Rectangle 5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Rectangle 5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3" name="Rectangle 5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54" name="Group 53"/>
            <p:cNvGrpSpPr/>
            <p:nvPr/>
          </p:nvGrpSpPr>
          <p:grpSpPr>
            <a:xfrm>
              <a:off x="2075452" y="4407678"/>
              <a:ext cx="512855" cy="760494"/>
              <a:chOff x="2075452" y="3578087"/>
              <a:chExt cx="1347496" cy="1998152"/>
            </a:xfrm>
          </p:grpSpPr>
          <p:sp>
            <p:nvSpPr>
              <p:cNvPr id="55" name="Rectangle 5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Rectangle 5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7" name="Rectangle 5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58" name="Group 57"/>
            <p:cNvGrpSpPr/>
            <p:nvPr/>
          </p:nvGrpSpPr>
          <p:grpSpPr>
            <a:xfrm>
              <a:off x="2643387" y="4407108"/>
              <a:ext cx="512855" cy="760494"/>
              <a:chOff x="2075452" y="3578087"/>
              <a:chExt cx="1347496" cy="1998152"/>
            </a:xfrm>
          </p:grpSpPr>
          <p:sp>
            <p:nvSpPr>
              <p:cNvPr id="59" name="Rectangle 5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1" name="Rectangle 6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62" name="Group 61"/>
            <p:cNvGrpSpPr/>
            <p:nvPr/>
          </p:nvGrpSpPr>
          <p:grpSpPr>
            <a:xfrm>
              <a:off x="3223406" y="4417315"/>
              <a:ext cx="512855" cy="760494"/>
              <a:chOff x="2075452" y="3578087"/>
              <a:chExt cx="1347496" cy="1998152"/>
            </a:xfrm>
          </p:grpSpPr>
          <p:sp>
            <p:nvSpPr>
              <p:cNvPr id="63" name="Rectangle 6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5" name="Rectangle 6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66" name="Group 65"/>
            <p:cNvGrpSpPr/>
            <p:nvPr/>
          </p:nvGrpSpPr>
          <p:grpSpPr>
            <a:xfrm>
              <a:off x="3806829" y="4416745"/>
              <a:ext cx="512855" cy="760494"/>
              <a:chOff x="2075452" y="3578087"/>
              <a:chExt cx="1347496" cy="1998152"/>
            </a:xfrm>
          </p:grpSpPr>
          <p:sp>
            <p:nvSpPr>
              <p:cNvPr id="67" name="Rectangle 6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Rectangle 6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9" name="Rectangle 6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70" name="Group 69"/>
            <p:cNvGrpSpPr/>
            <p:nvPr/>
          </p:nvGrpSpPr>
          <p:grpSpPr>
            <a:xfrm>
              <a:off x="4396246" y="4417315"/>
              <a:ext cx="512855" cy="760494"/>
              <a:chOff x="2075452" y="3578087"/>
              <a:chExt cx="1347496" cy="1998152"/>
            </a:xfrm>
          </p:grpSpPr>
          <p:sp>
            <p:nvSpPr>
              <p:cNvPr id="71" name="Rectangle 7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3" name="Rectangle 7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74" name="Group 73"/>
            <p:cNvGrpSpPr/>
            <p:nvPr/>
          </p:nvGrpSpPr>
          <p:grpSpPr>
            <a:xfrm>
              <a:off x="4979669" y="4416745"/>
              <a:ext cx="512855" cy="760494"/>
              <a:chOff x="2075452" y="3578087"/>
              <a:chExt cx="1347496" cy="1998152"/>
            </a:xfrm>
          </p:grpSpPr>
          <p:sp>
            <p:nvSpPr>
              <p:cNvPr id="75" name="Rectangle 7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Rectangle 7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7" name="Rectangle 7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78" name="Group 77"/>
            <p:cNvGrpSpPr/>
            <p:nvPr/>
          </p:nvGrpSpPr>
          <p:grpSpPr>
            <a:xfrm>
              <a:off x="5572700" y="3577517"/>
              <a:ext cx="512855" cy="760494"/>
              <a:chOff x="2075452" y="3578087"/>
              <a:chExt cx="1347496" cy="1998152"/>
            </a:xfrm>
          </p:grpSpPr>
          <p:sp>
            <p:nvSpPr>
              <p:cNvPr id="79" name="Rectangle 7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Rectangle 7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1" name="Rectangle 8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82" name="Group 81"/>
            <p:cNvGrpSpPr/>
            <p:nvPr/>
          </p:nvGrpSpPr>
          <p:grpSpPr>
            <a:xfrm>
              <a:off x="6140635" y="3576947"/>
              <a:ext cx="512855" cy="760494"/>
              <a:chOff x="2075452" y="3578087"/>
              <a:chExt cx="1347496" cy="1998152"/>
            </a:xfrm>
          </p:grpSpPr>
          <p:sp>
            <p:nvSpPr>
              <p:cNvPr id="83" name="Rectangle 8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Rectangle 8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5" name="Rectangle 8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86" name="Group 85"/>
            <p:cNvGrpSpPr/>
            <p:nvPr/>
          </p:nvGrpSpPr>
          <p:grpSpPr>
            <a:xfrm>
              <a:off x="6720654" y="3587154"/>
              <a:ext cx="512855" cy="760494"/>
              <a:chOff x="2075452" y="3578087"/>
              <a:chExt cx="1347496" cy="1998152"/>
            </a:xfrm>
          </p:grpSpPr>
          <p:sp>
            <p:nvSpPr>
              <p:cNvPr id="87" name="Rectangle 8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8" name="Rectangle 8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9" name="Rectangle 8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90" name="Group 89"/>
            <p:cNvGrpSpPr/>
            <p:nvPr/>
          </p:nvGrpSpPr>
          <p:grpSpPr>
            <a:xfrm>
              <a:off x="7304077" y="3586584"/>
              <a:ext cx="512855" cy="760494"/>
              <a:chOff x="2075452" y="3578087"/>
              <a:chExt cx="1347496" cy="1998152"/>
            </a:xfrm>
          </p:grpSpPr>
          <p:sp>
            <p:nvSpPr>
              <p:cNvPr id="91" name="Rectangle 9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2" name="Rectangle 9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3" name="Rectangle 9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94" name="Group 93"/>
            <p:cNvGrpSpPr/>
            <p:nvPr/>
          </p:nvGrpSpPr>
          <p:grpSpPr>
            <a:xfrm>
              <a:off x="7893494" y="3587154"/>
              <a:ext cx="512855" cy="760494"/>
              <a:chOff x="2075452" y="3578087"/>
              <a:chExt cx="1347496" cy="1998152"/>
            </a:xfrm>
          </p:grpSpPr>
          <p:sp>
            <p:nvSpPr>
              <p:cNvPr id="95" name="Rectangle 9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6" name="Rectangle 9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7" name="Rectangle 9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98" name="Group 97"/>
            <p:cNvGrpSpPr/>
            <p:nvPr/>
          </p:nvGrpSpPr>
          <p:grpSpPr>
            <a:xfrm>
              <a:off x="8476917" y="3586584"/>
              <a:ext cx="512855" cy="760494"/>
              <a:chOff x="2075452" y="3578087"/>
              <a:chExt cx="1347496" cy="1998152"/>
            </a:xfrm>
          </p:grpSpPr>
          <p:sp>
            <p:nvSpPr>
              <p:cNvPr id="99" name="Rectangle 9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0" name="Rectangle 9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1" name="Rectangle 10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02" name="Group 101"/>
            <p:cNvGrpSpPr/>
            <p:nvPr/>
          </p:nvGrpSpPr>
          <p:grpSpPr>
            <a:xfrm>
              <a:off x="5566994" y="4409219"/>
              <a:ext cx="512855" cy="760494"/>
              <a:chOff x="2075452" y="3578087"/>
              <a:chExt cx="1347496" cy="1998152"/>
            </a:xfrm>
          </p:grpSpPr>
          <p:sp>
            <p:nvSpPr>
              <p:cNvPr id="103" name="Rectangle 10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4" name="Rectangle 10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5" name="Rectangle 10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06" name="Group 105"/>
            <p:cNvGrpSpPr/>
            <p:nvPr/>
          </p:nvGrpSpPr>
          <p:grpSpPr>
            <a:xfrm>
              <a:off x="6134929" y="4408649"/>
              <a:ext cx="512855" cy="760494"/>
              <a:chOff x="2075452" y="3578087"/>
              <a:chExt cx="1347496" cy="1998152"/>
            </a:xfrm>
          </p:grpSpPr>
          <p:sp>
            <p:nvSpPr>
              <p:cNvPr id="107" name="Rectangle 10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8" name="Rectangle 10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9" name="Rectangle 10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10" name="Group 109"/>
            <p:cNvGrpSpPr/>
            <p:nvPr/>
          </p:nvGrpSpPr>
          <p:grpSpPr>
            <a:xfrm>
              <a:off x="6714948" y="4418856"/>
              <a:ext cx="512855" cy="760494"/>
              <a:chOff x="2075452" y="3578087"/>
              <a:chExt cx="1347496" cy="1998152"/>
            </a:xfrm>
          </p:grpSpPr>
          <p:sp>
            <p:nvSpPr>
              <p:cNvPr id="111" name="Rectangle 11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2" name="Rectangle 11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3" name="Rectangle 11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14" name="Group 113"/>
            <p:cNvGrpSpPr/>
            <p:nvPr/>
          </p:nvGrpSpPr>
          <p:grpSpPr>
            <a:xfrm>
              <a:off x="7298371" y="4418286"/>
              <a:ext cx="512855" cy="760494"/>
              <a:chOff x="2075452" y="3578087"/>
              <a:chExt cx="1347496" cy="1998152"/>
            </a:xfrm>
          </p:grpSpPr>
          <p:sp>
            <p:nvSpPr>
              <p:cNvPr id="115" name="Rectangle 11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6" name="Rectangle 11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7" name="Rectangle 11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18" name="Group 117"/>
            <p:cNvGrpSpPr/>
            <p:nvPr/>
          </p:nvGrpSpPr>
          <p:grpSpPr>
            <a:xfrm>
              <a:off x="7887788" y="4418856"/>
              <a:ext cx="512855" cy="760494"/>
              <a:chOff x="2075452" y="3578087"/>
              <a:chExt cx="1347496" cy="1998152"/>
            </a:xfrm>
          </p:grpSpPr>
          <p:sp>
            <p:nvSpPr>
              <p:cNvPr id="119" name="Rectangle 11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Rectangle 11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1" name="Rectangle 12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22" name="Group 121"/>
            <p:cNvGrpSpPr/>
            <p:nvPr/>
          </p:nvGrpSpPr>
          <p:grpSpPr>
            <a:xfrm>
              <a:off x="8471211" y="4418286"/>
              <a:ext cx="512855" cy="760494"/>
              <a:chOff x="2075452" y="3578087"/>
              <a:chExt cx="1347496" cy="1998152"/>
            </a:xfrm>
          </p:grpSpPr>
          <p:sp>
            <p:nvSpPr>
              <p:cNvPr id="123" name="Rectangle 12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4" name="Rectangle 12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5" name="Rectangle 12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grpSp>
        <p:nvGrpSpPr>
          <p:cNvPr id="127" name="Group 126"/>
          <p:cNvGrpSpPr/>
          <p:nvPr/>
        </p:nvGrpSpPr>
        <p:grpSpPr>
          <a:xfrm>
            <a:off x="1108020" y="4492587"/>
            <a:ext cx="6914320" cy="1602403"/>
            <a:chOff x="2075452" y="3576947"/>
            <a:chExt cx="6914320" cy="1602403"/>
          </a:xfrm>
        </p:grpSpPr>
        <p:grpSp>
          <p:nvGrpSpPr>
            <p:cNvPr id="128" name="Group 127"/>
            <p:cNvGrpSpPr/>
            <p:nvPr/>
          </p:nvGrpSpPr>
          <p:grpSpPr>
            <a:xfrm>
              <a:off x="2075452" y="3578087"/>
              <a:ext cx="512855" cy="760494"/>
              <a:chOff x="2075452" y="3578087"/>
              <a:chExt cx="1347496" cy="1998152"/>
            </a:xfrm>
          </p:grpSpPr>
          <p:sp>
            <p:nvSpPr>
              <p:cNvPr id="221" name="Rectangle 22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2" name="Rectangle 22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3" name="Rectangle 22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29" name="Group 128"/>
            <p:cNvGrpSpPr/>
            <p:nvPr/>
          </p:nvGrpSpPr>
          <p:grpSpPr>
            <a:xfrm>
              <a:off x="2643387" y="3577517"/>
              <a:ext cx="512855" cy="760494"/>
              <a:chOff x="2075452" y="3578087"/>
              <a:chExt cx="1347496" cy="1998152"/>
            </a:xfrm>
          </p:grpSpPr>
          <p:sp>
            <p:nvSpPr>
              <p:cNvPr id="218" name="Rectangle 217"/>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9" name="Rectangle 218"/>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0" name="Rectangle 219"/>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0" name="Group 129"/>
            <p:cNvGrpSpPr/>
            <p:nvPr/>
          </p:nvGrpSpPr>
          <p:grpSpPr>
            <a:xfrm>
              <a:off x="3223406" y="3587724"/>
              <a:ext cx="512855" cy="760494"/>
              <a:chOff x="2075452" y="3578087"/>
              <a:chExt cx="1347496" cy="1998152"/>
            </a:xfrm>
          </p:grpSpPr>
          <p:sp>
            <p:nvSpPr>
              <p:cNvPr id="215" name="Rectangle 21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6" name="Rectangle 21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7" name="Rectangle 21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1" name="Group 130"/>
            <p:cNvGrpSpPr/>
            <p:nvPr/>
          </p:nvGrpSpPr>
          <p:grpSpPr>
            <a:xfrm>
              <a:off x="3806829" y="3587154"/>
              <a:ext cx="512855" cy="760494"/>
              <a:chOff x="2075452" y="3578087"/>
              <a:chExt cx="1347496" cy="1998152"/>
            </a:xfrm>
          </p:grpSpPr>
          <p:sp>
            <p:nvSpPr>
              <p:cNvPr id="212" name="Rectangle 211"/>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3" name="Rectangle 212"/>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4" name="Rectangle 213"/>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2" name="Group 131"/>
            <p:cNvGrpSpPr/>
            <p:nvPr/>
          </p:nvGrpSpPr>
          <p:grpSpPr>
            <a:xfrm>
              <a:off x="4396246" y="3587724"/>
              <a:ext cx="512855" cy="760494"/>
              <a:chOff x="2075452" y="3578087"/>
              <a:chExt cx="1347496" cy="1998152"/>
            </a:xfrm>
          </p:grpSpPr>
          <p:sp>
            <p:nvSpPr>
              <p:cNvPr id="209" name="Rectangle 20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0" name="Rectangle 20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1" name="Rectangle 21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3" name="Group 132"/>
            <p:cNvGrpSpPr/>
            <p:nvPr/>
          </p:nvGrpSpPr>
          <p:grpSpPr>
            <a:xfrm>
              <a:off x="4979669" y="3587154"/>
              <a:ext cx="512855" cy="760494"/>
              <a:chOff x="2075452" y="3578087"/>
              <a:chExt cx="1347496" cy="1998152"/>
            </a:xfrm>
          </p:grpSpPr>
          <p:sp>
            <p:nvSpPr>
              <p:cNvPr id="206" name="Rectangle 205"/>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7" name="Rectangle 206"/>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8" name="Rectangle 207"/>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4" name="Group 133"/>
            <p:cNvGrpSpPr/>
            <p:nvPr/>
          </p:nvGrpSpPr>
          <p:grpSpPr>
            <a:xfrm>
              <a:off x="2075452" y="4407678"/>
              <a:ext cx="512855" cy="760494"/>
              <a:chOff x="2075452" y="3578087"/>
              <a:chExt cx="1347496" cy="1998152"/>
            </a:xfrm>
          </p:grpSpPr>
          <p:sp>
            <p:nvSpPr>
              <p:cNvPr id="203" name="Rectangle 20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4" name="Rectangle 20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5" name="Rectangle 20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5" name="Group 134"/>
            <p:cNvGrpSpPr/>
            <p:nvPr/>
          </p:nvGrpSpPr>
          <p:grpSpPr>
            <a:xfrm>
              <a:off x="2643387" y="4407108"/>
              <a:ext cx="512855" cy="760494"/>
              <a:chOff x="2075452" y="3578087"/>
              <a:chExt cx="1347496" cy="1998152"/>
            </a:xfrm>
          </p:grpSpPr>
          <p:sp>
            <p:nvSpPr>
              <p:cNvPr id="200" name="Rectangle 199"/>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1" name="Rectangle 200"/>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2" name="Rectangle 201"/>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6" name="Group 135"/>
            <p:cNvGrpSpPr/>
            <p:nvPr/>
          </p:nvGrpSpPr>
          <p:grpSpPr>
            <a:xfrm>
              <a:off x="3223406" y="4417315"/>
              <a:ext cx="512855" cy="760494"/>
              <a:chOff x="2075452" y="3578087"/>
              <a:chExt cx="1347496" cy="1998152"/>
            </a:xfrm>
          </p:grpSpPr>
          <p:sp>
            <p:nvSpPr>
              <p:cNvPr id="197" name="Rectangle 19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8" name="Rectangle 19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9" name="Rectangle 19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7" name="Group 136"/>
            <p:cNvGrpSpPr/>
            <p:nvPr/>
          </p:nvGrpSpPr>
          <p:grpSpPr>
            <a:xfrm>
              <a:off x="3806829" y="4416745"/>
              <a:ext cx="512855" cy="760494"/>
              <a:chOff x="2075452" y="3578087"/>
              <a:chExt cx="1347496" cy="1998152"/>
            </a:xfrm>
          </p:grpSpPr>
          <p:sp>
            <p:nvSpPr>
              <p:cNvPr id="194" name="Rectangle 193"/>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5" name="Rectangle 194"/>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6" name="Rectangle 195"/>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8" name="Group 137"/>
            <p:cNvGrpSpPr/>
            <p:nvPr/>
          </p:nvGrpSpPr>
          <p:grpSpPr>
            <a:xfrm>
              <a:off x="4396246" y="4417315"/>
              <a:ext cx="512855" cy="760494"/>
              <a:chOff x="2075452" y="3578087"/>
              <a:chExt cx="1347496" cy="1998152"/>
            </a:xfrm>
          </p:grpSpPr>
          <p:sp>
            <p:nvSpPr>
              <p:cNvPr id="191" name="Rectangle 19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2" name="Rectangle 19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3" name="Rectangle 19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9" name="Group 138"/>
            <p:cNvGrpSpPr/>
            <p:nvPr/>
          </p:nvGrpSpPr>
          <p:grpSpPr>
            <a:xfrm>
              <a:off x="4979669" y="4416745"/>
              <a:ext cx="512855" cy="760494"/>
              <a:chOff x="2075452" y="3578087"/>
              <a:chExt cx="1347496" cy="1998152"/>
            </a:xfrm>
          </p:grpSpPr>
          <p:sp>
            <p:nvSpPr>
              <p:cNvPr id="188" name="Rectangle 187"/>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9" name="Rectangle 188"/>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0" name="Rectangle 189"/>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0" name="Group 139"/>
            <p:cNvGrpSpPr/>
            <p:nvPr/>
          </p:nvGrpSpPr>
          <p:grpSpPr>
            <a:xfrm>
              <a:off x="5572700" y="3577517"/>
              <a:ext cx="512855" cy="760494"/>
              <a:chOff x="2075452" y="3578087"/>
              <a:chExt cx="1347496" cy="1998152"/>
            </a:xfrm>
          </p:grpSpPr>
          <p:sp>
            <p:nvSpPr>
              <p:cNvPr id="185" name="Rectangle 18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6" name="Rectangle 18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7" name="Rectangle 18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1" name="Group 140"/>
            <p:cNvGrpSpPr/>
            <p:nvPr/>
          </p:nvGrpSpPr>
          <p:grpSpPr>
            <a:xfrm>
              <a:off x="6140635" y="3576947"/>
              <a:ext cx="512855" cy="760494"/>
              <a:chOff x="2075452" y="3578087"/>
              <a:chExt cx="1347496" cy="1998152"/>
            </a:xfrm>
          </p:grpSpPr>
          <p:sp>
            <p:nvSpPr>
              <p:cNvPr id="182" name="Rectangle 181"/>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3" name="Rectangle 182"/>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4" name="Rectangle 183"/>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2" name="Group 141"/>
            <p:cNvGrpSpPr/>
            <p:nvPr/>
          </p:nvGrpSpPr>
          <p:grpSpPr>
            <a:xfrm>
              <a:off x="6720654" y="3587154"/>
              <a:ext cx="512855" cy="760494"/>
              <a:chOff x="2075452" y="3578087"/>
              <a:chExt cx="1347496" cy="1998152"/>
            </a:xfrm>
          </p:grpSpPr>
          <p:sp>
            <p:nvSpPr>
              <p:cNvPr id="179" name="Rectangle 17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0" name="Rectangle 17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1" name="Rectangle 18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3" name="Group 142"/>
            <p:cNvGrpSpPr/>
            <p:nvPr/>
          </p:nvGrpSpPr>
          <p:grpSpPr>
            <a:xfrm>
              <a:off x="7304077" y="3586584"/>
              <a:ext cx="512855" cy="760494"/>
              <a:chOff x="2075452" y="3578087"/>
              <a:chExt cx="1347496" cy="1998152"/>
            </a:xfrm>
          </p:grpSpPr>
          <p:sp>
            <p:nvSpPr>
              <p:cNvPr id="176" name="Rectangle 175"/>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7" name="Rectangle 176"/>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8" name="Rectangle 177"/>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4" name="Group 143"/>
            <p:cNvGrpSpPr/>
            <p:nvPr/>
          </p:nvGrpSpPr>
          <p:grpSpPr>
            <a:xfrm>
              <a:off x="7893494" y="3587154"/>
              <a:ext cx="512855" cy="760494"/>
              <a:chOff x="2075452" y="3578087"/>
              <a:chExt cx="1347496" cy="1998152"/>
            </a:xfrm>
          </p:grpSpPr>
          <p:sp>
            <p:nvSpPr>
              <p:cNvPr id="173" name="Rectangle 17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4" name="Rectangle 17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5" name="Rectangle 17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5" name="Group 144"/>
            <p:cNvGrpSpPr/>
            <p:nvPr/>
          </p:nvGrpSpPr>
          <p:grpSpPr>
            <a:xfrm>
              <a:off x="8476917" y="3586584"/>
              <a:ext cx="512855" cy="760494"/>
              <a:chOff x="2075452" y="3578087"/>
              <a:chExt cx="1347496" cy="1998152"/>
            </a:xfrm>
          </p:grpSpPr>
          <p:sp>
            <p:nvSpPr>
              <p:cNvPr id="170" name="Rectangle 169"/>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1" name="Rectangle 170"/>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2" name="Rectangle 171"/>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6" name="Group 145"/>
            <p:cNvGrpSpPr/>
            <p:nvPr/>
          </p:nvGrpSpPr>
          <p:grpSpPr>
            <a:xfrm>
              <a:off x="5566994" y="4409219"/>
              <a:ext cx="512855" cy="760494"/>
              <a:chOff x="2075452" y="3578087"/>
              <a:chExt cx="1347496" cy="1998152"/>
            </a:xfrm>
          </p:grpSpPr>
          <p:sp>
            <p:nvSpPr>
              <p:cNvPr id="167" name="Rectangle 16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8" name="Rectangle 16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9" name="Rectangle 16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7" name="Group 146"/>
            <p:cNvGrpSpPr/>
            <p:nvPr/>
          </p:nvGrpSpPr>
          <p:grpSpPr>
            <a:xfrm>
              <a:off x="6134929" y="4408649"/>
              <a:ext cx="512855" cy="760494"/>
              <a:chOff x="2075452" y="3578087"/>
              <a:chExt cx="1347496" cy="1998152"/>
            </a:xfrm>
          </p:grpSpPr>
          <p:sp>
            <p:nvSpPr>
              <p:cNvPr id="164" name="Rectangle 163"/>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5" name="Rectangle 164"/>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6" name="Rectangle 165"/>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8" name="Group 147"/>
            <p:cNvGrpSpPr/>
            <p:nvPr/>
          </p:nvGrpSpPr>
          <p:grpSpPr>
            <a:xfrm>
              <a:off x="6714948" y="4418856"/>
              <a:ext cx="512855" cy="760494"/>
              <a:chOff x="2075452" y="3578087"/>
              <a:chExt cx="1347496" cy="1998152"/>
            </a:xfrm>
          </p:grpSpPr>
          <p:sp>
            <p:nvSpPr>
              <p:cNvPr id="161" name="Rectangle 16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2" name="Rectangle 16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3" name="Rectangle 16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9" name="Group 148"/>
            <p:cNvGrpSpPr/>
            <p:nvPr/>
          </p:nvGrpSpPr>
          <p:grpSpPr>
            <a:xfrm>
              <a:off x="7298371" y="4418286"/>
              <a:ext cx="512855" cy="760494"/>
              <a:chOff x="2075452" y="3578087"/>
              <a:chExt cx="1347496" cy="1998152"/>
            </a:xfrm>
          </p:grpSpPr>
          <p:sp>
            <p:nvSpPr>
              <p:cNvPr id="158" name="Rectangle 157"/>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9" name="Rectangle 158"/>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0" name="Rectangle 159"/>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50" name="Group 149"/>
            <p:cNvGrpSpPr/>
            <p:nvPr/>
          </p:nvGrpSpPr>
          <p:grpSpPr>
            <a:xfrm>
              <a:off x="7887788" y="4418856"/>
              <a:ext cx="512855" cy="760494"/>
              <a:chOff x="2075452" y="3578087"/>
              <a:chExt cx="1347496" cy="1998152"/>
            </a:xfrm>
          </p:grpSpPr>
          <p:sp>
            <p:nvSpPr>
              <p:cNvPr id="155" name="Rectangle 15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6" name="Rectangle 15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7" name="Rectangle 15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51" name="Group 150"/>
            <p:cNvGrpSpPr/>
            <p:nvPr/>
          </p:nvGrpSpPr>
          <p:grpSpPr>
            <a:xfrm>
              <a:off x="8471211" y="4418286"/>
              <a:ext cx="512855" cy="760494"/>
              <a:chOff x="2075452" y="3578087"/>
              <a:chExt cx="1347496" cy="1998152"/>
            </a:xfrm>
          </p:grpSpPr>
          <p:sp>
            <p:nvSpPr>
              <p:cNvPr id="152" name="Rectangle 151"/>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3" name="Rectangle 152"/>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4" name="Rectangle 153"/>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sp>
        <p:nvSpPr>
          <p:cNvPr id="224" name="Rectangle 223"/>
          <p:cNvSpPr/>
          <p:nvPr/>
        </p:nvSpPr>
        <p:spPr>
          <a:xfrm>
            <a:off x="4302678" y="2026634"/>
            <a:ext cx="1794177" cy="588603"/>
          </a:xfrm>
          <a:prstGeom prst="rect">
            <a:avLst/>
          </a:prstGeom>
          <a:solidFill>
            <a:schemeClr val="tx2">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Name Node</a:t>
            </a:r>
            <a:endParaRPr lang="en-US" dirty="0"/>
          </a:p>
        </p:txBody>
      </p:sp>
      <p:sp>
        <p:nvSpPr>
          <p:cNvPr id="225" name="Rectangle 224"/>
          <p:cNvSpPr/>
          <p:nvPr/>
        </p:nvSpPr>
        <p:spPr>
          <a:xfrm>
            <a:off x="1831260" y="2026634"/>
            <a:ext cx="1794177" cy="588603"/>
          </a:xfrm>
          <a:prstGeom prst="rect">
            <a:avLst/>
          </a:prstGeom>
          <a:solidFill>
            <a:schemeClr val="tx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Job Tracker</a:t>
            </a:r>
            <a:endParaRPr lang="en-US" dirty="0"/>
          </a:p>
        </p:txBody>
      </p:sp>
      <p:sp>
        <p:nvSpPr>
          <p:cNvPr id="226" name="Rectangle 225"/>
          <p:cNvSpPr/>
          <p:nvPr/>
        </p:nvSpPr>
        <p:spPr>
          <a:xfrm>
            <a:off x="6222457" y="2026634"/>
            <a:ext cx="1794177" cy="588603"/>
          </a:xfrm>
          <a:prstGeom prst="rect">
            <a:avLst/>
          </a:prstGeom>
          <a:solidFill>
            <a:schemeClr val="tx2">
              <a:lumMod val="40000"/>
              <a:lumOff val="6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Name Node2</a:t>
            </a:r>
            <a:endParaRPr lang="en-US" dirty="0"/>
          </a:p>
        </p:txBody>
      </p:sp>
      <p:sp>
        <p:nvSpPr>
          <p:cNvPr id="228" name="Title 1"/>
          <p:cNvSpPr txBox="1">
            <a:spLocks/>
          </p:cNvSpPr>
          <p:nvPr/>
        </p:nvSpPr>
        <p:spPr>
          <a:xfrm>
            <a:off x="0" y="274638"/>
            <a:ext cx="91440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err="1" smtClean="0"/>
              <a:t>Hadoop</a:t>
            </a:r>
            <a:r>
              <a:rPr lang="en-US" b="1" dirty="0" smtClean="0"/>
              <a:t> </a:t>
            </a:r>
            <a:r>
              <a:rPr lang="en-US" b="1" dirty="0" err="1"/>
              <a:t>MapReduce</a:t>
            </a:r>
            <a:r>
              <a:rPr lang="en-US" b="1" dirty="0"/>
              <a:t> </a:t>
            </a:r>
            <a:r>
              <a:rPr lang="en-US" b="1" dirty="0" smtClean="0"/>
              <a:t>v1 </a:t>
            </a:r>
            <a:r>
              <a:rPr lang="en-US" b="1" dirty="0" smtClean="0"/>
              <a:t>Architecture</a:t>
            </a:r>
            <a:endParaRPr lang="en-US" dirty="0"/>
          </a:p>
        </p:txBody>
      </p:sp>
    </p:spTree>
    <p:extLst>
      <p:ext uri="{BB962C8B-B14F-4D97-AF65-F5344CB8AC3E}">
        <p14:creationId xmlns:p14="http://schemas.microsoft.com/office/powerpoint/2010/main" val="37865231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Hadoop</a:t>
            </a:r>
            <a:r>
              <a:rPr lang="en-US" b="1" dirty="0"/>
              <a:t> </a:t>
            </a:r>
            <a:r>
              <a:rPr lang="en-US" b="1" dirty="0" err="1"/>
              <a:t>MapReduce</a:t>
            </a:r>
            <a:r>
              <a:rPr lang="en-US" b="1" dirty="0"/>
              <a:t> </a:t>
            </a:r>
            <a:r>
              <a:rPr lang="en-US" b="1" dirty="0" smtClean="0"/>
              <a:t>v2 Yarn Architecture</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25</a:t>
            </a:fld>
            <a:endParaRPr lang="en-US"/>
          </a:p>
        </p:txBody>
      </p:sp>
      <p:pic>
        <p:nvPicPr>
          <p:cNvPr id="5" name="Picture 4"/>
          <p:cNvPicPr>
            <a:picLocks noChangeAspect="1"/>
          </p:cNvPicPr>
          <p:nvPr/>
        </p:nvPicPr>
        <p:blipFill>
          <a:blip r:embed="rId2"/>
          <a:stretch>
            <a:fillRect/>
          </a:stretch>
        </p:blipFill>
        <p:spPr>
          <a:xfrm>
            <a:off x="914400" y="1447800"/>
            <a:ext cx="7276621" cy="4503420"/>
          </a:xfrm>
          <a:prstGeom prst="rect">
            <a:avLst/>
          </a:prstGeom>
        </p:spPr>
      </p:pic>
      <p:sp>
        <p:nvSpPr>
          <p:cNvPr id="6" name="Rectangle 5"/>
          <p:cNvSpPr/>
          <p:nvPr/>
        </p:nvSpPr>
        <p:spPr>
          <a:xfrm>
            <a:off x="1219200" y="6019800"/>
            <a:ext cx="7467600" cy="923330"/>
          </a:xfrm>
          <a:prstGeom prst="rect">
            <a:avLst/>
          </a:prstGeom>
        </p:spPr>
        <p:txBody>
          <a:bodyPr wrap="square">
            <a:spAutoFit/>
          </a:bodyPr>
          <a:lstStyle/>
          <a:p>
            <a:r>
              <a:rPr lang="en-US" dirty="0">
                <a:hlinkClick r:id="rId3"/>
              </a:rPr>
              <a:t>http://hortonworks.com/blog/apache-hadoop-yarn-concepts-and-applications</a:t>
            </a:r>
            <a:r>
              <a:rPr lang="en-US" dirty="0" smtClean="0">
                <a:hlinkClick r:id="rId3"/>
              </a:rPr>
              <a:t>/</a:t>
            </a:r>
            <a:endParaRPr lang="en-US" dirty="0" smtClean="0"/>
          </a:p>
          <a:p>
            <a:endParaRPr lang="en-US" dirty="0" smtClean="0"/>
          </a:p>
          <a:p>
            <a:endParaRPr lang="en-US" dirty="0"/>
          </a:p>
        </p:txBody>
      </p:sp>
    </p:spTree>
    <p:extLst>
      <p:ext uri="{BB962C8B-B14F-4D97-AF65-F5344CB8AC3E}">
        <p14:creationId xmlns:p14="http://schemas.microsoft.com/office/powerpoint/2010/main" val="2433531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write data processing code </a:t>
            </a:r>
            <a:r>
              <a:rPr lang="en-US" dirty="0" smtClean="0"/>
              <a:t>on </a:t>
            </a:r>
            <a:r>
              <a:rPr lang="en-US" dirty="0" err="1" smtClean="0"/>
              <a:t>Hadoop</a:t>
            </a:r>
            <a:r>
              <a:rPr lang="en-US" dirty="0" smtClean="0"/>
              <a:t>?</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26</a:t>
            </a:fld>
            <a:endParaRPr lang="en-US"/>
          </a:p>
        </p:txBody>
      </p:sp>
      <p:sp>
        <p:nvSpPr>
          <p:cNvPr id="4" name="Content Placeholder 3"/>
          <p:cNvSpPr>
            <a:spLocks noGrp="1"/>
          </p:cNvSpPr>
          <p:nvPr>
            <p:ph sz="quarter" idx="1"/>
          </p:nvPr>
        </p:nvSpPr>
        <p:spPr/>
        <p:txBody>
          <a:bodyPr>
            <a:normAutofit/>
          </a:bodyPr>
          <a:lstStyle/>
          <a:p>
            <a:r>
              <a:rPr lang="en-US" dirty="0" smtClean="0"/>
              <a:t>Plain </a:t>
            </a:r>
            <a:r>
              <a:rPr lang="en-US" dirty="0" smtClean="0"/>
              <a:t>Java </a:t>
            </a:r>
            <a:r>
              <a:rPr lang="en-US" dirty="0" err="1" smtClean="0"/>
              <a:t>MapReduce</a:t>
            </a:r>
            <a:endParaRPr lang="en-US" dirty="0" smtClean="0"/>
          </a:p>
          <a:p>
            <a:r>
              <a:rPr lang="en-US" dirty="0" smtClean="0"/>
              <a:t>In any language with </a:t>
            </a:r>
            <a:r>
              <a:rPr lang="en-US" dirty="0" err="1" smtClean="0"/>
              <a:t>Hadoop</a:t>
            </a:r>
            <a:r>
              <a:rPr lang="en-US" dirty="0"/>
              <a:t> Streaming (</a:t>
            </a:r>
            <a:r>
              <a:rPr lang="en-US" dirty="0">
                <a:hlinkClick r:id="rId2"/>
              </a:rPr>
              <a:t>http://hadoop.apache.org/docs/r1.1.1/</a:t>
            </a:r>
            <a:r>
              <a:rPr lang="en-US" dirty="0" smtClean="0">
                <a:hlinkClick r:id="rId2"/>
              </a:rPr>
              <a:t>streaming.html</a:t>
            </a:r>
            <a:r>
              <a:rPr lang="en-US" dirty="0"/>
              <a:t>)</a:t>
            </a:r>
            <a:endParaRPr lang="en-US" dirty="0" smtClean="0"/>
          </a:p>
          <a:p>
            <a:r>
              <a:rPr lang="en-US" dirty="0"/>
              <a:t>Pig (</a:t>
            </a:r>
            <a:r>
              <a:rPr lang="en-US" dirty="0">
                <a:hlinkClick r:id="rId3"/>
              </a:rPr>
              <a:t>http://pig.apache.org</a:t>
            </a:r>
            <a:r>
              <a:rPr lang="en-US" dirty="0" smtClean="0">
                <a:hlinkClick r:id="rId3"/>
              </a:rPr>
              <a:t>/</a:t>
            </a:r>
            <a:r>
              <a:rPr lang="en-US" dirty="0" smtClean="0"/>
              <a:t>)</a:t>
            </a:r>
          </a:p>
          <a:p>
            <a:r>
              <a:rPr lang="en-US" dirty="0"/>
              <a:t>Hive (</a:t>
            </a:r>
            <a:r>
              <a:rPr lang="en-US" dirty="0">
                <a:hlinkClick r:id="rId4"/>
              </a:rPr>
              <a:t>http://hive.apache.org/</a:t>
            </a:r>
            <a:r>
              <a:rPr lang="en-US" dirty="0" smtClean="0"/>
              <a:t>)</a:t>
            </a:r>
            <a:endParaRPr lang="en-US" dirty="0" smtClean="0"/>
          </a:p>
          <a:p>
            <a:r>
              <a:rPr lang="en-US" dirty="0" smtClean="0"/>
              <a:t>Java with Cascading </a:t>
            </a:r>
            <a:r>
              <a:rPr lang="en-US" dirty="0"/>
              <a:t>(</a:t>
            </a:r>
            <a:r>
              <a:rPr lang="en-US" dirty="0">
                <a:hlinkClick r:id="rId5"/>
              </a:rPr>
              <a:t>http://www.cascading.org</a:t>
            </a:r>
            <a:r>
              <a:rPr lang="en-US" dirty="0" smtClean="0">
                <a:hlinkClick r:id="rId5"/>
              </a:rPr>
              <a:t>/</a:t>
            </a:r>
            <a:r>
              <a:rPr lang="en-US" dirty="0" smtClean="0"/>
              <a:t>)</a:t>
            </a:r>
          </a:p>
          <a:p>
            <a:r>
              <a:rPr lang="en-US" dirty="0" err="1" smtClean="0"/>
              <a:t>Scala</a:t>
            </a:r>
            <a:r>
              <a:rPr lang="en-US" dirty="0" smtClean="0"/>
              <a:t> with Scalding </a:t>
            </a:r>
            <a:r>
              <a:rPr lang="en-US" dirty="0"/>
              <a:t>(</a:t>
            </a:r>
            <a:r>
              <a:rPr lang="en-US" dirty="0">
                <a:hlinkClick r:id="rId6"/>
              </a:rPr>
              <a:t>https://github.com/twitter/</a:t>
            </a:r>
            <a:r>
              <a:rPr lang="en-US" dirty="0" smtClean="0">
                <a:hlinkClick r:id="rId6"/>
              </a:rPr>
              <a:t>scalding</a:t>
            </a:r>
            <a:r>
              <a:rPr lang="en-US" dirty="0" smtClean="0"/>
              <a:t>)</a:t>
            </a:r>
          </a:p>
          <a:p>
            <a:r>
              <a:rPr lang="en-US" dirty="0" smtClean="0"/>
              <a:t>Python </a:t>
            </a:r>
            <a:r>
              <a:rPr lang="en-US" dirty="0"/>
              <a:t>with </a:t>
            </a:r>
            <a:r>
              <a:rPr lang="en-US" dirty="0" err="1" smtClean="0"/>
              <a:t>mr</a:t>
            </a:r>
            <a:r>
              <a:rPr lang="en-US" dirty="0" err="1" smtClean="0"/>
              <a:t>job</a:t>
            </a:r>
            <a:r>
              <a:rPr lang="en-US" dirty="0" smtClean="0"/>
              <a:t> </a:t>
            </a:r>
            <a:r>
              <a:rPr lang="en-US" dirty="0"/>
              <a:t>(</a:t>
            </a:r>
            <a:r>
              <a:rPr lang="en-US" dirty="0">
                <a:hlinkClick r:id="rId7"/>
              </a:rPr>
              <a:t>https://github.com/Yelp/</a:t>
            </a:r>
            <a:r>
              <a:rPr lang="en-US" dirty="0" smtClean="0">
                <a:hlinkClick r:id="rId7"/>
              </a:rPr>
              <a:t>mrjob</a:t>
            </a:r>
            <a:r>
              <a:rPr lang="en-US" dirty="0" smtClean="0"/>
              <a:t>)</a:t>
            </a:r>
          </a:p>
          <a:p>
            <a:r>
              <a:rPr lang="en-US" dirty="0" smtClean="0"/>
              <a:t>Spark with </a:t>
            </a:r>
            <a:r>
              <a:rPr lang="en-US" dirty="0" err="1" smtClean="0"/>
              <a:t>Scala</a:t>
            </a:r>
            <a:r>
              <a:rPr lang="en-US" dirty="0" smtClean="0"/>
              <a:t>, Java and Python API</a:t>
            </a:r>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25917416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Pig </a:t>
            </a:r>
            <a:r>
              <a:rPr lang="en-US" dirty="0" err="1" smtClean="0"/>
              <a:t>vs</a:t>
            </a:r>
            <a:r>
              <a:rPr lang="en-US" dirty="0" smtClean="0"/>
              <a:t> Hive</a:t>
            </a:r>
            <a:endParaRPr lang="en-US" dirty="0"/>
          </a:p>
        </p:txBody>
      </p:sp>
      <p:sp>
        <p:nvSpPr>
          <p:cNvPr id="3" name="Content Placeholder 2"/>
          <p:cNvSpPr>
            <a:spLocks noGrp="1"/>
          </p:cNvSpPr>
          <p:nvPr>
            <p:ph idx="1"/>
          </p:nvPr>
        </p:nvSpPr>
        <p:spPr/>
        <p:txBody>
          <a:bodyPr>
            <a:normAutofit lnSpcReduction="10000"/>
          </a:bodyPr>
          <a:lstStyle/>
          <a:p>
            <a:r>
              <a:rPr lang="en-US" u="sng" dirty="0" smtClean="0"/>
              <a:t>Pig Latin</a:t>
            </a:r>
            <a:r>
              <a:rPr lang="en-US" dirty="0" smtClean="0"/>
              <a:t> </a:t>
            </a:r>
            <a:r>
              <a:rPr lang="en-US" dirty="0"/>
              <a:t>is a programming </a:t>
            </a:r>
            <a:r>
              <a:rPr lang="en-US" dirty="0" smtClean="0"/>
              <a:t>language for describing data manipulation jobs</a:t>
            </a:r>
          </a:p>
          <a:p>
            <a:pPr lvl="1"/>
            <a:r>
              <a:rPr lang="en-US" dirty="0" smtClean="0"/>
              <a:t>Think of your data like a big table</a:t>
            </a:r>
          </a:p>
          <a:p>
            <a:pPr lvl="1"/>
            <a:r>
              <a:rPr lang="en-US" dirty="0" smtClean="0"/>
              <a:t>You can LOAD, FILTER, GROUP, </a:t>
            </a:r>
            <a:r>
              <a:rPr lang="en-US" dirty="0" err="1" smtClean="0"/>
              <a:t>etc</a:t>
            </a:r>
            <a:r>
              <a:rPr lang="en-US" dirty="0" smtClean="0"/>
              <a:t> rows in your table</a:t>
            </a:r>
          </a:p>
          <a:p>
            <a:pPr lvl="1"/>
            <a:r>
              <a:rPr lang="en-US" dirty="0" smtClean="0"/>
              <a:t>Semi-structured data e.g. log files</a:t>
            </a:r>
          </a:p>
          <a:p>
            <a:pPr lvl="1"/>
            <a:endParaRPr lang="en-US" dirty="0" smtClean="0">
              <a:hlinkClick r:id="rId2"/>
            </a:endParaRPr>
          </a:p>
          <a:p>
            <a:r>
              <a:rPr lang="en-US" dirty="0" smtClean="0">
                <a:hlinkClick r:id="rId2"/>
              </a:rPr>
              <a:t>Hive</a:t>
            </a:r>
            <a:r>
              <a:rPr lang="en-US" dirty="0"/>
              <a:t> enables </a:t>
            </a:r>
            <a:r>
              <a:rPr lang="en-US" dirty="0" err="1"/>
              <a:t>Hadoop</a:t>
            </a:r>
            <a:r>
              <a:rPr lang="en-US" dirty="0"/>
              <a:t> to operate as a data warehouse. </a:t>
            </a:r>
            <a:endParaRPr lang="en-US" dirty="0" smtClean="0"/>
          </a:p>
          <a:p>
            <a:pPr lvl="1"/>
            <a:r>
              <a:rPr lang="en-US" dirty="0" smtClean="0"/>
              <a:t>It </a:t>
            </a:r>
            <a:r>
              <a:rPr lang="en-US" dirty="0"/>
              <a:t>superimposes structure on data in </a:t>
            </a:r>
            <a:r>
              <a:rPr lang="en-US" dirty="0" smtClean="0"/>
              <a:t>HDFS</a:t>
            </a:r>
          </a:p>
          <a:p>
            <a:pPr lvl="1"/>
            <a:r>
              <a:rPr lang="en-US" dirty="0" smtClean="0"/>
              <a:t>Good for static structured data</a:t>
            </a:r>
          </a:p>
          <a:p>
            <a:pPr lvl="1"/>
            <a:r>
              <a:rPr lang="en-US" dirty="0" smtClean="0"/>
              <a:t>Permits SQL-like queries </a:t>
            </a:r>
            <a:r>
              <a:rPr lang="en-US" dirty="0"/>
              <a:t>over the data </a:t>
            </a:r>
            <a:endParaRPr lang="en-US" dirty="0" smtClean="0"/>
          </a:p>
          <a:p>
            <a:pPr lvl="1"/>
            <a:r>
              <a:rPr lang="en-US" dirty="0" smtClean="0"/>
              <a:t>Like pig, can write custom modules</a:t>
            </a:r>
          </a:p>
          <a:p>
            <a:endParaRPr lang="en-US" dirty="0"/>
          </a:p>
        </p:txBody>
      </p:sp>
    </p:spTree>
    <p:extLst>
      <p:ext uri="{BB962C8B-B14F-4D97-AF65-F5344CB8AC3E}">
        <p14:creationId xmlns:p14="http://schemas.microsoft.com/office/powerpoint/2010/main" val="54249562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t>
            </a:r>
            <a:r>
              <a:rPr lang="en-US" dirty="0" err="1"/>
              <a:t>MRjob</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28</a:t>
            </a:fld>
            <a:endParaRPr lang="en-US"/>
          </a:p>
        </p:txBody>
      </p:sp>
      <p:sp>
        <p:nvSpPr>
          <p:cNvPr id="4" name="Content Placeholder 3"/>
          <p:cNvSpPr>
            <a:spLocks noGrp="1"/>
          </p:cNvSpPr>
          <p:nvPr>
            <p:ph sz="quarter" idx="1"/>
          </p:nvPr>
        </p:nvSpPr>
        <p:spPr/>
        <p:txBody>
          <a:bodyPr/>
          <a:lstStyle/>
          <a:p>
            <a:r>
              <a:rPr lang="en-US" dirty="0" err="1" smtClean="0"/>
              <a:t>MRjob</a:t>
            </a:r>
            <a:r>
              <a:rPr lang="en-US" dirty="0" smtClean="0"/>
              <a:t> </a:t>
            </a:r>
            <a:r>
              <a:rPr lang="en-US" dirty="0"/>
              <a:t>(</a:t>
            </a:r>
            <a:r>
              <a:rPr lang="en-US" dirty="0">
                <a:hlinkClick r:id="rId2"/>
              </a:rPr>
              <a:t>https://github.com/Yelp/</a:t>
            </a:r>
            <a:r>
              <a:rPr lang="en-US" dirty="0" smtClean="0">
                <a:hlinkClick r:id="rId2"/>
              </a:rPr>
              <a:t>mrjob</a:t>
            </a:r>
            <a:r>
              <a:rPr lang="en-US" dirty="0"/>
              <a:t>)</a:t>
            </a:r>
            <a:r>
              <a:rPr lang="en-US" dirty="0" smtClean="0"/>
              <a:t> </a:t>
            </a:r>
            <a:r>
              <a:rPr lang="en-US" dirty="0"/>
              <a:t>is a Python 2.5+ package that helps you write and run </a:t>
            </a:r>
            <a:r>
              <a:rPr lang="en-US" dirty="0" err="1"/>
              <a:t>Hadoop</a:t>
            </a:r>
            <a:r>
              <a:rPr lang="en-US" dirty="0"/>
              <a:t> Streaming jobs</a:t>
            </a:r>
            <a:r>
              <a:rPr lang="en-US" dirty="0" smtClean="0"/>
              <a:t>.</a:t>
            </a:r>
          </a:p>
          <a:p>
            <a:r>
              <a:rPr lang="en-US" dirty="0" smtClean="0"/>
              <a:t>Very easy to use</a:t>
            </a:r>
          </a:p>
          <a:p>
            <a:r>
              <a:rPr lang="en-US" dirty="0" smtClean="0"/>
              <a:t>Reduces 90% of lines of code compared to Java</a:t>
            </a:r>
          </a:p>
          <a:p>
            <a:r>
              <a:rPr lang="en-US" dirty="0" smtClean="0"/>
              <a:t>Same code can run on locally on one machine, or on a </a:t>
            </a:r>
            <a:r>
              <a:rPr lang="en-US" dirty="0" err="1" smtClean="0"/>
              <a:t>Hadoop</a:t>
            </a:r>
            <a:r>
              <a:rPr lang="en-US" dirty="0" smtClean="0"/>
              <a:t> cluster with 1000 nodes, or on Amazon EMR</a:t>
            </a:r>
          </a:p>
          <a:p>
            <a:r>
              <a:rPr lang="en-US" dirty="0" smtClean="0"/>
              <a:t>Documentation:</a:t>
            </a:r>
            <a:r>
              <a:rPr lang="en-US" dirty="0"/>
              <a:t/>
            </a:r>
            <a:br>
              <a:rPr lang="en-US" dirty="0"/>
            </a:br>
            <a:r>
              <a:rPr lang="en-US" dirty="0">
                <a:hlinkClick r:id="rId3"/>
              </a:rPr>
              <a:t>http://packages.python.org/mrjob</a:t>
            </a:r>
            <a:r>
              <a:rPr lang="en-US" dirty="0" smtClean="0">
                <a:hlinkClick r:id="rId3"/>
              </a:rPr>
              <a:t>/</a:t>
            </a:r>
            <a:endParaRPr lang="en-US" dirty="0" smtClean="0"/>
          </a:p>
          <a:p>
            <a:pPr marL="0" indent="0">
              <a:buNone/>
            </a:pPr>
            <a:endParaRPr lang="en-US" dirty="0"/>
          </a:p>
        </p:txBody>
      </p:sp>
    </p:spTree>
    <p:extLst>
      <p:ext uri="{BB962C8B-B14F-4D97-AF65-F5344CB8AC3E}">
        <p14:creationId xmlns:p14="http://schemas.microsoft.com/office/powerpoint/2010/main" val="3848756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Fladoop</a:t>
            </a:r>
            <a:r>
              <a:rPr lang="en-US" dirty="0" smtClean="0"/>
              <a:t> Cluster at UM</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29</a:t>
            </a:fld>
            <a:endParaRPr lang="en-US"/>
          </a:p>
        </p:txBody>
      </p:sp>
      <p:sp>
        <p:nvSpPr>
          <p:cNvPr id="4" name="Content Placeholder 3"/>
          <p:cNvSpPr>
            <a:spLocks noGrp="1"/>
          </p:cNvSpPr>
          <p:nvPr>
            <p:ph sz="quarter" idx="1"/>
          </p:nvPr>
        </p:nvSpPr>
        <p:spPr/>
        <p:txBody>
          <a:bodyPr/>
          <a:lstStyle/>
          <a:p>
            <a:r>
              <a:rPr lang="en-US" dirty="0">
                <a:hlinkClick r:id="rId2"/>
              </a:rPr>
              <a:t>http://caen.github.io/hadoop</a:t>
            </a:r>
            <a:r>
              <a:rPr lang="en-US" dirty="0" smtClean="0">
                <a:hlinkClick r:id="rId2"/>
              </a:rPr>
              <a:t>/</a:t>
            </a:r>
            <a:endParaRPr lang="en-US" dirty="0" smtClean="0"/>
          </a:p>
          <a:p>
            <a:r>
              <a:rPr lang="en-US" dirty="0" smtClean="0"/>
              <a:t>As of Feb 10, 2015, it is running</a:t>
            </a:r>
          </a:p>
          <a:p>
            <a:pPr lvl="1"/>
            <a:r>
              <a:rPr lang="en-US" dirty="0" smtClean="0"/>
              <a:t>CDH 5.2</a:t>
            </a:r>
          </a:p>
          <a:p>
            <a:pPr lvl="1"/>
            <a:r>
              <a:rPr lang="en-US" dirty="0" err="1" smtClean="0"/>
              <a:t>Hadoop</a:t>
            </a:r>
            <a:r>
              <a:rPr lang="en-US" dirty="0" smtClean="0"/>
              <a:t> 2.5 Yarn</a:t>
            </a:r>
          </a:p>
          <a:p>
            <a:pPr lvl="1"/>
            <a:r>
              <a:rPr lang="en-US" dirty="0" smtClean="0"/>
              <a:t>Pig 0.12.0</a:t>
            </a:r>
          </a:p>
          <a:p>
            <a:pPr lvl="1"/>
            <a:r>
              <a:rPr lang="en-US" dirty="0" smtClean="0"/>
              <a:t>Spark 1.1</a:t>
            </a:r>
          </a:p>
          <a:p>
            <a:pPr lvl="1"/>
            <a:r>
              <a:rPr lang="en-US" dirty="0" err="1" smtClean="0"/>
              <a:t>mrjob</a:t>
            </a:r>
            <a:r>
              <a:rPr lang="en-US" dirty="0" smtClean="0"/>
              <a:t> development version</a:t>
            </a:r>
          </a:p>
          <a:p>
            <a:pPr marL="0" indent="0">
              <a:buNone/>
            </a:pPr>
            <a:endParaRPr lang="en-US" dirty="0"/>
          </a:p>
        </p:txBody>
      </p:sp>
    </p:spTree>
    <p:extLst>
      <p:ext uri="{BB962C8B-B14F-4D97-AF65-F5344CB8AC3E}">
        <p14:creationId xmlns:p14="http://schemas.microsoft.com/office/powerpoint/2010/main" val="3557533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b</a:t>
            </a:r>
            <a:r>
              <a:rPr lang="en-US" b="1" dirty="0" smtClean="0"/>
              <a:t>ig data?</a:t>
            </a:r>
            <a:r>
              <a:rPr lang="en-US" dirty="0" smtClean="0"/>
              <a:t> </a:t>
            </a:r>
            <a:endParaRPr lang="en-US" dirty="0"/>
          </a:p>
        </p:txBody>
      </p:sp>
      <p:sp>
        <p:nvSpPr>
          <p:cNvPr id="6" name="Isosceles Triangle 5"/>
          <p:cNvSpPr/>
          <p:nvPr/>
        </p:nvSpPr>
        <p:spPr>
          <a:xfrm>
            <a:off x="2694994" y="2400888"/>
            <a:ext cx="3593323" cy="297399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3" name="Group 2"/>
          <p:cNvGrpSpPr/>
          <p:nvPr/>
        </p:nvGrpSpPr>
        <p:grpSpPr>
          <a:xfrm>
            <a:off x="1123695" y="1788318"/>
            <a:ext cx="6615378" cy="3867981"/>
            <a:chOff x="1123695" y="1788318"/>
            <a:chExt cx="6615378" cy="3867981"/>
          </a:xfrm>
        </p:grpSpPr>
        <p:sp>
          <p:nvSpPr>
            <p:cNvPr id="7" name="Rectangle 6"/>
            <p:cNvSpPr/>
            <p:nvPr/>
          </p:nvSpPr>
          <p:spPr>
            <a:xfrm>
              <a:off x="3750876" y="1788318"/>
              <a:ext cx="1509347" cy="584776"/>
            </a:xfrm>
            <a:prstGeom prst="rect">
              <a:avLst/>
            </a:prstGeom>
          </p:spPr>
          <p:txBody>
            <a:bodyPr wrap="none">
              <a:spAutoFit/>
            </a:bodyPr>
            <a:lstStyle/>
            <a:p>
              <a:r>
                <a:rPr lang="en-US" sz="3200" b="1" dirty="0"/>
                <a:t>Volume</a:t>
              </a:r>
              <a:endParaRPr lang="en-US" sz="3200" dirty="0"/>
            </a:p>
          </p:txBody>
        </p:sp>
        <p:sp>
          <p:nvSpPr>
            <p:cNvPr id="8" name="Rectangle 7"/>
            <p:cNvSpPr/>
            <p:nvPr/>
          </p:nvSpPr>
          <p:spPr>
            <a:xfrm>
              <a:off x="1123695" y="5067004"/>
              <a:ext cx="1564451" cy="584776"/>
            </a:xfrm>
            <a:prstGeom prst="rect">
              <a:avLst/>
            </a:prstGeom>
          </p:spPr>
          <p:txBody>
            <a:bodyPr wrap="none">
              <a:spAutoFit/>
            </a:bodyPr>
            <a:lstStyle/>
            <a:p>
              <a:r>
                <a:rPr lang="en-US" sz="3200" b="1" dirty="0" smtClean="0"/>
                <a:t>Velocity</a:t>
              </a:r>
              <a:endParaRPr lang="en-US" sz="3200" dirty="0"/>
            </a:p>
          </p:txBody>
        </p:sp>
        <p:sp>
          <p:nvSpPr>
            <p:cNvPr id="9" name="Rectangle 8"/>
            <p:cNvSpPr/>
            <p:nvPr/>
          </p:nvSpPr>
          <p:spPr>
            <a:xfrm>
              <a:off x="6319293" y="5071523"/>
              <a:ext cx="1419780" cy="584776"/>
            </a:xfrm>
            <a:prstGeom prst="rect">
              <a:avLst/>
            </a:prstGeom>
          </p:spPr>
          <p:txBody>
            <a:bodyPr wrap="none">
              <a:spAutoFit/>
            </a:bodyPr>
            <a:lstStyle/>
            <a:p>
              <a:r>
                <a:rPr lang="en-US" sz="3200" b="1" dirty="0" smtClean="0"/>
                <a:t>Variety</a:t>
              </a:r>
              <a:endParaRPr lang="en-US" sz="3200" dirty="0"/>
            </a:p>
          </p:txBody>
        </p:sp>
      </p:grpSp>
    </p:spTree>
    <p:extLst>
      <p:ext uri="{BB962C8B-B14F-4D97-AF65-F5344CB8AC3E}">
        <p14:creationId xmlns:p14="http://schemas.microsoft.com/office/powerpoint/2010/main" val="16109956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over code examples</a:t>
            </a:r>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30</a:t>
            </a:fld>
            <a:endParaRPr lang="en-US"/>
          </a:p>
        </p:txBody>
      </p:sp>
      <p:sp>
        <p:nvSpPr>
          <p:cNvPr id="4" name="Content Placeholder 3"/>
          <p:cNvSpPr>
            <a:spLocks noGrp="1"/>
          </p:cNvSpPr>
          <p:nvPr>
            <p:ph sz="quarter" idx="1"/>
          </p:nvPr>
        </p:nvSpPr>
        <p:spPr/>
        <p:txBody>
          <a:bodyPr>
            <a:normAutofit/>
          </a:bodyPr>
          <a:lstStyle/>
          <a:p>
            <a:r>
              <a:rPr lang="en-US" dirty="0" err="1" smtClean="0"/>
              <a:t>mr_wordcount.py</a:t>
            </a:r>
            <a:endParaRPr lang="en-US" dirty="0" smtClean="0"/>
          </a:p>
          <a:p>
            <a:r>
              <a:rPr lang="en-US" dirty="0" err="1"/>
              <a:t>m</a:t>
            </a:r>
            <a:r>
              <a:rPr lang="en-US" dirty="0" err="1" smtClean="0"/>
              <a:t>r_cityfilter.py</a:t>
            </a:r>
            <a:endParaRPr lang="en-US" dirty="0"/>
          </a:p>
          <a:p>
            <a:r>
              <a:rPr lang="en-US" dirty="0" err="1"/>
              <a:t>m</a:t>
            </a:r>
            <a:r>
              <a:rPr lang="en-US" dirty="0" err="1" smtClean="0"/>
              <a:t>r_citybusinesscount.py</a:t>
            </a:r>
            <a:endParaRPr lang="en-US" dirty="0"/>
          </a:p>
          <a:p>
            <a:r>
              <a:rPr lang="en-US" dirty="0" err="1"/>
              <a:t>mr_avg_stars_per_category.py</a:t>
            </a:r>
            <a:endParaRPr lang="en-US" dirty="0"/>
          </a:p>
          <a:p>
            <a:r>
              <a:rPr lang="en-US" dirty="0" err="1" smtClean="0"/>
              <a:t>mr_good_business_per_category.py</a:t>
            </a:r>
            <a:endParaRPr lang="en-US" dirty="0" smtClean="0"/>
          </a:p>
          <a:p>
            <a:r>
              <a:rPr lang="en-US" dirty="0" err="1" smtClean="0"/>
              <a:t>pig_examples.pig</a:t>
            </a:r>
            <a:endParaRPr lang="en-US" dirty="0" smtClean="0"/>
          </a:p>
          <a:p>
            <a:pPr lvl="1"/>
            <a:r>
              <a:rPr lang="en-US" dirty="0" smtClean="0"/>
              <a:t>Word count in Pig</a:t>
            </a:r>
          </a:p>
          <a:p>
            <a:pPr lvl="1"/>
            <a:r>
              <a:rPr lang="en-US" dirty="0" err="1" smtClean="0"/>
              <a:t>Hortonworks</a:t>
            </a:r>
            <a:r>
              <a:rPr lang="en-US" dirty="0" smtClean="0"/>
              <a:t> </a:t>
            </a:r>
            <a:r>
              <a:rPr lang="en-US" dirty="0"/>
              <a:t>Pig </a:t>
            </a:r>
            <a:r>
              <a:rPr lang="en-US" dirty="0" smtClean="0"/>
              <a:t>tutorial</a:t>
            </a:r>
          </a:p>
          <a:p>
            <a:pPr lvl="2"/>
            <a:r>
              <a:rPr lang="en-US" dirty="0" smtClean="0">
                <a:hlinkClick r:id="rId2"/>
              </a:rPr>
              <a:t>http</a:t>
            </a:r>
            <a:r>
              <a:rPr lang="en-US" dirty="0">
                <a:hlinkClick r:id="rId2"/>
              </a:rPr>
              <a:t>://hortonworks.com/hadoop-tutorial/how-to-use-basic-pig-commands</a:t>
            </a:r>
            <a:r>
              <a:rPr lang="en-US" dirty="0" smtClean="0">
                <a:hlinkClick r:id="rId2"/>
              </a:rPr>
              <a:t>/</a:t>
            </a:r>
            <a:endParaRPr lang="en-US" dirty="0" smtClean="0"/>
          </a:p>
          <a:p>
            <a:pPr lvl="1"/>
            <a:endParaRPr lang="en-US" dirty="0"/>
          </a:p>
          <a:p>
            <a:pPr marL="0" indent="0">
              <a:buNone/>
            </a:pPr>
            <a:endParaRPr lang="en-US" dirty="0"/>
          </a:p>
        </p:txBody>
      </p:sp>
    </p:spTree>
    <p:extLst>
      <p:ext uri="{BB962C8B-B14F-4D97-AF65-F5344CB8AC3E}">
        <p14:creationId xmlns:p14="http://schemas.microsoft.com/office/powerpoint/2010/main" val="3209955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big </a:t>
            </a:r>
            <a:r>
              <a:rPr lang="en-US" b="1" dirty="0"/>
              <a:t>d</a:t>
            </a:r>
            <a:r>
              <a:rPr lang="en-US" b="1" dirty="0" smtClean="0"/>
              <a:t>ata?</a:t>
            </a:r>
            <a:endParaRPr lang="en-US" b="1" dirty="0"/>
          </a:p>
        </p:txBody>
      </p:sp>
      <p:sp>
        <p:nvSpPr>
          <p:cNvPr id="3" name="Content Placeholder 2"/>
          <p:cNvSpPr>
            <a:spLocks noGrp="1"/>
          </p:cNvSpPr>
          <p:nvPr>
            <p:ph idx="1"/>
          </p:nvPr>
        </p:nvSpPr>
        <p:spPr>
          <a:xfrm>
            <a:off x="457200" y="1600200"/>
            <a:ext cx="8229600" cy="4843454"/>
          </a:xfrm>
        </p:spPr>
        <p:txBody>
          <a:bodyPr>
            <a:normAutofit/>
          </a:bodyPr>
          <a:lstStyle/>
          <a:p>
            <a:pPr marL="0" indent="0">
              <a:buNone/>
            </a:pPr>
            <a:r>
              <a:rPr lang="en-US" b="1" dirty="0" smtClean="0"/>
              <a:t>Volume</a:t>
            </a:r>
          </a:p>
          <a:p>
            <a:pPr lvl="1"/>
            <a:r>
              <a:rPr lang="en-US" dirty="0" smtClean="0"/>
              <a:t>Terabytes</a:t>
            </a:r>
            <a:r>
              <a:rPr lang="en-US" baseline="30000" dirty="0" smtClean="0"/>
              <a:t> </a:t>
            </a:r>
            <a:r>
              <a:rPr lang="en-US" dirty="0" smtClean="0"/>
              <a:t>to Petabytes</a:t>
            </a:r>
            <a:endParaRPr lang="en-US" baseline="30000" dirty="0" smtClean="0"/>
          </a:p>
          <a:p>
            <a:pPr lvl="1"/>
            <a:r>
              <a:rPr lang="en-US" dirty="0"/>
              <a:t>Challenges and </a:t>
            </a:r>
            <a:r>
              <a:rPr lang="en-US" dirty="0" smtClean="0"/>
              <a:t>opportunities</a:t>
            </a:r>
          </a:p>
          <a:p>
            <a:pPr marL="0" indent="0">
              <a:buNone/>
            </a:pPr>
            <a:r>
              <a:rPr lang="en-US" b="1" dirty="0" smtClean="0"/>
              <a:t>Velocity</a:t>
            </a:r>
          </a:p>
          <a:p>
            <a:pPr lvl="1"/>
            <a:r>
              <a:rPr lang="en-US" dirty="0" smtClean="0"/>
              <a:t>Growing exponentially</a:t>
            </a:r>
          </a:p>
          <a:p>
            <a:pPr lvl="1"/>
            <a:r>
              <a:rPr lang="en-US" dirty="0" smtClean="0"/>
              <a:t>Both incoming and outgoing</a:t>
            </a:r>
          </a:p>
          <a:p>
            <a:pPr marL="0" indent="0">
              <a:buNone/>
            </a:pPr>
            <a:r>
              <a:rPr lang="en-US" b="1" dirty="0" smtClean="0"/>
              <a:t>Variety</a:t>
            </a:r>
          </a:p>
          <a:p>
            <a:pPr lvl="1"/>
            <a:r>
              <a:rPr lang="en-US" dirty="0" smtClean="0"/>
              <a:t>Various types and sources of data</a:t>
            </a:r>
          </a:p>
          <a:p>
            <a:pPr lvl="1"/>
            <a:r>
              <a:rPr lang="en-US" dirty="0" smtClean="0"/>
              <a:t>Documents, databases</a:t>
            </a:r>
          </a:p>
          <a:p>
            <a:pPr lvl="1"/>
            <a:r>
              <a:rPr lang="en-US" dirty="0" smtClean="0"/>
              <a:t>Images, voice, videos, sensors, GSP location data, …</a:t>
            </a:r>
            <a:endParaRPr lang="en-US" dirty="0"/>
          </a:p>
        </p:txBody>
      </p:sp>
    </p:spTree>
    <p:extLst>
      <p:ext uri="{BB962C8B-B14F-4D97-AF65-F5344CB8AC3E}">
        <p14:creationId xmlns:p14="http://schemas.microsoft.com/office/powerpoint/2010/main" val="16987924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38357" y="23578"/>
            <a:ext cx="6621871" cy="6858000"/>
          </a:xfrm>
          <a:prstGeom prst="rect">
            <a:avLst/>
          </a:prstGeom>
        </p:spPr>
      </p:pic>
      <p:cxnSp>
        <p:nvCxnSpPr>
          <p:cNvPr id="5" name="Straight Connector 4"/>
          <p:cNvCxnSpPr/>
          <p:nvPr/>
        </p:nvCxnSpPr>
        <p:spPr>
          <a:xfrm>
            <a:off x="4352257" y="1363081"/>
            <a:ext cx="82088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4352257" y="1982663"/>
            <a:ext cx="100675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284360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0"/>
            <a:ext cx="9144000" cy="4271531"/>
          </a:xfrm>
          <a:prstGeom prst="rect">
            <a:avLst/>
          </a:prstGeom>
        </p:spPr>
      </p:pic>
      <p:sp>
        <p:nvSpPr>
          <p:cNvPr id="8" name="Title 1"/>
          <p:cNvSpPr>
            <a:spLocks noGrp="1"/>
          </p:cNvSpPr>
          <p:nvPr>
            <p:ph type="title"/>
          </p:nvPr>
        </p:nvSpPr>
        <p:spPr>
          <a:xfrm>
            <a:off x="722312" y="4732190"/>
            <a:ext cx="8013179" cy="1362075"/>
          </a:xfrm>
        </p:spPr>
        <p:txBody>
          <a:bodyPr/>
          <a:lstStyle/>
          <a:p>
            <a:r>
              <a:rPr lang="en-US" dirty="0" smtClean="0"/>
              <a:t>How to deal with the big wild?</a:t>
            </a:r>
            <a:endParaRPr lang="en-US" dirty="0"/>
          </a:p>
        </p:txBody>
      </p:sp>
      <p:sp>
        <p:nvSpPr>
          <p:cNvPr id="2" name="Text Placeholder 1"/>
          <p:cNvSpPr>
            <a:spLocks noGrp="1"/>
          </p:cNvSpPr>
          <p:nvPr>
            <p:ph type="body" idx="1"/>
          </p:nvPr>
        </p:nvSpPr>
        <p:spPr>
          <a:xfrm>
            <a:off x="722312" y="3232003"/>
            <a:ext cx="8013179" cy="1500187"/>
          </a:xfrm>
        </p:spPr>
        <p:txBody>
          <a:bodyPr/>
          <a:lstStyle/>
          <a:p>
            <a:r>
              <a:rPr lang="en-US" dirty="0"/>
              <a:t>P</a:t>
            </a:r>
            <a:r>
              <a:rPr lang="en-US" dirty="0" smtClean="0"/>
              <a:t>art 2</a:t>
            </a:r>
            <a:endParaRPr lang="en-US" dirty="0"/>
          </a:p>
        </p:txBody>
      </p:sp>
    </p:spTree>
    <p:extLst>
      <p:ext uri="{BB962C8B-B14F-4D97-AF65-F5344CB8AC3E}">
        <p14:creationId xmlns:p14="http://schemas.microsoft.com/office/powerpoint/2010/main" val="33832341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 Growing datasets </a:t>
            </a:r>
            <a:br>
              <a:rPr lang="en-US" dirty="0" smtClean="0"/>
            </a:br>
            <a:r>
              <a:rPr lang="en-US" dirty="0" smtClean="0"/>
              <a:t>like the Web</a:t>
            </a:r>
            <a:endParaRPr lang="en-US" dirty="0"/>
          </a:p>
        </p:txBody>
      </p:sp>
      <p:sp>
        <p:nvSpPr>
          <p:cNvPr id="3" name="Content Placeholder 2"/>
          <p:cNvSpPr>
            <a:spLocks noGrp="1"/>
          </p:cNvSpPr>
          <p:nvPr>
            <p:ph idx="1"/>
          </p:nvPr>
        </p:nvSpPr>
        <p:spPr/>
        <p:txBody>
          <a:bodyPr/>
          <a:lstStyle/>
          <a:p>
            <a:r>
              <a:rPr lang="en-US" dirty="0" smtClean="0"/>
              <a:t>20 billion Web pages x 20 Kb &gt; 400 terabytes</a:t>
            </a:r>
          </a:p>
          <a:p>
            <a:r>
              <a:rPr lang="en-US" dirty="0" smtClean="0"/>
              <a:t>Computer can read 35Mb/sec from hard drive</a:t>
            </a:r>
          </a:p>
          <a:p>
            <a:pPr lvl="1"/>
            <a:r>
              <a:rPr lang="en-US" dirty="0" smtClean="0"/>
              <a:t>Four months to scan the Web!</a:t>
            </a:r>
            <a:endParaRPr lang="en-US" dirty="0"/>
          </a:p>
          <a:p>
            <a:r>
              <a:rPr lang="en-US" dirty="0" smtClean="0"/>
              <a:t>Hundreds of hard drives needed</a:t>
            </a:r>
            <a:endParaRPr lang="en-US" dirty="0"/>
          </a:p>
        </p:txBody>
      </p:sp>
      <p:sp>
        <p:nvSpPr>
          <p:cNvPr id="4" name="TextBox 3"/>
          <p:cNvSpPr txBox="1"/>
          <p:nvPr/>
        </p:nvSpPr>
        <p:spPr>
          <a:xfrm>
            <a:off x="1200179" y="6173789"/>
            <a:ext cx="6743641" cy="276999"/>
          </a:xfrm>
          <a:prstGeom prst="rect">
            <a:avLst/>
          </a:prstGeom>
          <a:noFill/>
        </p:spPr>
        <p:txBody>
          <a:bodyPr wrap="none" rtlCol="0">
            <a:spAutoFit/>
          </a:bodyPr>
          <a:lstStyle/>
          <a:p>
            <a:r>
              <a:rPr lang="en-US" sz="1200" dirty="0" smtClean="0"/>
              <a:t>Source: </a:t>
            </a:r>
            <a:r>
              <a:rPr lang="en-US" sz="1200" dirty="0"/>
              <a:t>http://static.googleusercontent.com/media/research.google.com/en/us/pubs/archive/32721.pdf</a:t>
            </a:r>
          </a:p>
        </p:txBody>
      </p:sp>
    </p:spTree>
    <p:extLst>
      <p:ext uri="{BB962C8B-B14F-4D97-AF65-F5344CB8AC3E}">
        <p14:creationId xmlns:p14="http://schemas.microsoft.com/office/powerpoint/2010/main" val="15324740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a:xfrm>
            <a:off x="457200" y="1600200"/>
            <a:ext cx="8483600" cy="4525963"/>
          </a:xfrm>
        </p:spPr>
        <p:txBody>
          <a:bodyPr>
            <a:normAutofit lnSpcReduction="10000"/>
          </a:bodyPr>
          <a:lstStyle/>
          <a:p>
            <a:r>
              <a:rPr lang="en-US" dirty="0" smtClean="0"/>
              <a:t>Buy 1,000 computers</a:t>
            </a:r>
          </a:p>
          <a:p>
            <a:r>
              <a:rPr lang="en-US" dirty="0" smtClean="0"/>
              <a:t>Have </a:t>
            </a:r>
            <a:r>
              <a:rPr lang="en-US" u="sng" dirty="0" smtClean="0"/>
              <a:t>each</a:t>
            </a:r>
            <a:r>
              <a:rPr lang="en-US" dirty="0" smtClean="0"/>
              <a:t> computer scan its own piece of the 400 terabyte dataset</a:t>
            </a:r>
          </a:p>
          <a:p>
            <a:pPr lvl="1"/>
            <a:r>
              <a:rPr lang="en-US" dirty="0" smtClean="0"/>
              <a:t>Done in &lt; 3 hours</a:t>
            </a:r>
          </a:p>
          <a:p>
            <a:r>
              <a:rPr lang="en-US" dirty="0" smtClean="0"/>
              <a:t>New issues: </a:t>
            </a:r>
            <a:endParaRPr lang="en-US" dirty="0"/>
          </a:p>
          <a:p>
            <a:pPr marL="400050" lvl="1" indent="0">
              <a:buNone/>
            </a:pPr>
            <a:r>
              <a:rPr lang="en-US" dirty="0" smtClean="0"/>
              <a:t>1. This requires programming work</a:t>
            </a:r>
          </a:p>
          <a:p>
            <a:pPr lvl="2"/>
            <a:r>
              <a:rPr lang="en-US" dirty="0" smtClean="0"/>
              <a:t>Computers must communicate and coordinate</a:t>
            </a:r>
          </a:p>
          <a:p>
            <a:pPr lvl="2"/>
            <a:r>
              <a:rPr lang="en-US" dirty="0" smtClean="0"/>
              <a:t>Load balancing</a:t>
            </a:r>
          </a:p>
          <a:p>
            <a:pPr lvl="2"/>
            <a:r>
              <a:rPr lang="en-US" dirty="0" smtClean="0"/>
              <a:t>Network and disk optimization</a:t>
            </a:r>
          </a:p>
          <a:p>
            <a:pPr lvl="2"/>
            <a:r>
              <a:rPr lang="en-US" dirty="0" smtClean="0"/>
              <a:t>How to recover from computer failure  (1000 CPU = 1 per day)</a:t>
            </a:r>
          </a:p>
          <a:p>
            <a:pPr lvl="2"/>
            <a:r>
              <a:rPr lang="en-US" dirty="0" smtClean="0"/>
              <a:t>How to optimize?  Debug?</a:t>
            </a:r>
          </a:p>
          <a:p>
            <a:pPr lvl="2"/>
            <a:r>
              <a:rPr lang="en-US" dirty="0" smtClean="0"/>
              <a:t>Data locality</a:t>
            </a:r>
          </a:p>
          <a:p>
            <a:pPr marL="400050" lvl="1" indent="0">
              <a:buNone/>
            </a:pPr>
            <a:r>
              <a:rPr lang="en-US" dirty="0" smtClean="0"/>
              <a:t>2. You need to repeat this for every type of problem you want to solve.</a:t>
            </a:r>
          </a:p>
          <a:p>
            <a:pPr lvl="1"/>
            <a:endParaRPr lang="en-US" dirty="0" smtClean="0"/>
          </a:p>
        </p:txBody>
      </p:sp>
      <p:sp>
        <p:nvSpPr>
          <p:cNvPr id="4" name="TextBox 3"/>
          <p:cNvSpPr txBox="1"/>
          <p:nvPr/>
        </p:nvSpPr>
        <p:spPr>
          <a:xfrm>
            <a:off x="1200179" y="6173789"/>
            <a:ext cx="6743641" cy="276999"/>
          </a:xfrm>
          <a:prstGeom prst="rect">
            <a:avLst/>
          </a:prstGeom>
          <a:noFill/>
        </p:spPr>
        <p:txBody>
          <a:bodyPr wrap="none" rtlCol="0">
            <a:spAutoFit/>
          </a:bodyPr>
          <a:lstStyle/>
          <a:p>
            <a:r>
              <a:rPr lang="en-US" sz="1200" dirty="0" smtClean="0"/>
              <a:t>Source: </a:t>
            </a:r>
            <a:r>
              <a:rPr lang="en-US" sz="1200" dirty="0"/>
              <a:t>http://static.googleusercontent.com/media/research.google.com/en/us/pubs/archive/32721.pdf</a:t>
            </a:r>
          </a:p>
        </p:txBody>
      </p:sp>
      <p:sp>
        <p:nvSpPr>
          <p:cNvPr id="5" name="Explosion 2 4"/>
          <p:cNvSpPr/>
          <p:nvPr/>
        </p:nvSpPr>
        <p:spPr>
          <a:xfrm>
            <a:off x="1200179" y="0"/>
            <a:ext cx="7289800" cy="4408489"/>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Wouldn't it be great if there were a general-purpose programming language and set of core libraries that handled all of that for us?</a:t>
            </a:r>
          </a:p>
          <a:p>
            <a:pPr algn="ctr"/>
            <a:endParaRPr lang="en-US" dirty="0" smtClean="0"/>
          </a:p>
          <a:p>
            <a:pPr algn="ctr"/>
            <a:r>
              <a:rPr lang="en-US" dirty="0" smtClean="0"/>
              <a:t>Well, actually… </a:t>
            </a:r>
            <a:endParaRPr lang="en-US" dirty="0"/>
          </a:p>
        </p:txBody>
      </p:sp>
    </p:spTree>
    <p:extLst>
      <p:ext uri="{BB962C8B-B14F-4D97-AF65-F5344CB8AC3E}">
        <p14:creationId xmlns:p14="http://schemas.microsoft.com/office/powerpoint/2010/main" val="36373044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Divide and conquer</a:t>
            </a:r>
            <a:endParaRPr lang="en-US" dirty="0"/>
          </a:p>
        </p:txBody>
      </p:sp>
      <p:sp>
        <p:nvSpPr>
          <p:cNvPr id="3" name="Content Placeholder 2"/>
          <p:cNvSpPr>
            <a:spLocks noGrp="1"/>
          </p:cNvSpPr>
          <p:nvPr>
            <p:ph idx="1"/>
          </p:nvPr>
        </p:nvSpPr>
        <p:spPr>
          <a:xfrm>
            <a:off x="534640" y="1600200"/>
            <a:ext cx="8229600" cy="4525963"/>
          </a:xfrm>
        </p:spPr>
        <p:txBody>
          <a:bodyPr/>
          <a:lstStyle/>
          <a:p>
            <a:pPr marL="0" indent="0">
              <a:buNone/>
            </a:pPr>
            <a:r>
              <a:rPr lang="en-US" dirty="0" smtClean="0"/>
              <a:t>A technique we use everyday!    </a:t>
            </a:r>
          </a:p>
          <a:p>
            <a:pPr lvl="1"/>
            <a:r>
              <a:rPr lang="en-US" sz="2400" dirty="0" smtClean="0"/>
              <a:t>Split the task in sub-tasks</a:t>
            </a:r>
          </a:p>
          <a:p>
            <a:pPr lvl="1"/>
            <a:r>
              <a:rPr lang="en-US" sz="2400" dirty="0" smtClean="0"/>
              <a:t>Put resources to handle subtasks in parallel</a:t>
            </a:r>
          </a:p>
          <a:p>
            <a:pPr lvl="1"/>
            <a:r>
              <a:rPr lang="en-US" sz="2400" dirty="0" smtClean="0"/>
              <a:t>Combine the results</a:t>
            </a:r>
          </a:p>
          <a:p>
            <a:pPr lvl="1"/>
            <a:r>
              <a:rPr lang="en-US" sz="2400" dirty="0" smtClean="0"/>
              <a:t>This is a simple example of </a:t>
            </a:r>
            <a:r>
              <a:rPr lang="en-US" sz="2400" u="sng" dirty="0" smtClean="0"/>
              <a:t>distributed</a:t>
            </a:r>
            <a:r>
              <a:rPr lang="en-US" sz="2400" dirty="0" smtClean="0"/>
              <a:t> computing</a:t>
            </a:r>
          </a:p>
          <a:p>
            <a:pPr lvl="1"/>
            <a:r>
              <a:rPr lang="en-US" sz="2400" dirty="0" smtClean="0"/>
              <a:t>We are distributing the workload across </a:t>
            </a:r>
            <a:r>
              <a:rPr lang="en-US" sz="2400" smtClean="0"/>
              <a:t>different CPUs</a:t>
            </a:r>
            <a:endParaRPr lang="en-US" sz="2400" dirty="0" smtClean="0"/>
          </a:p>
          <a:p>
            <a:pPr lvl="1"/>
            <a:endParaRPr lang="en-US" dirty="0" smtClean="0"/>
          </a:p>
          <a:p>
            <a:pPr lvl="1"/>
            <a:endParaRPr lang="en-US" dirty="0"/>
          </a:p>
        </p:txBody>
      </p:sp>
      <p:sp>
        <p:nvSpPr>
          <p:cNvPr id="4" name="Rectangle 3"/>
          <p:cNvSpPr/>
          <p:nvPr/>
        </p:nvSpPr>
        <p:spPr>
          <a:xfrm>
            <a:off x="674032" y="4693334"/>
            <a:ext cx="1556300" cy="15644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85047" y="4693335"/>
            <a:ext cx="722408" cy="7280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497903" y="4693334"/>
            <a:ext cx="722408" cy="7280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685047" y="5529769"/>
            <a:ext cx="722408" cy="7280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497903" y="5529769"/>
            <a:ext cx="722408" cy="7280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122667" y="4840485"/>
            <a:ext cx="400209" cy="3872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Rectangle 9"/>
          <p:cNvSpPr/>
          <p:nvPr/>
        </p:nvSpPr>
        <p:spPr>
          <a:xfrm>
            <a:off x="6025011" y="4840486"/>
            <a:ext cx="423162" cy="38723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1" name="Rectangle 10"/>
          <p:cNvSpPr/>
          <p:nvPr/>
        </p:nvSpPr>
        <p:spPr>
          <a:xfrm>
            <a:off x="5122667" y="5738922"/>
            <a:ext cx="400210" cy="38724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Rectangle 11"/>
          <p:cNvSpPr/>
          <p:nvPr/>
        </p:nvSpPr>
        <p:spPr>
          <a:xfrm>
            <a:off x="6025011" y="5738922"/>
            <a:ext cx="423162" cy="38724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3" name="Rectangle 12"/>
          <p:cNvSpPr/>
          <p:nvPr/>
        </p:nvSpPr>
        <p:spPr>
          <a:xfrm>
            <a:off x="7240855" y="5088360"/>
            <a:ext cx="913820" cy="88290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72218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4865</TotalTime>
  <Words>1396</Words>
  <Application>Microsoft Macintosh PowerPoint</Application>
  <PresentationFormat>On-screen Show (4:3)</PresentationFormat>
  <Paragraphs>263</Paragraphs>
  <Slides>30</Slides>
  <Notes>8</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Equity</vt:lpstr>
      <vt:lpstr>Large-scale Data Manipulation on Hadoop Clusters: MapReduce and Pig</vt:lpstr>
      <vt:lpstr>Agenda</vt:lpstr>
      <vt:lpstr>What is big data? </vt:lpstr>
      <vt:lpstr>What is big data?</vt:lpstr>
      <vt:lpstr>PowerPoint Presentation</vt:lpstr>
      <vt:lpstr>How to deal with the big wild?</vt:lpstr>
      <vt:lpstr>Problem: Growing datasets  like the Web</vt:lpstr>
      <vt:lpstr>Solution:</vt:lpstr>
      <vt:lpstr>Divide and conquer</vt:lpstr>
      <vt:lpstr>A Leading Open-Source Platform for Distributed Computing: Hadoop</vt:lpstr>
      <vt:lpstr>Leading framework: Hadoop</vt:lpstr>
      <vt:lpstr>Leading framework: Hadoop</vt:lpstr>
      <vt:lpstr>Leading framework: Hadoop</vt:lpstr>
      <vt:lpstr>A typical MapReduce problem</vt:lpstr>
      <vt:lpstr>MapReduce – Word Count</vt:lpstr>
      <vt:lpstr>Assumptions of MapReduce</vt:lpstr>
      <vt:lpstr>Questions?</vt:lpstr>
      <vt:lpstr>Quiz</vt:lpstr>
      <vt:lpstr>MapReduce – Word Count</vt:lpstr>
      <vt:lpstr>Hadoop Distributed File System (HDFS)</vt:lpstr>
      <vt:lpstr>Hadoop Distributed File System (HDFS)</vt:lpstr>
      <vt:lpstr>Hadoop Distributed File System (HDFS)</vt:lpstr>
      <vt:lpstr>Hadoop MapReduce v1 Architecture</vt:lpstr>
      <vt:lpstr>PowerPoint Presentation</vt:lpstr>
      <vt:lpstr>Hadoop MapReduce v2 Yarn Architecture</vt:lpstr>
      <vt:lpstr>How to write data processing code on Hadoop?</vt:lpstr>
      <vt:lpstr>Pig vs Hive</vt:lpstr>
      <vt:lpstr>Introduction to MRjob</vt:lpstr>
      <vt:lpstr>The Fladoop Cluster at UM</vt:lpstr>
      <vt:lpstr>Going over code examples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601 Data Manipulation</dc:title>
  <dc:creator>Patrick</dc:creator>
  <cp:lastModifiedBy>Yuhang Wang</cp:lastModifiedBy>
  <cp:revision>236</cp:revision>
  <dcterms:created xsi:type="dcterms:W3CDTF">2012-01-09T19:48:27Z</dcterms:created>
  <dcterms:modified xsi:type="dcterms:W3CDTF">2015-02-10T19:48:37Z</dcterms:modified>
</cp:coreProperties>
</file>