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347" r:id="rId2"/>
    <p:sldId id="428" r:id="rId3"/>
    <p:sldId id="485" r:id="rId4"/>
    <p:sldId id="486" r:id="rId5"/>
    <p:sldId id="476" r:id="rId6"/>
    <p:sldId id="483" r:id="rId7"/>
    <p:sldId id="484" r:id="rId8"/>
    <p:sldId id="481" r:id="rId9"/>
    <p:sldId id="477" r:id="rId10"/>
    <p:sldId id="478" r:id="rId11"/>
    <p:sldId id="479" r:id="rId12"/>
    <p:sldId id="480" r:id="rId13"/>
    <p:sldId id="475" r:id="rId14"/>
    <p:sldId id="429" r:id="rId15"/>
    <p:sldId id="482" r:id="rId16"/>
    <p:sldId id="430" r:id="rId17"/>
    <p:sldId id="431" r:id="rId18"/>
    <p:sldId id="432" r:id="rId19"/>
    <p:sldId id="487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8239" autoAdjust="0"/>
  </p:normalViewPr>
  <p:slideViewPr>
    <p:cSldViewPr>
      <p:cViewPr varScale="1">
        <p:scale>
          <a:sx n="103" d="100"/>
          <a:sy n="103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99A3-3202-4D00-A9C9-77AEF91985E5}" type="datetimeFigureOut">
              <a:rPr lang="en-US" smtClean="0"/>
              <a:pPr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B333-1ECB-405F-A483-340F9A0F2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A45FB-3C2B-4B9D-A2D5-13CC1193A30F}" type="datetimeFigureOut">
              <a:rPr lang="en-US" smtClean="0"/>
              <a:pPr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1A5B-A681-48C9-99EE-371D1AA221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F90-0F8C-4C08-B322-B5281B13E729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6EFA-2F75-42A7-BCE8-821E224D04CC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840E-FCCB-4BC7-908B-968F119264B5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1D03-1665-4F3A-9BCE-D2D2A9851494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732-750E-49D6-8DA5-7F6FA8F37597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5709-DEAE-4D95-9C5A-9522F0B3290C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111A-D155-4E59-A871-67E658B01282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C85-462B-41D1-87C6-3A4B723C725A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3BE2-1FF0-48D5-84F9-98F9AB0620A9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364A-6B22-4A3B-9AEB-0D185DA849BD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8460-166E-4E19-B89B-4654D2BD199A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E5BFD9-D550-4772-8C13-5592A3EF20EB}" type="datetime1">
              <a:rPr lang="en-US" smtClean="0"/>
              <a:pPr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9AA9CD-E03E-470E-A1F1-67531AF0E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amplab.cs.berkeley.edu/softwar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kinsey.com/insights/business_technology/big_data_the_next_frontier_for_innova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kinsey.com/insights/business_technology/big_data_the_next_frontier_for_innov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hyperlink" Target="http://www.nature.com/ncomms/journal/v3/n8/full/ncomms199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" TargetMode="External"/><Relationship Id="rId3" Type="http://schemas.openxmlformats.org/officeDocument/2006/relationships/hyperlink" Target="http://en.wikipedia.org/wiki/Apache_Spark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aikato.ac.nz/ml/weka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spark.apache.org/docs/1.1.1/cluster-overvie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1.1.1/programming-guide.html" TargetMode="External"/><Relationship Id="rId4" Type="http://schemas.openxmlformats.org/officeDocument/2006/relationships/hyperlink" Target="https://spark.apache.org/docs/1.1.1/api/python/index.html" TargetMode="External"/><Relationship Id="rId5" Type="http://schemas.openxmlformats.org/officeDocument/2006/relationships/hyperlink" Target="https://spark.apache.org/docs/1.1.1/api/python/pyspark.rdd.RDD-clas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cs/1.1.1/quick-star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en.github.io/hadoop/user-spar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2015</a:t>
            </a:r>
          </a:p>
          <a:p>
            <a:r>
              <a:rPr lang="en-US" dirty="0" smtClean="0"/>
              <a:t>Instructor:  Dr.  Yuhang Wang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34400" cy="1470025"/>
          </a:xfrm>
        </p:spPr>
        <p:txBody>
          <a:bodyPr>
            <a:normAutofit/>
          </a:bodyPr>
          <a:lstStyle/>
          <a:p>
            <a:r>
              <a:rPr lang="en-US" sz="3100" dirty="0" smtClean="0"/>
              <a:t>Introduction to Apache Spark and</a:t>
            </a:r>
            <a:br>
              <a:rPr lang="en-US" sz="3100" dirty="0" smtClean="0"/>
            </a:br>
            <a:r>
              <a:rPr lang="en-US" sz="3100" dirty="0" smtClean="0"/>
              <a:t>Machine Learning Algorithms </a:t>
            </a:r>
            <a:endParaRPr lang="en-US" sz="3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6248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Some slides from: </a:t>
            </a:r>
            <a:r>
              <a:rPr lang="en-US" dirty="0" err="1"/>
              <a:t>Kevyn</a:t>
            </a:r>
            <a:r>
              <a:rPr lang="en-US" dirty="0"/>
              <a:t> Collins-</a:t>
            </a:r>
            <a:r>
              <a:rPr lang="en-US" dirty="0" smtClean="0"/>
              <a:t>Thompson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2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Spark </a:t>
            </a:r>
            <a:r>
              <a:rPr lang="en-US" dirty="0"/>
              <a:t>E</a:t>
            </a:r>
            <a:r>
              <a:rPr lang="en-US" dirty="0" smtClean="0"/>
              <a:t>xample: Word Count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spark_wordcount.py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Solution to HW5 Extra Credit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spark_si601_w15_hw5ec.py</a:t>
            </a:r>
          </a:p>
        </p:txBody>
      </p:sp>
    </p:spTree>
    <p:extLst>
      <p:ext uri="{BB962C8B-B14F-4D97-AF65-F5344CB8AC3E}">
        <p14:creationId xmlns:p14="http://schemas.microsoft.com/office/powerpoint/2010/main" val="36608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Examples: Yelp data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spark_cityfilter.py</a:t>
            </a:r>
            <a:endParaRPr lang="en-US" dirty="0" smtClean="0"/>
          </a:p>
          <a:p>
            <a:r>
              <a:rPr lang="en-US" dirty="0" err="1" smtClean="0"/>
              <a:t>spark_citybusinesscount.py</a:t>
            </a:r>
            <a:endParaRPr lang="en-US" dirty="0" smtClean="0"/>
          </a:p>
          <a:p>
            <a:r>
              <a:rPr lang="en-US" dirty="0" err="1"/>
              <a:t>spark_avg_stars_per_category.py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Data Analytics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5" y="1447800"/>
            <a:ext cx="8264755" cy="464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613546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https://amplab.cs.berkeley.edu/software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5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data: </a:t>
            </a:r>
            <a:r>
              <a:rPr lang="en-US" sz="3200" dirty="0" smtClean="0"/>
              <a:t>Which technologies will be critical for data gathering, manipulation, analysis?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A/B testing, experimental data gathering</a:t>
            </a:r>
            <a:endParaRPr lang="en-US" dirty="0"/>
          </a:p>
          <a:p>
            <a:r>
              <a:rPr lang="en-US" dirty="0"/>
              <a:t>Crowdsourcing</a:t>
            </a:r>
          </a:p>
          <a:p>
            <a:r>
              <a:rPr lang="en-US" dirty="0" smtClean="0"/>
              <a:t>Data </a:t>
            </a:r>
            <a:r>
              <a:rPr lang="en-US" dirty="0"/>
              <a:t>fusion and integration</a:t>
            </a:r>
          </a:p>
          <a:p>
            <a:r>
              <a:rPr lang="en-US" dirty="0" smtClean="0"/>
              <a:t>Genetic </a:t>
            </a:r>
            <a:r>
              <a:rPr lang="en-US" dirty="0"/>
              <a:t>algorithms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Natural </a:t>
            </a:r>
            <a:r>
              <a:rPr lang="en-US" dirty="0"/>
              <a:t>language processing</a:t>
            </a:r>
          </a:p>
          <a:p>
            <a:r>
              <a:rPr lang="en-US" dirty="0" smtClean="0"/>
              <a:t>Signal </a:t>
            </a:r>
            <a:r>
              <a:rPr lang="en-US" dirty="0"/>
              <a:t>processing</a:t>
            </a:r>
          </a:p>
          <a:p>
            <a:r>
              <a:rPr lang="en-US" dirty="0"/>
              <a:t>Simulation</a:t>
            </a:r>
          </a:p>
          <a:p>
            <a:r>
              <a:rPr lang="en-US" dirty="0" smtClean="0"/>
              <a:t>Time </a:t>
            </a:r>
            <a:r>
              <a:rPr lang="en-US" dirty="0"/>
              <a:t>series analysis </a:t>
            </a:r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237" y="6011817"/>
            <a:ext cx="79051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Source: </a:t>
            </a:r>
            <a:r>
              <a:rPr lang="en-US" sz="1350" dirty="0">
                <a:hlinkClick r:id="rId2"/>
              </a:rPr>
              <a:t>http://www.mckinsey.com/insights/business_technology/big_data_the_next_frontier_for_innovation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5779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</a:t>
            </a:r>
            <a:r>
              <a:rPr lang="en-US" dirty="0" smtClean="0"/>
              <a:t>valuation </a:t>
            </a:r>
            <a:r>
              <a:rPr lang="en-US" dirty="0"/>
              <a:t>T</a:t>
            </a:r>
            <a:r>
              <a:rPr lang="en-US" dirty="0" smtClean="0"/>
              <a:t>ime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evaluation: please complete if you haven't </a:t>
            </a:r>
          </a:p>
          <a:p>
            <a:r>
              <a:rPr lang="en-US" dirty="0"/>
              <a:t>See </a:t>
            </a:r>
            <a:r>
              <a:rPr lang="en-US" dirty="0" err="1" smtClean="0"/>
              <a:t>CTools</a:t>
            </a:r>
            <a:r>
              <a:rPr lang="en-US" dirty="0" smtClean="0"/>
              <a:t> </a:t>
            </a:r>
            <a:r>
              <a:rPr lang="en-US" dirty="0"/>
              <a:t>"Evaluate This Class" </a:t>
            </a:r>
            <a:r>
              <a:rPr lang="en-US" dirty="0" smtClean="0"/>
              <a:t>link</a:t>
            </a:r>
          </a:p>
          <a:p>
            <a:r>
              <a:rPr lang="en-US" dirty="0" smtClean="0"/>
              <a:t>10 minutes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6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data: </a:t>
            </a:r>
            <a:r>
              <a:rPr lang="en-US" sz="3200" dirty="0" smtClean="0"/>
              <a:t>Which technologies will be critical for data gathering, manipulation, analysis?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A/B testing, experimental data gathering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Crowdsourcing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fusion and integration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Genetic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algorithms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Natural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language processing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Signal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processing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Time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series analysis 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isualization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237" y="6011817"/>
            <a:ext cx="79051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Source: </a:t>
            </a:r>
            <a:r>
              <a:rPr lang="en-US" sz="1350" dirty="0">
                <a:hlinkClick r:id="rId2"/>
              </a:rPr>
              <a:t>http://www.mckinsey.com/insights/business_technology/big_data_the_next_frontier_for_innovation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6534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core problems in modeling and predicting relationships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R</a:t>
            </a:r>
            <a:r>
              <a:rPr lang="en-US" u="sng" dirty="0" smtClean="0"/>
              <a:t>egression</a:t>
            </a:r>
          </a:p>
          <a:p>
            <a:pPr lvl="1"/>
            <a:r>
              <a:rPr lang="en-US" i="1" dirty="0" smtClean="0"/>
              <a:t>Problem</a:t>
            </a:r>
            <a:r>
              <a:rPr lang="en-US" dirty="0" smtClean="0"/>
              <a:t>: Predicting a continuous output variable from one or more continuous input variables</a:t>
            </a:r>
          </a:p>
          <a:p>
            <a:pPr lvl="1"/>
            <a:r>
              <a:rPr lang="en-US" dirty="0" smtClean="0"/>
              <a:t>Algorithms: Linear models, Logistic regression</a:t>
            </a:r>
          </a:p>
          <a:p>
            <a:r>
              <a:rPr lang="en-US" u="sng" dirty="0" smtClean="0"/>
              <a:t>Clustering</a:t>
            </a:r>
          </a:p>
          <a:p>
            <a:pPr lvl="1"/>
            <a:r>
              <a:rPr lang="en-US" i="1" dirty="0" smtClean="0"/>
              <a:t>Problem</a:t>
            </a:r>
            <a:r>
              <a:rPr lang="en-US" dirty="0" smtClean="0"/>
              <a:t>: Assignment of each data instance to one of K cluster labels</a:t>
            </a:r>
          </a:p>
          <a:p>
            <a:pPr lvl="1"/>
            <a:r>
              <a:rPr lang="en-US" dirty="0" smtClean="0"/>
              <a:t>Algorithms: Hierarchical clustering, k-means</a:t>
            </a:r>
          </a:p>
          <a:p>
            <a:r>
              <a:rPr lang="en-US" u="sng" dirty="0" smtClean="0"/>
              <a:t>Classification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Problem</a:t>
            </a:r>
            <a:r>
              <a:rPr lang="en-US" dirty="0" smtClean="0"/>
              <a:t>: Predicting a categorical output from continuous and/or categorical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core problems in modeling and predicting relationships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egression</a:t>
            </a:r>
          </a:p>
          <a:p>
            <a:pPr lvl="1"/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Problem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Predicting a continuous output variable from one or more continuous input variables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Algorithms: Linear models, Logistic regression</a:t>
            </a:r>
          </a:p>
          <a:p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Clustering</a:t>
            </a:r>
          </a:p>
          <a:p>
            <a:pPr lvl="1"/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Problem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Assignment of each data instance to one of K cluster labels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Algorithms: Hierarchical clustering, k-means</a:t>
            </a:r>
          </a:p>
          <a:p>
            <a:r>
              <a:rPr lang="en-US" u="sng" dirty="0" smtClean="0"/>
              <a:t>Classification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Problem</a:t>
            </a:r>
            <a:r>
              <a:rPr lang="en-US" dirty="0" smtClean="0"/>
              <a:t>: Predicting a categorical output from continuous (real-valued) and/or categorical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Widely used classifier/classification algorithm/predictive analytics method</a:t>
            </a:r>
          </a:p>
          <a:p>
            <a:r>
              <a:rPr lang="en-US" dirty="0" smtClean="0"/>
              <a:t>A mini decision tree: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024" t="47979" r="27230" b="26118"/>
          <a:stretch/>
        </p:blipFill>
        <p:spPr>
          <a:xfrm>
            <a:off x="1752600" y="2971800"/>
            <a:ext cx="6324600" cy="31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Apache Spark</a:t>
            </a:r>
          </a:p>
          <a:p>
            <a:pPr lvl="1"/>
            <a:r>
              <a:rPr lang="en-US" dirty="0" smtClean="0"/>
              <a:t>What is Spark?  Why Spark?</a:t>
            </a:r>
          </a:p>
          <a:p>
            <a:pPr lvl="1"/>
            <a:r>
              <a:rPr lang="en-US" dirty="0" smtClean="0"/>
              <a:t>How does Spark code run on </a:t>
            </a:r>
            <a:r>
              <a:rPr lang="en-US" dirty="0"/>
              <a:t>clusters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Basic Spark concepts</a:t>
            </a:r>
          </a:p>
          <a:p>
            <a:pPr lvl="1"/>
            <a:r>
              <a:rPr lang="en-US" dirty="0" smtClean="0"/>
              <a:t>Spark code examples</a:t>
            </a:r>
          </a:p>
          <a:p>
            <a:r>
              <a:rPr lang="en-US" dirty="0" smtClean="0"/>
              <a:t>Class </a:t>
            </a:r>
            <a:r>
              <a:rPr lang="en-US" dirty="0"/>
              <a:t>Evaluation (10 minutes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Introduction to Machine Learning algorithms</a:t>
            </a:r>
            <a:endParaRPr lang="en-US" dirty="0"/>
          </a:p>
          <a:p>
            <a:r>
              <a:rPr lang="en-US" dirty="0" smtClean="0"/>
              <a:t>10-min Break</a:t>
            </a:r>
          </a:p>
          <a:p>
            <a:r>
              <a:rPr lang="en-US" dirty="0" smtClean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163162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Entropy as a measurement of uncertainty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we have a variable X </a:t>
                </a:r>
              </a:p>
              <a:p>
                <a:pPr lvl="1"/>
                <a:r>
                  <a:rPr lang="en-US" dirty="0" smtClean="0"/>
                  <a:t>Wealth, age, male/female, … </a:t>
                </a:r>
              </a:p>
              <a:p>
                <a:pPr lvl="1"/>
                <a:r>
                  <a:rPr lang="en-US" dirty="0" smtClean="0"/>
                  <a:t>Assume the possible values for X are some set of discrete values  each with probability  =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()</a:t>
                </a:r>
              </a:p>
              <a:p>
                <a:pPr lvl="1"/>
                <a:endParaRPr lang="en-US" dirty="0" smtClean="0"/>
              </a:p>
              <a:p>
                <a:r>
                  <a:rPr lang="en-US" u="sng" dirty="0" smtClean="0"/>
                  <a:t>Entropy</a:t>
                </a:r>
                <a:r>
                  <a:rPr lang="en-US" dirty="0" smtClean="0"/>
                  <a:t> measures how </a:t>
                </a:r>
                <a:r>
                  <a:rPr lang="en-US" u="sng" dirty="0" smtClean="0"/>
                  <a:t>predictable</a:t>
                </a:r>
                <a:r>
                  <a:rPr lang="en-US" dirty="0" smtClean="0"/>
                  <a:t> values of X are, if we sample randomly: Often notated as </a:t>
                </a:r>
                <a:r>
                  <a:rPr lang="en-US" b="1" dirty="0" smtClean="0"/>
                  <a:t>H(X)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200" cy="4525963"/>
              </a:xfrm>
              <a:blipFill rotWithShape="0">
                <a:blip r:embed="rId3"/>
                <a:stretch>
                  <a:fillRect l="-144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 descr="http://www.nature.com/ncomms/journal/v3/n8/images_article/ncomms1994-f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2"/>
          <a:stretch/>
        </p:blipFill>
        <p:spPr bwMode="auto">
          <a:xfrm>
            <a:off x="4953000" y="3065819"/>
            <a:ext cx="3795967" cy="13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09697" y="483667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5.67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83667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1.23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3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 err="1" smtClean="0"/>
              <a:t>vs</a:t>
            </a:r>
            <a:r>
              <a:rPr lang="en-US" dirty="0" smtClean="0"/>
              <a:t> low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057399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High</a:t>
            </a:r>
            <a:r>
              <a:rPr lang="en-US" dirty="0"/>
              <a:t> entropy means X is </a:t>
            </a:r>
            <a:r>
              <a:rPr lang="en-US" dirty="0" smtClean="0"/>
              <a:t>unpredictable and takes a wide range of values</a:t>
            </a:r>
          </a:p>
          <a:p>
            <a:pPr lvl="1"/>
            <a:r>
              <a:rPr lang="en-US" dirty="0" smtClean="0"/>
              <a:t>Flatter, more uniform distribution</a:t>
            </a:r>
          </a:p>
          <a:p>
            <a:pPr lvl="1"/>
            <a:r>
              <a:rPr lang="en-US" dirty="0" smtClean="0"/>
              <a:t>Less information about X</a:t>
            </a:r>
            <a:endParaRPr lang="en-US" dirty="0"/>
          </a:p>
          <a:p>
            <a:r>
              <a:rPr lang="en-US" u="sng" dirty="0"/>
              <a:t>Low</a:t>
            </a:r>
            <a:r>
              <a:rPr lang="en-US" dirty="0"/>
              <a:t> entropy means X </a:t>
            </a:r>
            <a:r>
              <a:rPr lang="en-US" dirty="0" smtClean="0"/>
              <a:t>takes a more predictable range of values</a:t>
            </a:r>
          </a:p>
          <a:p>
            <a:pPr lvl="1"/>
            <a:r>
              <a:rPr lang="en-US" dirty="0" smtClean="0"/>
              <a:t>From a varied (peaks and valleys) distribution</a:t>
            </a:r>
          </a:p>
          <a:p>
            <a:pPr lvl="1"/>
            <a:r>
              <a:rPr lang="en-US" dirty="0" smtClean="0"/>
              <a:t>More information about 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 descr="http://www.nature.com/ncomms/journal/v3/n8/images_article/ncomms1994-f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2"/>
          <a:stretch/>
        </p:blipFill>
        <p:spPr bwMode="auto">
          <a:xfrm>
            <a:off x="1714500" y="3970855"/>
            <a:ext cx="5715000" cy="204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161116"/>
            <a:ext cx="771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4"/>
              </a:rPr>
              <a:t>http://www.nature.com/ncomms/journal/v3/n8/full/ncomms1994.html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3523103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entropy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512534"/>
            <a:ext cx="13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3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knowing someone's </a:t>
            </a:r>
            <a:r>
              <a:rPr lang="en-US" u="sng" dirty="0" smtClean="0"/>
              <a:t>age</a:t>
            </a:r>
            <a:r>
              <a:rPr lang="en-US" dirty="0" smtClean="0"/>
              <a:t> tell us about their likely wealth?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5" t="10495" r="9786" b="10249"/>
          <a:stretch/>
        </p:blipFill>
        <p:spPr bwMode="auto">
          <a:xfrm>
            <a:off x="891073" y="1600200"/>
            <a:ext cx="7361854" cy="447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81198" y="5693997"/>
            <a:ext cx="398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UCI U.S. Census 1990 subsample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5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Information gain (IG) measures the reduction in uncertainty we get from seeing some information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is entropy </a:t>
            </a:r>
            <a:r>
              <a:rPr lang="en-US" u="sng" dirty="0" smtClean="0"/>
              <a:t>reduced</a:t>
            </a:r>
            <a:r>
              <a:rPr lang="en-US" dirty="0" smtClean="0"/>
              <a:t> by knowing some new information Z?</a:t>
            </a:r>
          </a:p>
          <a:p>
            <a:endParaRPr lang="en-US" dirty="0"/>
          </a:p>
          <a:p>
            <a:r>
              <a:rPr lang="en-US" dirty="0" smtClean="0"/>
              <a:t>Wealth given gender</a:t>
            </a:r>
          </a:p>
          <a:p>
            <a:r>
              <a:rPr lang="en-US" dirty="0" smtClean="0"/>
              <a:t>Wealth given age group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IG(</a:t>
            </a:r>
            <a:r>
              <a:rPr lang="en-US" sz="2600" dirty="0" err="1" smtClean="0"/>
              <a:t>wealth|agegroup</a:t>
            </a:r>
            <a:r>
              <a:rPr lang="en-US" sz="2600" dirty="0" smtClean="0"/>
              <a:t>) = H(wealth) – H(</a:t>
            </a:r>
            <a:r>
              <a:rPr lang="en-US" sz="2600" dirty="0" err="1" smtClean="0"/>
              <a:t>wealth|agegroup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 smtClean="0"/>
              <a:t>		              = 0.084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2" descr="http://www.nature.com/ncomms/journal/v3/n8/images_article/ncomms1994-f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2"/>
          <a:stretch/>
        </p:blipFill>
        <p:spPr bwMode="auto">
          <a:xfrm>
            <a:off x="4876800" y="2763002"/>
            <a:ext cx="36195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90360" y="4090394"/>
            <a:ext cx="185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H(wealth) = </a:t>
            </a:r>
            <a:r>
              <a:rPr lang="en-US" dirty="0" smtClean="0"/>
              <a:t>0.793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3425" y="4090394"/>
            <a:ext cx="210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wealth|agegroup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0.709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4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knowing someone's </a:t>
            </a:r>
            <a:r>
              <a:rPr lang="en-US" u="sng" dirty="0" smtClean="0"/>
              <a:t>gender</a:t>
            </a:r>
            <a:r>
              <a:rPr lang="en-US" dirty="0" smtClean="0"/>
              <a:t> tell us about their likely wealth?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8" t="37004" r="9715" b="26126"/>
          <a:stretch/>
        </p:blipFill>
        <p:spPr bwMode="auto">
          <a:xfrm>
            <a:off x="416767" y="2449051"/>
            <a:ext cx="8270033" cy="234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37181" y="5638800"/>
            <a:ext cx="398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UCI U.S. Census 1990 subsample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information gain used for data exploration and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someone live longer than 80 years?</a:t>
            </a:r>
          </a:p>
          <a:p>
            <a:r>
              <a:rPr lang="en-US" dirty="0" smtClean="0"/>
              <a:t>From historical data: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IG(</a:t>
            </a:r>
            <a:r>
              <a:rPr lang="en-US" dirty="0" err="1" smtClean="0"/>
              <a:t>LongLife</a:t>
            </a:r>
            <a:r>
              <a:rPr lang="en-US" dirty="0" smtClean="0"/>
              <a:t> | </a:t>
            </a:r>
            <a:r>
              <a:rPr lang="en-US" dirty="0" err="1" smtClean="0"/>
              <a:t>HairColor</a:t>
            </a:r>
            <a:r>
              <a:rPr lang="en-US" dirty="0" smtClean="0"/>
              <a:t>) = 0.01</a:t>
            </a:r>
          </a:p>
          <a:p>
            <a:pPr marL="0" indent="0">
              <a:buNone/>
            </a:pPr>
            <a:r>
              <a:rPr lang="en-US" dirty="0" smtClean="0"/>
              <a:t>	IG(</a:t>
            </a:r>
            <a:r>
              <a:rPr lang="en-US" dirty="0" err="1" smtClean="0"/>
              <a:t>LongLife</a:t>
            </a:r>
            <a:r>
              <a:rPr lang="en-US" dirty="0" smtClean="0"/>
              <a:t> | Smoker) = 0.20</a:t>
            </a:r>
          </a:p>
          <a:p>
            <a:pPr marL="0" indent="0">
              <a:buNone/>
            </a:pPr>
            <a:r>
              <a:rPr lang="en-US" dirty="0" smtClean="0"/>
              <a:t>	IG(</a:t>
            </a:r>
            <a:r>
              <a:rPr lang="en-US" dirty="0" err="1" smtClean="0"/>
              <a:t>LongLife</a:t>
            </a:r>
            <a:r>
              <a:rPr lang="en-US" dirty="0" smtClean="0"/>
              <a:t> | Gender) = 0.25</a:t>
            </a:r>
          </a:p>
          <a:p>
            <a:pPr marL="0" indent="0">
              <a:buNone/>
            </a:pPr>
            <a:r>
              <a:rPr lang="en-US" dirty="0" smtClean="0"/>
              <a:t>	IG(</a:t>
            </a:r>
            <a:r>
              <a:rPr lang="en-US" dirty="0" err="1" smtClean="0"/>
              <a:t>LongLife</a:t>
            </a:r>
            <a:r>
              <a:rPr lang="en-US" dirty="0" smtClean="0"/>
              <a:t> | </a:t>
            </a:r>
            <a:r>
              <a:rPr lang="en-US" dirty="0" err="1" smtClean="0"/>
              <a:t>LastDigitOfSSN</a:t>
            </a:r>
            <a:r>
              <a:rPr lang="en-US" dirty="0" smtClean="0"/>
              <a:t>) = 0.00001</a:t>
            </a:r>
          </a:p>
          <a:p>
            <a:r>
              <a:rPr lang="en-US" dirty="0" smtClean="0"/>
              <a:t>Information gain is used to build decision trees</a:t>
            </a:r>
          </a:p>
          <a:p>
            <a:r>
              <a:rPr lang="en-US" dirty="0" smtClean="0"/>
              <a:t>Decision trees are a method of predicting the value of an outcome variable Y given some input variables X1, X2,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Decision tree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tree-structured plan for a set of attributes to test in order to predict the output.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Which attribute should be tested first?</a:t>
            </a:r>
          </a:p>
          <a:p>
            <a:pPr lvl="1"/>
            <a:r>
              <a:rPr lang="en-US" dirty="0" smtClean="0"/>
              <a:t>Find the one with highest information gain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recurse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2013 </a:t>
            </a:r>
            <a:r>
              <a:rPr lang="en-US" dirty="0" err="1" smtClean="0"/>
              <a:t>Kevyn</a:t>
            </a:r>
            <a:r>
              <a:rPr lang="en-US" dirty="0" smtClean="0"/>
              <a:t> Collins-Thompson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378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a car's fuel efficiency category from its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MPG </a:t>
            </a:r>
            <a:r>
              <a:rPr lang="en-US" dirty="0"/>
              <a:t>i</a:t>
            </a:r>
            <a:r>
              <a:rPr lang="en-US" dirty="0" smtClean="0"/>
              <a:t>s a binary attribute:  good efficiency, bad efficiency</a:t>
            </a:r>
          </a:p>
          <a:p>
            <a:pPr lvl="1"/>
            <a:r>
              <a:rPr lang="en-US" dirty="0" smtClean="0"/>
              <a:t>Given a car's features (input variables) like number of cylinders, horsepower, etc…</a:t>
            </a:r>
          </a:p>
          <a:p>
            <a:pPr lvl="1"/>
            <a:r>
              <a:rPr lang="en-US" dirty="0" smtClean="0"/>
              <a:t>Predict if its MPG is:  bad, or good</a:t>
            </a:r>
          </a:p>
          <a:p>
            <a:pPr lvl="1"/>
            <a:r>
              <a:rPr lang="en-US" dirty="0" smtClean="0"/>
              <a:t>Bad &lt; 20 miles per gallon, good if &gt;= 20.</a:t>
            </a:r>
          </a:p>
          <a:p>
            <a:r>
              <a:rPr lang="en-US" dirty="0" smtClean="0"/>
              <a:t>We can start by looking at the information gain about MPG that comes from observing the value of one of the input variables…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790" y="6151287"/>
            <a:ext cx="474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UCI Dataset, and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79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Suppose we had to predict MPG good/bad using only one input attribute: number of cylinders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Bad:  mpg &lt; 20.0    Good:  mpg &gt;= 20.0</a:t>
            </a:r>
          </a:p>
          <a:p>
            <a:pPr marL="0" indent="0">
              <a:buNone/>
            </a:pPr>
            <a:r>
              <a:rPr lang="en-US" dirty="0" smtClean="0"/>
              <a:t>Bad/good overall:  21 bad, 18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Bad/good </a:t>
            </a:r>
            <a:r>
              <a:rPr lang="en-US" dirty="0"/>
              <a:t>with </a:t>
            </a:r>
            <a:r>
              <a:rPr lang="en-US" b="1" dirty="0"/>
              <a:t>cylinders = </a:t>
            </a:r>
            <a:r>
              <a:rPr lang="en-US" b="1" dirty="0" smtClean="0"/>
              <a:t>4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17</a:t>
            </a:r>
            <a:r>
              <a:rPr lang="en-US" dirty="0" smtClean="0"/>
              <a:t>  Predict: </a:t>
            </a:r>
            <a:r>
              <a:rPr lang="en-US" dirty="0" smtClean="0">
                <a:solidFill>
                  <a:srgbClr val="00B050"/>
                </a:solidFill>
              </a:rPr>
              <a:t>good</a:t>
            </a:r>
          </a:p>
          <a:p>
            <a:pPr marL="0" indent="0">
              <a:buNone/>
            </a:pPr>
            <a:r>
              <a:rPr lang="en-US" dirty="0" smtClean="0"/>
              <a:t>Bad/good </a:t>
            </a:r>
            <a:r>
              <a:rPr lang="en-US" dirty="0"/>
              <a:t>with </a:t>
            </a:r>
            <a:r>
              <a:rPr lang="en-US" b="1" dirty="0"/>
              <a:t>cylinders = </a:t>
            </a:r>
            <a:r>
              <a:rPr lang="en-US" b="1" dirty="0" smtClean="0"/>
              <a:t>6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   Predict: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pPr marL="0" indent="0">
              <a:buNone/>
            </a:pPr>
            <a:r>
              <a:rPr lang="en-US" dirty="0" smtClean="0"/>
              <a:t>Bad/good </a:t>
            </a:r>
            <a:r>
              <a:rPr lang="en-US" dirty="0"/>
              <a:t>with </a:t>
            </a:r>
            <a:r>
              <a:rPr lang="en-US" b="1" dirty="0"/>
              <a:t>cylinders = </a:t>
            </a:r>
            <a:r>
              <a:rPr lang="en-US" b="1" dirty="0" smtClean="0"/>
              <a:t>8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   Predict: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all the information gains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9011" t="11626" r="9379" b="1437"/>
          <a:stretch/>
        </p:blipFill>
        <p:spPr>
          <a:xfrm>
            <a:off x="3564477" y="1647825"/>
            <a:ext cx="2015045" cy="4357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2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Office Hour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 time: 5:30pm – 7:30 on Feb 18</a:t>
            </a:r>
          </a:p>
          <a:p>
            <a:r>
              <a:rPr lang="en-US" dirty="0" smtClean="0"/>
              <a:t>New time: </a:t>
            </a:r>
            <a:r>
              <a:rPr lang="en-US" dirty="0"/>
              <a:t>5:30pm – 7:30 on Feb </a:t>
            </a: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decision stump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024" t="47979" r="27230" b="26118"/>
          <a:stretch/>
        </p:blipFill>
        <p:spPr>
          <a:xfrm>
            <a:off x="2590799" y="2703443"/>
            <a:ext cx="4191001" cy="2097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636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953" t="27385" r="21157" b="31858"/>
          <a:stretch/>
        </p:blipFill>
        <p:spPr>
          <a:xfrm>
            <a:off x="1981199" y="2415209"/>
            <a:ext cx="5410201" cy="3299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562600" y="2415209"/>
            <a:ext cx="76200" cy="9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953" t="36392" r="21157" b="22892"/>
          <a:stretch/>
        </p:blipFill>
        <p:spPr>
          <a:xfrm>
            <a:off x="1981199" y="2494723"/>
            <a:ext cx="5410201" cy="3296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903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level of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332" t="29355" r="21537" b="30052"/>
          <a:stretch/>
        </p:blipFill>
        <p:spPr>
          <a:xfrm>
            <a:off x="1905000" y="2504661"/>
            <a:ext cx="5334000" cy="3286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8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 to predict mpg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426" t="25611" r="12083" b="7056"/>
          <a:stretch/>
        </p:blipFill>
        <p:spPr>
          <a:xfrm>
            <a:off x="1981200" y="1752601"/>
            <a:ext cx="556260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705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Predicting a person's age from census variables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89" t="11785" r="24992" b="2350"/>
          <a:stretch/>
        </p:blipFill>
        <p:spPr>
          <a:xfrm>
            <a:off x="3352800" y="1676400"/>
            <a:ext cx="2895600" cy="3886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88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Predicting a person's wealth from census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6082" t="12410" r="26747" b="2558"/>
          <a:stretch/>
        </p:blipFill>
        <p:spPr>
          <a:xfrm>
            <a:off x="3429000" y="1676400"/>
            <a:ext cx="2971800" cy="4422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973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Predicting gender from census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703" t="14643" r="2572" b="7451"/>
          <a:stretch/>
        </p:blipFill>
        <p:spPr>
          <a:xfrm>
            <a:off x="1905000" y="1612900"/>
            <a:ext cx="5564585" cy="458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5790" y="6151287"/>
            <a:ext cx="353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Decision Tree Tutorial,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352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trees are the #1 most popular data mining tool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Easy to interpret the results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Computationally efficient</a:t>
            </a:r>
          </a:p>
          <a:p>
            <a:r>
              <a:rPr lang="en-US" dirty="0" smtClean="0"/>
              <a:t>They do </a:t>
            </a:r>
            <a:r>
              <a:rPr lang="en-US" u="sng" dirty="0" smtClean="0"/>
              <a:t>classification</a:t>
            </a:r>
            <a:endParaRPr lang="en-US" dirty="0"/>
          </a:p>
          <a:p>
            <a:pPr lvl="1"/>
            <a:r>
              <a:rPr lang="en-US" dirty="0" smtClean="0"/>
              <a:t>Predicting a categorical output from categorical and/or real-valued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just solved a classification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variable:  predict binary bad/good</a:t>
            </a:r>
          </a:p>
          <a:p>
            <a:r>
              <a:rPr lang="en-US" dirty="0" smtClean="0"/>
              <a:t>Input variables:  </a:t>
            </a:r>
            <a:r>
              <a:rPr lang="en-US" dirty="0"/>
              <a:t>vehicle </a:t>
            </a:r>
            <a:r>
              <a:rPr lang="en-US" dirty="0" smtClean="0"/>
              <a:t>properties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Training data:  mileage dataset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and lab/homework6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report and slides are due at 5pm on Feb. 24, 2015. No late days allowed. </a:t>
            </a:r>
          </a:p>
          <a:p>
            <a:r>
              <a:rPr lang="en-US" dirty="0" smtClean="0"/>
              <a:t>Lab/homework 6 also due at 5pm on Feb</a:t>
            </a:r>
            <a:r>
              <a:rPr lang="en-US" dirty="0"/>
              <a:t>. 24, </a:t>
            </a:r>
            <a:r>
              <a:rPr lang="en-US" dirty="0" smtClean="0"/>
              <a:t>2015. No Late days allowed. </a:t>
            </a:r>
          </a:p>
          <a:p>
            <a:r>
              <a:rPr lang="en-US" dirty="0" smtClean="0"/>
              <a:t>Wouldn’t you want to present your project finding to the whole class? Send me an email if you’d like to do the optional project presentation on Feb 24.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24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to stop and reflect: why are we doing this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to explore relationships in existing dataset only.</a:t>
            </a:r>
          </a:p>
          <a:p>
            <a:pPr lvl="1"/>
            <a:r>
              <a:rPr lang="en-US" dirty="0" smtClean="0"/>
              <a:t>Including, e.g. predicting missing values</a:t>
            </a:r>
          </a:p>
          <a:p>
            <a:r>
              <a:rPr lang="en-US" dirty="0" smtClean="0"/>
              <a:t>More often to predict the categories for </a:t>
            </a:r>
            <a:r>
              <a:rPr lang="en-US" u="sng" dirty="0" smtClean="0"/>
              <a:t>future data</a:t>
            </a:r>
            <a:r>
              <a:rPr lang="en-US" dirty="0" smtClean="0"/>
              <a:t> we have not yet seen.</a:t>
            </a:r>
          </a:p>
          <a:p>
            <a:r>
              <a:rPr lang="en-US" dirty="0" smtClean="0"/>
              <a:t>We're entering the world of </a:t>
            </a:r>
            <a:r>
              <a:rPr lang="en-US" u="sng" dirty="0" smtClean="0"/>
              <a:t>machine learning</a:t>
            </a:r>
          </a:p>
          <a:p>
            <a:r>
              <a:rPr lang="en-US" dirty="0" smtClean="0"/>
              <a:t>Let’s look at another machine learning approach to classification…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428" t="31917" r="21441" b="21024"/>
          <a:stretch/>
        </p:blipFill>
        <p:spPr>
          <a:xfrm>
            <a:off x="1905000" y="1828800"/>
            <a:ext cx="533400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1996" y="6152468"/>
            <a:ext cx="6096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The following SVM slide series is from the SVM Tutorial by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367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372" t="28447" r="20739" b="24496"/>
          <a:stretch/>
        </p:blipFill>
        <p:spPr>
          <a:xfrm>
            <a:off x="2057400" y="1828799"/>
            <a:ext cx="5410200" cy="3810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1996" y="6152468"/>
            <a:ext cx="6096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The following SVM slide series is from the SVM Tutorial by Andrew Moore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047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712" t="38521" r="21157" b="14420"/>
          <a:stretch/>
        </p:blipFill>
        <p:spPr>
          <a:xfrm>
            <a:off x="2057399" y="1905001"/>
            <a:ext cx="53340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953" t="27225" r="21157" b="24530"/>
          <a:stretch/>
        </p:blipFill>
        <p:spPr>
          <a:xfrm>
            <a:off x="1981199" y="1828801"/>
            <a:ext cx="5410201" cy="39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8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SVMs applied to a famous flower classification problem (the iris dataset)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998" t="25813" r="29501" b="18373"/>
          <a:stretch/>
        </p:blipFill>
        <p:spPr>
          <a:xfrm>
            <a:off x="1143000" y="1600200"/>
            <a:ext cx="6477000" cy="4466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247" y="5971030"/>
            <a:ext cx="80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 vectors: x     True classes: symbol color   Predicted classes: background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8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331" t="23073" r="21538" b="28927"/>
          <a:stretch/>
        </p:blipFill>
        <p:spPr>
          <a:xfrm>
            <a:off x="2133600" y="1981200"/>
            <a:ext cx="533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4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266" t="39027" r="21602" b="13914"/>
          <a:stretch/>
        </p:blipFill>
        <p:spPr>
          <a:xfrm>
            <a:off x="2133599" y="1752600"/>
            <a:ext cx="53340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711" t="28382" r="21158" b="24560"/>
          <a:stretch/>
        </p:blipFill>
        <p:spPr>
          <a:xfrm>
            <a:off x="2057401" y="17526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1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712" t="30236" r="21157" b="23646"/>
          <a:stretch/>
        </p:blipFill>
        <p:spPr>
          <a:xfrm>
            <a:off x="2133600" y="1828800"/>
            <a:ext cx="5334000" cy="3733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54926" y="2104577"/>
            <a:ext cx="20193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Let's transform the input data using a non-linear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2795312"/>
            <a:ext cx="2019300" cy="98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Let's transform the input data using a non-linear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6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- Fast </a:t>
            </a:r>
            <a:r>
              <a:rPr lang="en-US" dirty="0"/>
              <a:t>and general engine for large-scale data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 to 100 times faster than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r>
              <a:rPr lang="en-US" dirty="0" smtClean="0"/>
              <a:t>, providing </a:t>
            </a:r>
            <a:r>
              <a:rPr lang="en-US" dirty="0" err="1" smtClean="0"/>
              <a:t>Scala</a:t>
            </a:r>
            <a:r>
              <a:rPr lang="en-US" dirty="0" smtClean="0"/>
              <a:t>, Java and Python APIs</a:t>
            </a:r>
          </a:p>
          <a:p>
            <a:r>
              <a:rPr lang="en-US" dirty="0" smtClean="0"/>
              <a:t>Supports both batch mode and real-time data stream processing</a:t>
            </a:r>
          </a:p>
          <a:p>
            <a:r>
              <a:rPr lang="en-US" dirty="0" smtClean="0"/>
              <a:t>Write once, run everywhere</a:t>
            </a:r>
          </a:p>
          <a:p>
            <a:pPr lvl="1"/>
            <a:r>
              <a:rPr lang="en-US" dirty="0"/>
              <a:t>Spark runs on </a:t>
            </a:r>
            <a:r>
              <a:rPr lang="en-US" dirty="0" err="1"/>
              <a:t>Hadoop</a:t>
            </a:r>
            <a:r>
              <a:rPr lang="en-US" dirty="0"/>
              <a:t>, </a:t>
            </a:r>
            <a:r>
              <a:rPr lang="en-US" dirty="0" err="1"/>
              <a:t>Mesos</a:t>
            </a:r>
            <a:r>
              <a:rPr lang="en-US" dirty="0"/>
              <a:t>, standalone, or in the cloud. It can access diverse data sources including HDFS, Cassandra, </a:t>
            </a:r>
            <a:r>
              <a:rPr lang="en-US" dirty="0" err="1"/>
              <a:t>HBase</a:t>
            </a:r>
            <a:r>
              <a:rPr lang="en-US" dirty="0"/>
              <a:t>, S3</a:t>
            </a:r>
            <a:r>
              <a:rPr lang="en-US" dirty="0" smtClean="0"/>
              <a:t>.</a:t>
            </a:r>
          </a:p>
          <a:p>
            <a:r>
              <a:rPr lang="en-US" dirty="0"/>
              <a:t>Spark has over 465 contributors in 2014</a:t>
            </a:r>
            <a:r>
              <a:rPr lang="en-US" dirty="0" smtClean="0"/>
              <a:t>, making </a:t>
            </a:r>
            <a:r>
              <a:rPr lang="en-US" dirty="0"/>
              <a:t>it the most active project in the Apache Software Foundation and among Big Data open source projects.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spark.apache.org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Apache_Spark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69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kernel defines what it means for two points to be 'close'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038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fit the decision boundary in a transformed feature space</a:t>
                </a:r>
              </a:p>
              <a:p>
                <a:r>
                  <a:rPr lang="en-US" dirty="0" smtClean="0"/>
                  <a:t>Linear kernel     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r>
                  <a:rPr lang="en-US" dirty="0" smtClean="0"/>
                  <a:t>Polynomial kernel</a:t>
                </a:r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r>
                  <a:rPr lang="en-US" dirty="0" smtClean="0"/>
                  <a:t>Radial basis function kernel 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038600" cy="4525963"/>
              </a:xfrm>
              <a:blipFill rotWithShape="0">
                <a:blip r:embed="rId2"/>
                <a:stretch>
                  <a:fillRect l="-3017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26" name="Picture 2" descr="File:Kernel 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40225" cy="19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0" y="4724400"/>
            <a:ext cx="343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Mathematically easy to plug in</a:t>
            </a:r>
            <a:br>
              <a:rPr lang="en-US" dirty="0" smtClean="0"/>
            </a:br>
            <a:r>
              <a:rPr lang="en-US" dirty="0" smtClean="0"/>
              <a:t>different choices of kernel in SVMs</a:t>
            </a:r>
          </a:p>
        </p:txBody>
      </p:sp>
    </p:spTree>
    <p:extLst>
      <p:ext uri="{BB962C8B-B14F-4D97-AF65-F5344CB8AC3E}">
        <p14:creationId xmlns:p14="http://schemas.microsoft.com/office/powerpoint/2010/main" val="306137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</a:t>
            </a:r>
            <a:r>
              <a:rPr lang="en-US" dirty="0" err="1" smtClean="0"/>
              <a:t>vs</a:t>
            </a:r>
            <a:r>
              <a:rPr lang="en-US" dirty="0" smtClean="0"/>
              <a:t>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 output is easy for people to interpret..</a:t>
            </a:r>
          </a:p>
          <a:p>
            <a:pPr lvl="1"/>
            <a:r>
              <a:rPr lang="en-US" dirty="0" smtClean="0"/>
              <a:t>Not so for SVM's list of support vectors </a:t>
            </a:r>
          </a:p>
          <a:p>
            <a:r>
              <a:rPr lang="en-US" dirty="0" smtClean="0"/>
              <a:t>Anecdotally SVMs work well: higher accuracy on many tasks </a:t>
            </a:r>
            <a:r>
              <a:rPr lang="en-US" dirty="0" err="1" smtClean="0"/>
              <a:t>vs</a:t>
            </a:r>
            <a:r>
              <a:rPr lang="en-US" dirty="0" smtClean="0"/>
              <a:t> ordinary decision trees</a:t>
            </a:r>
          </a:p>
          <a:p>
            <a:r>
              <a:rPr lang="en-US" dirty="0" smtClean="0"/>
              <a:t>SVMs naturally deal with highly non-linear decision boundaries</a:t>
            </a:r>
          </a:p>
          <a:p>
            <a:pPr lvl="1"/>
            <a:r>
              <a:rPr lang="en-US" dirty="0" smtClean="0"/>
              <a:t>Substitute different kernel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C4.5:  Programs for Machine Learning by J. Ross Quinlan (Morgan Kaufmann Series in Machine Learning)</a:t>
            </a:r>
          </a:p>
          <a:p>
            <a:r>
              <a:rPr lang="en-US" dirty="0" smtClean="0"/>
              <a:t>C.J.C Burges.  A tutorial on support vector machines for pattern recognition.  Data Mining and Knowledge Discovery. 2(2):955-974, 1998.</a:t>
            </a:r>
          </a:p>
          <a:p>
            <a:r>
              <a:rPr lang="en-US" dirty="0" smtClean="0"/>
              <a:t>Lots of software implementations on the Web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 Toolkit is a very popular machine learning package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://www.cs.waikato.ac.nz/ml/weka/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Kevyn Collins-Thompson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be covering these types of data mining/learning techniques </a:t>
            </a:r>
            <a:r>
              <a:rPr lang="en-US" dirty="0" smtClean="0"/>
              <a:t>and more in 618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Spark runs on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87500"/>
            <a:ext cx="8305800" cy="368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5943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https://spark.apache.org/docs/1.1.1/cluster-</a:t>
            </a:r>
            <a:r>
              <a:rPr lang="en-US" dirty="0" smtClean="0">
                <a:hlinkClick r:id="rId3"/>
              </a:rPr>
              <a:t>overview.html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0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Spark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SparkContext</a:t>
            </a:r>
            <a:endParaRPr lang="en-US" dirty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the connection to a Spark cluster, and can be used to create RDDs, accumulators and broadcast variables on that cluster.</a:t>
            </a:r>
          </a:p>
          <a:p>
            <a:r>
              <a:rPr lang="en-US" dirty="0" smtClean="0"/>
              <a:t>Resilient </a:t>
            </a:r>
            <a:r>
              <a:rPr lang="en-US" dirty="0"/>
              <a:t>Distributed Dataset (RDD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RDDs have actions, which return values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transformations, which return </a:t>
            </a:r>
            <a:r>
              <a:rPr lang="en-US" dirty="0" smtClean="0"/>
              <a:t>new </a:t>
            </a:r>
            <a:r>
              <a:rPr lang="en-US" dirty="0"/>
              <a:t>RDDs</a:t>
            </a:r>
          </a:p>
          <a:p>
            <a:r>
              <a:rPr lang="en-US" dirty="0" smtClean="0"/>
              <a:t>Two code execution modes:</a:t>
            </a:r>
          </a:p>
          <a:p>
            <a:pPr lvl="1"/>
            <a:r>
              <a:rPr lang="en-US" dirty="0" smtClean="0"/>
              <a:t>Interactive Python shell: </a:t>
            </a:r>
            <a:r>
              <a:rPr lang="en-US" dirty="0" err="1" smtClean="0"/>
              <a:t>PySpark</a:t>
            </a:r>
            <a:endParaRPr lang="en-US" dirty="0" smtClean="0"/>
          </a:p>
          <a:p>
            <a:pPr lvl="1"/>
            <a:r>
              <a:rPr lang="en-US" dirty="0" smtClean="0"/>
              <a:t>Running standalone applications: spark-submit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https://spark.apache.org/docs/1.1.1/quick-</a:t>
            </a:r>
            <a:r>
              <a:rPr lang="en-US" dirty="0" smtClean="0">
                <a:hlinkClick r:id="rId2"/>
              </a:rPr>
              <a:t>start.html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https://spark.apache.org/docs/1.1.1/programming-</a:t>
            </a:r>
            <a:r>
              <a:rPr lang="en-US" dirty="0" smtClean="0">
                <a:hlinkClick r:id="rId3"/>
              </a:rPr>
              <a:t>guide.html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https://spark.apache.org/docs/1.1.1/api/python/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pPr lvl="1"/>
            <a:r>
              <a:rPr lang="en-US" dirty="0"/>
              <a:t>RDD </a:t>
            </a:r>
            <a:r>
              <a:rPr lang="en-US" dirty="0" smtClean="0"/>
              <a:t>methods: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https://spark.apache.org/docs/1.1.1/api/python/pyspark.rdd.RDD-</a:t>
            </a:r>
            <a:r>
              <a:rPr lang="en-US" dirty="0" smtClean="0">
                <a:hlinkClick r:id="rId5"/>
              </a:rPr>
              <a:t>class.html</a:t>
            </a: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0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on </a:t>
            </a:r>
            <a:r>
              <a:rPr lang="en-US" dirty="0" err="1" smtClean="0"/>
              <a:t>Fladoop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Spark 1.1 is currently installed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://caen.github.io/hadoop/user-</a:t>
            </a:r>
            <a:r>
              <a:rPr lang="en-US" dirty="0" smtClean="0">
                <a:hlinkClick r:id="rId2"/>
              </a:rPr>
              <a:t>spark.html</a:t>
            </a:r>
            <a:endParaRPr lang="en-US" dirty="0" smtClean="0"/>
          </a:p>
          <a:p>
            <a:r>
              <a:rPr lang="en-US" dirty="0" smtClean="0"/>
              <a:t>Usage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5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4952</TotalTime>
  <Words>2011</Words>
  <Application>Microsoft Macintosh PowerPoint</Application>
  <PresentationFormat>On-screen Show (4:3)</PresentationFormat>
  <Paragraphs>331</Paragraphs>
  <Slides>53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Equity</vt:lpstr>
      <vt:lpstr>Introduction to Apache Spark and Machine Learning Algorithms </vt:lpstr>
      <vt:lpstr>Agenda for Today</vt:lpstr>
      <vt:lpstr>One time Office Hour change</vt:lpstr>
      <vt:lpstr>Project and lab/homework6</vt:lpstr>
      <vt:lpstr>Spark - Fast and general engine for large-scale data processing</vt:lpstr>
      <vt:lpstr>How Spark runs on clusters</vt:lpstr>
      <vt:lpstr>Basic Spark Concepts</vt:lpstr>
      <vt:lpstr>Spark Documentation</vt:lpstr>
      <vt:lpstr>Spark on Fladoop</vt:lpstr>
      <vt:lpstr>First Spark Example: Word Count </vt:lpstr>
      <vt:lpstr>Spark Solution to HW5 Extra Credit Problem</vt:lpstr>
      <vt:lpstr>Spark Examples: Yelp data processing</vt:lpstr>
      <vt:lpstr>Berkeley Data Analytics Stack</vt:lpstr>
      <vt:lpstr>Big data: Which technologies will be critical for data gathering, manipulation, analysis?</vt:lpstr>
      <vt:lpstr>Course Evaluation Time </vt:lpstr>
      <vt:lpstr>Big data: Which technologies will be critical for data gathering, manipulation, analysis?</vt:lpstr>
      <vt:lpstr>Three core problems in modeling and predicting relationships in data</vt:lpstr>
      <vt:lpstr>Three core problems in modeling and predicting relationships in data</vt:lpstr>
      <vt:lpstr>Decision Trees</vt:lpstr>
      <vt:lpstr>Entropy as a measurement of uncertainty</vt:lpstr>
      <vt:lpstr>High vs low entropy</vt:lpstr>
      <vt:lpstr>What does knowing someone's age tell us about their likely wealth?</vt:lpstr>
      <vt:lpstr>Information gain (IG) measures the reduction in uncertainty we get from seeing some information</vt:lpstr>
      <vt:lpstr>What does knowing someone's gender tell us about their likely wealth?</vt:lpstr>
      <vt:lpstr>How is information gain used for data exploration and mining?</vt:lpstr>
      <vt:lpstr>Learning Decision Trees</vt:lpstr>
      <vt:lpstr>Predicting a car's fuel efficiency category from its features</vt:lpstr>
      <vt:lpstr>Suppose we had to predict MPG good/bad using only one input attribute: number of cylinders</vt:lpstr>
      <vt:lpstr>Look at all the information gains</vt:lpstr>
      <vt:lpstr>A decision stump</vt:lpstr>
      <vt:lpstr>Recursion step</vt:lpstr>
      <vt:lpstr>Recursion step</vt:lpstr>
      <vt:lpstr>Second level of tree</vt:lpstr>
      <vt:lpstr>Decision tree to predict mpg</vt:lpstr>
      <vt:lpstr>Example: Predicting a person's age from census variables</vt:lpstr>
      <vt:lpstr>Example: Predicting a person's wealth from census variables</vt:lpstr>
      <vt:lpstr>Example: Predicting gender from census variables</vt:lpstr>
      <vt:lpstr>Decision trees</vt:lpstr>
      <vt:lpstr>We just solved a classification problem</vt:lpstr>
      <vt:lpstr>Time to stop and reflect: why are we doing this analysis</vt:lpstr>
      <vt:lpstr>PowerPoint Presentation</vt:lpstr>
      <vt:lpstr>PowerPoint Presentation</vt:lpstr>
      <vt:lpstr>PowerPoint Presentation</vt:lpstr>
      <vt:lpstr>PowerPoint Presentation</vt:lpstr>
      <vt:lpstr>SVMs applied to a famous flower classification problem (the iris dataset)</vt:lpstr>
      <vt:lpstr>PowerPoint Presentation</vt:lpstr>
      <vt:lpstr>PowerPoint Presentation</vt:lpstr>
      <vt:lpstr>PowerPoint Presentation</vt:lpstr>
      <vt:lpstr>PowerPoint Presentation</vt:lpstr>
      <vt:lpstr>A kernel defines what it means for two points to be 'close'</vt:lpstr>
      <vt:lpstr>Decision trees vs SVM</vt:lpstr>
      <vt:lpstr>Further reading and resources</vt:lpstr>
      <vt:lpstr>Next steps…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601 Data Manipulation</dc:title>
  <dc:creator>Patrick</dc:creator>
  <cp:lastModifiedBy>Yuhang Wang</cp:lastModifiedBy>
  <cp:revision>258</cp:revision>
  <dcterms:created xsi:type="dcterms:W3CDTF">2012-01-09T19:48:27Z</dcterms:created>
  <dcterms:modified xsi:type="dcterms:W3CDTF">2015-02-17T20:01:04Z</dcterms:modified>
</cp:coreProperties>
</file>