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xlsm" ContentType="application/vnd.ms-excel.sheet.macroEnabled.12"/>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notesSlides/notesSlide7.xml" ContentType="application/vnd.openxmlformats-officedocument.presentationml.notesSlide+xml"/>
  <Override PartName="/ppt/charts/chart5.xml" ContentType="application/vnd.openxmlformats-officedocument.drawingml.chart+xml"/>
  <Override PartName="/ppt/theme/themeOverride3.xml" ContentType="application/vnd.openxmlformats-officedocument.themeOverr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4.bin" ContentType="application/vnd.openxmlformats-officedocument.oleObject"/>
  <Override PartName="/ppt/notesSlides/notesSlide12.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13.xml" ContentType="application/vnd.openxmlformats-officedocument.presentationml.notesSlide+xml"/>
  <Override PartName="/ppt/embeddings/oleObject9.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1"/>
  </p:sldMasterIdLst>
  <p:notesMasterIdLst>
    <p:notesMasterId r:id="rId41"/>
  </p:notesMasterIdLst>
  <p:sldIdLst>
    <p:sldId id="256" r:id="rId2"/>
    <p:sldId id="329" r:id="rId3"/>
    <p:sldId id="336" r:id="rId4"/>
    <p:sldId id="327" r:id="rId5"/>
    <p:sldId id="338" r:id="rId6"/>
    <p:sldId id="276" r:id="rId7"/>
    <p:sldId id="257" r:id="rId8"/>
    <p:sldId id="259" r:id="rId9"/>
    <p:sldId id="322" r:id="rId10"/>
    <p:sldId id="260" r:id="rId11"/>
    <p:sldId id="323" r:id="rId12"/>
    <p:sldId id="324" r:id="rId13"/>
    <p:sldId id="264" r:id="rId14"/>
    <p:sldId id="343" r:id="rId15"/>
    <p:sldId id="341" r:id="rId16"/>
    <p:sldId id="339" r:id="rId17"/>
    <p:sldId id="318" r:id="rId18"/>
    <p:sldId id="319" r:id="rId19"/>
    <p:sldId id="320" r:id="rId20"/>
    <p:sldId id="326" r:id="rId21"/>
    <p:sldId id="268" r:id="rId22"/>
    <p:sldId id="269" r:id="rId23"/>
    <p:sldId id="275" r:id="rId24"/>
    <p:sldId id="325" r:id="rId25"/>
    <p:sldId id="279" r:id="rId26"/>
    <p:sldId id="284" r:id="rId27"/>
    <p:sldId id="285" r:id="rId28"/>
    <p:sldId id="283" r:id="rId29"/>
    <p:sldId id="337" r:id="rId30"/>
    <p:sldId id="298" r:id="rId31"/>
    <p:sldId id="301" r:id="rId32"/>
    <p:sldId id="302" r:id="rId33"/>
    <p:sldId id="303" r:id="rId34"/>
    <p:sldId id="304" r:id="rId35"/>
    <p:sldId id="305" r:id="rId36"/>
    <p:sldId id="306" r:id="rId37"/>
    <p:sldId id="340" r:id="rId38"/>
    <p:sldId id="342" r:id="rId39"/>
    <p:sldId id="344"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7" d="100"/>
          <a:sy n="127" d="100"/>
        </p:scale>
        <p:origin x="-1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Macro-Enabled_Worksheet4.xlsm"/></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Macro-Enabled_Worksheet5.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376383763838"/>
          <c:y val="0.0551558752997602"/>
          <c:w val="0.833948339483395"/>
          <c:h val="0.741007194244604"/>
        </c:manualLayout>
      </c:layout>
      <c:scatterChart>
        <c:scatterStyle val="lineMarker"/>
        <c:varyColors val="0"/>
        <c:ser>
          <c:idx val="0"/>
          <c:order val="0"/>
          <c:tx>
            <c:strRef>
              <c:f>Sheet1!$B$1</c:f>
              <c:strCache>
                <c:ptCount val="1"/>
                <c:pt idx="0">
                  <c:v>Condition 2</c:v>
                </c:pt>
              </c:strCache>
            </c:strRef>
          </c:tx>
          <c:spPr>
            <a:ln w="27258">
              <a:noFill/>
            </a:ln>
          </c:spPr>
          <c:marker>
            <c:symbol val="diamond"/>
            <c:size val="9"/>
            <c:spPr>
              <a:solidFill>
                <a:srgbClr val="63AAFE"/>
              </a:solidFill>
              <a:ln>
                <a:solidFill>
                  <a:srgbClr val="63AAFE"/>
                </a:solidFill>
                <a:prstDash val="solid"/>
              </a:ln>
            </c:spPr>
          </c:marker>
          <c:xVal>
            <c:numRef>
              <c:f>Sheet1!$A$2</c:f>
              <c:numCache>
                <c:formatCode>General</c:formatCode>
                <c:ptCount val="1"/>
                <c:pt idx="0">
                  <c:v>1.0</c:v>
                </c:pt>
              </c:numCache>
            </c:numRef>
          </c:xVal>
          <c:yVal>
            <c:numRef>
              <c:f>Sheet1!$B$2</c:f>
              <c:numCache>
                <c:formatCode>General</c:formatCode>
                <c:ptCount val="1"/>
                <c:pt idx="0">
                  <c:v>1.0</c:v>
                </c:pt>
              </c:numCache>
            </c:numRef>
          </c:yVal>
          <c:smooth val="0"/>
        </c:ser>
        <c:dLbls>
          <c:showLegendKey val="0"/>
          <c:showVal val="0"/>
          <c:showCatName val="0"/>
          <c:showSerName val="0"/>
          <c:showPercent val="0"/>
          <c:showBubbleSize val="0"/>
        </c:dLbls>
        <c:axId val="-1294664280"/>
        <c:axId val="-1293547768"/>
      </c:scatterChart>
      <c:valAx>
        <c:axId val="-1294664280"/>
        <c:scaling>
          <c:orientation val="minMax"/>
          <c:max val="5.0"/>
        </c:scaling>
        <c:delete val="0"/>
        <c:axPos val="b"/>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1</a:t>
                </a:r>
              </a:p>
            </c:rich>
          </c:tx>
          <c:layout>
            <c:manualLayout>
              <c:xMode val="edge"/>
              <c:yMode val="edge"/>
              <c:x val="0.441777935127116"/>
              <c:y val="0.866362770085123"/>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3547768"/>
        <c:crosses val="autoZero"/>
        <c:crossBetween val="midCat"/>
      </c:valAx>
      <c:valAx>
        <c:axId val="-1293547768"/>
        <c:scaling>
          <c:orientation val="minMax"/>
          <c:max val="5.0"/>
        </c:scaling>
        <c:delete val="0"/>
        <c:axPos val="l"/>
        <c:majorGridlines>
          <c:spPr>
            <a:ln w="3029">
              <a:solidFill>
                <a:srgbClr val="000000"/>
              </a:solidFill>
              <a:prstDash val="solid"/>
            </a:ln>
          </c:spPr>
        </c:majorGridlines>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2</a:t>
                </a:r>
              </a:p>
            </c:rich>
          </c:tx>
          <c:layout>
            <c:manualLayout>
              <c:xMode val="edge"/>
              <c:yMode val="edge"/>
              <c:x val="0.0238629986364327"/>
              <c:y val="0.27982291443448"/>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4664280"/>
        <c:crosses val="autoZero"/>
        <c:crossBetween val="midCat"/>
        <c:majorUnit val="1.0"/>
      </c:valAx>
      <c:spPr>
        <a:solidFill>
          <a:srgbClr val="FFFFFF"/>
        </a:solidFill>
        <a:ln w="12115">
          <a:solidFill>
            <a:srgbClr val="808080"/>
          </a:solidFill>
          <a:prstDash val="solid"/>
        </a:ln>
      </c:spPr>
    </c:plotArea>
    <c:plotVisOnly val="1"/>
    <c:dispBlanksAs val="gap"/>
    <c:showDLblsOverMax val="0"/>
  </c:chart>
  <c:spPr>
    <a:solidFill>
      <a:srgbClr val="FFFFFF"/>
    </a:solidFill>
    <a:ln>
      <a:noFill/>
    </a:ln>
  </c:spPr>
  <c:txPr>
    <a:bodyPr/>
    <a:lstStyle/>
    <a:p>
      <a:pPr>
        <a:defRPr sz="114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8376383763838"/>
          <c:y val="0.0551558752997602"/>
          <c:w val="0.833948339483395"/>
          <c:h val="0.741007194244604"/>
        </c:manualLayout>
      </c:layout>
      <c:scatterChart>
        <c:scatterStyle val="lineMarker"/>
        <c:varyColors val="0"/>
        <c:ser>
          <c:idx val="0"/>
          <c:order val="0"/>
          <c:tx>
            <c:strRef>
              <c:f>Sheet1!$B$1</c:f>
              <c:strCache>
                <c:ptCount val="1"/>
                <c:pt idx="0">
                  <c:v>Condition 2</c:v>
                </c:pt>
              </c:strCache>
            </c:strRef>
          </c:tx>
          <c:spPr>
            <a:ln w="27258">
              <a:noFill/>
            </a:ln>
          </c:spPr>
          <c:marker>
            <c:symbol val="diamond"/>
            <c:size val="9"/>
            <c:spPr>
              <a:solidFill>
                <a:srgbClr val="63AAFE"/>
              </a:solidFill>
              <a:ln>
                <a:solidFill>
                  <a:srgbClr val="63AAFE"/>
                </a:solidFill>
                <a:prstDash val="solid"/>
              </a:ln>
            </c:spPr>
          </c:marker>
          <c:xVal>
            <c:numRef>
              <c:f>Sheet1!$A$2</c:f>
              <c:numCache>
                <c:formatCode>General</c:formatCode>
                <c:ptCount val="1"/>
                <c:pt idx="0">
                  <c:v>1.0</c:v>
                </c:pt>
              </c:numCache>
            </c:numRef>
          </c:xVal>
          <c:yVal>
            <c:numRef>
              <c:f>Sheet1!$B$2</c:f>
              <c:numCache>
                <c:formatCode>General</c:formatCode>
                <c:ptCount val="1"/>
                <c:pt idx="0">
                  <c:v>1.0</c:v>
                </c:pt>
              </c:numCache>
            </c:numRef>
          </c:yVal>
          <c:smooth val="0"/>
        </c:ser>
        <c:dLbls>
          <c:showLegendKey val="0"/>
          <c:showVal val="0"/>
          <c:showCatName val="0"/>
          <c:showSerName val="0"/>
          <c:showPercent val="0"/>
          <c:showBubbleSize val="0"/>
        </c:dLbls>
        <c:axId val="-1294691784"/>
        <c:axId val="-1293847496"/>
      </c:scatterChart>
      <c:valAx>
        <c:axId val="-1294691784"/>
        <c:scaling>
          <c:orientation val="minMax"/>
          <c:max val="5.0"/>
        </c:scaling>
        <c:delete val="0"/>
        <c:axPos val="b"/>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1</a:t>
                </a:r>
              </a:p>
            </c:rich>
          </c:tx>
          <c:layout>
            <c:manualLayout>
              <c:xMode val="edge"/>
              <c:yMode val="edge"/>
              <c:x val="0.441777935127116"/>
              <c:y val="0.866362770085123"/>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3847496"/>
        <c:crosses val="autoZero"/>
        <c:crossBetween val="midCat"/>
      </c:valAx>
      <c:valAx>
        <c:axId val="-1293847496"/>
        <c:scaling>
          <c:orientation val="minMax"/>
          <c:max val="5.0"/>
        </c:scaling>
        <c:delete val="0"/>
        <c:axPos val="l"/>
        <c:majorGridlines>
          <c:spPr>
            <a:ln w="3029">
              <a:solidFill>
                <a:srgbClr val="000000"/>
              </a:solidFill>
              <a:prstDash val="solid"/>
            </a:ln>
          </c:spPr>
        </c:majorGridlines>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2</a:t>
                </a:r>
              </a:p>
            </c:rich>
          </c:tx>
          <c:layout>
            <c:manualLayout>
              <c:xMode val="edge"/>
              <c:yMode val="edge"/>
              <c:x val="0.0238629986364327"/>
              <c:y val="0.27982291443448"/>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4691784"/>
        <c:crosses val="autoZero"/>
        <c:crossBetween val="midCat"/>
        <c:majorUnit val="1.0"/>
      </c:valAx>
      <c:spPr>
        <a:solidFill>
          <a:srgbClr val="FFFFFF"/>
        </a:solidFill>
        <a:ln w="12115">
          <a:solidFill>
            <a:srgbClr val="808080"/>
          </a:solidFill>
          <a:prstDash val="solid"/>
        </a:ln>
      </c:spPr>
    </c:plotArea>
    <c:plotVisOnly val="1"/>
    <c:dispBlanksAs val="gap"/>
    <c:showDLblsOverMax val="0"/>
  </c:chart>
  <c:spPr>
    <a:solidFill>
      <a:srgbClr val="FFFFFF"/>
    </a:solidFill>
    <a:ln>
      <a:noFill/>
    </a:ln>
  </c:spPr>
  <c:txPr>
    <a:bodyPr/>
    <a:lstStyle/>
    <a:p>
      <a:pPr>
        <a:defRPr sz="1145" b="0" i="0" u="none" strike="noStrike" baseline="0">
          <a:solidFill>
            <a:srgbClr val="000000"/>
          </a:solidFill>
          <a:latin typeface="Arial"/>
          <a:ea typeface="Arial"/>
          <a:cs typeface="Arial"/>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376383763838"/>
          <c:y val="0.0551558752997602"/>
          <c:w val="0.833948339483395"/>
          <c:h val="0.741007194244604"/>
        </c:manualLayout>
      </c:layout>
      <c:scatterChart>
        <c:scatterStyle val="lineMarker"/>
        <c:varyColors val="0"/>
        <c:ser>
          <c:idx val="0"/>
          <c:order val="0"/>
          <c:tx>
            <c:strRef>
              <c:f>Sheet1!$B$1</c:f>
              <c:strCache>
                <c:ptCount val="1"/>
                <c:pt idx="0">
                  <c:v>Condition 2</c:v>
                </c:pt>
              </c:strCache>
            </c:strRef>
          </c:tx>
          <c:spPr>
            <a:ln w="27258">
              <a:noFill/>
            </a:ln>
          </c:spPr>
          <c:marker>
            <c:symbol val="diamond"/>
            <c:size val="9"/>
            <c:spPr>
              <a:solidFill>
                <a:srgbClr val="63AAFE"/>
              </a:solidFill>
              <a:ln>
                <a:solidFill>
                  <a:srgbClr val="63AAFE"/>
                </a:solidFill>
                <a:prstDash val="solid"/>
              </a:ln>
            </c:spPr>
          </c:marker>
          <c:xVal>
            <c:numRef>
              <c:f>Sheet1!$A$2</c:f>
              <c:numCache>
                <c:formatCode>General</c:formatCode>
                <c:ptCount val="1"/>
                <c:pt idx="0">
                  <c:v>1.0</c:v>
                </c:pt>
              </c:numCache>
            </c:numRef>
          </c:xVal>
          <c:yVal>
            <c:numRef>
              <c:f>Sheet1!$B$2</c:f>
              <c:numCache>
                <c:formatCode>General</c:formatCode>
                <c:ptCount val="1"/>
                <c:pt idx="0">
                  <c:v>1.0</c:v>
                </c:pt>
              </c:numCache>
            </c:numRef>
          </c:yVal>
          <c:smooth val="0"/>
        </c:ser>
        <c:dLbls>
          <c:showLegendKey val="0"/>
          <c:showVal val="0"/>
          <c:showCatName val="0"/>
          <c:showSerName val="0"/>
          <c:showPercent val="0"/>
          <c:showBubbleSize val="0"/>
        </c:dLbls>
        <c:axId val="-1294621448"/>
        <c:axId val="-1293068088"/>
      </c:scatterChart>
      <c:valAx>
        <c:axId val="-1294621448"/>
        <c:scaling>
          <c:orientation val="minMax"/>
          <c:max val="5.0"/>
        </c:scaling>
        <c:delete val="0"/>
        <c:axPos val="b"/>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1</a:t>
                </a:r>
              </a:p>
            </c:rich>
          </c:tx>
          <c:layout>
            <c:manualLayout>
              <c:xMode val="edge"/>
              <c:yMode val="edge"/>
              <c:x val="0.441777935127116"/>
              <c:y val="0.866362770085123"/>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3068088"/>
        <c:crosses val="autoZero"/>
        <c:crossBetween val="midCat"/>
      </c:valAx>
      <c:valAx>
        <c:axId val="-1293068088"/>
        <c:scaling>
          <c:orientation val="minMax"/>
          <c:max val="5.0"/>
        </c:scaling>
        <c:delete val="0"/>
        <c:axPos val="l"/>
        <c:majorGridlines>
          <c:spPr>
            <a:ln w="3029">
              <a:solidFill>
                <a:srgbClr val="000000"/>
              </a:solidFill>
              <a:prstDash val="solid"/>
            </a:ln>
          </c:spPr>
        </c:majorGridlines>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2</a:t>
                </a:r>
              </a:p>
            </c:rich>
          </c:tx>
          <c:layout>
            <c:manualLayout>
              <c:xMode val="edge"/>
              <c:yMode val="edge"/>
              <c:x val="0.0238629986364327"/>
              <c:y val="0.27982291443448"/>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4621448"/>
        <c:crosses val="autoZero"/>
        <c:crossBetween val="midCat"/>
        <c:majorUnit val="1.0"/>
      </c:valAx>
      <c:spPr>
        <a:solidFill>
          <a:srgbClr val="FFFFFF"/>
        </a:solidFill>
        <a:ln w="12115">
          <a:solidFill>
            <a:srgbClr val="808080"/>
          </a:solidFill>
          <a:prstDash val="solid"/>
        </a:ln>
      </c:spPr>
    </c:plotArea>
    <c:plotVisOnly val="1"/>
    <c:dispBlanksAs val="gap"/>
    <c:showDLblsOverMax val="0"/>
  </c:chart>
  <c:spPr>
    <a:solidFill>
      <a:srgbClr val="FFFFFF"/>
    </a:solidFill>
    <a:ln>
      <a:noFill/>
    </a:ln>
  </c:spPr>
  <c:txPr>
    <a:bodyPr/>
    <a:lstStyle/>
    <a:p>
      <a:pPr>
        <a:defRPr sz="1145"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8376383763838"/>
          <c:y val="0.0551558752997602"/>
          <c:w val="0.833948339483395"/>
          <c:h val="0.741007194244604"/>
        </c:manualLayout>
      </c:layout>
      <c:scatterChart>
        <c:scatterStyle val="lineMarker"/>
        <c:varyColors val="0"/>
        <c:ser>
          <c:idx val="0"/>
          <c:order val="0"/>
          <c:tx>
            <c:strRef>
              <c:f>Sheet1!$B$1</c:f>
              <c:strCache>
                <c:ptCount val="1"/>
                <c:pt idx="0">
                  <c:v>Condition 2</c:v>
                </c:pt>
              </c:strCache>
            </c:strRef>
          </c:tx>
          <c:spPr>
            <a:ln w="27258">
              <a:noFill/>
            </a:ln>
          </c:spPr>
          <c:marker>
            <c:symbol val="diamond"/>
            <c:size val="9"/>
            <c:spPr>
              <a:solidFill>
                <a:srgbClr val="63AAFE"/>
              </a:solidFill>
              <a:ln>
                <a:solidFill>
                  <a:srgbClr val="63AAFE"/>
                </a:solidFill>
                <a:prstDash val="solid"/>
              </a:ln>
            </c:spPr>
          </c:marker>
          <c:xVal>
            <c:numRef>
              <c:f>Sheet1!$A$2</c:f>
              <c:numCache>
                <c:formatCode>General</c:formatCode>
                <c:ptCount val="1"/>
                <c:pt idx="0">
                  <c:v>1.0</c:v>
                </c:pt>
              </c:numCache>
            </c:numRef>
          </c:xVal>
          <c:yVal>
            <c:numRef>
              <c:f>Sheet1!$B$2</c:f>
              <c:numCache>
                <c:formatCode>General</c:formatCode>
                <c:ptCount val="1"/>
                <c:pt idx="0">
                  <c:v>1.0</c:v>
                </c:pt>
              </c:numCache>
            </c:numRef>
          </c:yVal>
          <c:smooth val="0"/>
        </c:ser>
        <c:dLbls>
          <c:showLegendKey val="0"/>
          <c:showVal val="0"/>
          <c:showCatName val="0"/>
          <c:showSerName val="0"/>
          <c:showPercent val="0"/>
          <c:showBubbleSize val="0"/>
        </c:dLbls>
        <c:axId val="-1294011400"/>
        <c:axId val="-1294032328"/>
      </c:scatterChart>
      <c:valAx>
        <c:axId val="-1294011400"/>
        <c:scaling>
          <c:orientation val="minMax"/>
          <c:max val="5.0"/>
        </c:scaling>
        <c:delete val="0"/>
        <c:axPos val="b"/>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1</a:t>
                </a:r>
              </a:p>
            </c:rich>
          </c:tx>
          <c:layout>
            <c:manualLayout>
              <c:xMode val="edge"/>
              <c:yMode val="edge"/>
              <c:x val="0.441777935127116"/>
              <c:y val="0.866362770085123"/>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4032328"/>
        <c:crosses val="autoZero"/>
        <c:crossBetween val="midCat"/>
      </c:valAx>
      <c:valAx>
        <c:axId val="-1294032328"/>
        <c:scaling>
          <c:orientation val="minMax"/>
          <c:max val="5.0"/>
        </c:scaling>
        <c:delete val="0"/>
        <c:axPos val="l"/>
        <c:majorGridlines>
          <c:spPr>
            <a:ln w="3029">
              <a:solidFill>
                <a:srgbClr val="000000"/>
              </a:solidFill>
              <a:prstDash val="solid"/>
            </a:ln>
          </c:spPr>
        </c:majorGridlines>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2</a:t>
                </a:r>
              </a:p>
            </c:rich>
          </c:tx>
          <c:layout>
            <c:manualLayout>
              <c:xMode val="edge"/>
              <c:yMode val="edge"/>
              <c:x val="0.0238629986364327"/>
              <c:y val="0.27982291443448"/>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4011400"/>
        <c:crosses val="autoZero"/>
        <c:crossBetween val="midCat"/>
        <c:majorUnit val="1.0"/>
      </c:valAx>
      <c:spPr>
        <a:solidFill>
          <a:srgbClr val="FFFFFF"/>
        </a:solidFill>
        <a:ln w="12115">
          <a:solidFill>
            <a:srgbClr val="808080"/>
          </a:solidFill>
          <a:prstDash val="solid"/>
        </a:ln>
      </c:spPr>
    </c:plotArea>
    <c:plotVisOnly val="1"/>
    <c:dispBlanksAs val="gap"/>
    <c:showDLblsOverMax val="0"/>
  </c:chart>
  <c:spPr>
    <a:solidFill>
      <a:srgbClr val="FFFFFF"/>
    </a:solidFill>
    <a:ln>
      <a:noFill/>
    </a:ln>
  </c:spPr>
  <c:txPr>
    <a:bodyPr/>
    <a:lstStyle/>
    <a:p>
      <a:pPr>
        <a:defRPr sz="1145" b="0" i="0" u="none" strike="noStrike" baseline="0">
          <a:solidFill>
            <a:srgbClr val="000000"/>
          </a:solidFill>
          <a:latin typeface="Arial"/>
          <a:ea typeface="Arial"/>
          <a:cs typeface="Arial"/>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8376383763838"/>
          <c:y val="0.0551558752997602"/>
          <c:w val="0.833948339483395"/>
          <c:h val="0.741007194244604"/>
        </c:manualLayout>
      </c:layout>
      <c:scatterChart>
        <c:scatterStyle val="lineMarker"/>
        <c:varyColors val="0"/>
        <c:ser>
          <c:idx val="0"/>
          <c:order val="0"/>
          <c:tx>
            <c:strRef>
              <c:f>Sheet1!$B$1</c:f>
              <c:strCache>
                <c:ptCount val="1"/>
                <c:pt idx="0">
                  <c:v>Condition 2</c:v>
                </c:pt>
              </c:strCache>
            </c:strRef>
          </c:tx>
          <c:spPr>
            <a:ln w="27258">
              <a:noFill/>
            </a:ln>
          </c:spPr>
          <c:marker>
            <c:symbol val="diamond"/>
            <c:size val="9"/>
            <c:spPr>
              <a:solidFill>
                <a:srgbClr val="63AAFE"/>
              </a:solidFill>
              <a:ln>
                <a:solidFill>
                  <a:srgbClr val="63AAFE"/>
                </a:solidFill>
                <a:prstDash val="solid"/>
              </a:ln>
            </c:spPr>
          </c:marker>
          <c:xVal>
            <c:numRef>
              <c:f>Sheet1!$A$2</c:f>
              <c:numCache>
                <c:formatCode>General</c:formatCode>
                <c:ptCount val="1"/>
                <c:pt idx="0">
                  <c:v>1.0</c:v>
                </c:pt>
              </c:numCache>
            </c:numRef>
          </c:xVal>
          <c:yVal>
            <c:numRef>
              <c:f>Sheet1!$B$2</c:f>
              <c:numCache>
                <c:formatCode>General</c:formatCode>
                <c:ptCount val="1"/>
                <c:pt idx="0">
                  <c:v>1.0</c:v>
                </c:pt>
              </c:numCache>
            </c:numRef>
          </c:yVal>
          <c:smooth val="0"/>
        </c:ser>
        <c:dLbls>
          <c:showLegendKey val="0"/>
          <c:showVal val="0"/>
          <c:showCatName val="0"/>
          <c:showSerName val="0"/>
          <c:showPercent val="0"/>
          <c:showBubbleSize val="0"/>
        </c:dLbls>
        <c:axId val="-1293806280"/>
        <c:axId val="-1294449736"/>
      </c:scatterChart>
      <c:valAx>
        <c:axId val="-1293806280"/>
        <c:scaling>
          <c:orientation val="minMax"/>
          <c:max val="5.0"/>
        </c:scaling>
        <c:delete val="0"/>
        <c:axPos val="b"/>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1</a:t>
                </a:r>
              </a:p>
            </c:rich>
          </c:tx>
          <c:layout>
            <c:manualLayout>
              <c:xMode val="edge"/>
              <c:yMode val="edge"/>
              <c:x val="0.441777935127116"/>
              <c:y val="0.866362770085123"/>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4449736"/>
        <c:crosses val="autoZero"/>
        <c:crossBetween val="midCat"/>
      </c:valAx>
      <c:valAx>
        <c:axId val="-1294449736"/>
        <c:scaling>
          <c:orientation val="minMax"/>
          <c:max val="5.0"/>
        </c:scaling>
        <c:delete val="0"/>
        <c:axPos val="l"/>
        <c:majorGridlines>
          <c:spPr>
            <a:ln w="3029">
              <a:solidFill>
                <a:srgbClr val="000000"/>
              </a:solidFill>
              <a:prstDash val="solid"/>
            </a:ln>
          </c:spPr>
        </c:majorGridlines>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2</a:t>
                </a:r>
              </a:p>
            </c:rich>
          </c:tx>
          <c:layout>
            <c:manualLayout>
              <c:xMode val="edge"/>
              <c:yMode val="edge"/>
              <c:x val="0.0238629986364327"/>
              <c:y val="0.27982291443448"/>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3806280"/>
        <c:crosses val="autoZero"/>
        <c:crossBetween val="midCat"/>
        <c:majorUnit val="1.0"/>
      </c:valAx>
      <c:spPr>
        <a:solidFill>
          <a:srgbClr val="FFFFFF"/>
        </a:solidFill>
        <a:ln w="12115">
          <a:solidFill>
            <a:srgbClr val="808080"/>
          </a:solidFill>
          <a:prstDash val="solid"/>
        </a:ln>
      </c:spPr>
    </c:plotArea>
    <c:plotVisOnly val="1"/>
    <c:dispBlanksAs val="gap"/>
    <c:showDLblsOverMax val="0"/>
  </c:chart>
  <c:spPr>
    <a:solidFill>
      <a:srgbClr val="FFFFFF"/>
    </a:solidFill>
    <a:ln>
      <a:noFill/>
    </a:ln>
  </c:spPr>
  <c:txPr>
    <a:bodyPr/>
    <a:lstStyle/>
    <a:p>
      <a:pPr>
        <a:defRPr sz="1145" b="0" i="0" u="none" strike="noStrike" baseline="0">
          <a:solidFill>
            <a:srgbClr val="000000"/>
          </a:solidFill>
          <a:latin typeface="Arial"/>
          <a:ea typeface="Arial"/>
          <a:cs typeface="Arial"/>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1" Type="http://schemas.openxmlformats.org/officeDocument/2006/relationships/image" Target="../media/image10.wmf"/><Relationship Id="rId2"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BC013E-84C2-6646-BDB7-3B1B99418B6F}" type="datetimeFigureOut">
              <a:rPr lang="en-US" smtClean="0"/>
              <a:pPr/>
              <a:t>8/29/16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E45236-FF6F-6F4E-9B67-D0805606A785}" type="slidenum">
              <a:rPr lang="en-US" smtClean="0"/>
              <a:pPr/>
              <a:t>‹#›</a:t>
            </a:fld>
            <a:endParaRPr lang="en-US"/>
          </a:p>
        </p:txBody>
      </p:sp>
    </p:spTree>
    <p:extLst>
      <p:ext uri="{BB962C8B-B14F-4D97-AF65-F5344CB8AC3E}">
        <p14:creationId xmlns:p14="http://schemas.microsoft.com/office/powerpoint/2010/main" val="29884593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6</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24</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1C56D-836D-6345-BAAB-9D6B04E5AB26}" type="slidenum">
              <a:rPr lang="zh-CN" altLang="en-US"/>
              <a:pPr/>
              <a:t>25</a:t>
            </a:fld>
            <a:endParaRPr lang="en-US" altLang="zh-CN"/>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0EF7DC-E038-B341-B81F-73304A0E5241}" type="slidenum">
              <a:rPr lang="zh-CN" altLang="en-US"/>
              <a:pPr/>
              <a:t>26</a:t>
            </a:fld>
            <a:endParaRPr lang="en-US" altLang="zh-CN"/>
          </a:p>
        </p:txBody>
      </p:sp>
      <p:sp>
        <p:nvSpPr>
          <p:cNvPr id="82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F4617F-0F97-2B46-8F8E-D0E3DD825AA8}" type="slidenum">
              <a:rPr lang="zh-CN" altLang="en-US"/>
              <a:pPr/>
              <a:t>27</a:t>
            </a:fld>
            <a:endParaRPr lang="en-US" altLang="zh-CN"/>
          </a:p>
        </p:txBody>
      </p:sp>
      <p:sp>
        <p:nvSpPr>
          <p:cNvPr id="83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181CA-7AC1-9B40-9419-98048B5A515C}" type="slidenum">
              <a:rPr lang="zh-CN" altLang="en-US"/>
              <a:pPr/>
              <a:t>28</a:t>
            </a:fld>
            <a:endParaRPr lang="en-US" altLang="zh-CN"/>
          </a:p>
        </p:txBody>
      </p:sp>
      <p:sp>
        <p:nvSpPr>
          <p:cNvPr id="819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29</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E4842-6470-C24F-8911-2FD7DC861B28}" type="slidenum">
              <a:rPr lang="en-US"/>
              <a:pPr/>
              <a:t>7</a:t>
            </a:fld>
            <a:endParaRPr lang="en-US"/>
          </a:p>
        </p:txBody>
      </p:sp>
      <p:sp>
        <p:nvSpPr>
          <p:cNvPr id="70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15D430-94FB-314B-8339-CCD92222C5A7}" type="slidenum">
              <a:rPr lang="en-US"/>
              <a:pPr/>
              <a:t>8</a:t>
            </a:fld>
            <a:endParaRPr lang="en-US"/>
          </a:p>
        </p:txBody>
      </p:sp>
      <p:sp>
        <p:nvSpPr>
          <p:cNvPr id="665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15D430-94FB-314B-8339-CCD92222C5A7}" type="slidenum">
              <a:rPr lang="en-US"/>
              <a:pPr/>
              <a:t>9</a:t>
            </a:fld>
            <a:endParaRPr lang="en-US"/>
          </a:p>
        </p:txBody>
      </p:sp>
      <p:sp>
        <p:nvSpPr>
          <p:cNvPr id="665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0A6A1-D4FF-0E47-A7DF-58F055915E8B}" type="slidenum">
              <a:rPr lang="en-US"/>
              <a:pPr/>
              <a:t>10</a:t>
            </a:fld>
            <a:endParaRPr lang="en-US"/>
          </a:p>
        </p:txBody>
      </p:sp>
      <p:sp>
        <p:nvSpPr>
          <p:cNvPr id="67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0A6A1-D4FF-0E47-A7DF-58F055915E8B}" type="slidenum">
              <a:rPr lang="en-US"/>
              <a:pPr/>
              <a:t>11</a:t>
            </a:fld>
            <a:endParaRPr lang="en-US"/>
          </a:p>
        </p:txBody>
      </p:sp>
      <p:sp>
        <p:nvSpPr>
          <p:cNvPr id="67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0A6A1-D4FF-0E47-A7DF-58F055915E8B}" type="slidenum">
              <a:rPr lang="en-US"/>
              <a:pPr/>
              <a:t>12</a:t>
            </a:fld>
            <a:endParaRPr lang="en-US"/>
          </a:p>
        </p:txBody>
      </p:sp>
      <p:sp>
        <p:nvSpPr>
          <p:cNvPr id="67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9B909-F53C-6C4F-A66D-AC88A5BEFD14}" type="slidenum">
              <a:rPr lang="en-US"/>
              <a:pPr/>
              <a:t>17</a:t>
            </a:fld>
            <a:endParaRPr lang="en-US"/>
          </a:p>
        </p:txBody>
      </p:sp>
      <p:sp>
        <p:nvSpPr>
          <p:cNvPr id="13314" name="Rectangle 2"/>
          <p:cNvSpPr>
            <a:spLocks noGrp="1" noRot="1" noChangeAspect="1" noChangeArrowheads="1" noTextEdit="1"/>
          </p:cNvSpPr>
          <p:nvPr>
            <p:ph type="sldImg"/>
          </p:nvPr>
        </p:nvSpPr>
        <p:spPr>
          <a:xfrm>
            <a:off x="1149350" y="685800"/>
            <a:ext cx="4567238" cy="3427413"/>
          </a:xfrm>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a:xfrm>
            <a:off x="913260" y="4341835"/>
            <a:ext cx="5031482" cy="4116365"/>
          </a:xfrm>
        </p:spPr>
        <p:txBody>
          <a:bodyPr lIns="89875" tIns="44939" rIns="89875" bIns="44939"/>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20</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8/29/16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zh-TW" altLang="en-US" smtClean="0"/>
              <a:t>按一下以編輯母片標題樣式</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9F1A01F-7F44-3C4C-9AD0-EB9D6A7C61B2}" type="datetimeFigureOut">
              <a:rPr lang="en-US" smtClean="0"/>
              <a:pPr/>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F1A01F-7F44-3C4C-9AD0-EB9D6A7C61B2}" type="datetimeFigureOut">
              <a:rPr lang="en-US" smtClean="0"/>
              <a:pPr/>
              <a:t>8/29/16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F1A01F-7F44-3C4C-9AD0-EB9D6A7C61B2}" type="datetimeFigureOut">
              <a:rPr lang="en-US" smtClean="0"/>
              <a:pPr/>
              <a:t>8/29/16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9F1A01F-7F44-3C4C-9AD0-EB9D6A7C61B2}" type="datetimeFigureOut">
              <a:rPr lang="en-US" smtClean="0"/>
              <a:pPr/>
              <a:t>8/29/16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9F1A01F-7F44-3C4C-9AD0-EB9D6A7C61B2}" type="datetimeFigureOut">
              <a:rPr lang="en-US" smtClean="0"/>
              <a:pPr/>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1A01F-7F44-3C4C-9AD0-EB9D6A7C61B2}" type="datetimeFigureOut">
              <a:rPr lang="en-US" smtClean="0"/>
              <a:pPr/>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9F1A01F-7F44-3C4C-9AD0-EB9D6A7C61B2}" type="datetimeFigureOut">
              <a:rPr lang="en-US" smtClean="0"/>
              <a:pPr/>
              <a:t>8/29/16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EE99736-1B6D-9149-99DF-9B738042D415}"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chart" Target="../charts/char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chart" Target="../charts/char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4.bin"/><Relationship Id="rId5"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5.bin"/><Relationship Id="rId5" Type="http://schemas.openxmlformats.org/officeDocument/2006/relationships/image" Target="../media/image10.wmf"/><Relationship Id="rId6" Type="http://schemas.openxmlformats.org/officeDocument/2006/relationships/oleObject" Target="../embeddings/oleObject6.bin"/><Relationship Id="rId7" Type="http://schemas.openxmlformats.org/officeDocument/2006/relationships/image" Target="../media/image11.wmf"/><Relationship Id="rId8" Type="http://schemas.openxmlformats.org/officeDocument/2006/relationships/oleObject" Target="../embeddings/oleObject7.bin"/><Relationship Id="rId9" Type="http://schemas.openxmlformats.org/officeDocument/2006/relationships/image" Target="../media/image12.wmf"/><Relationship Id="rId10" Type="http://schemas.openxmlformats.org/officeDocument/2006/relationships/oleObject" Target="../embeddings/oleObject8.bin"/><Relationship Id="rId11" Type="http://schemas.openxmlformats.org/officeDocument/2006/relationships/image" Target="../media/image13.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9.bin"/><Relationship Id="rId5" Type="http://schemas.openxmlformats.org/officeDocument/2006/relationships/image" Target="../media/image14.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Word_97_-_2004_Document1.doc"/><Relationship Id="rId4" Type="http://schemas.openxmlformats.org/officeDocument/2006/relationships/image" Target="../media/image15.wmf"/><Relationship Id="rId1" Type="http://schemas.openxmlformats.org/officeDocument/2006/relationships/vmlDrawing" Target="../drawings/vmlDrawing7.vml"/><Relationship Id="rId2"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Word_97_-_2004_Document2.doc"/><Relationship Id="rId4" Type="http://schemas.openxmlformats.org/officeDocument/2006/relationships/image" Target="../media/image16.w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Word_97_-_2004_Document3.doc"/><Relationship Id="rId4" Type="http://schemas.openxmlformats.org/officeDocument/2006/relationships/image" Target="../media/image16.wmf"/><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Word_97_-_2004_Document4.doc"/><Relationship Id="rId4" Type="http://schemas.openxmlformats.org/officeDocument/2006/relationships/image" Target="../media/image17.w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Word_97_-_2004_Document5.doc"/><Relationship Id="rId4" Type="http://schemas.openxmlformats.org/officeDocument/2006/relationships/image" Target="../media/image17.wmf"/><Relationship Id="rId1" Type="http://schemas.openxmlformats.org/officeDocument/2006/relationships/vmlDrawing" Target="../drawings/vmlDrawing11.vml"/><Relationship Id="rId2"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Word_97_-_2004_Document6.doc"/><Relationship Id="rId4" Type="http://schemas.openxmlformats.org/officeDocument/2006/relationships/image" Target="../media/image18.wmf"/><Relationship Id="rId1" Type="http://schemas.openxmlformats.org/officeDocument/2006/relationships/vmlDrawing" Target="../drawings/vmlDrawing12.vml"/><Relationship Id="rId2"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Word_97_-_2004_Document7.doc"/><Relationship Id="rId4" Type="http://schemas.openxmlformats.org/officeDocument/2006/relationships/image" Target="../media/image18.wmf"/><Relationship Id="rId1" Type="http://schemas.openxmlformats.org/officeDocument/2006/relationships/vmlDrawing" Target="../drawings/vmlDrawing13.vml"/><Relationship Id="rId2"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s.brown.edu/courses/cs143/lectures/17.ppt" TargetMode="External"/><Relationship Id="rId4" Type="http://schemas.openxmlformats.org/officeDocument/2006/relationships/hyperlink" Target="http://www.cs.kent.edu/~jin/DM07/ClassificationDecisionTree.ppt" TargetMode="External"/><Relationship Id="rId5" Type="http://schemas.openxmlformats.org/officeDocument/2006/relationships/hyperlink" Target="http://www.cs.uoi.gr/~tsap/teaching/2012s.../datamining-lect10.pdf" TargetMode="External"/><Relationship Id="rId1" Type="http://schemas.openxmlformats.org/officeDocument/2006/relationships/slideLayout" Target="../slideLayouts/slideLayout2.xml"/><Relationship Id="rId2" Type="http://schemas.openxmlformats.org/officeDocument/2006/relationships/hyperlink" Target="http://scikit-learn.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smtClean="0"/>
              <a:t>Machine Learning in Python using Scikit-learn</a:t>
            </a:r>
            <a:endParaRPr lang="en-US" sz="6000" dirty="0"/>
          </a:p>
        </p:txBody>
      </p:sp>
      <p:sp>
        <p:nvSpPr>
          <p:cNvPr id="3" name="Subtitle 2"/>
          <p:cNvSpPr>
            <a:spLocks noGrp="1"/>
          </p:cNvSpPr>
          <p:nvPr>
            <p:ph type="subTitle" idx="1"/>
          </p:nvPr>
        </p:nvSpPr>
        <p:spPr>
          <a:xfrm>
            <a:off x="138902" y="3479431"/>
            <a:ext cx="8721092" cy="2845863"/>
          </a:xfrm>
        </p:spPr>
        <p:txBody>
          <a:bodyPr>
            <a:normAutofit/>
          </a:bodyPr>
          <a:lstStyle/>
          <a:p>
            <a:r>
              <a:rPr lang="en-US" sz="2400" dirty="0" smtClean="0"/>
              <a:t>Data Science Skills Series </a:t>
            </a:r>
          </a:p>
          <a:p>
            <a:r>
              <a:rPr lang="en-US" sz="2400" dirty="0" smtClean="0"/>
              <a:t>Márcio &amp; Corey</a:t>
            </a:r>
          </a:p>
          <a:p>
            <a:pPr algn="r"/>
            <a:endParaRPr lang="en-US" sz="2400" dirty="0" smtClean="0"/>
          </a:p>
          <a:p>
            <a:pPr algn="r"/>
            <a:endParaRPr lang="en-US" sz="2400" dirty="0" smtClean="0"/>
          </a:p>
          <a:p>
            <a:pPr algn="r"/>
            <a:r>
              <a:rPr lang="en-US" sz="2400" dirty="0" smtClean="0"/>
              <a:t>http://scikit-learn.org/</a:t>
            </a:r>
            <a:endParaRPr lang="en-US" sz="2400" dirty="0"/>
          </a:p>
        </p:txBody>
      </p:sp>
      <p:pic>
        <p:nvPicPr>
          <p:cNvPr id="4" name="Picture 3"/>
          <p:cNvPicPr>
            <a:picLocks noChangeAspect="1"/>
          </p:cNvPicPr>
          <p:nvPr/>
        </p:nvPicPr>
        <p:blipFill>
          <a:blip r:embed="rId2"/>
          <a:stretch>
            <a:fillRect/>
          </a:stretch>
        </p:blipFill>
        <p:spPr>
          <a:xfrm>
            <a:off x="416708" y="494289"/>
            <a:ext cx="8264698" cy="785146"/>
          </a:xfrm>
          <a:prstGeom prst="rect">
            <a:avLst/>
          </a:prstGeom>
        </p:spPr>
      </p:pic>
    </p:spTree>
    <p:extLst>
      <p:ext uri="{BB962C8B-B14F-4D97-AF65-F5344CB8AC3E}">
        <p14:creationId xmlns:p14="http://schemas.microsoft.com/office/powerpoint/2010/main" val="194630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75"/>
          <p:cNvGraphicFramePr>
            <a:graphicFrameLocks noChangeAspect="1"/>
          </p:cNvGraphicFramePr>
          <p:nvPr>
            <p:extLst>
              <p:ext uri="{D42A27DB-BD31-4B8C-83A1-F6EECF244321}">
                <p14:modId xmlns:p14="http://schemas.microsoft.com/office/powerpoint/2010/main" val="3348721809"/>
              </p:ext>
            </p:extLst>
          </p:nvPr>
        </p:nvGraphicFramePr>
        <p:xfrm>
          <a:off x="1117600" y="1376965"/>
          <a:ext cx="6999288" cy="5483225"/>
        </p:xfrm>
        <a:graphic>
          <a:graphicData uri="http://schemas.openxmlformats.org/drawingml/2006/chart">
            <c:chart xmlns:c="http://schemas.openxmlformats.org/drawingml/2006/chart" xmlns:r="http://schemas.openxmlformats.org/officeDocument/2006/relationships" r:id="rId3"/>
          </a:graphicData>
        </a:graphic>
      </p:graphicFrame>
      <p:sp>
        <p:nvSpPr>
          <p:cNvPr id="16387" name="Rectangle 3"/>
          <p:cNvSpPr>
            <a:spLocks noGrp="1" noChangeArrowheads="1"/>
          </p:cNvSpPr>
          <p:nvPr>
            <p:ph type="title"/>
          </p:nvPr>
        </p:nvSpPr>
        <p:spPr>
          <a:xfrm>
            <a:off x="685800" y="328610"/>
            <a:ext cx="7772400" cy="533400"/>
          </a:xfrm>
        </p:spPr>
        <p:txBody>
          <a:bodyPr>
            <a:normAutofit fontScale="90000"/>
          </a:bodyPr>
          <a:lstStyle/>
          <a:p>
            <a:r>
              <a:rPr lang="en-US" sz="4000" dirty="0" smtClean="0"/>
              <a:t>Example</a:t>
            </a:r>
            <a:endParaRPr lang="en-US" dirty="0"/>
          </a:p>
        </p:txBody>
      </p:sp>
      <p:grpSp>
        <p:nvGrpSpPr>
          <p:cNvPr id="16389" name="Group 5"/>
          <p:cNvGrpSpPr>
            <a:grpSpLocks/>
          </p:cNvGrpSpPr>
          <p:nvPr/>
        </p:nvGrpSpPr>
        <p:grpSpPr bwMode="auto">
          <a:xfrm>
            <a:off x="6172200" y="2316765"/>
            <a:ext cx="685800" cy="533400"/>
            <a:chOff x="192" y="1824"/>
            <a:chExt cx="432" cy="336"/>
          </a:xfrm>
        </p:grpSpPr>
        <p:sp>
          <p:nvSpPr>
            <p:cNvPr id="16390"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1" name="Text Box 7"/>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1</a:t>
              </a:r>
            </a:p>
          </p:txBody>
        </p:sp>
      </p:grpSp>
      <p:grpSp>
        <p:nvGrpSpPr>
          <p:cNvPr id="16392" name="Group 8"/>
          <p:cNvGrpSpPr>
            <a:grpSpLocks/>
          </p:cNvGrpSpPr>
          <p:nvPr/>
        </p:nvGrpSpPr>
        <p:grpSpPr bwMode="auto">
          <a:xfrm>
            <a:off x="3124200" y="4526565"/>
            <a:ext cx="685800" cy="533400"/>
            <a:chOff x="192" y="1824"/>
            <a:chExt cx="432" cy="336"/>
          </a:xfrm>
        </p:grpSpPr>
        <p:sp>
          <p:nvSpPr>
            <p:cNvPr id="16393"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4" name="Text Box 10"/>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2</a:t>
              </a:r>
            </a:p>
          </p:txBody>
        </p:sp>
      </p:grpSp>
      <p:grpSp>
        <p:nvGrpSpPr>
          <p:cNvPr id="16395" name="Group 11"/>
          <p:cNvGrpSpPr>
            <a:grpSpLocks/>
          </p:cNvGrpSpPr>
          <p:nvPr/>
        </p:nvGrpSpPr>
        <p:grpSpPr bwMode="auto">
          <a:xfrm>
            <a:off x="6248400" y="4221765"/>
            <a:ext cx="685800" cy="533400"/>
            <a:chOff x="192" y="1824"/>
            <a:chExt cx="432" cy="336"/>
          </a:xfrm>
        </p:grpSpPr>
        <p:sp>
          <p:nvSpPr>
            <p:cNvPr id="16396"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7" name="Text Box 13"/>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3</a:t>
              </a:r>
            </a:p>
          </p:txBody>
        </p:sp>
      </p:grpSp>
      <p:sp>
        <p:nvSpPr>
          <p:cNvPr id="16398" name="AutoShape 14"/>
          <p:cNvSpPr>
            <a:spLocks noChangeArrowheads="1"/>
          </p:cNvSpPr>
          <p:nvPr/>
        </p:nvSpPr>
        <p:spPr bwMode="auto">
          <a:xfrm>
            <a:off x="3200400" y="48313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9" name="AutoShape 15"/>
          <p:cNvSpPr>
            <a:spLocks noChangeArrowheads="1"/>
          </p:cNvSpPr>
          <p:nvPr/>
        </p:nvSpPr>
        <p:spPr bwMode="auto">
          <a:xfrm>
            <a:off x="3352800" y="50599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0" name="AutoShape 16"/>
          <p:cNvSpPr>
            <a:spLocks noChangeArrowheads="1"/>
          </p:cNvSpPr>
          <p:nvPr/>
        </p:nvSpPr>
        <p:spPr bwMode="auto">
          <a:xfrm>
            <a:off x="3124200" y="5288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1" name="AutoShape 17"/>
          <p:cNvSpPr>
            <a:spLocks noChangeArrowheads="1"/>
          </p:cNvSpPr>
          <p:nvPr/>
        </p:nvSpPr>
        <p:spPr bwMode="auto">
          <a:xfrm>
            <a:off x="2895600" y="46027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2" name="AutoShape 18"/>
          <p:cNvSpPr>
            <a:spLocks noChangeArrowheads="1"/>
          </p:cNvSpPr>
          <p:nvPr/>
        </p:nvSpPr>
        <p:spPr bwMode="auto">
          <a:xfrm>
            <a:off x="2895600" y="22405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3" name="AutoShape 19"/>
          <p:cNvSpPr>
            <a:spLocks noChangeArrowheads="1"/>
          </p:cNvSpPr>
          <p:nvPr/>
        </p:nvSpPr>
        <p:spPr bwMode="auto">
          <a:xfrm>
            <a:off x="2895600" y="3764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4" name="AutoShape 20"/>
          <p:cNvSpPr>
            <a:spLocks noChangeArrowheads="1"/>
          </p:cNvSpPr>
          <p:nvPr/>
        </p:nvSpPr>
        <p:spPr bwMode="auto">
          <a:xfrm>
            <a:off x="2895600" y="5288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5" name="AutoShape 21"/>
          <p:cNvSpPr>
            <a:spLocks noChangeArrowheads="1"/>
          </p:cNvSpPr>
          <p:nvPr/>
        </p:nvSpPr>
        <p:spPr bwMode="auto">
          <a:xfrm>
            <a:off x="2438400" y="42979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6" name="AutoShape 22"/>
          <p:cNvSpPr>
            <a:spLocks noChangeArrowheads="1"/>
          </p:cNvSpPr>
          <p:nvPr/>
        </p:nvSpPr>
        <p:spPr bwMode="auto">
          <a:xfrm>
            <a:off x="4572000" y="39931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7" name="AutoShape 23"/>
          <p:cNvSpPr>
            <a:spLocks noChangeArrowheads="1"/>
          </p:cNvSpPr>
          <p:nvPr/>
        </p:nvSpPr>
        <p:spPr bwMode="auto">
          <a:xfrm>
            <a:off x="6705600" y="2011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8" name="AutoShape 24"/>
          <p:cNvSpPr>
            <a:spLocks noChangeArrowheads="1"/>
          </p:cNvSpPr>
          <p:nvPr/>
        </p:nvSpPr>
        <p:spPr bwMode="auto">
          <a:xfrm>
            <a:off x="7162800" y="20881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9" name="AutoShape 25"/>
          <p:cNvSpPr>
            <a:spLocks noChangeArrowheads="1"/>
          </p:cNvSpPr>
          <p:nvPr/>
        </p:nvSpPr>
        <p:spPr bwMode="auto">
          <a:xfrm>
            <a:off x="7010400" y="22405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0" name="AutoShape 26"/>
          <p:cNvSpPr>
            <a:spLocks noChangeArrowheads="1"/>
          </p:cNvSpPr>
          <p:nvPr/>
        </p:nvSpPr>
        <p:spPr bwMode="auto">
          <a:xfrm>
            <a:off x="6858000" y="2392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1" name="AutoShape 27"/>
          <p:cNvSpPr>
            <a:spLocks noChangeArrowheads="1"/>
          </p:cNvSpPr>
          <p:nvPr/>
        </p:nvSpPr>
        <p:spPr bwMode="auto">
          <a:xfrm>
            <a:off x="7162800" y="25453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2" name="AutoShape 28"/>
          <p:cNvSpPr>
            <a:spLocks noChangeArrowheads="1"/>
          </p:cNvSpPr>
          <p:nvPr/>
        </p:nvSpPr>
        <p:spPr bwMode="auto">
          <a:xfrm>
            <a:off x="7467600" y="29263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3" name="AutoShape 29"/>
          <p:cNvSpPr>
            <a:spLocks noChangeArrowheads="1"/>
          </p:cNvSpPr>
          <p:nvPr/>
        </p:nvSpPr>
        <p:spPr bwMode="auto">
          <a:xfrm>
            <a:off x="5715000" y="2011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4" name="AutoShape 30"/>
          <p:cNvSpPr>
            <a:spLocks noChangeArrowheads="1"/>
          </p:cNvSpPr>
          <p:nvPr/>
        </p:nvSpPr>
        <p:spPr bwMode="auto">
          <a:xfrm>
            <a:off x="6019800" y="34597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5" name="AutoShape 3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6" name="AutoShape 3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7" name="AutoShape 3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8" name="AutoShape 3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9" name="AutoShape 3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0" name="AutoShape 3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1" name="AutoShape 3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2" name="AutoShape 3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3" name="AutoShape 3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4" name="AutoShape 40"/>
          <p:cNvSpPr>
            <a:spLocks noChangeArrowheads="1"/>
          </p:cNvSpPr>
          <p:nvPr/>
        </p:nvSpPr>
        <p:spPr bwMode="auto">
          <a:xfrm>
            <a:off x="6629400" y="2773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8" name="AutoShape 44"/>
          <p:cNvSpPr>
            <a:spLocks noChangeArrowheads="1"/>
          </p:cNvSpPr>
          <p:nvPr/>
        </p:nvSpPr>
        <p:spPr bwMode="auto">
          <a:xfrm>
            <a:off x="3200400" y="48313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9" name="AutoShape 45"/>
          <p:cNvSpPr>
            <a:spLocks noChangeArrowheads="1"/>
          </p:cNvSpPr>
          <p:nvPr/>
        </p:nvSpPr>
        <p:spPr bwMode="auto">
          <a:xfrm>
            <a:off x="3352800" y="5059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0" name="AutoShape 46"/>
          <p:cNvSpPr>
            <a:spLocks noChangeArrowheads="1"/>
          </p:cNvSpPr>
          <p:nvPr/>
        </p:nvSpPr>
        <p:spPr bwMode="auto">
          <a:xfrm>
            <a:off x="31242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1" name="AutoShape 47"/>
          <p:cNvSpPr>
            <a:spLocks noChangeArrowheads="1"/>
          </p:cNvSpPr>
          <p:nvPr/>
        </p:nvSpPr>
        <p:spPr bwMode="auto">
          <a:xfrm>
            <a:off x="2895600" y="46027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2" name="AutoShape 48"/>
          <p:cNvSpPr>
            <a:spLocks noChangeArrowheads="1"/>
          </p:cNvSpPr>
          <p:nvPr/>
        </p:nvSpPr>
        <p:spPr bwMode="auto">
          <a:xfrm>
            <a:off x="28956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3" name="AutoShape 49"/>
          <p:cNvSpPr>
            <a:spLocks noChangeArrowheads="1"/>
          </p:cNvSpPr>
          <p:nvPr/>
        </p:nvSpPr>
        <p:spPr bwMode="auto">
          <a:xfrm>
            <a:off x="2895600" y="3764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4" name="AutoShape 50"/>
          <p:cNvSpPr>
            <a:spLocks noChangeArrowheads="1"/>
          </p:cNvSpPr>
          <p:nvPr/>
        </p:nvSpPr>
        <p:spPr bwMode="auto">
          <a:xfrm>
            <a:off x="28956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5" name="AutoShape 51"/>
          <p:cNvSpPr>
            <a:spLocks noChangeArrowheads="1"/>
          </p:cNvSpPr>
          <p:nvPr/>
        </p:nvSpPr>
        <p:spPr bwMode="auto">
          <a:xfrm>
            <a:off x="2438400" y="4297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6" name="AutoShape 52"/>
          <p:cNvSpPr>
            <a:spLocks noChangeArrowheads="1"/>
          </p:cNvSpPr>
          <p:nvPr/>
        </p:nvSpPr>
        <p:spPr bwMode="auto">
          <a:xfrm>
            <a:off x="4572000" y="39931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7" name="AutoShape 53"/>
          <p:cNvSpPr>
            <a:spLocks noChangeArrowheads="1"/>
          </p:cNvSpPr>
          <p:nvPr/>
        </p:nvSpPr>
        <p:spPr bwMode="auto">
          <a:xfrm>
            <a:off x="67056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8" name="AutoShape 54"/>
          <p:cNvSpPr>
            <a:spLocks noChangeArrowheads="1"/>
          </p:cNvSpPr>
          <p:nvPr/>
        </p:nvSpPr>
        <p:spPr bwMode="auto">
          <a:xfrm>
            <a:off x="7162800" y="20881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9" name="AutoShape 55"/>
          <p:cNvSpPr>
            <a:spLocks noChangeArrowheads="1"/>
          </p:cNvSpPr>
          <p:nvPr/>
        </p:nvSpPr>
        <p:spPr bwMode="auto">
          <a:xfrm>
            <a:off x="70104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0" name="AutoShape 56"/>
          <p:cNvSpPr>
            <a:spLocks noChangeArrowheads="1"/>
          </p:cNvSpPr>
          <p:nvPr/>
        </p:nvSpPr>
        <p:spPr bwMode="auto">
          <a:xfrm>
            <a:off x="6858000" y="2392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1" name="AutoShape 57"/>
          <p:cNvSpPr>
            <a:spLocks noChangeArrowheads="1"/>
          </p:cNvSpPr>
          <p:nvPr/>
        </p:nvSpPr>
        <p:spPr bwMode="auto">
          <a:xfrm>
            <a:off x="7162800" y="2545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2" name="AutoShape 58"/>
          <p:cNvSpPr>
            <a:spLocks noChangeArrowheads="1"/>
          </p:cNvSpPr>
          <p:nvPr/>
        </p:nvSpPr>
        <p:spPr bwMode="auto">
          <a:xfrm>
            <a:off x="7467600" y="2926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3" name="AutoShape 59"/>
          <p:cNvSpPr>
            <a:spLocks noChangeArrowheads="1"/>
          </p:cNvSpPr>
          <p:nvPr/>
        </p:nvSpPr>
        <p:spPr bwMode="auto">
          <a:xfrm>
            <a:off x="57150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4" name="AutoShape 60"/>
          <p:cNvSpPr>
            <a:spLocks noChangeArrowheads="1"/>
          </p:cNvSpPr>
          <p:nvPr/>
        </p:nvSpPr>
        <p:spPr bwMode="auto">
          <a:xfrm>
            <a:off x="6019800" y="34597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5" name="AutoShape 6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6" name="AutoShape 6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7" name="AutoShape 6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8" name="AutoShape 6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9" name="AutoShape 6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0" name="AutoShape 6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1" name="AutoShape 6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2" name="AutoShape 6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3" name="AutoShape 6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4" name="AutoShape 70"/>
          <p:cNvSpPr>
            <a:spLocks noChangeArrowheads="1"/>
          </p:cNvSpPr>
          <p:nvPr/>
        </p:nvSpPr>
        <p:spPr bwMode="auto">
          <a:xfrm>
            <a:off x="6629400" y="2773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22851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75"/>
          <p:cNvGraphicFramePr>
            <a:graphicFrameLocks noChangeAspect="1"/>
          </p:cNvGraphicFramePr>
          <p:nvPr>
            <p:extLst>
              <p:ext uri="{D42A27DB-BD31-4B8C-83A1-F6EECF244321}">
                <p14:modId xmlns:p14="http://schemas.microsoft.com/office/powerpoint/2010/main" val="2389346501"/>
              </p:ext>
            </p:extLst>
          </p:nvPr>
        </p:nvGraphicFramePr>
        <p:xfrm>
          <a:off x="1117600" y="1376965"/>
          <a:ext cx="6999288" cy="5483225"/>
        </p:xfrm>
        <a:graphic>
          <a:graphicData uri="http://schemas.openxmlformats.org/drawingml/2006/chart">
            <c:chart xmlns:c="http://schemas.openxmlformats.org/drawingml/2006/chart" xmlns:r="http://schemas.openxmlformats.org/officeDocument/2006/relationships" r:id="rId3"/>
          </a:graphicData>
        </a:graphic>
      </p:graphicFrame>
      <p:sp>
        <p:nvSpPr>
          <p:cNvPr id="16387" name="Rectangle 3"/>
          <p:cNvSpPr>
            <a:spLocks noGrp="1" noChangeArrowheads="1"/>
          </p:cNvSpPr>
          <p:nvPr>
            <p:ph type="title"/>
          </p:nvPr>
        </p:nvSpPr>
        <p:spPr>
          <a:xfrm>
            <a:off x="685800" y="328610"/>
            <a:ext cx="7772400" cy="533400"/>
          </a:xfrm>
        </p:spPr>
        <p:txBody>
          <a:bodyPr>
            <a:normAutofit fontScale="90000"/>
          </a:bodyPr>
          <a:lstStyle/>
          <a:p>
            <a:r>
              <a:rPr lang="en-US" sz="4000" dirty="0" smtClean="0"/>
              <a:t>Example</a:t>
            </a:r>
            <a:endParaRPr lang="en-US" dirty="0"/>
          </a:p>
        </p:txBody>
      </p:sp>
      <p:grpSp>
        <p:nvGrpSpPr>
          <p:cNvPr id="16389" name="Group 5"/>
          <p:cNvGrpSpPr>
            <a:grpSpLocks/>
          </p:cNvGrpSpPr>
          <p:nvPr/>
        </p:nvGrpSpPr>
        <p:grpSpPr bwMode="auto">
          <a:xfrm>
            <a:off x="6172200" y="2316765"/>
            <a:ext cx="685800" cy="533400"/>
            <a:chOff x="192" y="1824"/>
            <a:chExt cx="432" cy="336"/>
          </a:xfrm>
        </p:grpSpPr>
        <p:sp>
          <p:nvSpPr>
            <p:cNvPr id="16390"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1" name="Text Box 7"/>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1</a:t>
              </a:r>
            </a:p>
          </p:txBody>
        </p:sp>
      </p:grpSp>
      <p:grpSp>
        <p:nvGrpSpPr>
          <p:cNvPr id="16392" name="Group 8"/>
          <p:cNvGrpSpPr>
            <a:grpSpLocks/>
          </p:cNvGrpSpPr>
          <p:nvPr/>
        </p:nvGrpSpPr>
        <p:grpSpPr bwMode="auto">
          <a:xfrm>
            <a:off x="3124200" y="4526565"/>
            <a:ext cx="685800" cy="533400"/>
            <a:chOff x="192" y="1824"/>
            <a:chExt cx="432" cy="336"/>
          </a:xfrm>
        </p:grpSpPr>
        <p:sp>
          <p:nvSpPr>
            <p:cNvPr id="16393"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4" name="Text Box 10"/>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2</a:t>
              </a:r>
            </a:p>
          </p:txBody>
        </p:sp>
      </p:grpSp>
      <p:grpSp>
        <p:nvGrpSpPr>
          <p:cNvPr id="16395" name="Group 11"/>
          <p:cNvGrpSpPr>
            <a:grpSpLocks/>
          </p:cNvGrpSpPr>
          <p:nvPr/>
        </p:nvGrpSpPr>
        <p:grpSpPr bwMode="auto">
          <a:xfrm>
            <a:off x="6248400" y="4221765"/>
            <a:ext cx="685800" cy="533400"/>
            <a:chOff x="192" y="1824"/>
            <a:chExt cx="432" cy="336"/>
          </a:xfrm>
        </p:grpSpPr>
        <p:sp>
          <p:nvSpPr>
            <p:cNvPr id="16396"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7" name="Text Box 13"/>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3</a:t>
              </a:r>
            </a:p>
          </p:txBody>
        </p:sp>
      </p:grpSp>
      <p:sp>
        <p:nvSpPr>
          <p:cNvPr id="16398" name="AutoShape 14"/>
          <p:cNvSpPr>
            <a:spLocks noChangeArrowheads="1"/>
          </p:cNvSpPr>
          <p:nvPr/>
        </p:nvSpPr>
        <p:spPr bwMode="auto">
          <a:xfrm>
            <a:off x="3200400" y="48313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9" name="AutoShape 15"/>
          <p:cNvSpPr>
            <a:spLocks noChangeArrowheads="1"/>
          </p:cNvSpPr>
          <p:nvPr/>
        </p:nvSpPr>
        <p:spPr bwMode="auto">
          <a:xfrm>
            <a:off x="3352800" y="50599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0" name="AutoShape 16"/>
          <p:cNvSpPr>
            <a:spLocks noChangeArrowheads="1"/>
          </p:cNvSpPr>
          <p:nvPr/>
        </p:nvSpPr>
        <p:spPr bwMode="auto">
          <a:xfrm>
            <a:off x="3124200" y="5288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1" name="AutoShape 17"/>
          <p:cNvSpPr>
            <a:spLocks noChangeArrowheads="1"/>
          </p:cNvSpPr>
          <p:nvPr/>
        </p:nvSpPr>
        <p:spPr bwMode="auto">
          <a:xfrm>
            <a:off x="2895600" y="46027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2" name="AutoShape 18"/>
          <p:cNvSpPr>
            <a:spLocks noChangeArrowheads="1"/>
          </p:cNvSpPr>
          <p:nvPr/>
        </p:nvSpPr>
        <p:spPr bwMode="auto">
          <a:xfrm>
            <a:off x="2895600" y="22405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3" name="AutoShape 19"/>
          <p:cNvSpPr>
            <a:spLocks noChangeArrowheads="1"/>
          </p:cNvSpPr>
          <p:nvPr/>
        </p:nvSpPr>
        <p:spPr bwMode="auto">
          <a:xfrm>
            <a:off x="2895600" y="3764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4" name="AutoShape 20"/>
          <p:cNvSpPr>
            <a:spLocks noChangeArrowheads="1"/>
          </p:cNvSpPr>
          <p:nvPr/>
        </p:nvSpPr>
        <p:spPr bwMode="auto">
          <a:xfrm>
            <a:off x="2895600" y="5288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5" name="AutoShape 21"/>
          <p:cNvSpPr>
            <a:spLocks noChangeArrowheads="1"/>
          </p:cNvSpPr>
          <p:nvPr/>
        </p:nvSpPr>
        <p:spPr bwMode="auto">
          <a:xfrm>
            <a:off x="2438400" y="42979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6" name="AutoShape 22"/>
          <p:cNvSpPr>
            <a:spLocks noChangeArrowheads="1"/>
          </p:cNvSpPr>
          <p:nvPr/>
        </p:nvSpPr>
        <p:spPr bwMode="auto">
          <a:xfrm>
            <a:off x="4572000" y="39931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7" name="AutoShape 23"/>
          <p:cNvSpPr>
            <a:spLocks noChangeArrowheads="1"/>
          </p:cNvSpPr>
          <p:nvPr/>
        </p:nvSpPr>
        <p:spPr bwMode="auto">
          <a:xfrm>
            <a:off x="6705600" y="2011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8" name="AutoShape 24"/>
          <p:cNvSpPr>
            <a:spLocks noChangeArrowheads="1"/>
          </p:cNvSpPr>
          <p:nvPr/>
        </p:nvSpPr>
        <p:spPr bwMode="auto">
          <a:xfrm>
            <a:off x="7162800" y="20881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9" name="AutoShape 25"/>
          <p:cNvSpPr>
            <a:spLocks noChangeArrowheads="1"/>
          </p:cNvSpPr>
          <p:nvPr/>
        </p:nvSpPr>
        <p:spPr bwMode="auto">
          <a:xfrm>
            <a:off x="7010400" y="22405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0" name="AutoShape 26"/>
          <p:cNvSpPr>
            <a:spLocks noChangeArrowheads="1"/>
          </p:cNvSpPr>
          <p:nvPr/>
        </p:nvSpPr>
        <p:spPr bwMode="auto">
          <a:xfrm>
            <a:off x="6858000" y="2392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1" name="AutoShape 27"/>
          <p:cNvSpPr>
            <a:spLocks noChangeArrowheads="1"/>
          </p:cNvSpPr>
          <p:nvPr/>
        </p:nvSpPr>
        <p:spPr bwMode="auto">
          <a:xfrm>
            <a:off x="7162800" y="25453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2" name="AutoShape 28"/>
          <p:cNvSpPr>
            <a:spLocks noChangeArrowheads="1"/>
          </p:cNvSpPr>
          <p:nvPr/>
        </p:nvSpPr>
        <p:spPr bwMode="auto">
          <a:xfrm>
            <a:off x="7467600" y="29263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3" name="AutoShape 29"/>
          <p:cNvSpPr>
            <a:spLocks noChangeArrowheads="1"/>
          </p:cNvSpPr>
          <p:nvPr/>
        </p:nvSpPr>
        <p:spPr bwMode="auto">
          <a:xfrm>
            <a:off x="5715000" y="2011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4" name="AutoShape 30"/>
          <p:cNvSpPr>
            <a:spLocks noChangeArrowheads="1"/>
          </p:cNvSpPr>
          <p:nvPr/>
        </p:nvSpPr>
        <p:spPr bwMode="auto">
          <a:xfrm>
            <a:off x="6019800" y="34597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5" name="AutoShape 3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6" name="AutoShape 3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7" name="AutoShape 3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8" name="AutoShape 3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9" name="AutoShape 3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0" name="AutoShape 3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1" name="AutoShape 3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2" name="AutoShape 3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3" name="AutoShape 3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4" name="AutoShape 40"/>
          <p:cNvSpPr>
            <a:spLocks noChangeArrowheads="1"/>
          </p:cNvSpPr>
          <p:nvPr/>
        </p:nvSpPr>
        <p:spPr bwMode="auto">
          <a:xfrm>
            <a:off x="6629400" y="2773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8" name="AutoShape 44"/>
          <p:cNvSpPr>
            <a:spLocks noChangeArrowheads="1"/>
          </p:cNvSpPr>
          <p:nvPr/>
        </p:nvSpPr>
        <p:spPr bwMode="auto">
          <a:xfrm>
            <a:off x="3200400" y="48313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9" name="AutoShape 45"/>
          <p:cNvSpPr>
            <a:spLocks noChangeArrowheads="1"/>
          </p:cNvSpPr>
          <p:nvPr/>
        </p:nvSpPr>
        <p:spPr bwMode="auto">
          <a:xfrm>
            <a:off x="3352800" y="5059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0" name="AutoShape 46"/>
          <p:cNvSpPr>
            <a:spLocks noChangeArrowheads="1"/>
          </p:cNvSpPr>
          <p:nvPr/>
        </p:nvSpPr>
        <p:spPr bwMode="auto">
          <a:xfrm>
            <a:off x="31242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1" name="AutoShape 47"/>
          <p:cNvSpPr>
            <a:spLocks noChangeArrowheads="1"/>
          </p:cNvSpPr>
          <p:nvPr/>
        </p:nvSpPr>
        <p:spPr bwMode="auto">
          <a:xfrm>
            <a:off x="2895600" y="46027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2" name="AutoShape 48"/>
          <p:cNvSpPr>
            <a:spLocks noChangeArrowheads="1"/>
          </p:cNvSpPr>
          <p:nvPr/>
        </p:nvSpPr>
        <p:spPr bwMode="auto">
          <a:xfrm>
            <a:off x="28956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3" name="AutoShape 49"/>
          <p:cNvSpPr>
            <a:spLocks noChangeArrowheads="1"/>
          </p:cNvSpPr>
          <p:nvPr/>
        </p:nvSpPr>
        <p:spPr bwMode="auto">
          <a:xfrm>
            <a:off x="2895600" y="3764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4" name="AutoShape 50"/>
          <p:cNvSpPr>
            <a:spLocks noChangeArrowheads="1"/>
          </p:cNvSpPr>
          <p:nvPr/>
        </p:nvSpPr>
        <p:spPr bwMode="auto">
          <a:xfrm>
            <a:off x="28956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5" name="AutoShape 51"/>
          <p:cNvSpPr>
            <a:spLocks noChangeArrowheads="1"/>
          </p:cNvSpPr>
          <p:nvPr/>
        </p:nvSpPr>
        <p:spPr bwMode="auto">
          <a:xfrm>
            <a:off x="2438400" y="4297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6" name="AutoShape 52"/>
          <p:cNvSpPr>
            <a:spLocks noChangeArrowheads="1"/>
          </p:cNvSpPr>
          <p:nvPr/>
        </p:nvSpPr>
        <p:spPr bwMode="auto">
          <a:xfrm>
            <a:off x="4572000" y="39931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7" name="AutoShape 53"/>
          <p:cNvSpPr>
            <a:spLocks noChangeArrowheads="1"/>
          </p:cNvSpPr>
          <p:nvPr/>
        </p:nvSpPr>
        <p:spPr bwMode="auto">
          <a:xfrm>
            <a:off x="67056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8" name="AutoShape 54"/>
          <p:cNvSpPr>
            <a:spLocks noChangeArrowheads="1"/>
          </p:cNvSpPr>
          <p:nvPr/>
        </p:nvSpPr>
        <p:spPr bwMode="auto">
          <a:xfrm>
            <a:off x="7162800" y="20881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9" name="AutoShape 55"/>
          <p:cNvSpPr>
            <a:spLocks noChangeArrowheads="1"/>
          </p:cNvSpPr>
          <p:nvPr/>
        </p:nvSpPr>
        <p:spPr bwMode="auto">
          <a:xfrm>
            <a:off x="70104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0" name="AutoShape 56"/>
          <p:cNvSpPr>
            <a:spLocks noChangeArrowheads="1"/>
          </p:cNvSpPr>
          <p:nvPr/>
        </p:nvSpPr>
        <p:spPr bwMode="auto">
          <a:xfrm>
            <a:off x="6858000" y="2392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1" name="AutoShape 57"/>
          <p:cNvSpPr>
            <a:spLocks noChangeArrowheads="1"/>
          </p:cNvSpPr>
          <p:nvPr/>
        </p:nvSpPr>
        <p:spPr bwMode="auto">
          <a:xfrm>
            <a:off x="7162800" y="2545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2" name="AutoShape 58"/>
          <p:cNvSpPr>
            <a:spLocks noChangeArrowheads="1"/>
          </p:cNvSpPr>
          <p:nvPr/>
        </p:nvSpPr>
        <p:spPr bwMode="auto">
          <a:xfrm>
            <a:off x="7467600" y="2926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3" name="AutoShape 59"/>
          <p:cNvSpPr>
            <a:spLocks noChangeArrowheads="1"/>
          </p:cNvSpPr>
          <p:nvPr/>
        </p:nvSpPr>
        <p:spPr bwMode="auto">
          <a:xfrm>
            <a:off x="57150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4" name="AutoShape 60"/>
          <p:cNvSpPr>
            <a:spLocks noChangeArrowheads="1"/>
          </p:cNvSpPr>
          <p:nvPr/>
        </p:nvSpPr>
        <p:spPr bwMode="auto">
          <a:xfrm>
            <a:off x="6019800" y="34597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5" name="AutoShape 6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6" name="AutoShape 6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7" name="AutoShape 6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8" name="AutoShape 6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9" name="AutoShape 6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0" name="AutoShape 6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1" name="AutoShape 6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2" name="AutoShape 6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3" name="AutoShape 6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4" name="AutoShape 70"/>
          <p:cNvSpPr>
            <a:spLocks noChangeArrowheads="1"/>
          </p:cNvSpPr>
          <p:nvPr/>
        </p:nvSpPr>
        <p:spPr bwMode="auto">
          <a:xfrm>
            <a:off x="6629400" y="2773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Line 44"/>
          <p:cNvSpPr>
            <a:spLocks noChangeShapeType="1"/>
          </p:cNvSpPr>
          <p:nvPr/>
        </p:nvSpPr>
        <p:spPr bwMode="auto">
          <a:xfrm>
            <a:off x="6477000" y="2392965"/>
            <a:ext cx="304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9" name="Line 43"/>
          <p:cNvSpPr>
            <a:spLocks noChangeShapeType="1"/>
          </p:cNvSpPr>
          <p:nvPr/>
        </p:nvSpPr>
        <p:spPr bwMode="auto">
          <a:xfrm flipH="1">
            <a:off x="6096000" y="4526565"/>
            <a:ext cx="15240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0" name="Line 42"/>
          <p:cNvSpPr>
            <a:spLocks noChangeShapeType="1"/>
          </p:cNvSpPr>
          <p:nvPr/>
        </p:nvSpPr>
        <p:spPr bwMode="auto">
          <a:xfrm flipH="1" flipV="1">
            <a:off x="2819400" y="4297965"/>
            <a:ext cx="304800" cy="228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6167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75"/>
          <p:cNvGraphicFramePr>
            <a:graphicFrameLocks noChangeAspect="1"/>
          </p:cNvGraphicFramePr>
          <p:nvPr>
            <p:extLst>
              <p:ext uri="{D42A27DB-BD31-4B8C-83A1-F6EECF244321}">
                <p14:modId xmlns:p14="http://schemas.microsoft.com/office/powerpoint/2010/main" val="2086017466"/>
              </p:ext>
            </p:extLst>
          </p:nvPr>
        </p:nvGraphicFramePr>
        <p:xfrm>
          <a:off x="1117600" y="1376965"/>
          <a:ext cx="6999288" cy="5483225"/>
        </p:xfrm>
        <a:graphic>
          <a:graphicData uri="http://schemas.openxmlformats.org/drawingml/2006/chart">
            <c:chart xmlns:c="http://schemas.openxmlformats.org/drawingml/2006/chart" xmlns:r="http://schemas.openxmlformats.org/officeDocument/2006/relationships" r:id="rId3"/>
          </a:graphicData>
        </a:graphic>
      </p:graphicFrame>
      <p:sp>
        <p:nvSpPr>
          <p:cNvPr id="16387" name="Rectangle 3"/>
          <p:cNvSpPr>
            <a:spLocks noGrp="1" noChangeArrowheads="1"/>
          </p:cNvSpPr>
          <p:nvPr>
            <p:ph type="title"/>
          </p:nvPr>
        </p:nvSpPr>
        <p:spPr>
          <a:xfrm>
            <a:off x="685800" y="328610"/>
            <a:ext cx="7772400" cy="533400"/>
          </a:xfrm>
        </p:spPr>
        <p:txBody>
          <a:bodyPr>
            <a:normAutofit fontScale="90000"/>
          </a:bodyPr>
          <a:lstStyle/>
          <a:p>
            <a:r>
              <a:rPr lang="en-US" sz="4000" dirty="0" smtClean="0"/>
              <a:t>Example</a:t>
            </a:r>
            <a:endParaRPr lang="en-US" dirty="0"/>
          </a:p>
        </p:txBody>
      </p:sp>
      <p:grpSp>
        <p:nvGrpSpPr>
          <p:cNvPr id="16389" name="Group 5"/>
          <p:cNvGrpSpPr>
            <a:grpSpLocks/>
          </p:cNvGrpSpPr>
          <p:nvPr/>
        </p:nvGrpSpPr>
        <p:grpSpPr bwMode="auto">
          <a:xfrm>
            <a:off x="6479782" y="2316765"/>
            <a:ext cx="685800" cy="533400"/>
            <a:chOff x="192" y="1824"/>
            <a:chExt cx="432" cy="336"/>
          </a:xfrm>
        </p:grpSpPr>
        <p:sp>
          <p:nvSpPr>
            <p:cNvPr id="16390"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1" name="Text Box 7"/>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1</a:t>
              </a:r>
            </a:p>
          </p:txBody>
        </p:sp>
      </p:grpSp>
      <p:grpSp>
        <p:nvGrpSpPr>
          <p:cNvPr id="16392" name="Group 8"/>
          <p:cNvGrpSpPr>
            <a:grpSpLocks/>
          </p:cNvGrpSpPr>
          <p:nvPr/>
        </p:nvGrpSpPr>
        <p:grpSpPr bwMode="auto">
          <a:xfrm>
            <a:off x="2895600" y="4336065"/>
            <a:ext cx="685800" cy="533400"/>
            <a:chOff x="192" y="1824"/>
            <a:chExt cx="432" cy="336"/>
          </a:xfrm>
        </p:grpSpPr>
        <p:sp>
          <p:nvSpPr>
            <p:cNvPr id="16393"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4" name="Text Box 10"/>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2</a:t>
              </a:r>
            </a:p>
          </p:txBody>
        </p:sp>
      </p:grpSp>
      <p:grpSp>
        <p:nvGrpSpPr>
          <p:cNvPr id="16395" name="Group 11"/>
          <p:cNvGrpSpPr>
            <a:grpSpLocks/>
          </p:cNvGrpSpPr>
          <p:nvPr/>
        </p:nvGrpSpPr>
        <p:grpSpPr bwMode="auto">
          <a:xfrm>
            <a:off x="6210300" y="4488465"/>
            <a:ext cx="685800" cy="533400"/>
            <a:chOff x="192" y="1824"/>
            <a:chExt cx="432" cy="336"/>
          </a:xfrm>
        </p:grpSpPr>
        <p:sp>
          <p:nvSpPr>
            <p:cNvPr id="16396"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7" name="Text Box 13"/>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3</a:t>
              </a:r>
            </a:p>
          </p:txBody>
        </p:sp>
      </p:grpSp>
      <p:sp>
        <p:nvSpPr>
          <p:cNvPr id="16398" name="AutoShape 14"/>
          <p:cNvSpPr>
            <a:spLocks noChangeArrowheads="1"/>
          </p:cNvSpPr>
          <p:nvPr/>
        </p:nvSpPr>
        <p:spPr bwMode="auto">
          <a:xfrm>
            <a:off x="3200400" y="48313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9" name="AutoShape 15"/>
          <p:cNvSpPr>
            <a:spLocks noChangeArrowheads="1"/>
          </p:cNvSpPr>
          <p:nvPr/>
        </p:nvSpPr>
        <p:spPr bwMode="auto">
          <a:xfrm>
            <a:off x="3352800" y="50599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0" name="AutoShape 16"/>
          <p:cNvSpPr>
            <a:spLocks noChangeArrowheads="1"/>
          </p:cNvSpPr>
          <p:nvPr/>
        </p:nvSpPr>
        <p:spPr bwMode="auto">
          <a:xfrm>
            <a:off x="3124200" y="5288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1" name="AutoShape 17"/>
          <p:cNvSpPr>
            <a:spLocks noChangeArrowheads="1"/>
          </p:cNvSpPr>
          <p:nvPr/>
        </p:nvSpPr>
        <p:spPr bwMode="auto">
          <a:xfrm>
            <a:off x="2895600" y="46027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2" name="AutoShape 18"/>
          <p:cNvSpPr>
            <a:spLocks noChangeArrowheads="1"/>
          </p:cNvSpPr>
          <p:nvPr/>
        </p:nvSpPr>
        <p:spPr bwMode="auto">
          <a:xfrm>
            <a:off x="2895600" y="22405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3" name="AutoShape 19"/>
          <p:cNvSpPr>
            <a:spLocks noChangeArrowheads="1"/>
          </p:cNvSpPr>
          <p:nvPr/>
        </p:nvSpPr>
        <p:spPr bwMode="auto">
          <a:xfrm>
            <a:off x="2895600" y="3764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4" name="AutoShape 20"/>
          <p:cNvSpPr>
            <a:spLocks noChangeArrowheads="1"/>
          </p:cNvSpPr>
          <p:nvPr/>
        </p:nvSpPr>
        <p:spPr bwMode="auto">
          <a:xfrm>
            <a:off x="2895600" y="5288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5" name="AutoShape 21"/>
          <p:cNvSpPr>
            <a:spLocks noChangeArrowheads="1"/>
          </p:cNvSpPr>
          <p:nvPr/>
        </p:nvSpPr>
        <p:spPr bwMode="auto">
          <a:xfrm>
            <a:off x="2438400" y="42979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6" name="AutoShape 22"/>
          <p:cNvSpPr>
            <a:spLocks noChangeArrowheads="1"/>
          </p:cNvSpPr>
          <p:nvPr/>
        </p:nvSpPr>
        <p:spPr bwMode="auto">
          <a:xfrm>
            <a:off x="4572000" y="39931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7" name="AutoShape 23"/>
          <p:cNvSpPr>
            <a:spLocks noChangeArrowheads="1"/>
          </p:cNvSpPr>
          <p:nvPr/>
        </p:nvSpPr>
        <p:spPr bwMode="auto">
          <a:xfrm>
            <a:off x="6705600" y="2011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8" name="AutoShape 24"/>
          <p:cNvSpPr>
            <a:spLocks noChangeArrowheads="1"/>
          </p:cNvSpPr>
          <p:nvPr/>
        </p:nvSpPr>
        <p:spPr bwMode="auto">
          <a:xfrm>
            <a:off x="7162800" y="20881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9" name="AutoShape 25"/>
          <p:cNvSpPr>
            <a:spLocks noChangeArrowheads="1"/>
          </p:cNvSpPr>
          <p:nvPr/>
        </p:nvSpPr>
        <p:spPr bwMode="auto">
          <a:xfrm>
            <a:off x="7010400" y="22405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0" name="AutoShape 26"/>
          <p:cNvSpPr>
            <a:spLocks noChangeArrowheads="1"/>
          </p:cNvSpPr>
          <p:nvPr/>
        </p:nvSpPr>
        <p:spPr bwMode="auto">
          <a:xfrm>
            <a:off x="6858000" y="2392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1" name="AutoShape 27"/>
          <p:cNvSpPr>
            <a:spLocks noChangeArrowheads="1"/>
          </p:cNvSpPr>
          <p:nvPr/>
        </p:nvSpPr>
        <p:spPr bwMode="auto">
          <a:xfrm>
            <a:off x="7162800" y="25453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2" name="AutoShape 28"/>
          <p:cNvSpPr>
            <a:spLocks noChangeArrowheads="1"/>
          </p:cNvSpPr>
          <p:nvPr/>
        </p:nvSpPr>
        <p:spPr bwMode="auto">
          <a:xfrm>
            <a:off x="7467600" y="29263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3" name="AutoShape 29"/>
          <p:cNvSpPr>
            <a:spLocks noChangeArrowheads="1"/>
          </p:cNvSpPr>
          <p:nvPr/>
        </p:nvSpPr>
        <p:spPr bwMode="auto">
          <a:xfrm>
            <a:off x="5715000" y="2011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4" name="AutoShape 30"/>
          <p:cNvSpPr>
            <a:spLocks noChangeArrowheads="1"/>
          </p:cNvSpPr>
          <p:nvPr/>
        </p:nvSpPr>
        <p:spPr bwMode="auto">
          <a:xfrm>
            <a:off x="6019800" y="34597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5" name="AutoShape 3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6" name="AutoShape 3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7" name="AutoShape 3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8" name="AutoShape 3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9" name="AutoShape 3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0" name="AutoShape 3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1" name="AutoShape 3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2" name="AutoShape 3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3" name="AutoShape 3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4" name="AutoShape 40"/>
          <p:cNvSpPr>
            <a:spLocks noChangeArrowheads="1"/>
          </p:cNvSpPr>
          <p:nvPr/>
        </p:nvSpPr>
        <p:spPr bwMode="auto">
          <a:xfrm>
            <a:off x="6629400" y="2773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8" name="AutoShape 44"/>
          <p:cNvSpPr>
            <a:spLocks noChangeArrowheads="1"/>
          </p:cNvSpPr>
          <p:nvPr/>
        </p:nvSpPr>
        <p:spPr bwMode="auto">
          <a:xfrm>
            <a:off x="3200400" y="48313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9" name="AutoShape 45"/>
          <p:cNvSpPr>
            <a:spLocks noChangeArrowheads="1"/>
          </p:cNvSpPr>
          <p:nvPr/>
        </p:nvSpPr>
        <p:spPr bwMode="auto">
          <a:xfrm>
            <a:off x="3352800" y="5059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0" name="AutoShape 46"/>
          <p:cNvSpPr>
            <a:spLocks noChangeArrowheads="1"/>
          </p:cNvSpPr>
          <p:nvPr/>
        </p:nvSpPr>
        <p:spPr bwMode="auto">
          <a:xfrm>
            <a:off x="31242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1" name="AutoShape 47"/>
          <p:cNvSpPr>
            <a:spLocks noChangeArrowheads="1"/>
          </p:cNvSpPr>
          <p:nvPr/>
        </p:nvSpPr>
        <p:spPr bwMode="auto">
          <a:xfrm>
            <a:off x="2895600" y="46027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2" name="AutoShape 48"/>
          <p:cNvSpPr>
            <a:spLocks noChangeArrowheads="1"/>
          </p:cNvSpPr>
          <p:nvPr/>
        </p:nvSpPr>
        <p:spPr bwMode="auto">
          <a:xfrm>
            <a:off x="28956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3" name="AutoShape 49"/>
          <p:cNvSpPr>
            <a:spLocks noChangeArrowheads="1"/>
          </p:cNvSpPr>
          <p:nvPr/>
        </p:nvSpPr>
        <p:spPr bwMode="auto">
          <a:xfrm>
            <a:off x="2895600" y="3764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4" name="AutoShape 50"/>
          <p:cNvSpPr>
            <a:spLocks noChangeArrowheads="1"/>
          </p:cNvSpPr>
          <p:nvPr/>
        </p:nvSpPr>
        <p:spPr bwMode="auto">
          <a:xfrm>
            <a:off x="28956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5" name="AutoShape 51"/>
          <p:cNvSpPr>
            <a:spLocks noChangeArrowheads="1"/>
          </p:cNvSpPr>
          <p:nvPr/>
        </p:nvSpPr>
        <p:spPr bwMode="auto">
          <a:xfrm>
            <a:off x="2438400" y="4297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6" name="AutoShape 52"/>
          <p:cNvSpPr>
            <a:spLocks noChangeArrowheads="1"/>
          </p:cNvSpPr>
          <p:nvPr/>
        </p:nvSpPr>
        <p:spPr bwMode="auto">
          <a:xfrm>
            <a:off x="4572000" y="39931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7" name="AutoShape 53"/>
          <p:cNvSpPr>
            <a:spLocks noChangeArrowheads="1"/>
          </p:cNvSpPr>
          <p:nvPr/>
        </p:nvSpPr>
        <p:spPr bwMode="auto">
          <a:xfrm>
            <a:off x="67056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8" name="AutoShape 54"/>
          <p:cNvSpPr>
            <a:spLocks noChangeArrowheads="1"/>
          </p:cNvSpPr>
          <p:nvPr/>
        </p:nvSpPr>
        <p:spPr bwMode="auto">
          <a:xfrm>
            <a:off x="7162800" y="20881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9" name="AutoShape 55"/>
          <p:cNvSpPr>
            <a:spLocks noChangeArrowheads="1"/>
          </p:cNvSpPr>
          <p:nvPr/>
        </p:nvSpPr>
        <p:spPr bwMode="auto">
          <a:xfrm>
            <a:off x="70104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0" name="AutoShape 56"/>
          <p:cNvSpPr>
            <a:spLocks noChangeArrowheads="1"/>
          </p:cNvSpPr>
          <p:nvPr/>
        </p:nvSpPr>
        <p:spPr bwMode="auto">
          <a:xfrm>
            <a:off x="6858000" y="2392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1" name="AutoShape 57"/>
          <p:cNvSpPr>
            <a:spLocks noChangeArrowheads="1"/>
          </p:cNvSpPr>
          <p:nvPr/>
        </p:nvSpPr>
        <p:spPr bwMode="auto">
          <a:xfrm>
            <a:off x="7162800" y="2545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2" name="AutoShape 58"/>
          <p:cNvSpPr>
            <a:spLocks noChangeArrowheads="1"/>
          </p:cNvSpPr>
          <p:nvPr/>
        </p:nvSpPr>
        <p:spPr bwMode="auto">
          <a:xfrm>
            <a:off x="7467600" y="2926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3" name="AutoShape 59"/>
          <p:cNvSpPr>
            <a:spLocks noChangeArrowheads="1"/>
          </p:cNvSpPr>
          <p:nvPr/>
        </p:nvSpPr>
        <p:spPr bwMode="auto">
          <a:xfrm>
            <a:off x="57150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4" name="AutoShape 60"/>
          <p:cNvSpPr>
            <a:spLocks noChangeArrowheads="1"/>
          </p:cNvSpPr>
          <p:nvPr/>
        </p:nvSpPr>
        <p:spPr bwMode="auto">
          <a:xfrm>
            <a:off x="6019800" y="34597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5" name="AutoShape 6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6" name="AutoShape 6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7" name="AutoShape 6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8" name="AutoShape 6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9" name="AutoShape 6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0" name="AutoShape 6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1" name="AutoShape 6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2" name="AutoShape 6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3" name="AutoShape 6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4" name="AutoShape 70"/>
          <p:cNvSpPr>
            <a:spLocks noChangeArrowheads="1"/>
          </p:cNvSpPr>
          <p:nvPr/>
        </p:nvSpPr>
        <p:spPr bwMode="auto">
          <a:xfrm>
            <a:off x="6629400" y="2773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38262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3" name="Rectangle 3"/>
          <p:cNvSpPr>
            <a:spLocks noGrp="1" noChangeArrowheads="1"/>
          </p:cNvSpPr>
          <p:nvPr>
            <p:ph idx="1"/>
          </p:nvPr>
        </p:nvSpPr>
        <p:spPr>
          <a:xfrm>
            <a:off x="479598" y="2527676"/>
            <a:ext cx="7706377" cy="4291232"/>
          </a:xfrm>
        </p:spPr>
        <p:txBody>
          <a:bodyPr>
            <a:normAutofit/>
          </a:bodyPr>
          <a:lstStyle/>
          <a:p>
            <a:pPr lvl="1">
              <a:lnSpc>
                <a:spcPct val="90000"/>
              </a:lnSpc>
            </a:pPr>
            <a:r>
              <a:rPr lang="en-US" sz="2400" i="1" dirty="0" smtClean="0"/>
              <a:t>Relatively </a:t>
            </a:r>
            <a:r>
              <a:rPr lang="en-US" sz="2400" i="1" dirty="0"/>
              <a:t>efficient</a:t>
            </a:r>
            <a:r>
              <a:rPr lang="en-US" sz="2400" dirty="0"/>
              <a:t>: </a:t>
            </a:r>
            <a:r>
              <a:rPr lang="en-US" sz="2400" i="1" dirty="0"/>
              <a:t>O</a:t>
            </a:r>
            <a:r>
              <a:rPr lang="en-US" sz="2400" dirty="0"/>
              <a:t>(</a:t>
            </a:r>
            <a:r>
              <a:rPr lang="en-US" sz="2400" i="1" dirty="0"/>
              <a:t>tkn</a:t>
            </a:r>
            <a:r>
              <a:rPr lang="en-US" sz="2400" dirty="0"/>
              <a:t>), where </a:t>
            </a:r>
            <a:r>
              <a:rPr lang="en-US" sz="2400" i="1" dirty="0"/>
              <a:t>n</a:t>
            </a:r>
            <a:r>
              <a:rPr lang="en-US" sz="2400" dirty="0"/>
              <a:t> is # objects, </a:t>
            </a:r>
            <a:r>
              <a:rPr lang="en-US" sz="2400" i="1" dirty="0"/>
              <a:t>k</a:t>
            </a:r>
            <a:r>
              <a:rPr lang="en-US" sz="2400" dirty="0"/>
              <a:t> is     # clusters, and </a:t>
            </a:r>
            <a:r>
              <a:rPr lang="en-US" sz="2400" i="1" dirty="0"/>
              <a:t>t  </a:t>
            </a:r>
            <a:r>
              <a:rPr lang="en-US" sz="2400" dirty="0"/>
              <a:t>is # iterations. Normally, </a:t>
            </a:r>
            <a:r>
              <a:rPr lang="en-US" sz="2400" i="1" dirty="0"/>
              <a:t>k</a:t>
            </a:r>
            <a:r>
              <a:rPr lang="en-US" sz="2400" dirty="0"/>
              <a:t>, </a:t>
            </a:r>
            <a:r>
              <a:rPr lang="en-US" sz="2400" i="1" dirty="0"/>
              <a:t>t</a:t>
            </a:r>
            <a:r>
              <a:rPr lang="en-US" sz="2400" dirty="0"/>
              <a:t> &lt;&lt; </a:t>
            </a:r>
            <a:r>
              <a:rPr lang="en-US" sz="2400" i="1" dirty="0" smtClean="0"/>
              <a:t>n</a:t>
            </a:r>
            <a:endParaRPr lang="en-US" sz="2400" dirty="0" smtClean="0"/>
          </a:p>
          <a:p>
            <a:pPr lvl="1">
              <a:lnSpc>
                <a:spcPct val="90000"/>
              </a:lnSpc>
            </a:pPr>
            <a:endParaRPr lang="en-US" sz="2400" dirty="0" smtClean="0"/>
          </a:p>
          <a:p>
            <a:pPr lvl="1">
              <a:lnSpc>
                <a:spcPct val="90000"/>
              </a:lnSpc>
            </a:pPr>
            <a:r>
              <a:rPr lang="en-US" sz="2400" dirty="0"/>
              <a:t>Often terminates at a </a:t>
            </a:r>
            <a:r>
              <a:rPr lang="en-US" sz="2400" i="1" dirty="0"/>
              <a:t>local optimum</a:t>
            </a:r>
            <a:r>
              <a:rPr lang="en-US" sz="2400" dirty="0"/>
              <a:t>. </a:t>
            </a:r>
            <a:r>
              <a:rPr lang="en-US" sz="2400" dirty="0" smtClean="0"/>
              <a:t>It is good to restart it several times</a:t>
            </a:r>
            <a:endParaRPr lang="en-US" sz="2400" i="1" dirty="0" smtClean="0"/>
          </a:p>
          <a:p>
            <a:pPr lvl="1">
              <a:lnSpc>
                <a:spcPct val="90000"/>
              </a:lnSpc>
            </a:pPr>
            <a:endParaRPr lang="en-US" sz="2400" dirty="0" smtClean="0"/>
          </a:p>
          <a:p>
            <a:pPr lvl="1">
              <a:lnSpc>
                <a:spcPct val="90000"/>
              </a:lnSpc>
            </a:pPr>
            <a:r>
              <a:rPr lang="en-US" sz="2400" dirty="0" smtClean="0"/>
              <a:t>Applicable </a:t>
            </a:r>
            <a:r>
              <a:rPr lang="en-US" sz="2400" dirty="0"/>
              <a:t>only when </a:t>
            </a:r>
            <a:r>
              <a:rPr lang="en-US" sz="2400" i="1" dirty="0"/>
              <a:t>mean</a:t>
            </a:r>
            <a:r>
              <a:rPr lang="en-US" sz="2400" dirty="0"/>
              <a:t> is defined (what about categorical data?</a:t>
            </a:r>
            <a:r>
              <a:rPr lang="en-US" sz="2400" dirty="0" smtClean="0"/>
              <a:t>)</a:t>
            </a:r>
          </a:p>
          <a:p>
            <a:pPr lvl="1">
              <a:lnSpc>
                <a:spcPct val="90000"/>
              </a:lnSpc>
            </a:pPr>
            <a:endParaRPr lang="en-US" sz="2400" dirty="0" smtClean="0"/>
          </a:p>
          <a:p>
            <a:pPr lvl="1">
              <a:lnSpc>
                <a:spcPct val="90000"/>
              </a:lnSpc>
            </a:pPr>
            <a:r>
              <a:rPr lang="en-US" sz="2400" dirty="0"/>
              <a:t>Need to specify </a:t>
            </a:r>
            <a:r>
              <a:rPr lang="en-US" sz="2400" i="1" dirty="0"/>
              <a:t>k, </a:t>
            </a:r>
            <a:r>
              <a:rPr lang="en-US" sz="2400" dirty="0"/>
              <a:t>the </a:t>
            </a:r>
            <a:r>
              <a:rPr lang="en-US" sz="2400" i="1" dirty="0"/>
              <a:t>number</a:t>
            </a:r>
            <a:r>
              <a:rPr lang="en-US" sz="2400" dirty="0"/>
              <a:t> of clusters, in </a:t>
            </a:r>
            <a:r>
              <a:rPr lang="en-US" sz="2400" dirty="0" smtClean="0"/>
              <a:t>advance</a:t>
            </a:r>
          </a:p>
          <a:p>
            <a:pPr lvl="1">
              <a:lnSpc>
                <a:spcPct val="90000"/>
              </a:lnSpc>
            </a:pPr>
            <a:endParaRPr lang="en-US" sz="2400" dirty="0" smtClean="0"/>
          </a:p>
        </p:txBody>
      </p:sp>
      <p:sp>
        <p:nvSpPr>
          <p:cNvPr id="1464322" name="Rectangle 2"/>
          <p:cNvSpPr>
            <a:spLocks noGrp="1" noChangeArrowheads="1"/>
          </p:cNvSpPr>
          <p:nvPr>
            <p:ph type="title"/>
          </p:nvPr>
        </p:nvSpPr>
        <p:spPr>
          <a:xfrm>
            <a:off x="917918" y="741363"/>
            <a:ext cx="7439025" cy="442912"/>
          </a:xfrm>
        </p:spPr>
        <p:txBody>
          <a:bodyPr>
            <a:noAutofit/>
          </a:bodyPr>
          <a:lstStyle/>
          <a:p>
            <a:r>
              <a:rPr lang="en-US" dirty="0" smtClean="0"/>
              <a:t>Some features..</a:t>
            </a:r>
            <a:endParaRPr lang="en-US" b="1" dirty="0"/>
          </a:p>
        </p:txBody>
      </p:sp>
    </p:spTree>
    <p:extLst>
      <p:ext uri="{BB962C8B-B14F-4D97-AF65-F5344CB8AC3E}">
        <p14:creationId xmlns:p14="http://schemas.microsoft.com/office/powerpoint/2010/main" val="1503807162"/>
      </p:ext>
    </p:extLst>
  </p:cSld>
  <p:clrMapOvr>
    <a:masterClrMapping/>
  </p:clrMapOvr>
  <p:transition xmlns:p14="http://schemas.microsoft.com/office/powerpoint/2010/main">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835483"/>
            <a:ext cx="7408333" cy="3450696"/>
          </a:xfrm>
        </p:spPr>
        <p:txBody>
          <a:bodyPr/>
          <a:lstStyle/>
          <a:p>
            <a:r>
              <a:rPr lang="en-US" dirty="0"/>
              <a:t>This data sets consists of 3 different types of irises’ (Setosa, Versicolour, and Virginica) </a:t>
            </a:r>
            <a:r>
              <a:rPr lang="en-US" dirty="0" smtClean="0"/>
              <a:t>based on four attributes</a:t>
            </a:r>
          </a:p>
          <a:p>
            <a:endParaRPr lang="en-US" dirty="0" smtClean="0"/>
          </a:p>
          <a:p>
            <a:r>
              <a:rPr lang="en-US" dirty="0" smtClean="0"/>
              <a:t>The data is stored in a 150x4 numpy.ndarray, the </a:t>
            </a:r>
            <a:r>
              <a:rPr lang="en-US" dirty="0"/>
              <a:t>rows being the samples and the columns being: Sepal Length, Sepal Width, Petal Length and Petal </a:t>
            </a:r>
            <a:r>
              <a:rPr lang="en-US" dirty="0" smtClean="0"/>
              <a:t>Width</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The Iris dataset - used in both the examples and exercises</a:t>
            </a:r>
            <a:endParaRPr lang="en-US" dirty="0"/>
          </a:p>
        </p:txBody>
      </p:sp>
    </p:spTree>
    <p:extLst>
      <p:ext uri="{BB962C8B-B14F-4D97-AF65-F5344CB8AC3E}">
        <p14:creationId xmlns:p14="http://schemas.microsoft.com/office/powerpoint/2010/main" val="3697529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Create a clustered dataset X using [</a:t>
            </a:r>
            <a:r>
              <a:rPr lang="en-US" sz="1800" dirty="0"/>
              <a:t>X,target]=aux_funcs.init_board_gauss(nPoints,nClasses,s2</a:t>
            </a:r>
            <a:r>
              <a:rPr lang="en-US" sz="1800" dirty="0" smtClean="0"/>
              <a:t>)</a:t>
            </a:r>
          </a:p>
          <a:p>
            <a:endParaRPr lang="en-US" sz="1800" dirty="0" smtClean="0"/>
          </a:p>
          <a:p>
            <a:r>
              <a:rPr lang="en-US" sz="1800" dirty="0" smtClean="0"/>
              <a:t>Visualize the dataset X (suggestion: use plt.scatter)</a:t>
            </a:r>
          </a:p>
          <a:p>
            <a:endParaRPr lang="en-US" sz="1800" dirty="0"/>
          </a:p>
          <a:p>
            <a:r>
              <a:rPr lang="en-US" sz="1800" dirty="0" smtClean="0"/>
              <a:t>Use Kmeans to find k centroids</a:t>
            </a:r>
          </a:p>
          <a:p>
            <a:endParaRPr lang="en-US" sz="1800" dirty="0"/>
          </a:p>
          <a:p>
            <a:r>
              <a:rPr lang="en-US" sz="1800" dirty="0" smtClean="0"/>
              <a:t>Plot centroids</a:t>
            </a:r>
          </a:p>
          <a:p>
            <a:pPr marL="0" indent="0">
              <a:buNone/>
            </a:pPr>
            <a:endParaRPr lang="en-US" sz="1800" dirty="0" smtClean="0"/>
          </a:p>
        </p:txBody>
      </p:sp>
      <p:sp>
        <p:nvSpPr>
          <p:cNvPr id="3" name="Title 2"/>
          <p:cNvSpPr>
            <a:spLocks noGrp="1"/>
          </p:cNvSpPr>
          <p:nvPr>
            <p:ph type="title"/>
          </p:nvPr>
        </p:nvSpPr>
        <p:spPr/>
        <p:txBody>
          <a:bodyPr/>
          <a:lstStyle/>
          <a:p>
            <a:r>
              <a:rPr lang="en-US" dirty="0" smtClean="0"/>
              <a:t>Exercise 1</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dirty="0" smtClean="0">
                <a:latin typeface="Calibri" charset="0"/>
              </a:rPr>
              <a:t>Algorithms</a:t>
            </a:r>
            <a:endParaRPr lang="en-US" dirty="0">
              <a:latin typeface="Calibri" charset="0"/>
            </a:endParaRPr>
          </a:p>
        </p:txBody>
      </p:sp>
      <p:pic>
        <p:nvPicPr>
          <p:cNvPr id="51204" name="Picture 2" descr="C:\Users\hays\Desktop\143 Computer Vision\slides\07\machine_learning_spectrum.png"/>
          <p:cNvPicPr>
            <a:picLocks noChangeAspect="1" noChangeArrowheads="1"/>
          </p:cNvPicPr>
          <p:nvPr/>
        </p:nvPicPr>
        <p:blipFill>
          <a:blip r:embed="rId2">
            <a:extLst>
              <a:ext uri="{28A0092B-C50C-407E-A947-70E740481C1C}">
                <a14:useLocalDpi xmlns:a14="http://schemas.microsoft.com/office/drawing/2010/main" val="0"/>
              </a:ext>
            </a:extLst>
          </a:blip>
          <a:srcRect t="19835"/>
          <a:stretch>
            <a:fillRect/>
          </a:stretch>
        </p:blipFill>
        <p:spPr bwMode="auto">
          <a:xfrm>
            <a:off x="942892" y="2576520"/>
            <a:ext cx="7276009" cy="428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rame 1"/>
          <p:cNvSpPr/>
          <p:nvPr/>
        </p:nvSpPr>
        <p:spPr>
          <a:xfrm>
            <a:off x="2100526" y="3619591"/>
            <a:ext cx="2134108" cy="89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3899758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728663" y="2546325"/>
            <a:ext cx="7840662" cy="3863975"/>
          </a:xfrm>
        </p:spPr>
        <p:txBody>
          <a:bodyPr>
            <a:normAutofit fontScale="92500"/>
          </a:bodyPr>
          <a:lstStyle/>
          <a:p>
            <a:pPr>
              <a:lnSpc>
                <a:spcPct val="90000"/>
              </a:lnSpc>
            </a:pPr>
            <a:r>
              <a:rPr lang="en-US" dirty="0"/>
              <a:t>Given a collection of records (</a:t>
            </a:r>
            <a:r>
              <a:rPr lang="en-US" i="1" dirty="0">
                <a:solidFill>
                  <a:srgbClr val="CC0000"/>
                </a:solidFill>
              </a:rPr>
              <a:t>training set </a:t>
            </a:r>
            <a:r>
              <a:rPr lang="en-US" dirty="0"/>
              <a:t>)</a:t>
            </a:r>
          </a:p>
          <a:p>
            <a:pPr lvl="1">
              <a:lnSpc>
                <a:spcPct val="90000"/>
              </a:lnSpc>
            </a:pPr>
            <a:r>
              <a:rPr lang="en-US" sz="2000" dirty="0"/>
              <a:t>Each record contains a set of </a:t>
            </a:r>
            <a:r>
              <a:rPr lang="en-US" sz="2000" i="1" dirty="0">
                <a:solidFill>
                  <a:srgbClr val="CC0000"/>
                </a:solidFill>
              </a:rPr>
              <a:t>attributes</a:t>
            </a:r>
            <a:r>
              <a:rPr lang="en-US" sz="2000" dirty="0"/>
              <a:t>, one of the attributes is the </a:t>
            </a:r>
            <a:r>
              <a:rPr lang="en-US" sz="2000" i="1" dirty="0">
                <a:solidFill>
                  <a:srgbClr val="CC0000"/>
                </a:solidFill>
              </a:rPr>
              <a:t>class</a:t>
            </a:r>
            <a:r>
              <a:rPr lang="en-US" sz="2000" dirty="0" smtClean="0"/>
              <a:t>.</a:t>
            </a:r>
          </a:p>
          <a:p>
            <a:pPr lvl="1">
              <a:lnSpc>
                <a:spcPct val="90000"/>
              </a:lnSpc>
            </a:pPr>
            <a:endParaRPr lang="en-US" dirty="0" smtClean="0"/>
          </a:p>
          <a:p>
            <a:pPr>
              <a:lnSpc>
                <a:spcPct val="90000"/>
              </a:lnSpc>
            </a:pPr>
            <a:r>
              <a:rPr lang="en-US" dirty="0"/>
              <a:t>Find a </a:t>
            </a:r>
            <a:r>
              <a:rPr lang="en-US" i="1" dirty="0">
                <a:solidFill>
                  <a:srgbClr val="CC0000"/>
                </a:solidFill>
              </a:rPr>
              <a:t>model</a:t>
            </a:r>
            <a:r>
              <a:rPr lang="en-US" dirty="0"/>
              <a:t>  for class attribute as a function of the values of other attributes</a:t>
            </a:r>
            <a:r>
              <a:rPr lang="en-US" dirty="0" smtClean="0"/>
              <a:t>.</a:t>
            </a:r>
          </a:p>
          <a:p>
            <a:pPr>
              <a:lnSpc>
                <a:spcPct val="90000"/>
              </a:lnSpc>
            </a:pPr>
            <a:endParaRPr lang="en-US" dirty="0" smtClean="0"/>
          </a:p>
          <a:p>
            <a:pPr>
              <a:lnSpc>
                <a:spcPct val="90000"/>
              </a:lnSpc>
            </a:pPr>
            <a:r>
              <a:rPr lang="en-US" dirty="0"/>
              <a:t>Goal: </a:t>
            </a:r>
            <a:r>
              <a:rPr lang="en-US" u="sng" dirty="0"/>
              <a:t>previously unseen</a:t>
            </a:r>
            <a:r>
              <a:rPr lang="en-US" dirty="0"/>
              <a:t> records should be assigned a class as accurately as possible.</a:t>
            </a:r>
          </a:p>
          <a:p>
            <a:pPr lvl="1">
              <a:lnSpc>
                <a:spcPct val="90000"/>
              </a:lnSpc>
            </a:pPr>
            <a:r>
              <a:rPr lang="en-US" sz="2000" dirty="0"/>
              <a:t>A </a:t>
            </a:r>
            <a:r>
              <a:rPr lang="en-US" sz="2000" i="1" dirty="0">
                <a:solidFill>
                  <a:srgbClr val="CC0000"/>
                </a:solidFill>
              </a:rPr>
              <a:t>test set</a:t>
            </a:r>
            <a:r>
              <a:rPr lang="en-US" sz="2000" dirty="0"/>
              <a:t> is used to determine the accuracy of the model. Usually, the given data set is divided into training and test sets, with training set used to build the model and test set used to validate it.</a:t>
            </a:r>
            <a:endParaRPr lang="en-US" dirty="0"/>
          </a:p>
        </p:txBody>
      </p:sp>
      <p:sp>
        <p:nvSpPr>
          <p:cNvPr id="12290" name="Rectangle 2"/>
          <p:cNvSpPr>
            <a:spLocks noGrp="1" noChangeArrowheads="1"/>
          </p:cNvSpPr>
          <p:nvPr>
            <p:ph type="title"/>
          </p:nvPr>
        </p:nvSpPr>
        <p:spPr/>
        <p:txBody>
          <a:bodyPr>
            <a:normAutofit/>
          </a:bodyPr>
          <a:lstStyle/>
          <a:p>
            <a:r>
              <a:rPr lang="en-US" dirty="0"/>
              <a:t>Classification: Definition</a:t>
            </a:r>
          </a:p>
        </p:txBody>
      </p:sp>
    </p:spTree>
    <p:extLst>
      <p:ext uri="{BB962C8B-B14F-4D97-AF65-F5344CB8AC3E}">
        <p14:creationId xmlns:p14="http://schemas.microsoft.com/office/powerpoint/2010/main" val="15361790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Object 3"/>
          <p:cNvGraphicFramePr>
            <a:graphicFrameLocks noGrp="1" noChangeAspect="1"/>
          </p:cNvGraphicFramePr>
          <p:nvPr>
            <p:ph idx="1"/>
            <p:extLst>
              <p:ext uri="{D42A27DB-BD31-4B8C-83A1-F6EECF244321}">
                <p14:modId xmlns:p14="http://schemas.microsoft.com/office/powerpoint/2010/main" val="560576153"/>
              </p:ext>
            </p:extLst>
          </p:nvPr>
        </p:nvGraphicFramePr>
        <p:xfrm>
          <a:off x="1349341" y="1946103"/>
          <a:ext cx="6746689" cy="5029938"/>
        </p:xfrm>
        <a:graphic>
          <a:graphicData uri="http://schemas.openxmlformats.org/presentationml/2006/ole">
            <mc:AlternateContent xmlns:mc="http://schemas.openxmlformats.org/markup-compatibility/2006">
              <mc:Choice xmlns:v="urn:schemas-microsoft-com:vml" Requires="v">
                <p:oleObj spid="_x0000_s81123" name="Visio" r:id="rId3" imgW="8509000" imgH="6502400" progId="">
                  <p:embed/>
                </p:oleObj>
              </mc:Choice>
              <mc:Fallback>
                <p:oleObj name="Visio" r:id="rId3" imgW="8509000" imgH="6502400" progId="">
                  <p:embed/>
                  <p:pic>
                    <p:nvPicPr>
                      <p:cNvPr id="0" name="Picture 6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41" y="1946103"/>
                        <a:ext cx="6746689" cy="502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8" name="Rectangle 2"/>
          <p:cNvSpPr>
            <a:spLocks noGrp="1" noChangeArrowheads="1"/>
          </p:cNvSpPr>
          <p:nvPr>
            <p:ph type="title"/>
          </p:nvPr>
        </p:nvSpPr>
        <p:spPr/>
        <p:txBody>
          <a:bodyPr>
            <a:normAutofit/>
          </a:bodyPr>
          <a:lstStyle/>
          <a:p>
            <a:r>
              <a:rPr lang="en-US"/>
              <a:t>Illustrating Classification Task</a:t>
            </a:r>
          </a:p>
        </p:txBody>
      </p:sp>
    </p:spTree>
    <p:extLst>
      <p:ext uri="{BB962C8B-B14F-4D97-AF65-F5344CB8AC3E}">
        <p14:creationId xmlns:p14="http://schemas.microsoft.com/office/powerpoint/2010/main" val="98529931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896491" y="2956320"/>
            <a:ext cx="7408333" cy="3450696"/>
          </a:xfrm>
        </p:spPr>
        <p:txBody>
          <a:bodyPr>
            <a:normAutofit fontScale="92500" lnSpcReduction="20000"/>
          </a:bodyPr>
          <a:lstStyle/>
          <a:p>
            <a:r>
              <a:rPr lang="en-US" sz="2400" dirty="0"/>
              <a:t>Predicting tumor cells as benign or malignant</a:t>
            </a:r>
          </a:p>
          <a:p>
            <a:pPr lvl="4"/>
            <a:endParaRPr lang="en-US" sz="1600" dirty="0"/>
          </a:p>
          <a:p>
            <a:r>
              <a:rPr lang="en-US" sz="2400" dirty="0"/>
              <a:t>Classifying credit card transactions </a:t>
            </a:r>
            <a:br>
              <a:rPr lang="en-US" sz="2400" dirty="0"/>
            </a:br>
            <a:r>
              <a:rPr lang="en-US" sz="2400" dirty="0"/>
              <a:t>as legitimate or fraudulent</a:t>
            </a:r>
          </a:p>
          <a:p>
            <a:pPr lvl="4"/>
            <a:endParaRPr lang="en-US" sz="1600" dirty="0"/>
          </a:p>
          <a:p>
            <a:r>
              <a:rPr lang="en-US" sz="2400" dirty="0"/>
              <a:t>Classifying secondary structures of protein </a:t>
            </a:r>
            <a:br>
              <a:rPr lang="en-US" sz="2400" dirty="0"/>
            </a:br>
            <a:r>
              <a:rPr lang="en-US" sz="2400" dirty="0"/>
              <a:t>as alpha-helix, beta-sheet, or random </a:t>
            </a:r>
            <a:br>
              <a:rPr lang="en-US" sz="2400" dirty="0"/>
            </a:br>
            <a:r>
              <a:rPr lang="en-US" sz="2400" dirty="0"/>
              <a:t>coil</a:t>
            </a:r>
          </a:p>
          <a:p>
            <a:pPr lvl="4"/>
            <a:endParaRPr lang="en-US" sz="1600" dirty="0"/>
          </a:p>
          <a:p>
            <a:r>
              <a:rPr lang="en-US" sz="2400" dirty="0"/>
              <a:t>Categorizing news stories as finance, </a:t>
            </a:r>
            <a:br>
              <a:rPr lang="en-US" sz="2400" dirty="0"/>
            </a:br>
            <a:r>
              <a:rPr lang="en-US" sz="2400" dirty="0"/>
              <a:t>weather, entertainment, sports, etc</a:t>
            </a:r>
          </a:p>
        </p:txBody>
      </p:sp>
      <p:sp>
        <p:nvSpPr>
          <p:cNvPr id="15362" name="Rectangle 2"/>
          <p:cNvSpPr>
            <a:spLocks noGrp="1" noChangeArrowheads="1"/>
          </p:cNvSpPr>
          <p:nvPr>
            <p:ph type="title"/>
          </p:nvPr>
        </p:nvSpPr>
        <p:spPr/>
        <p:txBody>
          <a:bodyPr>
            <a:normAutofit/>
          </a:bodyPr>
          <a:lstStyle/>
          <a:p>
            <a:r>
              <a:rPr lang="en-US"/>
              <a:t>Examples of Classification Task</a:t>
            </a:r>
          </a:p>
        </p:txBody>
      </p:sp>
    </p:spTree>
    <p:extLst>
      <p:ext uri="{BB962C8B-B14F-4D97-AF65-F5344CB8AC3E}">
        <p14:creationId xmlns:p14="http://schemas.microsoft.com/office/powerpoint/2010/main" val="8532109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2979483"/>
            <a:ext cx="8229600" cy="3614455"/>
          </a:xfrm>
        </p:spPr>
        <p:txBody>
          <a:bodyPr>
            <a:normAutofit/>
          </a:bodyPr>
          <a:lstStyle/>
          <a:p>
            <a:r>
              <a:rPr lang="en-US" altLang="zh-TW" sz="2400" dirty="0" smtClean="0"/>
              <a:t>A branch of </a:t>
            </a:r>
            <a:r>
              <a:rPr lang="en-US" altLang="zh-TW" sz="2400" b="1" dirty="0" smtClean="0"/>
              <a:t>artificial intelligence</a:t>
            </a:r>
            <a:r>
              <a:rPr lang="en-US" altLang="zh-TW" sz="2400" dirty="0" smtClean="0"/>
              <a:t>, </a:t>
            </a:r>
            <a:r>
              <a:rPr lang="en-US" altLang="zh-TW" sz="2400" dirty="0"/>
              <a:t>concerned </a:t>
            </a:r>
            <a:r>
              <a:rPr lang="en-US" altLang="zh-TW" sz="2400" dirty="0" smtClean="0"/>
              <a:t>with the design and development of algorithms that allow computers to evolve behaviors based on empirical data.</a:t>
            </a:r>
          </a:p>
          <a:p>
            <a:endParaRPr lang="en-US" altLang="zh-TW" sz="2400" dirty="0" smtClean="0"/>
          </a:p>
          <a:p>
            <a:r>
              <a:rPr lang="en-US" altLang="zh-TW" sz="2400" dirty="0" smtClean="0"/>
              <a:t>As intelligence requires knowledge, it is necessary for the computers to acquire knowledge.</a:t>
            </a:r>
            <a:endParaRPr lang="zh-TW" altLang="en-US" sz="2400" dirty="0" smtClean="0"/>
          </a:p>
        </p:txBody>
      </p:sp>
      <p:sp>
        <p:nvSpPr>
          <p:cNvPr id="2" name="標題 1"/>
          <p:cNvSpPr>
            <a:spLocks noGrp="1"/>
          </p:cNvSpPr>
          <p:nvPr>
            <p:ph type="title"/>
          </p:nvPr>
        </p:nvSpPr>
        <p:spPr/>
        <p:txBody>
          <a:bodyPr/>
          <a:lstStyle/>
          <a:p>
            <a:r>
              <a:rPr lang="en-US" altLang="zh-TW" dirty="0" smtClean="0"/>
              <a:t>What is machine learning?</a:t>
            </a:r>
            <a:endParaRPr lang="zh-TW" altLang="en-US" dirty="0"/>
          </a:p>
        </p:txBody>
      </p:sp>
      <p:sp>
        <p:nvSpPr>
          <p:cNvPr id="4" name="TextBox 3"/>
          <p:cNvSpPr txBox="1"/>
          <p:nvPr/>
        </p:nvSpPr>
        <p:spPr>
          <a:xfrm>
            <a:off x="1892915" y="139205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1585488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 </a:t>
            </a:r>
            <a:br>
              <a:rPr lang="en-US" altLang="zh-CN" dirty="0" smtClean="0"/>
            </a:br>
            <a:r>
              <a:rPr lang="en-US" altLang="zh-CN" dirty="0" smtClean="0"/>
              <a:t>Nearest-Neighbor</a:t>
            </a:r>
            <a:endParaRPr lang="en-US" altLang="zh-CN" dirty="0"/>
          </a:p>
        </p:txBody>
      </p:sp>
    </p:spTree>
    <p:extLst>
      <p:ext uri="{BB962C8B-B14F-4D97-AF65-F5344CB8AC3E}">
        <p14:creationId xmlns:p14="http://schemas.microsoft.com/office/powerpoint/2010/main" val="103817621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normAutofit/>
          </a:bodyPr>
          <a:lstStyle/>
          <a:p>
            <a:r>
              <a:rPr lang="en-US" dirty="0"/>
              <a:t>Nearest-Neighbor </a:t>
            </a:r>
            <a:r>
              <a:rPr lang="en-US" dirty="0" smtClean="0"/>
              <a:t>Classifier</a:t>
            </a:r>
            <a:endParaRPr lang="en-US" dirty="0"/>
          </a:p>
        </p:txBody>
      </p:sp>
      <p:sp>
        <p:nvSpPr>
          <p:cNvPr id="1055747" name="Rectangle 3"/>
          <p:cNvSpPr>
            <a:spLocks noChangeArrowheads="1"/>
          </p:cNvSpPr>
          <p:nvPr/>
        </p:nvSpPr>
        <p:spPr bwMode="auto">
          <a:xfrm>
            <a:off x="5029200" y="1600200"/>
            <a:ext cx="39624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10000"/>
              </a:spcBef>
              <a:spcAft>
                <a:spcPts val="400"/>
              </a:spcAft>
              <a:buClr>
                <a:srgbClr val="0C7B9C"/>
              </a:buClr>
              <a:buSzPct val="75000"/>
              <a:buFont typeface="Monotype Sorts" pitchFamily="2" charset="2"/>
              <a:buChar char="l"/>
            </a:pPr>
            <a:r>
              <a:rPr lang="en-US" sz="1800" b="0" dirty="0"/>
              <a:t>Requires three things</a:t>
            </a:r>
          </a:p>
          <a:p>
            <a:pPr marL="742950" lvl="1" indent="-285750">
              <a:spcBef>
                <a:spcPct val="10000"/>
              </a:spcBef>
              <a:spcAft>
                <a:spcPts val="400"/>
              </a:spcAft>
              <a:buClr>
                <a:srgbClr val="0C7B9C"/>
              </a:buClr>
              <a:buSzPct val="100000"/>
              <a:buFont typeface="Arial" charset="0"/>
              <a:buChar char="–"/>
            </a:pPr>
            <a:r>
              <a:rPr lang="en-US" sz="1800" b="0" dirty="0"/>
              <a:t>The set of stored records</a:t>
            </a:r>
          </a:p>
          <a:p>
            <a:pPr marL="742950" lvl="1" indent="-285750">
              <a:spcBef>
                <a:spcPct val="10000"/>
              </a:spcBef>
              <a:spcAft>
                <a:spcPts val="400"/>
              </a:spcAft>
              <a:buClr>
                <a:srgbClr val="0C7B9C"/>
              </a:buClr>
              <a:buSzPct val="100000"/>
              <a:buFont typeface="Arial" charset="0"/>
              <a:buChar char="–"/>
            </a:pPr>
            <a:r>
              <a:rPr lang="en-US" sz="1800" b="0" dirty="0">
                <a:solidFill>
                  <a:srgbClr val="FF0000"/>
                </a:solidFill>
              </a:rPr>
              <a:t>Distance Metric </a:t>
            </a:r>
            <a:r>
              <a:rPr lang="en-US" sz="1800" b="0" dirty="0"/>
              <a:t>to compute distance between records</a:t>
            </a:r>
          </a:p>
          <a:p>
            <a:pPr marL="742950" lvl="1" indent="-285750">
              <a:spcBef>
                <a:spcPct val="10000"/>
              </a:spcBef>
              <a:spcAft>
                <a:spcPts val="400"/>
              </a:spcAft>
              <a:buClr>
                <a:srgbClr val="0C7B9C"/>
              </a:buClr>
              <a:buSzPct val="100000"/>
              <a:buFont typeface="Arial" charset="0"/>
              <a:buChar char="–"/>
            </a:pPr>
            <a:r>
              <a:rPr lang="en-US" sz="1800" b="0" dirty="0"/>
              <a:t>The value of </a:t>
            </a:r>
            <a:r>
              <a:rPr lang="en-US" sz="1800" b="0" i="1" dirty="0">
                <a:solidFill>
                  <a:srgbClr val="FF0000"/>
                </a:solidFill>
              </a:rPr>
              <a:t>k</a:t>
            </a:r>
            <a:r>
              <a:rPr lang="en-US" sz="1800" b="0" dirty="0">
                <a:solidFill>
                  <a:srgbClr val="FF0000"/>
                </a:solidFill>
              </a:rPr>
              <a:t>, the number of nearest neighbors</a:t>
            </a:r>
            <a:r>
              <a:rPr lang="en-US" sz="1800" b="0" dirty="0"/>
              <a:t> to retrieve</a:t>
            </a:r>
          </a:p>
          <a:p>
            <a:pPr marL="742950" lvl="1" indent="-285750">
              <a:spcBef>
                <a:spcPct val="10000"/>
              </a:spcBef>
              <a:spcAft>
                <a:spcPts val="400"/>
              </a:spcAft>
              <a:buClr>
                <a:srgbClr val="0C7B9C"/>
              </a:buClr>
              <a:buSzPct val="100000"/>
              <a:buFont typeface="Arial" charset="0"/>
              <a:buChar char="–"/>
            </a:pPr>
            <a:endParaRPr lang="en-US" sz="1800" b="0" dirty="0"/>
          </a:p>
          <a:p>
            <a:pPr marL="342900" indent="-342900">
              <a:spcBef>
                <a:spcPct val="10000"/>
              </a:spcBef>
              <a:spcAft>
                <a:spcPts val="400"/>
              </a:spcAft>
              <a:buClr>
                <a:srgbClr val="0C7B9C"/>
              </a:buClr>
              <a:buSzPct val="75000"/>
              <a:buFont typeface="Monotype Sorts" pitchFamily="2" charset="2"/>
              <a:buChar char="l"/>
            </a:pPr>
            <a:r>
              <a:rPr lang="en-US" sz="1800" b="0" dirty="0"/>
              <a:t>To classify an unknown record:</a:t>
            </a:r>
          </a:p>
          <a:p>
            <a:pPr marL="742950" lvl="1" indent="-285750">
              <a:spcBef>
                <a:spcPct val="10000"/>
              </a:spcBef>
              <a:spcAft>
                <a:spcPts val="400"/>
              </a:spcAft>
              <a:buClr>
                <a:srgbClr val="0C7B9C"/>
              </a:buClr>
              <a:buSzPct val="100000"/>
              <a:buFont typeface="Arial" charset="0"/>
              <a:buChar char="–"/>
            </a:pPr>
            <a:r>
              <a:rPr lang="en-US" sz="1800" b="0" dirty="0">
                <a:solidFill>
                  <a:srgbClr val="0070C0"/>
                </a:solidFill>
              </a:rPr>
              <a:t>Compute distance </a:t>
            </a:r>
            <a:r>
              <a:rPr lang="en-US" sz="1800" b="0" dirty="0"/>
              <a:t>to other training records</a:t>
            </a:r>
          </a:p>
          <a:p>
            <a:pPr marL="742950" lvl="1" indent="-285750">
              <a:spcBef>
                <a:spcPct val="10000"/>
              </a:spcBef>
              <a:spcAft>
                <a:spcPts val="400"/>
              </a:spcAft>
              <a:buClr>
                <a:srgbClr val="0C7B9C"/>
              </a:buClr>
              <a:buSzPct val="100000"/>
              <a:buFont typeface="Arial" charset="0"/>
              <a:buChar char="–"/>
            </a:pPr>
            <a:r>
              <a:rPr lang="en-US" sz="1800" b="0" dirty="0"/>
              <a:t>Identify </a:t>
            </a:r>
            <a:r>
              <a:rPr lang="en-US" sz="1800" b="0" i="1" dirty="0">
                <a:solidFill>
                  <a:srgbClr val="0070C0"/>
                </a:solidFill>
              </a:rPr>
              <a:t>k</a:t>
            </a:r>
            <a:r>
              <a:rPr lang="en-US" sz="1800" b="0" dirty="0"/>
              <a:t> nearest neighbors </a:t>
            </a:r>
          </a:p>
          <a:p>
            <a:pPr marL="742950" lvl="1" indent="-285750">
              <a:spcBef>
                <a:spcPct val="10000"/>
              </a:spcBef>
              <a:spcAft>
                <a:spcPts val="400"/>
              </a:spcAft>
              <a:buClr>
                <a:srgbClr val="0C7B9C"/>
              </a:buClr>
              <a:buSzPct val="100000"/>
              <a:buFont typeface="Arial" charset="0"/>
              <a:buChar char="–"/>
            </a:pPr>
            <a:r>
              <a:rPr lang="en-US" sz="1800" b="0" dirty="0"/>
              <a:t>Use class labels of nearest neighbors to determine the class label of unknown record (e.g., by taking majority vote)</a:t>
            </a:r>
          </a:p>
        </p:txBody>
      </p:sp>
      <p:graphicFrame>
        <p:nvGraphicFramePr>
          <p:cNvPr id="1055748" name="Object 4"/>
          <p:cNvGraphicFramePr>
            <a:graphicFrameLocks noChangeAspect="1"/>
          </p:cNvGraphicFramePr>
          <p:nvPr>
            <p:extLst>
              <p:ext uri="{D42A27DB-BD31-4B8C-83A1-F6EECF244321}">
                <p14:modId xmlns:p14="http://schemas.microsoft.com/office/powerpoint/2010/main" val="515997845"/>
              </p:ext>
            </p:extLst>
          </p:nvPr>
        </p:nvGraphicFramePr>
        <p:xfrm>
          <a:off x="457200" y="1600200"/>
          <a:ext cx="4316413" cy="5105400"/>
        </p:xfrm>
        <a:graphic>
          <a:graphicData uri="http://schemas.openxmlformats.org/presentationml/2006/ole">
            <mc:AlternateContent xmlns:mc="http://schemas.openxmlformats.org/markup-compatibility/2006">
              <mc:Choice xmlns:v="urn:schemas-microsoft-com:vml" Requires="v">
                <p:oleObj spid="_x0000_s16636" name="Visio" r:id="rId3" imgW="7073900" imgH="8394700" progId="">
                  <p:embed/>
                </p:oleObj>
              </mc:Choice>
              <mc:Fallback>
                <p:oleObj name="Visio" r:id="rId3" imgW="7073900" imgH="8394700" progId="">
                  <p:embed/>
                  <p:pic>
                    <p:nvPicPr>
                      <p:cNvPr id="0" name="Picture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377314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6771" name="Object 3"/>
          <p:cNvGraphicFramePr>
            <a:graphicFrameLocks noChangeAspect="1"/>
          </p:cNvGraphicFramePr>
          <p:nvPr>
            <p:extLst>
              <p:ext uri="{D42A27DB-BD31-4B8C-83A1-F6EECF244321}">
                <p14:modId xmlns:p14="http://schemas.microsoft.com/office/powerpoint/2010/main" val="3629961209"/>
              </p:ext>
            </p:extLst>
          </p:nvPr>
        </p:nvGraphicFramePr>
        <p:xfrm>
          <a:off x="533400" y="2253251"/>
          <a:ext cx="7848600" cy="3640138"/>
        </p:xfrm>
        <a:graphic>
          <a:graphicData uri="http://schemas.openxmlformats.org/presentationml/2006/ole">
            <mc:AlternateContent xmlns:mc="http://schemas.openxmlformats.org/markup-compatibility/2006">
              <mc:Choice xmlns:v="urn:schemas-microsoft-com:vml" Requires="v">
                <p:oleObj spid="_x0000_s17661" name="VISIO" r:id="rId3" imgW="9756360" imgH="4523760" progId="">
                  <p:embed/>
                </p:oleObj>
              </mc:Choice>
              <mc:Fallback>
                <p:oleObj name="VISIO" r:id="rId3" imgW="9756360" imgH="4523760" progId="">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53251"/>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1056772" name="Rectangle 4"/>
          <p:cNvSpPr>
            <a:spLocks noChangeArrowheads="1"/>
          </p:cNvSpPr>
          <p:nvPr/>
        </p:nvSpPr>
        <p:spPr bwMode="auto">
          <a:xfrm>
            <a:off x="762000" y="5910851"/>
            <a:ext cx="76962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10000"/>
              </a:spcBef>
              <a:spcAft>
                <a:spcPts val="400"/>
              </a:spcAft>
              <a:buClr>
                <a:srgbClr val="0C7B9C"/>
              </a:buClr>
              <a:buSzPct val="75000"/>
              <a:buFont typeface="Monotype Sorts" pitchFamily="2" charset="2"/>
              <a:buNone/>
            </a:pPr>
            <a:r>
              <a:rPr lang="en-US" sz="2400" b="0"/>
              <a:t>    K-nearest neighbors of a record x are data points that have the k smallest distance to x</a:t>
            </a:r>
          </a:p>
        </p:txBody>
      </p:sp>
      <p:sp>
        <p:nvSpPr>
          <p:cNvPr id="6" name="Rectangle 2"/>
          <p:cNvSpPr>
            <a:spLocks noGrp="1" noChangeArrowheads="1"/>
          </p:cNvSpPr>
          <p:nvPr>
            <p:ph type="title"/>
          </p:nvPr>
        </p:nvSpPr>
        <p:spPr>
          <a:xfrm>
            <a:off x="457200" y="338328"/>
            <a:ext cx="8229600" cy="1252728"/>
          </a:xfrm>
        </p:spPr>
        <p:txBody>
          <a:bodyPr>
            <a:normAutofit/>
          </a:bodyPr>
          <a:lstStyle/>
          <a:p>
            <a:r>
              <a:rPr lang="en-US" dirty="0"/>
              <a:t>Nearest-Neighbor </a:t>
            </a:r>
            <a:r>
              <a:rPr lang="en-US" dirty="0" smtClean="0"/>
              <a:t>Classifier</a:t>
            </a:r>
            <a:endParaRPr lang="en-US" dirty="0"/>
          </a:p>
        </p:txBody>
      </p:sp>
    </p:spTree>
    <p:extLst>
      <p:ext uri="{BB962C8B-B14F-4D97-AF65-F5344CB8AC3E}">
        <p14:creationId xmlns:p14="http://schemas.microsoft.com/office/powerpoint/2010/main" val="241553859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5" name="Rectangle 3"/>
          <p:cNvSpPr>
            <a:spLocks noGrp="1" noChangeArrowheads="1"/>
          </p:cNvSpPr>
          <p:nvPr>
            <p:ph idx="1"/>
          </p:nvPr>
        </p:nvSpPr>
        <p:spPr>
          <a:xfrm>
            <a:off x="872067" y="2760944"/>
            <a:ext cx="7408333" cy="3450696"/>
          </a:xfrm>
        </p:spPr>
        <p:txBody>
          <a:bodyPr>
            <a:normAutofit lnSpcReduction="10000"/>
          </a:bodyPr>
          <a:lstStyle/>
          <a:p>
            <a:r>
              <a:rPr lang="en-US" dirty="0"/>
              <a:t>k-NN classifiers are </a:t>
            </a:r>
            <a:r>
              <a:rPr lang="en-US" dirty="0">
                <a:solidFill>
                  <a:srgbClr val="FF0000"/>
                </a:solidFill>
              </a:rPr>
              <a:t>lazy learners </a:t>
            </a:r>
          </a:p>
          <a:p>
            <a:pPr lvl="1"/>
            <a:r>
              <a:rPr lang="en-US" dirty="0"/>
              <a:t>It does not build models explicitly</a:t>
            </a:r>
          </a:p>
          <a:p>
            <a:pPr lvl="1"/>
            <a:r>
              <a:rPr lang="en-US" dirty="0"/>
              <a:t>Unlike </a:t>
            </a:r>
            <a:r>
              <a:rPr lang="en-US" dirty="0">
                <a:solidFill>
                  <a:srgbClr val="0070C0"/>
                </a:solidFill>
              </a:rPr>
              <a:t>eager learners </a:t>
            </a:r>
            <a:r>
              <a:rPr lang="en-US" dirty="0"/>
              <a:t>such as decision tree induction and rule-based </a:t>
            </a:r>
            <a:r>
              <a:rPr lang="en-US" dirty="0" smtClean="0"/>
              <a:t>systems</a:t>
            </a:r>
          </a:p>
          <a:p>
            <a:pPr lvl="1"/>
            <a:endParaRPr lang="en-US" dirty="0" smtClean="0"/>
          </a:p>
          <a:p>
            <a:r>
              <a:rPr lang="en-US" dirty="0"/>
              <a:t>Classifying unknown records are relatively </a:t>
            </a:r>
            <a:r>
              <a:rPr lang="en-US" dirty="0" smtClean="0"/>
              <a:t>expensive</a:t>
            </a:r>
          </a:p>
          <a:p>
            <a:pPr lvl="1"/>
            <a:r>
              <a:rPr lang="en-US" dirty="0" smtClean="0"/>
              <a:t>Naïve algorithm: </a:t>
            </a:r>
            <a:r>
              <a:rPr lang="en-US" dirty="0" err="1" smtClean="0"/>
              <a:t>O(n</a:t>
            </a:r>
            <a:r>
              <a:rPr lang="en-US" dirty="0" smtClean="0"/>
              <a:t>)</a:t>
            </a:r>
          </a:p>
          <a:p>
            <a:pPr lvl="1"/>
            <a:r>
              <a:rPr lang="en-US" dirty="0" smtClean="0"/>
              <a:t>Need for structures to retrieve nearest neighbors fast.</a:t>
            </a:r>
          </a:p>
          <a:p>
            <a:pPr lvl="2"/>
            <a:r>
              <a:rPr lang="en-US" dirty="0" smtClean="0"/>
              <a:t>The </a:t>
            </a:r>
            <a:r>
              <a:rPr lang="en-US" dirty="0" smtClean="0">
                <a:solidFill>
                  <a:srgbClr val="FF0000"/>
                </a:solidFill>
              </a:rPr>
              <a:t>Nearest Neighbor Search </a:t>
            </a:r>
            <a:r>
              <a:rPr lang="en-US" dirty="0" smtClean="0"/>
              <a:t>problem.</a:t>
            </a:r>
            <a:endParaRPr lang="en-US" dirty="0"/>
          </a:p>
        </p:txBody>
      </p:sp>
      <p:sp>
        <p:nvSpPr>
          <p:cNvPr id="1062914" name="Rectangle 2"/>
          <p:cNvSpPr>
            <a:spLocks noGrp="1" noChangeArrowheads="1"/>
          </p:cNvSpPr>
          <p:nvPr>
            <p:ph type="title"/>
          </p:nvPr>
        </p:nvSpPr>
        <p:spPr/>
        <p:txBody>
          <a:bodyPr/>
          <a:lstStyle/>
          <a:p>
            <a:r>
              <a:rPr lang="en-US" dirty="0" smtClean="0"/>
              <a:t>Some features..</a:t>
            </a:r>
            <a:endParaRPr lang="en-US" dirty="0"/>
          </a:p>
        </p:txBody>
      </p:sp>
    </p:spTree>
    <p:extLst>
      <p:ext uri="{BB962C8B-B14F-4D97-AF65-F5344CB8AC3E}">
        <p14:creationId xmlns:p14="http://schemas.microsoft.com/office/powerpoint/2010/main" val="227931263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 </a:t>
            </a:r>
            <a:br>
              <a:rPr lang="en-US" altLang="zh-CN" dirty="0" smtClean="0"/>
            </a:br>
            <a:r>
              <a:rPr lang="en-US" altLang="zh-CN" dirty="0" smtClean="0"/>
              <a:t>Naive </a:t>
            </a:r>
            <a:r>
              <a:rPr lang="en-US" altLang="zh-CN" dirty="0"/>
              <a:t>Bayes Classifier</a:t>
            </a:r>
          </a:p>
        </p:txBody>
      </p:sp>
    </p:spTree>
    <p:extLst>
      <p:ext uri="{BB962C8B-B14F-4D97-AF65-F5344CB8AC3E}">
        <p14:creationId xmlns:p14="http://schemas.microsoft.com/office/powerpoint/2010/main" val="10452209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6" name="Object 6"/>
          <p:cNvGraphicFramePr>
            <a:graphicFrameLocks noGrp="1" noChangeAspect="1"/>
          </p:cNvGraphicFramePr>
          <p:nvPr>
            <p:ph idx="1"/>
            <p:extLst>
              <p:ext uri="{D42A27DB-BD31-4B8C-83A1-F6EECF244321}">
                <p14:modId xmlns:p14="http://schemas.microsoft.com/office/powerpoint/2010/main" val="237254289"/>
              </p:ext>
            </p:extLst>
          </p:nvPr>
        </p:nvGraphicFramePr>
        <p:xfrm>
          <a:off x="3053554" y="3417012"/>
          <a:ext cx="2700337" cy="774700"/>
        </p:xfrm>
        <a:graphic>
          <a:graphicData uri="http://schemas.openxmlformats.org/presentationml/2006/ole">
            <mc:AlternateContent xmlns:mc="http://schemas.openxmlformats.org/markup-compatibility/2006">
              <mc:Choice xmlns:v="urn:schemas-microsoft-com:vml" Requires="v">
                <p:oleObj spid="_x0000_s25839" name="Equation" r:id="rId4" imgW="1447800" imgH="419100" progId="Equation.3">
                  <p:embed/>
                </p:oleObj>
              </mc:Choice>
              <mc:Fallback>
                <p:oleObj name="Equation" r:id="rId4" imgW="1447800" imgH="419100" progId="Equation.3">
                  <p:embed/>
                  <p:pic>
                    <p:nvPicPr>
                      <p:cNvPr id="0" name="Picture 7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3554" y="3417012"/>
                        <a:ext cx="2700337" cy="7747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5122" name="Rectangle 2"/>
          <p:cNvSpPr>
            <a:spLocks noGrp="1" noChangeArrowheads="1"/>
          </p:cNvSpPr>
          <p:nvPr>
            <p:ph type="title"/>
          </p:nvPr>
        </p:nvSpPr>
        <p:spPr/>
        <p:txBody>
          <a:bodyPr/>
          <a:lstStyle/>
          <a:p>
            <a:r>
              <a:rPr lang="en-US" altLang="zh-CN" dirty="0"/>
              <a:t>Bayes Theorem</a:t>
            </a:r>
          </a:p>
        </p:txBody>
      </p:sp>
      <p:sp>
        <p:nvSpPr>
          <p:cNvPr id="5123" name="Rectangle 3"/>
          <p:cNvSpPr>
            <a:spLocks noGrp="1" noChangeArrowheads="1"/>
          </p:cNvSpPr>
          <p:nvPr>
            <p:ph type="body" idx="4294967295"/>
          </p:nvPr>
        </p:nvSpPr>
        <p:spPr>
          <a:xfrm>
            <a:off x="556415" y="2405623"/>
            <a:ext cx="8229600" cy="4525963"/>
          </a:xfrm>
        </p:spPr>
        <p:txBody>
          <a:bodyPr>
            <a:normAutofit/>
          </a:bodyPr>
          <a:lstStyle/>
          <a:p>
            <a:r>
              <a:rPr lang="en-US" altLang="zh-CN" sz="2600" dirty="0"/>
              <a:t>Given a hypothesis </a:t>
            </a:r>
            <a:r>
              <a:rPr lang="en-US" altLang="zh-CN" sz="2600" i="1" dirty="0"/>
              <a:t>h</a:t>
            </a:r>
            <a:r>
              <a:rPr lang="en-US" altLang="zh-CN" sz="2600" dirty="0"/>
              <a:t> and data </a:t>
            </a:r>
            <a:r>
              <a:rPr lang="en-US" altLang="zh-CN" sz="2600" i="1" dirty="0"/>
              <a:t>D</a:t>
            </a:r>
            <a:r>
              <a:rPr lang="en-US" altLang="zh-CN" sz="2600" dirty="0"/>
              <a:t> which bears on the hypothesis:</a:t>
            </a:r>
          </a:p>
          <a:p>
            <a:endParaRPr lang="en-US" altLang="zh-CN" sz="2600" i="1" dirty="0" smtClean="0"/>
          </a:p>
          <a:p>
            <a:endParaRPr lang="en-US" altLang="zh-CN" sz="2600" i="1" dirty="0" smtClean="0"/>
          </a:p>
          <a:p>
            <a:r>
              <a:rPr lang="en-US" altLang="zh-CN" sz="2600" i="1" dirty="0" smtClean="0"/>
              <a:t>P</a:t>
            </a:r>
            <a:r>
              <a:rPr lang="en-US" altLang="zh-CN" sz="2600" i="1" dirty="0"/>
              <a:t>(h)</a:t>
            </a:r>
            <a:r>
              <a:rPr lang="en-US" altLang="zh-CN" sz="2600" dirty="0"/>
              <a:t>: independent probability of </a:t>
            </a:r>
            <a:r>
              <a:rPr lang="en-US" altLang="zh-CN" sz="2600" i="1" dirty="0"/>
              <a:t>h</a:t>
            </a:r>
            <a:r>
              <a:rPr lang="en-US" altLang="zh-CN" sz="2600" dirty="0"/>
              <a:t>: </a:t>
            </a:r>
            <a:r>
              <a:rPr lang="en-US" altLang="zh-CN" sz="2600" i="1" dirty="0">
                <a:solidFill>
                  <a:srgbClr val="FF0000"/>
                </a:solidFill>
              </a:rPr>
              <a:t>prior </a:t>
            </a:r>
            <a:r>
              <a:rPr lang="en-US" altLang="zh-CN" sz="2600" i="1" dirty="0" smtClean="0">
                <a:solidFill>
                  <a:srgbClr val="FF0000"/>
                </a:solidFill>
              </a:rPr>
              <a:t>probability</a:t>
            </a:r>
          </a:p>
          <a:p>
            <a:r>
              <a:rPr lang="en-US" altLang="zh-CN" sz="2600" i="1" dirty="0" smtClean="0"/>
              <a:t>P</a:t>
            </a:r>
            <a:r>
              <a:rPr lang="en-US" altLang="zh-CN" sz="2600" i="1" dirty="0"/>
              <a:t>(D)</a:t>
            </a:r>
            <a:r>
              <a:rPr lang="en-US" altLang="zh-CN" sz="2600" dirty="0"/>
              <a:t>: independent probability of </a:t>
            </a:r>
            <a:r>
              <a:rPr lang="en-US" altLang="zh-CN" sz="2600" i="1" dirty="0" smtClean="0"/>
              <a:t>D</a:t>
            </a:r>
          </a:p>
          <a:p>
            <a:r>
              <a:rPr lang="en-US" altLang="zh-CN" sz="2600" i="1" dirty="0" smtClean="0"/>
              <a:t>P</a:t>
            </a:r>
            <a:r>
              <a:rPr lang="en-US" altLang="zh-CN" sz="2600" i="1" dirty="0"/>
              <a:t>(D|h)</a:t>
            </a:r>
            <a:r>
              <a:rPr lang="en-US" altLang="zh-CN" sz="2600" dirty="0"/>
              <a:t>: conditional probability of </a:t>
            </a:r>
            <a:r>
              <a:rPr lang="en-US" altLang="zh-CN" sz="2600" i="1" dirty="0"/>
              <a:t>D</a:t>
            </a:r>
            <a:r>
              <a:rPr lang="en-US" altLang="zh-CN" sz="2600" dirty="0"/>
              <a:t> given h: </a:t>
            </a:r>
            <a:r>
              <a:rPr lang="en-US" altLang="zh-CN" sz="2600" i="1" dirty="0" smtClean="0">
                <a:solidFill>
                  <a:srgbClr val="FF0000"/>
                </a:solidFill>
              </a:rPr>
              <a:t>likelihood</a:t>
            </a:r>
          </a:p>
          <a:p>
            <a:r>
              <a:rPr lang="en-US" altLang="zh-CN" sz="2600" i="1" dirty="0" smtClean="0"/>
              <a:t>P</a:t>
            </a:r>
            <a:r>
              <a:rPr lang="en-US" altLang="zh-CN" sz="2600" i="1" dirty="0"/>
              <a:t>(h|D)</a:t>
            </a:r>
            <a:r>
              <a:rPr lang="en-US" altLang="zh-CN" sz="2600" dirty="0"/>
              <a:t>: conditional probability of </a:t>
            </a:r>
            <a:r>
              <a:rPr lang="en-US" altLang="zh-CN" sz="2600" i="1" dirty="0"/>
              <a:t>h</a:t>
            </a:r>
            <a:r>
              <a:rPr lang="en-US" altLang="zh-CN" sz="2600" dirty="0"/>
              <a:t> given </a:t>
            </a:r>
            <a:r>
              <a:rPr lang="en-US" altLang="zh-CN" sz="2600" i="1" dirty="0"/>
              <a:t>D</a:t>
            </a:r>
            <a:r>
              <a:rPr lang="en-US" altLang="zh-CN" sz="2600" dirty="0"/>
              <a:t>: </a:t>
            </a:r>
            <a:r>
              <a:rPr lang="en-US" altLang="zh-CN" sz="2600" i="1" dirty="0">
                <a:solidFill>
                  <a:srgbClr val="FF0000"/>
                </a:solidFill>
              </a:rPr>
              <a:t>posterior probability</a:t>
            </a:r>
          </a:p>
        </p:txBody>
      </p:sp>
    </p:spTree>
    <p:extLst>
      <p:ext uri="{BB962C8B-B14F-4D97-AF65-F5344CB8AC3E}">
        <p14:creationId xmlns:p14="http://schemas.microsoft.com/office/powerpoint/2010/main" val="104635625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a:t>Bayes </a:t>
            </a:r>
            <a:r>
              <a:rPr lang="en-US" altLang="zh-CN" dirty="0" smtClean="0"/>
              <a:t>Classifier</a:t>
            </a:r>
            <a:endParaRPr lang="en-US" dirty="0"/>
          </a:p>
        </p:txBody>
      </p:sp>
      <p:sp>
        <p:nvSpPr>
          <p:cNvPr id="44036" name="Text Box 4"/>
          <p:cNvSpPr txBox="1">
            <a:spLocks noChangeArrowheads="1"/>
          </p:cNvSpPr>
          <p:nvPr/>
        </p:nvSpPr>
        <p:spPr bwMode="auto">
          <a:xfrm>
            <a:off x="609600" y="2321162"/>
            <a:ext cx="7848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1" dirty="0"/>
              <a:t>Assumption:</a:t>
            </a:r>
            <a:r>
              <a:rPr lang="en-US" sz="2000" dirty="0"/>
              <a:t> training set consists of instances of different classes described </a:t>
            </a:r>
            <a:r>
              <a:rPr lang="en-US" altLang="zh-CN" sz="2000" i="1" dirty="0"/>
              <a:t>cj</a:t>
            </a:r>
            <a:r>
              <a:rPr lang="en-US" altLang="zh-CN" sz="2000" dirty="0"/>
              <a:t> </a:t>
            </a:r>
            <a:r>
              <a:rPr lang="en-US" sz="2000" dirty="0"/>
              <a:t>as conjunctions of attributes values</a:t>
            </a:r>
          </a:p>
          <a:p>
            <a:pPr>
              <a:spcBef>
                <a:spcPct val="50000"/>
              </a:spcBef>
            </a:pPr>
            <a:r>
              <a:rPr lang="en-US" sz="2000" b="1" dirty="0"/>
              <a:t>Task:</a:t>
            </a:r>
            <a:r>
              <a:rPr lang="en-US" sz="2000" dirty="0"/>
              <a:t> </a:t>
            </a:r>
            <a:r>
              <a:rPr lang="en-US" altLang="zh-CN" sz="2000" dirty="0"/>
              <a:t>Classify a new instance </a:t>
            </a:r>
            <a:r>
              <a:rPr lang="en-US" altLang="zh-CN" sz="2000" i="1" dirty="0"/>
              <a:t>d </a:t>
            </a:r>
            <a:r>
              <a:rPr lang="en-US" altLang="zh-CN" sz="2000" dirty="0"/>
              <a:t>based on a tuple of attribute values   into one of the classes </a:t>
            </a:r>
            <a:r>
              <a:rPr lang="en-US" altLang="zh-CN" i="1" dirty="0"/>
              <a:t>cj</a:t>
            </a:r>
            <a:r>
              <a:rPr lang="en-US" altLang="zh-CN" dirty="0"/>
              <a:t> </a:t>
            </a:r>
            <a:r>
              <a:rPr lang="en-US" altLang="zh-CN" dirty="0">
                <a:sym typeface="Symbol" charset="0"/>
              </a:rPr>
              <a:t> </a:t>
            </a:r>
            <a:r>
              <a:rPr lang="en-US" altLang="zh-CN" i="1" dirty="0">
                <a:sym typeface="Symbol" charset="0"/>
              </a:rPr>
              <a:t>C</a:t>
            </a:r>
            <a:endParaRPr lang="en-US" altLang="zh-CN" sz="2000" dirty="0"/>
          </a:p>
          <a:p>
            <a:pPr>
              <a:spcBef>
                <a:spcPct val="50000"/>
              </a:spcBef>
            </a:pPr>
            <a:r>
              <a:rPr lang="en-US" sz="2000" b="1" dirty="0"/>
              <a:t>Key idea:</a:t>
            </a:r>
            <a:r>
              <a:rPr lang="en-US" sz="2000" dirty="0"/>
              <a:t> assign the most probable class             using Bayes Theorem.</a:t>
            </a:r>
          </a:p>
        </p:txBody>
      </p:sp>
      <p:sp>
        <p:nvSpPr>
          <p:cNvPr id="44040" name="Rectangle 8"/>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44039" name="Object 7"/>
          <p:cNvGraphicFramePr>
            <a:graphicFrameLocks noChangeAspect="1"/>
          </p:cNvGraphicFramePr>
          <p:nvPr>
            <p:extLst>
              <p:ext uri="{D42A27DB-BD31-4B8C-83A1-F6EECF244321}">
                <p14:modId xmlns:p14="http://schemas.microsoft.com/office/powerpoint/2010/main" val="1413695176"/>
              </p:ext>
            </p:extLst>
          </p:nvPr>
        </p:nvGraphicFramePr>
        <p:xfrm>
          <a:off x="5076441" y="3808895"/>
          <a:ext cx="609600" cy="439737"/>
        </p:xfrm>
        <a:graphic>
          <a:graphicData uri="http://schemas.openxmlformats.org/presentationml/2006/ole">
            <mc:AlternateContent xmlns:mc="http://schemas.openxmlformats.org/markup-compatibility/2006">
              <mc:Choice xmlns:v="urn:schemas-microsoft-com:vml" Requires="v">
                <p:oleObj spid="_x0000_s36784" name="Equation" r:id="rId4" imgW="304536" imgH="215713" progId="Equation.3">
                  <p:embed/>
                </p:oleObj>
              </mc:Choice>
              <mc:Fallback>
                <p:oleObj name="Equation" r:id="rId4" imgW="304536" imgH="215713" progId="Equation.3">
                  <p:embed/>
                  <p:pic>
                    <p:nvPicPr>
                      <p:cNvPr id="0" name="Picture 3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441" y="3808895"/>
                        <a:ext cx="609600"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1" name="Object 9"/>
          <p:cNvGraphicFramePr>
            <a:graphicFrameLocks noChangeAspect="1"/>
          </p:cNvGraphicFramePr>
          <p:nvPr/>
        </p:nvGraphicFramePr>
        <p:xfrm>
          <a:off x="2032000" y="4538528"/>
          <a:ext cx="3759200" cy="619125"/>
        </p:xfrm>
        <a:graphic>
          <a:graphicData uri="http://schemas.openxmlformats.org/presentationml/2006/ole">
            <mc:AlternateContent xmlns:mc="http://schemas.openxmlformats.org/markup-compatibility/2006">
              <mc:Choice xmlns:v="urn:schemas-microsoft-com:vml" Requires="v">
                <p:oleObj spid="_x0000_s36785" name="Equation" r:id="rId6" imgW="2070000" imgH="342720" progId="Equation.3">
                  <p:embed/>
                </p:oleObj>
              </mc:Choice>
              <mc:Fallback>
                <p:oleObj name="Equation" r:id="rId6" imgW="2070000" imgH="342720" progId="Equation.3">
                  <p:embed/>
                  <p:pic>
                    <p:nvPicPr>
                      <p:cNvPr id="0" name="Picture 3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2000" y="4538528"/>
                        <a:ext cx="3759200" cy="619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42" name="Object 10"/>
          <p:cNvGraphicFramePr>
            <a:graphicFrameLocks noChangeAspect="1"/>
          </p:cNvGraphicFramePr>
          <p:nvPr/>
        </p:nvGraphicFramePr>
        <p:xfrm>
          <a:off x="2593975" y="5168766"/>
          <a:ext cx="3873500" cy="827087"/>
        </p:xfrm>
        <a:graphic>
          <a:graphicData uri="http://schemas.openxmlformats.org/presentationml/2006/ole">
            <mc:AlternateContent xmlns:mc="http://schemas.openxmlformats.org/markup-compatibility/2006">
              <mc:Choice xmlns:v="urn:schemas-microsoft-com:vml" Requires="v">
                <p:oleObj spid="_x0000_s36786" name="Equation" r:id="rId8" imgW="2133360" imgH="457200" progId="Equation.3">
                  <p:embed/>
                </p:oleObj>
              </mc:Choice>
              <mc:Fallback>
                <p:oleObj name="Equation" r:id="rId8" imgW="2133360" imgH="457200" progId="Equation.3">
                  <p:embed/>
                  <p:pic>
                    <p:nvPicPr>
                      <p:cNvPr id="0" name="Picture 3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3975" y="5168766"/>
                        <a:ext cx="3873500" cy="8270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43" name="Object 11"/>
          <p:cNvGraphicFramePr>
            <a:graphicFrameLocks noChangeAspect="1"/>
          </p:cNvGraphicFramePr>
          <p:nvPr/>
        </p:nvGraphicFramePr>
        <p:xfrm>
          <a:off x="2574925" y="6103803"/>
          <a:ext cx="3825875" cy="619125"/>
        </p:xfrm>
        <a:graphic>
          <a:graphicData uri="http://schemas.openxmlformats.org/presentationml/2006/ole">
            <mc:AlternateContent xmlns:mc="http://schemas.openxmlformats.org/markup-compatibility/2006">
              <mc:Choice xmlns:v="urn:schemas-microsoft-com:vml" Requires="v">
                <p:oleObj spid="_x0000_s36787" name="Equation" r:id="rId10" imgW="2108160" imgH="342720" progId="Equation.3">
                  <p:embed/>
                </p:oleObj>
              </mc:Choice>
              <mc:Fallback>
                <p:oleObj name="Equation" r:id="rId10" imgW="2108160" imgH="342720" progId="Equation.3">
                  <p:embed/>
                  <p:pic>
                    <p:nvPicPr>
                      <p:cNvPr id="0" name="Picture 30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4925" y="6103803"/>
                        <a:ext cx="3825875" cy="619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77752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04" name="Object 12"/>
          <p:cNvGraphicFramePr>
            <a:graphicFrameLocks noGrp="1" noChangeAspect="1"/>
          </p:cNvGraphicFramePr>
          <p:nvPr>
            <p:ph idx="1"/>
            <p:extLst>
              <p:ext uri="{D42A27DB-BD31-4B8C-83A1-F6EECF244321}">
                <p14:modId xmlns:p14="http://schemas.microsoft.com/office/powerpoint/2010/main" val="932704783"/>
              </p:ext>
            </p:extLst>
          </p:nvPr>
        </p:nvGraphicFramePr>
        <p:xfrm>
          <a:off x="2479282" y="5125887"/>
          <a:ext cx="3957637" cy="628650"/>
        </p:xfrm>
        <a:graphic>
          <a:graphicData uri="http://schemas.openxmlformats.org/presentationml/2006/ole">
            <mc:AlternateContent xmlns:mc="http://schemas.openxmlformats.org/markup-compatibility/2006">
              <mc:Choice xmlns:v="urn:schemas-microsoft-com:vml" Requires="v">
                <p:oleObj spid="_x0000_s38190" name="Equation" r:id="rId4" imgW="2158920" imgH="342720" progId="Equation.3">
                  <p:embed/>
                </p:oleObj>
              </mc:Choice>
              <mc:Fallback>
                <p:oleObj name="Equation" r:id="rId4" imgW="2158920" imgH="342720" progId="Equation.3">
                  <p:embed/>
                  <p:pic>
                    <p:nvPicPr>
                      <p:cNvPr id="0" name="Picture 14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9282" y="5125887"/>
                        <a:ext cx="3957637" cy="6286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33794" name="Rectangle 2"/>
          <p:cNvSpPr>
            <a:spLocks noGrp="1" noChangeArrowheads="1"/>
          </p:cNvSpPr>
          <p:nvPr>
            <p:ph type="title"/>
          </p:nvPr>
        </p:nvSpPr>
        <p:spPr/>
        <p:txBody>
          <a:bodyPr/>
          <a:lstStyle/>
          <a:p>
            <a:r>
              <a:rPr lang="en-US"/>
              <a:t>Parameters estimation</a:t>
            </a:r>
            <a:endParaRPr lang="en-US" altLang="zh-CN"/>
          </a:p>
        </p:txBody>
      </p:sp>
      <p:sp>
        <p:nvSpPr>
          <p:cNvPr id="33795" name="Rectangle 3"/>
          <p:cNvSpPr>
            <a:spLocks noGrp="1" noChangeArrowheads="1"/>
          </p:cNvSpPr>
          <p:nvPr>
            <p:ph type="body" idx="4294967295"/>
          </p:nvPr>
        </p:nvSpPr>
        <p:spPr>
          <a:xfrm>
            <a:off x="595320" y="2148152"/>
            <a:ext cx="8229600" cy="4525963"/>
          </a:xfrm>
        </p:spPr>
        <p:txBody>
          <a:bodyPr/>
          <a:lstStyle/>
          <a:p>
            <a:endParaRPr lang="en-US" altLang="zh-CN" sz="2600" dirty="0" smtClean="0">
              <a:latin typeface="Times New Roman" charset="0"/>
            </a:endParaRPr>
          </a:p>
          <a:p>
            <a:endParaRPr lang="en-US" altLang="zh-CN" sz="2200" dirty="0" smtClean="0">
              <a:latin typeface="Times New Roman" charset="0"/>
            </a:endParaRPr>
          </a:p>
          <a:p>
            <a:r>
              <a:rPr lang="en-US" altLang="zh-CN" sz="2200" dirty="0" smtClean="0"/>
              <a:t>We can estimate P</a:t>
            </a:r>
            <a:r>
              <a:rPr lang="en-US" altLang="zh-CN" sz="2200" dirty="0"/>
              <a:t>(c</a:t>
            </a:r>
            <a:r>
              <a:rPr lang="en-US" altLang="zh-CN" sz="2200" baseline="-25000" dirty="0"/>
              <a:t>j</a:t>
            </a:r>
            <a:r>
              <a:rPr lang="en-US" altLang="zh-CN" sz="2200" dirty="0" smtClean="0"/>
              <a:t>) &amp; </a:t>
            </a:r>
            <a:r>
              <a:rPr lang="en-US" altLang="zh-CN" sz="2200" dirty="0"/>
              <a:t>P(x</a:t>
            </a:r>
            <a:r>
              <a:rPr lang="en-US" altLang="zh-CN" sz="2200" baseline="-25000" dirty="0"/>
              <a:t>1</a:t>
            </a:r>
            <a:r>
              <a:rPr lang="en-US" altLang="zh-CN" sz="2200" dirty="0"/>
              <a:t>,x</a:t>
            </a:r>
            <a:r>
              <a:rPr lang="en-US" altLang="zh-CN" sz="2200" baseline="-25000" dirty="0"/>
              <a:t>2</a:t>
            </a:r>
            <a:r>
              <a:rPr lang="en-US" altLang="zh-CN" sz="2200" dirty="0"/>
              <a:t>,…,x</a:t>
            </a:r>
            <a:r>
              <a:rPr lang="en-US" altLang="zh-CN" sz="2200" baseline="-25000" dirty="0"/>
              <a:t>n</a:t>
            </a:r>
            <a:r>
              <a:rPr lang="en-US" altLang="zh-CN" sz="2200" dirty="0"/>
              <a:t>|c</a:t>
            </a:r>
            <a:r>
              <a:rPr lang="en-US" altLang="zh-CN" sz="2200" baseline="-25000" dirty="0"/>
              <a:t>j</a:t>
            </a:r>
            <a:r>
              <a:rPr lang="en-US" altLang="zh-CN" sz="2200" dirty="0" smtClean="0"/>
              <a:t>) from the training examples</a:t>
            </a:r>
          </a:p>
          <a:p>
            <a:endParaRPr lang="en-US" altLang="zh-CN" sz="2200" dirty="0" smtClean="0">
              <a:solidFill>
                <a:srgbClr val="FF0000"/>
              </a:solidFill>
            </a:endParaRPr>
          </a:p>
          <a:p>
            <a:r>
              <a:rPr lang="en-US" altLang="zh-CN" sz="2200" dirty="0" smtClean="0">
                <a:solidFill>
                  <a:srgbClr val="FF0000"/>
                </a:solidFill>
              </a:rPr>
              <a:t>Independence </a:t>
            </a:r>
            <a:r>
              <a:rPr lang="en-US" altLang="zh-CN" sz="2200" dirty="0">
                <a:solidFill>
                  <a:srgbClr val="FF0000"/>
                </a:solidFill>
              </a:rPr>
              <a:t>Assumption</a:t>
            </a:r>
            <a:r>
              <a:rPr lang="en-US" altLang="zh-CN" sz="2400" dirty="0">
                <a:sym typeface="Symbol" charset="0"/>
              </a:rPr>
              <a:t>: attribute values are conditionally independent given the target value: </a:t>
            </a:r>
            <a:r>
              <a:rPr lang="en-US" altLang="zh-CN" sz="2400" b="1" i="1" dirty="0">
                <a:solidFill>
                  <a:srgbClr val="FF0000"/>
                </a:solidFill>
                <a:sym typeface="Symbol" charset="0"/>
              </a:rPr>
              <a:t>naïve</a:t>
            </a:r>
            <a:r>
              <a:rPr lang="en-US" altLang="zh-CN" sz="2400" dirty="0">
                <a:sym typeface="Symbol" charset="0"/>
              </a:rPr>
              <a:t> </a:t>
            </a:r>
            <a:r>
              <a:rPr lang="en-US" altLang="zh-CN" sz="2400" i="1" dirty="0">
                <a:solidFill>
                  <a:srgbClr val="FF0000"/>
                </a:solidFill>
                <a:sym typeface="Symbol" charset="0"/>
              </a:rPr>
              <a:t>Bayes</a:t>
            </a:r>
            <a:r>
              <a:rPr lang="en-US" altLang="zh-CN" sz="2400" dirty="0">
                <a:sym typeface="Symbol" charset="0"/>
              </a:rPr>
              <a:t>.</a:t>
            </a:r>
          </a:p>
        </p:txBody>
      </p:sp>
    </p:spTree>
    <p:extLst>
      <p:ext uri="{BB962C8B-B14F-4D97-AF65-F5344CB8AC3E}">
        <p14:creationId xmlns:p14="http://schemas.microsoft.com/office/powerpoint/2010/main" val="9658460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872067" y="2760944"/>
            <a:ext cx="7408333" cy="3450696"/>
          </a:xfrm>
        </p:spPr>
        <p:txBody>
          <a:bodyPr>
            <a:normAutofit fontScale="92500"/>
          </a:bodyPr>
          <a:lstStyle/>
          <a:p>
            <a:pPr>
              <a:lnSpc>
                <a:spcPct val="90000"/>
              </a:lnSpc>
            </a:pPr>
            <a:r>
              <a:rPr lang="en-US" i="1" dirty="0">
                <a:solidFill>
                  <a:srgbClr val="FF0000"/>
                </a:solidFill>
              </a:rPr>
              <a:t>Incrementality:</a:t>
            </a:r>
            <a:r>
              <a:rPr lang="en-US" dirty="0"/>
              <a:t> with each training example, the prior and the likelihood can be updated dynamically: flexible and robust to errors</a:t>
            </a:r>
            <a:r>
              <a:rPr lang="en-US" dirty="0" smtClean="0"/>
              <a:t>.</a:t>
            </a:r>
          </a:p>
          <a:p>
            <a:pPr>
              <a:lnSpc>
                <a:spcPct val="90000"/>
              </a:lnSpc>
            </a:pPr>
            <a:endParaRPr lang="en-US" dirty="0" smtClean="0"/>
          </a:p>
          <a:p>
            <a:pPr>
              <a:lnSpc>
                <a:spcPct val="90000"/>
              </a:lnSpc>
            </a:pPr>
            <a:r>
              <a:rPr lang="en-US" i="1" dirty="0">
                <a:solidFill>
                  <a:srgbClr val="FF0000"/>
                </a:solidFill>
              </a:rPr>
              <a:t>Combines prior knowledge and observed data:</a:t>
            </a:r>
            <a:r>
              <a:rPr lang="en-US" dirty="0"/>
              <a:t> prior probability of a hypothesis multiplied with probability of the hypothesis given the training </a:t>
            </a:r>
            <a:r>
              <a:rPr lang="en-US" dirty="0" smtClean="0"/>
              <a:t>data</a:t>
            </a:r>
          </a:p>
          <a:p>
            <a:pPr>
              <a:lnSpc>
                <a:spcPct val="90000"/>
              </a:lnSpc>
            </a:pPr>
            <a:endParaRPr lang="en-US" dirty="0" smtClean="0"/>
          </a:p>
          <a:p>
            <a:pPr>
              <a:lnSpc>
                <a:spcPct val="90000"/>
              </a:lnSpc>
            </a:pPr>
            <a:r>
              <a:rPr lang="en-US" i="1" dirty="0">
                <a:solidFill>
                  <a:srgbClr val="FF0000"/>
                </a:solidFill>
              </a:rPr>
              <a:t>Probabilistic hypothesis:</a:t>
            </a:r>
            <a:r>
              <a:rPr lang="en-US" dirty="0"/>
              <a:t> outputs not only a classification, but a probability distribution over all classes</a:t>
            </a:r>
          </a:p>
        </p:txBody>
      </p:sp>
      <p:sp>
        <p:nvSpPr>
          <p:cNvPr id="43010" name="Rectangle 2"/>
          <p:cNvSpPr>
            <a:spLocks noGrp="1" noChangeArrowheads="1"/>
          </p:cNvSpPr>
          <p:nvPr>
            <p:ph type="title"/>
          </p:nvPr>
        </p:nvSpPr>
        <p:spPr>
          <a:xfrm>
            <a:off x="741351" y="489321"/>
            <a:ext cx="7696200" cy="1295400"/>
          </a:xfrm>
        </p:spPr>
        <p:txBody>
          <a:bodyPr>
            <a:noAutofit/>
          </a:bodyPr>
          <a:lstStyle/>
          <a:p>
            <a:r>
              <a:rPr lang="en-US" dirty="0" smtClean="0"/>
              <a:t>Some features..</a:t>
            </a:r>
            <a:endParaRPr lang="en-US" dirty="0"/>
          </a:p>
        </p:txBody>
      </p:sp>
    </p:spTree>
    <p:extLst>
      <p:ext uri="{BB962C8B-B14F-4D97-AF65-F5344CB8AC3E}">
        <p14:creationId xmlns:p14="http://schemas.microsoft.com/office/powerpoint/2010/main" val="2258439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a:t>
            </a:r>
            <a:br>
              <a:rPr lang="en-US" altLang="zh-CN" dirty="0" smtClean="0"/>
            </a:br>
            <a:r>
              <a:rPr lang="en-US" altLang="zh-CN" dirty="0" smtClean="0"/>
              <a:t>Decision trees</a:t>
            </a:r>
            <a:endParaRPr lang="en-US" altLang="zh-CN" dirty="0"/>
          </a:p>
        </p:txBody>
      </p:sp>
    </p:spTree>
    <p:extLst>
      <p:ext uri="{BB962C8B-B14F-4D97-AF65-F5344CB8AC3E}">
        <p14:creationId xmlns:p14="http://schemas.microsoft.com/office/powerpoint/2010/main" val="10452209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10656" y="1501003"/>
            <a:ext cx="8305800" cy="5181600"/>
          </a:xfrm>
        </p:spPr>
        <p:txBody>
          <a:bodyPr/>
          <a:lstStyle/>
          <a:p>
            <a:pPr>
              <a:buFontTx/>
              <a:buNone/>
            </a:pPr>
            <a:endParaRPr lang="en-US" b="1" dirty="0" smtClean="0">
              <a:solidFill>
                <a:schemeClr val="accent2"/>
              </a:solidFill>
            </a:endParaRPr>
          </a:p>
          <a:p>
            <a:pPr>
              <a:buFontTx/>
              <a:buNone/>
            </a:pPr>
            <a:r>
              <a:rPr lang="en-US" b="1" dirty="0" smtClean="0">
                <a:solidFill>
                  <a:schemeClr val="accent2"/>
                </a:solidFill>
              </a:rPr>
              <a:t>Traditional </a:t>
            </a:r>
            <a:r>
              <a:rPr lang="en-US" b="1" dirty="0">
                <a:solidFill>
                  <a:schemeClr val="accent2"/>
                </a:solidFill>
              </a:rPr>
              <a:t>Programming</a:t>
            </a:r>
          </a:p>
          <a:p>
            <a:endParaRPr lang="en-US" dirty="0"/>
          </a:p>
          <a:p>
            <a:endParaRPr lang="en-US" dirty="0"/>
          </a:p>
          <a:p>
            <a:endParaRPr lang="en-US" dirty="0"/>
          </a:p>
          <a:p>
            <a:endParaRPr lang="en-US" b="1" dirty="0">
              <a:solidFill>
                <a:schemeClr val="accent2"/>
              </a:solidFill>
            </a:endParaRPr>
          </a:p>
          <a:p>
            <a:pPr>
              <a:buFontTx/>
              <a:buNone/>
            </a:pPr>
            <a:r>
              <a:rPr lang="en-US" b="1" dirty="0">
                <a:solidFill>
                  <a:schemeClr val="accent2"/>
                </a:solidFill>
              </a:rPr>
              <a:t> </a:t>
            </a:r>
            <a:r>
              <a:rPr lang="en-US" b="1" dirty="0" smtClean="0">
                <a:solidFill>
                  <a:schemeClr val="accent2"/>
                </a:solidFill>
              </a:rPr>
              <a:t> </a:t>
            </a:r>
          </a:p>
          <a:p>
            <a:pPr>
              <a:buFontTx/>
              <a:buNone/>
            </a:pPr>
            <a:r>
              <a:rPr lang="en-US" b="1" dirty="0" smtClean="0">
                <a:solidFill>
                  <a:schemeClr val="accent2"/>
                </a:solidFill>
              </a:rPr>
              <a:t>Machine </a:t>
            </a:r>
            <a:r>
              <a:rPr lang="en-US" b="1" dirty="0">
                <a:solidFill>
                  <a:schemeClr val="accent2"/>
                </a:solidFill>
              </a:rPr>
              <a:t>Learning</a:t>
            </a:r>
          </a:p>
        </p:txBody>
      </p:sp>
      <p:sp>
        <p:nvSpPr>
          <p:cNvPr id="3076" name="Rectangle 4"/>
          <p:cNvSpPr>
            <a:spLocks noChangeArrowheads="1"/>
          </p:cNvSpPr>
          <p:nvPr/>
        </p:nvSpPr>
        <p:spPr bwMode="auto">
          <a:xfrm>
            <a:off x="3267316" y="2723612"/>
            <a:ext cx="2667000" cy="1524000"/>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algn="ctr"/>
            <a:r>
              <a:rPr lang="en-US" sz="3200"/>
              <a:t>Computer</a:t>
            </a:r>
          </a:p>
        </p:txBody>
      </p:sp>
      <p:sp>
        <p:nvSpPr>
          <p:cNvPr id="3078" name="Line 6"/>
          <p:cNvSpPr>
            <a:spLocks noChangeShapeType="1"/>
          </p:cNvSpPr>
          <p:nvPr/>
        </p:nvSpPr>
        <p:spPr bwMode="auto">
          <a:xfrm>
            <a:off x="2352916" y="318081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79" name="Line 7"/>
          <p:cNvSpPr>
            <a:spLocks noChangeShapeType="1"/>
          </p:cNvSpPr>
          <p:nvPr/>
        </p:nvSpPr>
        <p:spPr bwMode="auto">
          <a:xfrm>
            <a:off x="2352916" y="386661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80" name="Line 8"/>
          <p:cNvSpPr>
            <a:spLocks noChangeShapeType="1"/>
          </p:cNvSpPr>
          <p:nvPr/>
        </p:nvSpPr>
        <p:spPr bwMode="auto">
          <a:xfrm>
            <a:off x="5934316" y="3409412"/>
            <a:ext cx="7620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82" name="Text Box 10"/>
          <p:cNvSpPr txBox="1">
            <a:spLocks noChangeArrowheads="1"/>
          </p:cNvSpPr>
          <p:nvPr/>
        </p:nvSpPr>
        <p:spPr bwMode="auto">
          <a:xfrm>
            <a:off x="1270241" y="2815687"/>
            <a:ext cx="1041400" cy="579438"/>
          </a:xfrm>
          <a:prstGeom prst="rect">
            <a:avLst/>
          </a:prstGeom>
          <a:noFill/>
          <a:ln w="9525">
            <a:noFill/>
            <a:miter lim="800000"/>
            <a:headEnd/>
            <a:tailEnd/>
          </a:ln>
          <a:effectLst/>
        </p:spPr>
        <p:txBody>
          <a:bodyPr wrap="none">
            <a:prstTxWarp prst="textNoShape">
              <a:avLst/>
            </a:prstTxWarp>
            <a:spAutoFit/>
          </a:bodyPr>
          <a:lstStyle/>
          <a:p>
            <a:r>
              <a:rPr lang="en-US" sz="3200"/>
              <a:t>Data</a:t>
            </a:r>
          </a:p>
        </p:txBody>
      </p:sp>
      <p:sp>
        <p:nvSpPr>
          <p:cNvPr id="3083" name="Text Box 11"/>
          <p:cNvSpPr txBox="1">
            <a:spLocks noChangeArrowheads="1"/>
          </p:cNvSpPr>
          <p:nvPr/>
        </p:nvSpPr>
        <p:spPr bwMode="auto">
          <a:xfrm>
            <a:off x="600316" y="3485612"/>
            <a:ext cx="1739900" cy="579438"/>
          </a:xfrm>
          <a:prstGeom prst="rect">
            <a:avLst/>
          </a:prstGeom>
          <a:noFill/>
          <a:ln w="9525">
            <a:noFill/>
            <a:miter lim="800000"/>
            <a:headEnd/>
            <a:tailEnd/>
          </a:ln>
          <a:effectLst/>
        </p:spPr>
        <p:txBody>
          <a:bodyPr wrap="none">
            <a:prstTxWarp prst="textNoShape">
              <a:avLst/>
            </a:prstTxWarp>
            <a:spAutoFit/>
          </a:bodyPr>
          <a:lstStyle/>
          <a:p>
            <a:r>
              <a:rPr lang="en-US" sz="3200"/>
              <a:t>Program</a:t>
            </a:r>
          </a:p>
        </p:txBody>
      </p:sp>
      <p:sp>
        <p:nvSpPr>
          <p:cNvPr id="3084" name="Text Box 12"/>
          <p:cNvSpPr txBox="1">
            <a:spLocks noChangeArrowheads="1"/>
          </p:cNvSpPr>
          <p:nvPr/>
        </p:nvSpPr>
        <p:spPr bwMode="auto">
          <a:xfrm>
            <a:off x="6696316" y="3104612"/>
            <a:ext cx="1401763" cy="579438"/>
          </a:xfrm>
          <a:prstGeom prst="rect">
            <a:avLst/>
          </a:prstGeom>
          <a:noFill/>
          <a:ln w="9525">
            <a:noFill/>
            <a:miter lim="800000"/>
            <a:headEnd/>
            <a:tailEnd/>
          </a:ln>
          <a:effectLst/>
        </p:spPr>
        <p:txBody>
          <a:bodyPr wrap="none">
            <a:prstTxWarp prst="textNoShape">
              <a:avLst/>
            </a:prstTxWarp>
            <a:spAutoFit/>
          </a:bodyPr>
          <a:lstStyle/>
          <a:p>
            <a:r>
              <a:rPr lang="en-US" sz="3200"/>
              <a:t>Output</a:t>
            </a:r>
          </a:p>
        </p:txBody>
      </p:sp>
      <p:sp>
        <p:nvSpPr>
          <p:cNvPr id="3091" name="Rectangle 19"/>
          <p:cNvSpPr>
            <a:spLocks noChangeArrowheads="1"/>
          </p:cNvSpPr>
          <p:nvPr/>
        </p:nvSpPr>
        <p:spPr bwMode="auto">
          <a:xfrm>
            <a:off x="3282456" y="4932462"/>
            <a:ext cx="2667000" cy="1524000"/>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algn="ctr"/>
            <a:r>
              <a:rPr lang="en-US" sz="3200"/>
              <a:t>Computer</a:t>
            </a:r>
          </a:p>
        </p:txBody>
      </p:sp>
      <p:sp>
        <p:nvSpPr>
          <p:cNvPr id="3092" name="Line 20"/>
          <p:cNvSpPr>
            <a:spLocks noChangeShapeType="1"/>
          </p:cNvSpPr>
          <p:nvPr/>
        </p:nvSpPr>
        <p:spPr bwMode="auto">
          <a:xfrm>
            <a:off x="2368056" y="538966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3" name="Line 21"/>
          <p:cNvSpPr>
            <a:spLocks noChangeShapeType="1"/>
          </p:cNvSpPr>
          <p:nvPr/>
        </p:nvSpPr>
        <p:spPr bwMode="auto">
          <a:xfrm>
            <a:off x="2368056" y="607546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4" name="Line 22"/>
          <p:cNvSpPr>
            <a:spLocks noChangeShapeType="1"/>
          </p:cNvSpPr>
          <p:nvPr/>
        </p:nvSpPr>
        <p:spPr bwMode="auto">
          <a:xfrm>
            <a:off x="5949456" y="5618262"/>
            <a:ext cx="7620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5" name="Text Box 23"/>
          <p:cNvSpPr txBox="1">
            <a:spLocks noChangeArrowheads="1"/>
          </p:cNvSpPr>
          <p:nvPr/>
        </p:nvSpPr>
        <p:spPr bwMode="auto">
          <a:xfrm>
            <a:off x="1285381" y="5024537"/>
            <a:ext cx="1041400" cy="579438"/>
          </a:xfrm>
          <a:prstGeom prst="rect">
            <a:avLst/>
          </a:prstGeom>
          <a:noFill/>
          <a:ln w="9525">
            <a:noFill/>
            <a:miter lim="800000"/>
            <a:headEnd/>
            <a:tailEnd/>
          </a:ln>
          <a:effectLst/>
        </p:spPr>
        <p:txBody>
          <a:bodyPr wrap="none">
            <a:prstTxWarp prst="textNoShape">
              <a:avLst/>
            </a:prstTxWarp>
            <a:spAutoFit/>
          </a:bodyPr>
          <a:lstStyle/>
          <a:p>
            <a:r>
              <a:rPr lang="en-US" sz="3200"/>
              <a:t>Data</a:t>
            </a:r>
          </a:p>
        </p:txBody>
      </p:sp>
      <p:sp>
        <p:nvSpPr>
          <p:cNvPr id="3096" name="Text Box 24"/>
          <p:cNvSpPr txBox="1">
            <a:spLocks noChangeArrowheads="1"/>
          </p:cNvSpPr>
          <p:nvPr/>
        </p:nvSpPr>
        <p:spPr bwMode="auto">
          <a:xfrm>
            <a:off x="920256" y="5770662"/>
            <a:ext cx="1401763" cy="579438"/>
          </a:xfrm>
          <a:prstGeom prst="rect">
            <a:avLst/>
          </a:prstGeom>
          <a:noFill/>
          <a:ln w="9525">
            <a:noFill/>
            <a:miter lim="800000"/>
            <a:headEnd/>
            <a:tailEnd/>
          </a:ln>
          <a:effectLst/>
        </p:spPr>
        <p:txBody>
          <a:bodyPr wrap="none">
            <a:prstTxWarp prst="textNoShape">
              <a:avLst/>
            </a:prstTxWarp>
            <a:spAutoFit/>
          </a:bodyPr>
          <a:lstStyle/>
          <a:p>
            <a:r>
              <a:rPr lang="en-US" sz="3200"/>
              <a:t>Output</a:t>
            </a:r>
          </a:p>
        </p:txBody>
      </p:sp>
      <p:sp>
        <p:nvSpPr>
          <p:cNvPr id="3097" name="Text Box 25"/>
          <p:cNvSpPr txBox="1">
            <a:spLocks noChangeArrowheads="1"/>
          </p:cNvSpPr>
          <p:nvPr/>
        </p:nvSpPr>
        <p:spPr bwMode="auto">
          <a:xfrm>
            <a:off x="6711456" y="5313462"/>
            <a:ext cx="1739900" cy="579438"/>
          </a:xfrm>
          <a:prstGeom prst="rect">
            <a:avLst/>
          </a:prstGeom>
          <a:noFill/>
          <a:ln w="9525">
            <a:noFill/>
            <a:miter lim="800000"/>
            <a:headEnd/>
            <a:tailEnd/>
          </a:ln>
          <a:effectLst/>
        </p:spPr>
        <p:txBody>
          <a:bodyPr wrap="none">
            <a:prstTxWarp prst="textNoShape">
              <a:avLst/>
            </a:prstTxWarp>
            <a:spAutoFit/>
          </a:bodyPr>
          <a:lstStyle/>
          <a:p>
            <a:r>
              <a:rPr lang="en-US" sz="3200"/>
              <a:t>Program</a:t>
            </a:r>
          </a:p>
        </p:txBody>
      </p:sp>
      <p:sp>
        <p:nvSpPr>
          <p:cNvPr id="17" name="標題 1"/>
          <p:cNvSpPr>
            <a:spLocks noGrp="1"/>
          </p:cNvSpPr>
          <p:nvPr>
            <p:ph type="title"/>
          </p:nvPr>
        </p:nvSpPr>
        <p:spPr>
          <a:xfrm>
            <a:off x="457200" y="338328"/>
            <a:ext cx="8229600" cy="1252728"/>
          </a:xfrm>
        </p:spPr>
        <p:txBody>
          <a:bodyPr/>
          <a:lstStyle/>
          <a:p>
            <a:r>
              <a:rPr lang="en-US" altLang="zh-TW" dirty="0" smtClean="0"/>
              <a:t>What is machine learning?</a:t>
            </a:r>
            <a:endParaRPr lang="zh-TW"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Example of a Decision Tree</a:t>
            </a:r>
          </a:p>
        </p:txBody>
      </p:sp>
      <p:grpSp>
        <p:nvGrpSpPr>
          <p:cNvPr id="17411" name="Group 3"/>
          <p:cNvGrpSpPr>
            <a:grpSpLocks/>
          </p:cNvGrpSpPr>
          <p:nvPr/>
        </p:nvGrpSpPr>
        <p:grpSpPr bwMode="auto">
          <a:xfrm>
            <a:off x="304800" y="1720850"/>
            <a:ext cx="3587750" cy="4311650"/>
            <a:chOff x="288" y="951"/>
            <a:chExt cx="2260" cy="2716"/>
          </a:xfrm>
        </p:grpSpPr>
        <p:graphicFrame>
          <p:nvGraphicFramePr>
            <p:cNvPr id="17412"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58606" name="Document" r:id="rId3" imgW="5405040" imgH="5780160" progId="Word.Document.8">
                    <p:embed/>
                  </p:oleObj>
                </mc:Choice>
                <mc:Fallback>
                  <p:oleObj name="Document" r:id="rId3" imgW="5405040" imgH="578016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413" name="Text Box 5"/>
            <p:cNvSpPr txBox="1">
              <a:spLocks noChangeArrowheads="1"/>
            </p:cNvSpPr>
            <p:nvPr/>
          </p:nvSpPr>
          <p:spPr bwMode="auto">
            <a:xfrm rot="-2416809">
              <a:off x="672"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categorical</a:t>
              </a:r>
              <a:endParaRPr lang="en-US" sz="1600" b="1">
                <a:solidFill>
                  <a:schemeClr val="bg2"/>
                </a:solidFill>
              </a:endParaRPr>
            </a:p>
          </p:txBody>
        </p:sp>
        <p:sp>
          <p:nvSpPr>
            <p:cNvPr id="17414" name="Text Box 6"/>
            <p:cNvSpPr txBox="1">
              <a:spLocks noChangeArrowheads="1"/>
            </p:cNvSpPr>
            <p:nvPr/>
          </p:nvSpPr>
          <p:spPr bwMode="auto">
            <a:xfrm rot="-2416809">
              <a:off x="1104"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categorical</a:t>
              </a:r>
              <a:endParaRPr lang="en-US" sz="1600" b="1">
                <a:solidFill>
                  <a:schemeClr val="bg2"/>
                </a:solidFill>
              </a:endParaRPr>
            </a:p>
          </p:txBody>
        </p:sp>
        <p:sp>
          <p:nvSpPr>
            <p:cNvPr id="17415" name="Text Box 7"/>
            <p:cNvSpPr txBox="1">
              <a:spLocks noChangeArrowheads="1"/>
            </p:cNvSpPr>
            <p:nvPr/>
          </p:nvSpPr>
          <p:spPr bwMode="auto">
            <a:xfrm rot="-2416809">
              <a:off x="1632" y="951"/>
              <a:ext cx="8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continuous</a:t>
              </a:r>
              <a:endParaRPr lang="en-US" sz="1600" b="1">
                <a:solidFill>
                  <a:schemeClr val="bg2"/>
                </a:solidFill>
              </a:endParaRPr>
            </a:p>
          </p:txBody>
        </p:sp>
        <p:sp>
          <p:nvSpPr>
            <p:cNvPr id="17416" name="Text Box 8"/>
            <p:cNvSpPr txBox="1">
              <a:spLocks noChangeArrowheads="1"/>
            </p:cNvSpPr>
            <p:nvPr/>
          </p:nvSpPr>
          <p:spPr bwMode="auto">
            <a:xfrm rot="-2416809">
              <a:off x="2112" y="1047"/>
              <a:ext cx="4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class</a:t>
              </a:r>
              <a:endParaRPr lang="en-US" sz="1600" b="1">
                <a:solidFill>
                  <a:schemeClr val="bg2"/>
                </a:solidFill>
              </a:endParaRPr>
            </a:p>
          </p:txBody>
        </p:sp>
      </p:grpSp>
      <p:sp>
        <p:nvSpPr>
          <p:cNvPr id="17417" name="Line 9"/>
          <p:cNvSpPr>
            <a:spLocks noChangeShapeType="1"/>
          </p:cNvSpPr>
          <p:nvPr/>
        </p:nvSpPr>
        <p:spPr bwMode="auto">
          <a:xfrm>
            <a:off x="7042150" y="485457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8" name="Line 10"/>
          <p:cNvSpPr>
            <a:spLocks noChangeShapeType="1"/>
          </p:cNvSpPr>
          <p:nvPr/>
        </p:nvSpPr>
        <p:spPr bwMode="auto">
          <a:xfrm flipH="1">
            <a:off x="5911850" y="485457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9" name="Line 11"/>
          <p:cNvSpPr>
            <a:spLocks noChangeShapeType="1"/>
          </p:cNvSpPr>
          <p:nvPr/>
        </p:nvSpPr>
        <p:spPr bwMode="auto">
          <a:xfrm flipH="1">
            <a:off x="6557963" y="406082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0" name="Line 12"/>
          <p:cNvSpPr>
            <a:spLocks noChangeShapeType="1"/>
          </p:cNvSpPr>
          <p:nvPr/>
        </p:nvSpPr>
        <p:spPr bwMode="auto">
          <a:xfrm>
            <a:off x="7769225" y="406082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1" name="Line 13"/>
          <p:cNvSpPr>
            <a:spLocks noChangeShapeType="1"/>
          </p:cNvSpPr>
          <p:nvPr/>
        </p:nvSpPr>
        <p:spPr bwMode="auto">
          <a:xfrm>
            <a:off x="6719888"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2" name="Line 14"/>
          <p:cNvSpPr>
            <a:spLocks noChangeShapeType="1"/>
          </p:cNvSpPr>
          <p:nvPr/>
        </p:nvSpPr>
        <p:spPr bwMode="auto">
          <a:xfrm flipH="1">
            <a:off x="5346700"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3" name="Text Box 15"/>
          <p:cNvSpPr txBox="1">
            <a:spLocks noChangeArrowheads="1"/>
          </p:cNvSpPr>
          <p:nvPr/>
        </p:nvSpPr>
        <p:spPr bwMode="auto">
          <a:xfrm>
            <a:off x="5864225" y="307022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17424" name="Text Box 16"/>
          <p:cNvSpPr txBox="1">
            <a:spLocks noChangeArrowheads="1"/>
          </p:cNvSpPr>
          <p:nvPr/>
        </p:nvSpPr>
        <p:spPr bwMode="auto">
          <a:xfrm>
            <a:off x="6880225" y="379730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17425" name="Text Box 17"/>
          <p:cNvSpPr txBox="1">
            <a:spLocks noChangeArrowheads="1"/>
          </p:cNvSpPr>
          <p:nvPr/>
        </p:nvSpPr>
        <p:spPr bwMode="auto">
          <a:xfrm>
            <a:off x="6154738" y="458946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17426" name="AutoShape 18"/>
          <p:cNvSpPr>
            <a:spLocks noChangeArrowheads="1"/>
          </p:cNvSpPr>
          <p:nvPr/>
        </p:nvSpPr>
        <p:spPr bwMode="auto">
          <a:xfrm>
            <a:off x="7081838" y="5378450"/>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7" name="Text Box 19"/>
          <p:cNvSpPr txBox="1">
            <a:spLocks noChangeArrowheads="1"/>
          </p:cNvSpPr>
          <p:nvPr/>
        </p:nvSpPr>
        <p:spPr bwMode="auto">
          <a:xfrm>
            <a:off x="7005638" y="537845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17428" name="AutoShape 20"/>
          <p:cNvSpPr>
            <a:spLocks noChangeArrowheads="1"/>
          </p:cNvSpPr>
          <p:nvPr/>
        </p:nvSpPr>
        <p:spPr bwMode="auto">
          <a:xfrm>
            <a:off x="5589588" y="5395913"/>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9" name="Text Box 21"/>
          <p:cNvSpPr txBox="1">
            <a:spLocks noChangeArrowheads="1"/>
          </p:cNvSpPr>
          <p:nvPr/>
        </p:nvSpPr>
        <p:spPr bwMode="auto">
          <a:xfrm>
            <a:off x="5686425" y="538162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17430" name="AutoShape 22"/>
          <p:cNvSpPr>
            <a:spLocks noChangeArrowheads="1"/>
          </p:cNvSpPr>
          <p:nvPr/>
        </p:nvSpPr>
        <p:spPr bwMode="auto">
          <a:xfrm>
            <a:off x="5024438" y="381158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1" name="Text Box 23"/>
          <p:cNvSpPr txBox="1">
            <a:spLocks noChangeArrowheads="1"/>
          </p:cNvSpPr>
          <p:nvPr/>
        </p:nvSpPr>
        <p:spPr bwMode="auto">
          <a:xfrm>
            <a:off x="5119688" y="37973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17432" name="AutoShape 24"/>
          <p:cNvSpPr>
            <a:spLocks noChangeArrowheads="1"/>
          </p:cNvSpPr>
          <p:nvPr/>
        </p:nvSpPr>
        <p:spPr bwMode="auto">
          <a:xfrm>
            <a:off x="7920038" y="461645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3" name="Text Box 25"/>
          <p:cNvSpPr txBox="1">
            <a:spLocks noChangeArrowheads="1"/>
          </p:cNvSpPr>
          <p:nvPr/>
        </p:nvSpPr>
        <p:spPr bwMode="auto">
          <a:xfrm>
            <a:off x="7996238" y="4616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17434" name="Text Box 26"/>
          <p:cNvSpPr txBox="1">
            <a:spLocks noChangeArrowheads="1"/>
          </p:cNvSpPr>
          <p:nvPr/>
        </p:nvSpPr>
        <p:spPr bwMode="auto">
          <a:xfrm>
            <a:off x="5137150" y="33337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17435" name="Text Box 27"/>
          <p:cNvSpPr txBox="1">
            <a:spLocks noChangeArrowheads="1"/>
          </p:cNvSpPr>
          <p:nvPr/>
        </p:nvSpPr>
        <p:spPr bwMode="auto">
          <a:xfrm>
            <a:off x="7002463" y="33337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17436" name="Text Box 28"/>
          <p:cNvSpPr txBox="1">
            <a:spLocks noChangeArrowheads="1"/>
          </p:cNvSpPr>
          <p:nvPr/>
        </p:nvSpPr>
        <p:spPr bwMode="auto">
          <a:xfrm>
            <a:off x="7985125" y="409892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17437" name="Text Box 29"/>
          <p:cNvSpPr txBox="1">
            <a:spLocks noChangeArrowheads="1"/>
          </p:cNvSpPr>
          <p:nvPr/>
        </p:nvSpPr>
        <p:spPr bwMode="auto">
          <a:xfrm>
            <a:off x="5768975" y="412750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17438" name="Text Box 30"/>
          <p:cNvSpPr txBox="1">
            <a:spLocks noChangeArrowheads="1"/>
          </p:cNvSpPr>
          <p:nvPr/>
        </p:nvSpPr>
        <p:spPr bwMode="auto">
          <a:xfrm>
            <a:off x="5389563"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17439" name="Text Box 31"/>
          <p:cNvSpPr txBox="1">
            <a:spLocks noChangeArrowheads="1"/>
          </p:cNvSpPr>
          <p:nvPr/>
        </p:nvSpPr>
        <p:spPr bwMode="auto">
          <a:xfrm>
            <a:off x="7164388"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sp>
        <p:nvSpPr>
          <p:cNvPr id="17440" name="Text Box 32"/>
          <p:cNvSpPr txBox="1">
            <a:spLocks noChangeArrowheads="1"/>
          </p:cNvSpPr>
          <p:nvPr/>
        </p:nvSpPr>
        <p:spPr bwMode="auto">
          <a:xfrm>
            <a:off x="6503988" y="2116138"/>
            <a:ext cx="2241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b="1" i="1">
                <a:solidFill>
                  <a:srgbClr val="FF0000"/>
                </a:solidFill>
              </a:rPr>
              <a:t>Splitting Attributes</a:t>
            </a:r>
          </a:p>
        </p:txBody>
      </p:sp>
      <p:sp>
        <p:nvSpPr>
          <p:cNvPr id="17441" name="Line 33"/>
          <p:cNvSpPr>
            <a:spLocks noChangeShapeType="1"/>
          </p:cNvSpPr>
          <p:nvPr/>
        </p:nvSpPr>
        <p:spPr bwMode="auto">
          <a:xfrm flipH="1">
            <a:off x="6881813" y="2497138"/>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2" name="AutoShape 34"/>
          <p:cNvSpPr>
            <a:spLocks noChangeArrowheads="1"/>
          </p:cNvSpPr>
          <p:nvPr/>
        </p:nvSpPr>
        <p:spPr bwMode="auto">
          <a:xfrm>
            <a:off x="3886200" y="415925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3" name="Line 35"/>
          <p:cNvSpPr>
            <a:spLocks noChangeShapeType="1"/>
          </p:cNvSpPr>
          <p:nvPr/>
        </p:nvSpPr>
        <p:spPr bwMode="auto">
          <a:xfrm>
            <a:off x="7494588" y="2497138"/>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4" name="Text Box 36"/>
          <p:cNvSpPr txBox="1">
            <a:spLocks noChangeArrowheads="1"/>
          </p:cNvSpPr>
          <p:nvPr/>
        </p:nvSpPr>
        <p:spPr bwMode="auto">
          <a:xfrm>
            <a:off x="838200" y="621665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Training Data</a:t>
            </a:r>
            <a:endParaRPr lang="en-US" sz="2000">
              <a:solidFill>
                <a:schemeClr val="bg2"/>
              </a:solidFill>
            </a:endParaRPr>
          </a:p>
        </p:txBody>
      </p:sp>
      <p:sp>
        <p:nvSpPr>
          <p:cNvPr id="17445" name="Text Box 37"/>
          <p:cNvSpPr txBox="1">
            <a:spLocks noChangeArrowheads="1"/>
          </p:cNvSpPr>
          <p:nvPr/>
        </p:nvSpPr>
        <p:spPr bwMode="auto">
          <a:xfrm>
            <a:off x="5105400" y="618490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Model:  Decision Tree</a:t>
            </a:r>
            <a:endParaRPr lang="en-US" sz="2000">
              <a:solidFill>
                <a:schemeClr val="bg2"/>
              </a:solidFill>
            </a:endParaRPr>
          </a:p>
        </p:txBody>
      </p:sp>
    </p:spTree>
    <p:extLst>
      <p:ext uri="{BB962C8B-B14F-4D97-AF65-F5344CB8AC3E}">
        <p14:creationId xmlns:p14="http://schemas.microsoft.com/office/powerpoint/2010/main" val="8344291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Apply Model to Test Data</a:t>
            </a:r>
          </a:p>
        </p:txBody>
      </p:sp>
      <p:grpSp>
        <p:nvGrpSpPr>
          <p:cNvPr id="20483" name="Group 3"/>
          <p:cNvGrpSpPr>
            <a:grpSpLocks/>
          </p:cNvGrpSpPr>
          <p:nvPr/>
        </p:nvGrpSpPr>
        <p:grpSpPr bwMode="auto">
          <a:xfrm>
            <a:off x="685800" y="2797175"/>
            <a:ext cx="4267200" cy="3298825"/>
            <a:chOff x="384" y="1584"/>
            <a:chExt cx="2451" cy="1694"/>
          </a:xfrm>
        </p:grpSpPr>
        <p:sp>
          <p:nvSpPr>
            <p:cNvPr id="204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04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04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04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4"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04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6"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04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8"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04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00"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0501"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0502"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20503"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0504"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0505"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0506"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pSp>
      <p:graphicFrame>
        <p:nvGraphicFramePr>
          <p:cNvPr id="20507"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61678"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0508"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0509" name="Text Box 29"/>
          <p:cNvSpPr txBox="1">
            <a:spLocks noChangeArrowheads="1"/>
          </p:cNvSpPr>
          <p:nvPr/>
        </p:nvSpPr>
        <p:spPr bwMode="auto">
          <a:xfrm>
            <a:off x="990600" y="1882775"/>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0" hangingPunct="0">
              <a:lnSpc>
                <a:spcPct val="80000"/>
              </a:lnSpc>
              <a:spcBef>
                <a:spcPct val="20000"/>
              </a:spcBef>
              <a:buClr>
                <a:schemeClr val="accent2"/>
              </a:buClr>
              <a:buSzPct val="75000"/>
              <a:buFont typeface="Monotype Sorts" charset="0"/>
              <a:buNone/>
            </a:pPr>
            <a:r>
              <a:rPr lang="en-US" sz="2000"/>
              <a:t>Start from the root of tree.</a:t>
            </a:r>
          </a:p>
        </p:txBody>
      </p:sp>
      <p:sp>
        <p:nvSpPr>
          <p:cNvPr id="20510" name="Line 30"/>
          <p:cNvSpPr>
            <a:spLocks noChangeShapeType="1"/>
          </p:cNvSpPr>
          <p:nvPr/>
        </p:nvSpPr>
        <p:spPr bwMode="auto">
          <a:xfrm>
            <a:off x="2133600" y="2263775"/>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08510018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Apply Model to Test Data</a:t>
            </a:r>
          </a:p>
        </p:txBody>
      </p:sp>
      <p:grpSp>
        <p:nvGrpSpPr>
          <p:cNvPr id="21507" name="Group 3"/>
          <p:cNvGrpSpPr>
            <a:grpSpLocks/>
          </p:cNvGrpSpPr>
          <p:nvPr/>
        </p:nvGrpSpPr>
        <p:grpSpPr bwMode="auto">
          <a:xfrm>
            <a:off x="685800" y="2797175"/>
            <a:ext cx="4267200" cy="3298825"/>
            <a:chOff x="384" y="1584"/>
            <a:chExt cx="2451" cy="1694"/>
          </a:xfrm>
        </p:grpSpPr>
        <p:sp>
          <p:nvSpPr>
            <p:cNvPr id="215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15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15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15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15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0"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15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2"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15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4"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1525"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1526"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21527"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1528"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1529"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1530"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pSp>
      <p:graphicFrame>
        <p:nvGraphicFramePr>
          <p:cNvPr id="21531"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62702"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1532"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1533" name="Line 29"/>
          <p:cNvSpPr>
            <a:spLocks noChangeShapeType="1"/>
          </p:cNvSpPr>
          <p:nvPr/>
        </p:nvSpPr>
        <p:spPr bwMode="auto">
          <a:xfrm flipH="1">
            <a:off x="2667000" y="2263775"/>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07305312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Apply Model to Test Data</a:t>
            </a:r>
          </a:p>
        </p:txBody>
      </p:sp>
      <p:sp>
        <p:nvSpPr>
          <p:cNvPr id="22531"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2"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3"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4" name="Line 6"/>
          <p:cNvSpPr>
            <a:spLocks noChangeShapeType="1"/>
          </p:cNvSpPr>
          <p:nvPr/>
        </p:nvSpPr>
        <p:spPr bwMode="auto">
          <a:xfrm>
            <a:off x="3695700" y="3957638"/>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5"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6"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7"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2538"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2539"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2540"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1"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2542"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3"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2544"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5"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2546"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7"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2548"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2549"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2550"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2551"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2552"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2553"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2554"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63726"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555"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2556" name="Line 28"/>
          <p:cNvSpPr>
            <a:spLocks noChangeShapeType="1"/>
          </p:cNvSpPr>
          <p:nvPr/>
        </p:nvSpPr>
        <p:spPr bwMode="auto">
          <a:xfrm flipH="1">
            <a:off x="3352800" y="2743200"/>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35188196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Apply Model to Test Data</a:t>
            </a:r>
          </a:p>
        </p:txBody>
      </p:sp>
      <p:sp>
        <p:nvSpPr>
          <p:cNvPr id="23555" name="Line 3"/>
          <p:cNvSpPr>
            <a:spLocks noChangeShapeType="1"/>
          </p:cNvSpPr>
          <p:nvPr/>
        </p:nvSpPr>
        <p:spPr bwMode="auto">
          <a:xfrm>
            <a:off x="2898775" y="49101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6" name="Line 4"/>
          <p:cNvSpPr>
            <a:spLocks noChangeShapeType="1"/>
          </p:cNvSpPr>
          <p:nvPr/>
        </p:nvSpPr>
        <p:spPr bwMode="auto">
          <a:xfrm flipH="1">
            <a:off x="1658938" y="49101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7" name="Line 5"/>
          <p:cNvSpPr>
            <a:spLocks noChangeShapeType="1"/>
          </p:cNvSpPr>
          <p:nvPr/>
        </p:nvSpPr>
        <p:spPr bwMode="auto">
          <a:xfrm flipH="1">
            <a:off x="2366963" y="39354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8" name="Line 6"/>
          <p:cNvSpPr>
            <a:spLocks noChangeShapeType="1"/>
          </p:cNvSpPr>
          <p:nvPr/>
        </p:nvSpPr>
        <p:spPr bwMode="auto">
          <a:xfrm>
            <a:off x="3695700" y="3935413"/>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9" name="Line 7"/>
          <p:cNvSpPr>
            <a:spLocks noChangeShapeType="1"/>
          </p:cNvSpPr>
          <p:nvPr/>
        </p:nvSpPr>
        <p:spPr bwMode="auto">
          <a:xfrm>
            <a:off x="2544763" y="30448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0" name="Line 8"/>
          <p:cNvSpPr>
            <a:spLocks noChangeShapeType="1"/>
          </p:cNvSpPr>
          <p:nvPr/>
        </p:nvSpPr>
        <p:spPr bwMode="auto">
          <a:xfrm flipH="1">
            <a:off x="1039813" y="30448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1" name="Text Box 9"/>
          <p:cNvSpPr txBox="1">
            <a:spLocks noChangeArrowheads="1"/>
          </p:cNvSpPr>
          <p:nvPr/>
        </p:nvSpPr>
        <p:spPr bwMode="auto">
          <a:xfrm>
            <a:off x="1606550" y="27209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3562" name="Text Box 10"/>
          <p:cNvSpPr txBox="1">
            <a:spLocks noChangeArrowheads="1"/>
          </p:cNvSpPr>
          <p:nvPr/>
        </p:nvSpPr>
        <p:spPr bwMode="auto">
          <a:xfrm>
            <a:off x="2720975" y="36131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3563" name="Text Box 11"/>
          <p:cNvSpPr txBox="1">
            <a:spLocks noChangeArrowheads="1"/>
          </p:cNvSpPr>
          <p:nvPr/>
        </p:nvSpPr>
        <p:spPr bwMode="auto">
          <a:xfrm>
            <a:off x="1925638" y="45847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3564" name="AutoShape 12"/>
          <p:cNvSpPr>
            <a:spLocks noChangeArrowheads="1"/>
          </p:cNvSpPr>
          <p:nvPr/>
        </p:nvSpPr>
        <p:spPr bwMode="auto">
          <a:xfrm>
            <a:off x="2941638" y="55530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5" name="Text Box 13"/>
          <p:cNvSpPr txBox="1">
            <a:spLocks noChangeArrowheads="1"/>
          </p:cNvSpPr>
          <p:nvPr/>
        </p:nvSpPr>
        <p:spPr bwMode="auto">
          <a:xfrm>
            <a:off x="2859088" y="55530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3566" name="AutoShape 14"/>
          <p:cNvSpPr>
            <a:spLocks noChangeArrowheads="1"/>
          </p:cNvSpPr>
          <p:nvPr/>
        </p:nvSpPr>
        <p:spPr bwMode="auto">
          <a:xfrm>
            <a:off x="1304925" y="55737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7" name="Text Box 15"/>
          <p:cNvSpPr txBox="1">
            <a:spLocks noChangeArrowheads="1"/>
          </p:cNvSpPr>
          <p:nvPr/>
        </p:nvSpPr>
        <p:spPr bwMode="auto">
          <a:xfrm>
            <a:off x="1435100" y="55562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3568" name="AutoShape 16"/>
          <p:cNvSpPr>
            <a:spLocks noChangeArrowheads="1"/>
          </p:cNvSpPr>
          <p:nvPr/>
        </p:nvSpPr>
        <p:spPr bwMode="auto">
          <a:xfrm>
            <a:off x="685800" y="36306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9" name="Text Box 17"/>
          <p:cNvSpPr txBox="1">
            <a:spLocks noChangeArrowheads="1"/>
          </p:cNvSpPr>
          <p:nvPr/>
        </p:nvSpPr>
        <p:spPr bwMode="auto">
          <a:xfrm>
            <a:off x="814388" y="36131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3570" name="AutoShape 18"/>
          <p:cNvSpPr>
            <a:spLocks noChangeArrowheads="1"/>
          </p:cNvSpPr>
          <p:nvPr/>
        </p:nvSpPr>
        <p:spPr bwMode="auto">
          <a:xfrm>
            <a:off x="3860800" y="46180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71" name="Text Box 19"/>
          <p:cNvSpPr txBox="1">
            <a:spLocks noChangeArrowheads="1"/>
          </p:cNvSpPr>
          <p:nvPr/>
        </p:nvSpPr>
        <p:spPr bwMode="auto">
          <a:xfrm>
            <a:off x="3968750" y="46180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3572" name="Text Box 20"/>
          <p:cNvSpPr txBox="1">
            <a:spLocks noChangeArrowheads="1"/>
          </p:cNvSpPr>
          <p:nvPr/>
        </p:nvSpPr>
        <p:spPr bwMode="auto">
          <a:xfrm>
            <a:off x="860425" y="30448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3573" name="Text Box 21"/>
          <p:cNvSpPr txBox="1">
            <a:spLocks noChangeArrowheads="1"/>
          </p:cNvSpPr>
          <p:nvPr/>
        </p:nvSpPr>
        <p:spPr bwMode="auto">
          <a:xfrm>
            <a:off x="2897188" y="30448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3574" name="Text Box 22"/>
          <p:cNvSpPr txBox="1">
            <a:spLocks noChangeArrowheads="1"/>
          </p:cNvSpPr>
          <p:nvPr/>
        </p:nvSpPr>
        <p:spPr bwMode="auto">
          <a:xfrm>
            <a:off x="4022725" y="39830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3575" name="Text Box 23"/>
          <p:cNvSpPr txBox="1">
            <a:spLocks noChangeArrowheads="1"/>
          </p:cNvSpPr>
          <p:nvPr/>
        </p:nvSpPr>
        <p:spPr bwMode="auto">
          <a:xfrm>
            <a:off x="1662113" y="40179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3576" name="Text Box 24"/>
          <p:cNvSpPr txBox="1">
            <a:spLocks noChangeArrowheads="1"/>
          </p:cNvSpPr>
          <p:nvPr/>
        </p:nvSpPr>
        <p:spPr bwMode="auto">
          <a:xfrm>
            <a:off x="1155700"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3577" name="Text Box 25"/>
          <p:cNvSpPr txBox="1">
            <a:spLocks noChangeArrowheads="1"/>
          </p:cNvSpPr>
          <p:nvPr/>
        </p:nvSpPr>
        <p:spPr bwMode="auto">
          <a:xfrm>
            <a:off x="3101975"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3578" name="Object 26"/>
          <p:cNvGraphicFramePr>
            <a:graphicFrameLocks noChangeAspect="1"/>
          </p:cNvGraphicFramePr>
          <p:nvPr/>
        </p:nvGraphicFramePr>
        <p:xfrm>
          <a:off x="4953000" y="1958975"/>
          <a:ext cx="3343275" cy="1133475"/>
        </p:xfrm>
        <a:graphic>
          <a:graphicData uri="http://schemas.openxmlformats.org/presentationml/2006/ole">
            <mc:AlternateContent xmlns:mc="http://schemas.openxmlformats.org/markup-compatibility/2006">
              <mc:Choice xmlns:v="urn:schemas-microsoft-com:vml" Requires="v">
                <p:oleObj spid="_x0000_s64750"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589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3579" name="Text Box 27"/>
          <p:cNvSpPr txBox="1">
            <a:spLocks noChangeArrowheads="1"/>
          </p:cNvSpPr>
          <p:nvPr/>
        </p:nvSpPr>
        <p:spPr bwMode="auto">
          <a:xfrm>
            <a:off x="4800600" y="15017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3580" name="Line 28"/>
          <p:cNvSpPr>
            <a:spLocks noChangeShapeType="1"/>
          </p:cNvSpPr>
          <p:nvPr/>
        </p:nvSpPr>
        <p:spPr bwMode="auto">
          <a:xfrm flipH="1">
            <a:off x="3810000" y="2416175"/>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5509965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Apply Model to Test Data</a:t>
            </a:r>
          </a:p>
        </p:txBody>
      </p:sp>
      <p:sp>
        <p:nvSpPr>
          <p:cNvPr id="24579"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0"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1"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2" name="Line 6"/>
          <p:cNvSpPr>
            <a:spLocks noChangeShapeType="1"/>
          </p:cNvSpPr>
          <p:nvPr/>
        </p:nvSpPr>
        <p:spPr bwMode="auto">
          <a:xfrm>
            <a:off x="3695700" y="3957638"/>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3"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4"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5"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4586"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4587"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4588"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9"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4590"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1"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4592"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3"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4594"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5"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4596"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4597"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4598"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Married </a:t>
            </a:r>
          </a:p>
        </p:txBody>
      </p:sp>
      <p:sp>
        <p:nvSpPr>
          <p:cNvPr id="24599"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4600"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4601"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4602"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65774"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603"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4604" name="Line 28"/>
          <p:cNvSpPr>
            <a:spLocks noChangeShapeType="1"/>
          </p:cNvSpPr>
          <p:nvPr/>
        </p:nvSpPr>
        <p:spPr bwMode="auto">
          <a:xfrm flipH="1">
            <a:off x="4648200" y="2971800"/>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28629513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Apply Model to Test Data</a:t>
            </a:r>
          </a:p>
        </p:txBody>
      </p:sp>
      <p:sp>
        <p:nvSpPr>
          <p:cNvPr id="25603" name="Line 3"/>
          <p:cNvSpPr>
            <a:spLocks noChangeShapeType="1"/>
          </p:cNvSpPr>
          <p:nvPr/>
        </p:nvSpPr>
        <p:spPr bwMode="auto">
          <a:xfrm>
            <a:off x="2898775" y="49863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4" name="Line 4"/>
          <p:cNvSpPr>
            <a:spLocks noChangeShapeType="1"/>
          </p:cNvSpPr>
          <p:nvPr/>
        </p:nvSpPr>
        <p:spPr bwMode="auto">
          <a:xfrm flipH="1">
            <a:off x="1658938" y="49863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5" name="Line 5"/>
          <p:cNvSpPr>
            <a:spLocks noChangeShapeType="1"/>
          </p:cNvSpPr>
          <p:nvPr/>
        </p:nvSpPr>
        <p:spPr bwMode="auto">
          <a:xfrm flipH="1">
            <a:off x="2366963" y="40116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6" name="Line 6"/>
          <p:cNvSpPr>
            <a:spLocks noChangeShapeType="1"/>
          </p:cNvSpPr>
          <p:nvPr/>
        </p:nvSpPr>
        <p:spPr bwMode="auto">
          <a:xfrm>
            <a:off x="3695700" y="4011613"/>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7" name="Line 7"/>
          <p:cNvSpPr>
            <a:spLocks noChangeShapeType="1"/>
          </p:cNvSpPr>
          <p:nvPr/>
        </p:nvSpPr>
        <p:spPr bwMode="auto">
          <a:xfrm>
            <a:off x="2544763" y="31210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8" name="Line 8"/>
          <p:cNvSpPr>
            <a:spLocks noChangeShapeType="1"/>
          </p:cNvSpPr>
          <p:nvPr/>
        </p:nvSpPr>
        <p:spPr bwMode="auto">
          <a:xfrm flipH="1">
            <a:off x="1039813" y="31210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9" name="Text Box 9"/>
          <p:cNvSpPr txBox="1">
            <a:spLocks noChangeArrowheads="1"/>
          </p:cNvSpPr>
          <p:nvPr/>
        </p:nvSpPr>
        <p:spPr bwMode="auto">
          <a:xfrm>
            <a:off x="1606550" y="27971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5610" name="Text Box 10"/>
          <p:cNvSpPr txBox="1">
            <a:spLocks noChangeArrowheads="1"/>
          </p:cNvSpPr>
          <p:nvPr/>
        </p:nvSpPr>
        <p:spPr bwMode="auto">
          <a:xfrm>
            <a:off x="2720975" y="36893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5611" name="Text Box 11"/>
          <p:cNvSpPr txBox="1">
            <a:spLocks noChangeArrowheads="1"/>
          </p:cNvSpPr>
          <p:nvPr/>
        </p:nvSpPr>
        <p:spPr bwMode="auto">
          <a:xfrm>
            <a:off x="1925638" y="46609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5612" name="AutoShape 12"/>
          <p:cNvSpPr>
            <a:spLocks noChangeArrowheads="1"/>
          </p:cNvSpPr>
          <p:nvPr/>
        </p:nvSpPr>
        <p:spPr bwMode="auto">
          <a:xfrm>
            <a:off x="2941638" y="56292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3" name="Text Box 13"/>
          <p:cNvSpPr txBox="1">
            <a:spLocks noChangeArrowheads="1"/>
          </p:cNvSpPr>
          <p:nvPr/>
        </p:nvSpPr>
        <p:spPr bwMode="auto">
          <a:xfrm>
            <a:off x="2859088" y="56292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5614" name="AutoShape 14"/>
          <p:cNvSpPr>
            <a:spLocks noChangeArrowheads="1"/>
          </p:cNvSpPr>
          <p:nvPr/>
        </p:nvSpPr>
        <p:spPr bwMode="auto">
          <a:xfrm>
            <a:off x="1304925" y="56499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5" name="Text Box 15"/>
          <p:cNvSpPr txBox="1">
            <a:spLocks noChangeArrowheads="1"/>
          </p:cNvSpPr>
          <p:nvPr/>
        </p:nvSpPr>
        <p:spPr bwMode="auto">
          <a:xfrm>
            <a:off x="1435100" y="5632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5616" name="AutoShape 16"/>
          <p:cNvSpPr>
            <a:spLocks noChangeArrowheads="1"/>
          </p:cNvSpPr>
          <p:nvPr/>
        </p:nvSpPr>
        <p:spPr bwMode="auto">
          <a:xfrm>
            <a:off x="685800" y="37068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7" name="Text Box 17"/>
          <p:cNvSpPr txBox="1">
            <a:spLocks noChangeArrowheads="1"/>
          </p:cNvSpPr>
          <p:nvPr/>
        </p:nvSpPr>
        <p:spPr bwMode="auto">
          <a:xfrm>
            <a:off x="814388" y="36893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5618" name="AutoShape 18"/>
          <p:cNvSpPr>
            <a:spLocks noChangeArrowheads="1"/>
          </p:cNvSpPr>
          <p:nvPr/>
        </p:nvSpPr>
        <p:spPr bwMode="auto">
          <a:xfrm>
            <a:off x="3860800" y="46942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9" name="Text Box 19"/>
          <p:cNvSpPr txBox="1">
            <a:spLocks noChangeArrowheads="1"/>
          </p:cNvSpPr>
          <p:nvPr/>
        </p:nvSpPr>
        <p:spPr bwMode="auto">
          <a:xfrm>
            <a:off x="3968750" y="46942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5620" name="Text Box 20"/>
          <p:cNvSpPr txBox="1">
            <a:spLocks noChangeArrowheads="1"/>
          </p:cNvSpPr>
          <p:nvPr/>
        </p:nvSpPr>
        <p:spPr bwMode="auto">
          <a:xfrm>
            <a:off x="860425" y="31210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5621" name="Text Box 21"/>
          <p:cNvSpPr txBox="1">
            <a:spLocks noChangeArrowheads="1"/>
          </p:cNvSpPr>
          <p:nvPr/>
        </p:nvSpPr>
        <p:spPr bwMode="auto">
          <a:xfrm>
            <a:off x="2897188" y="31210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5622" name="Text Box 22"/>
          <p:cNvSpPr txBox="1">
            <a:spLocks noChangeArrowheads="1"/>
          </p:cNvSpPr>
          <p:nvPr/>
        </p:nvSpPr>
        <p:spPr bwMode="auto">
          <a:xfrm>
            <a:off x="4022725" y="40592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Married </a:t>
            </a:r>
          </a:p>
        </p:txBody>
      </p:sp>
      <p:sp>
        <p:nvSpPr>
          <p:cNvPr id="25623" name="Text Box 23"/>
          <p:cNvSpPr txBox="1">
            <a:spLocks noChangeArrowheads="1"/>
          </p:cNvSpPr>
          <p:nvPr/>
        </p:nvSpPr>
        <p:spPr bwMode="auto">
          <a:xfrm>
            <a:off x="1662113" y="40941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5624" name="Text Box 24"/>
          <p:cNvSpPr txBox="1">
            <a:spLocks noChangeArrowheads="1"/>
          </p:cNvSpPr>
          <p:nvPr/>
        </p:nvSpPr>
        <p:spPr bwMode="auto">
          <a:xfrm>
            <a:off x="1155700"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5625" name="Text Box 25"/>
          <p:cNvSpPr txBox="1">
            <a:spLocks noChangeArrowheads="1"/>
          </p:cNvSpPr>
          <p:nvPr/>
        </p:nvSpPr>
        <p:spPr bwMode="auto">
          <a:xfrm>
            <a:off x="3101975"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5626" name="Object 26"/>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66798"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5627" name="Text Box 27"/>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5628" name="Line 28"/>
          <p:cNvSpPr>
            <a:spLocks noChangeShapeType="1"/>
          </p:cNvSpPr>
          <p:nvPr/>
        </p:nvSpPr>
        <p:spPr bwMode="auto">
          <a:xfrm flipH="1">
            <a:off x="4495800" y="3025775"/>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29" name="Text Box 29"/>
          <p:cNvSpPr txBox="1">
            <a:spLocks noChangeArrowheads="1"/>
          </p:cNvSpPr>
          <p:nvPr/>
        </p:nvSpPr>
        <p:spPr bwMode="auto">
          <a:xfrm>
            <a:off x="6019800" y="4016375"/>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0" hangingPunct="0">
              <a:lnSpc>
                <a:spcPct val="80000"/>
              </a:lnSpc>
              <a:spcBef>
                <a:spcPct val="20000"/>
              </a:spcBef>
              <a:buClr>
                <a:schemeClr val="accent2"/>
              </a:buClr>
              <a:buSzPct val="75000"/>
              <a:buFont typeface="Monotype Sorts" charset="0"/>
              <a:buNone/>
            </a:pPr>
            <a:r>
              <a:rPr lang="en-US" sz="2000"/>
              <a:t>Assign Cheat to </a:t>
            </a:r>
            <a:r>
              <a:rPr lang="ja-JP" altLang="en-US" sz="2000">
                <a:latin typeface="Arial"/>
              </a:rPr>
              <a:t>“</a:t>
            </a:r>
            <a:r>
              <a:rPr lang="en-US" sz="2000"/>
              <a:t>No</a:t>
            </a:r>
            <a:r>
              <a:rPr lang="ja-JP" altLang="en-US" sz="2000">
                <a:latin typeface="Arial"/>
              </a:rPr>
              <a:t>”</a:t>
            </a:r>
            <a:endParaRPr lang="en-US" sz="2000"/>
          </a:p>
        </p:txBody>
      </p:sp>
    </p:spTree>
    <p:extLst>
      <p:ext uri="{BB962C8B-B14F-4D97-AF65-F5344CB8AC3E}">
        <p14:creationId xmlns:p14="http://schemas.microsoft.com/office/powerpoint/2010/main" val="282443602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features..</a:t>
            </a:r>
            <a:endParaRPr lang="en-US" dirty="0"/>
          </a:p>
        </p:txBody>
      </p:sp>
      <p:sp>
        <p:nvSpPr>
          <p:cNvPr id="4" name="Rectangle 3"/>
          <p:cNvSpPr txBox="1">
            <a:spLocks noChangeArrowheads="1"/>
          </p:cNvSpPr>
          <p:nvPr/>
        </p:nvSpPr>
        <p:spPr>
          <a:xfrm>
            <a:off x="457200" y="2539887"/>
            <a:ext cx="8229599" cy="4127316"/>
          </a:xfrm>
          <a:prstGeom prst="rect">
            <a:avLst/>
          </a:prstGeom>
        </p:spPr>
        <p:txBody>
          <a:bodyPr vert="horz" lIns="91440" tIns="45720" rIns="91440" bIns="45720" rtlCol="0">
            <a:normAutofit fontScale="77500" lnSpcReduction="20000"/>
          </a:bodyPr>
          <a:lstStyle/>
          <a:p>
            <a:pPr marL="274320" lvl="0" indent="-274320" defTabSz="914400">
              <a:lnSpc>
                <a:spcPct val="90000"/>
              </a:lnSpc>
              <a:spcBef>
                <a:spcPct val="20000"/>
              </a:spcBef>
              <a:buClr>
                <a:schemeClr val="accent1"/>
              </a:buClr>
              <a:buSzPct val="100000"/>
              <a:buFont typeface="Symbol" pitchFamily="18" charset="2"/>
              <a:buChar char=""/>
            </a:pPr>
            <a:r>
              <a:rPr lang="en-US" sz="2400" dirty="0" smtClean="0"/>
              <a:t>Simple to understand and to interpret. Trees can be visualized</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The cost of using the tree (i.e., predicting data) is logarithmic in the number of data points used to train the tree</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Able to handle both numerical and categorical data. Other techniques are usually specialized in analyzing datasets that have only one type of variable</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Decision-tree learners can create over-complex trees that do not generalise the data well</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Decision trees can be unstable because small variations in the data might result in a completely different tree being generated</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There are concepts that are hard to learn because decision trees do not express them easily, such as XOR, parity or multiplexer problems</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endParaRPr kumimoji="0" lang="en-US" sz="24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Create a clustered dataset X using [</a:t>
            </a:r>
            <a:r>
              <a:rPr lang="en-US" sz="1800" dirty="0"/>
              <a:t>X,target]=aux_funcs.init_board_gauss(nPoints,nClasses,s2</a:t>
            </a:r>
            <a:r>
              <a:rPr lang="en-US" sz="1800" dirty="0" smtClean="0"/>
              <a:t>)</a:t>
            </a:r>
          </a:p>
          <a:p>
            <a:endParaRPr lang="en-US" sz="1800" dirty="0"/>
          </a:p>
          <a:p>
            <a:r>
              <a:rPr lang="en-US" sz="1800" dirty="0"/>
              <a:t>Create a couple of new points for classification</a:t>
            </a:r>
          </a:p>
          <a:p>
            <a:pPr marL="0" indent="0">
              <a:buNone/>
            </a:pPr>
            <a:endParaRPr lang="en-US" sz="1800" dirty="0" smtClean="0"/>
          </a:p>
          <a:p>
            <a:r>
              <a:rPr lang="en-US" sz="1800" dirty="0" smtClean="0"/>
              <a:t>Use KneighborsClassifier, GaussianNB</a:t>
            </a:r>
            <a:r>
              <a:rPr lang="en-US" sz="1800" dirty="0"/>
              <a:t> </a:t>
            </a:r>
            <a:r>
              <a:rPr lang="en-US" sz="1800" dirty="0" smtClean="0"/>
              <a:t>or the DecisionTreeClassifier to train the model</a:t>
            </a:r>
          </a:p>
          <a:p>
            <a:endParaRPr lang="en-US" sz="1800" dirty="0"/>
          </a:p>
          <a:p>
            <a:r>
              <a:rPr lang="en-US" sz="1800" dirty="0" smtClean="0"/>
              <a:t>Make and evaluate predictions</a:t>
            </a:r>
          </a:p>
        </p:txBody>
      </p:sp>
      <p:sp>
        <p:nvSpPr>
          <p:cNvPr id="3" name="Title 2"/>
          <p:cNvSpPr>
            <a:spLocks noGrp="1"/>
          </p:cNvSpPr>
          <p:nvPr>
            <p:ph type="title"/>
          </p:nvPr>
        </p:nvSpPr>
        <p:spPr/>
        <p:txBody>
          <a:bodyPr/>
          <a:lstStyle/>
          <a:p>
            <a:r>
              <a:rPr lang="en-US" dirty="0" smtClean="0"/>
              <a:t>Exercise 2</a:t>
            </a:r>
            <a:endParaRPr lang="en-US" dirty="0"/>
          </a:p>
        </p:txBody>
      </p:sp>
    </p:spTree>
    <p:extLst>
      <p:ext uri="{BB962C8B-B14F-4D97-AF65-F5344CB8AC3E}">
        <p14:creationId xmlns:p14="http://schemas.microsoft.com/office/powerpoint/2010/main" val="816144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0017" y="2675467"/>
            <a:ext cx="8020218" cy="3450696"/>
          </a:xfrm>
        </p:spPr>
        <p:txBody>
          <a:bodyPr/>
          <a:lstStyle/>
          <a:p>
            <a:r>
              <a:rPr lang="en-US" dirty="0">
                <a:hlinkClick r:id="rId2"/>
              </a:rPr>
              <a:t>http://scikit-learn.org</a:t>
            </a:r>
            <a:r>
              <a:rPr lang="en-US" dirty="0" smtClean="0">
                <a:hlinkClick r:id="rId2"/>
              </a:rPr>
              <a:t>/</a:t>
            </a:r>
            <a:endParaRPr lang="en-US" dirty="0" smtClean="0"/>
          </a:p>
          <a:p>
            <a:endParaRPr lang="en-US" i="1" dirty="0" smtClean="0">
              <a:hlinkClick r:id="rId3"/>
            </a:endParaRPr>
          </a:p>
          <a:p>
            <a:r>
              <a:rPr lang="en-US" i="1" dirty="0" smtClean="0">
                <a:hlinkClick r:id="rId3"/>
              </a:rPr>
              <a:t>https</a:t>
            </a:r>
            <a:r>
              <a:rPr lang="en-US" i="1" dirty="0">
                <a:hlinkClick r:id="rId3"/>
              </a:rPr>
              <a:t>://cs.brown.edu/courses/cs143/lectures/17.</a:t>
            </a:r>
            <a:r>
              <a:rPr lang="en-US" i="1" dirty="0" smtClean="0">
                <a:hlinkClick r:id="rId3"/>
              </a:rPr>
              <a:t>ppt</a:t>
            </a:r>
            <a:endParaRPr lang="en-US" i="1" dirty="0" smtClean="0"/>
          </a:p>
          <a:p>
            <a:endParaRPr lang="en-US" i="1" dirty="0" smtClean="0"/>
          </a:p>
          <a:p>
            <a:r>
              <a:rPr lang="en-US" i="1" dirty="0">
                <a:hlinkClick r:id="rId4"/>
              </a:rPr>
              <a:t>www.cs.kent.edu/~jin/DM07/</a:t>
            </a:r>
            <a:r>
              <a:rPr lang="en-US" b="1" i="1" dirty="0" smtClean="0">
                <a:hlinkClick r:id="rId4"/>
              </a:rPr>
              <a:t>ClassificationDecisionTree</a:t>
            </a:r>
            <a:r>
              <a:rPr lang="en-US" i="1" dirty="0" smtClean="0">
                <a:hlinkClick r:id="rId4"/>
              </a:rPr>
              <a:t>.</a:t>
            </a:r>
            <a:r>
              <a:rPr lang="en-US" b="1" i="1" dirty="0" smtClean="0">
                <a:hlinkClick r:id="rId4"/>
              </a:rPr>
              <a:t>ppt</a:t>
            </a:r>
            <a:endParaRPr lang="en-US" b="1" i="1" dirty="0" smtClean="0"/>
          </a:p>
          <a:p>
            <a:endParaRPr lang="en-US" b="1" i="1" dirty="0" smtClean="0"/>
          </a:p>
          <a:p>
            <a:r>
              <a:rPr lang="en-US" i="1" dirty="0">
                <a:hlinkClick r:id="rId5"/>
              </a:rPr>
              <a:t>www.cs.uoi.gr/~tsap/teaching/2012s.../</a:t>
            </a:r>
            <a:r>
              <a:rPr lang="en-US" b="1" i="1" dirty="0">
                <a:hlinkClick r:id="rId5"/>
              </a:rPr>
              <a:t>datamining</a:t>
            </a:r>
            <a:r>
              <a:rPr lang="en-US" i="1" dirty="0">
                <a:hlinkClick r:id="rId5"/>
              </a:rPr>
              <a:t>-</a:t>
            </a:r>
            <a:r>
              <a:rPr lang="en-US" b="1" i="1" dirty="0">
                <a:hlinkClick r:id="rId5"/>
              </a:rPr>
              <a:t>lect10</a:t>
            </a:r>
            <a:r>
              <a:rPr lang="en-US" i="1" dirty="0">
                <a:hlinkClick r:id="rId5"/>
              </a:rPr>
              <a:t>.</a:t>
            </a:r>
            <a:r>
              <a:rPr lang="en-US" i="1" dirty="0" smtClean="0">
                <a:hlinkClick r:id="rId5"/>
              </a:rPr>
              <a:t>pdf</a:t>
            </a:r>
            <a:endParaRPr lang="en-US" i="1"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263933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57200" y="2057400"/>
            <a:ext cx="8229600" cy="4800600"/>
          </a:xfrm>
        </p:spPr>
        <p:txBody>
          <a:bodyPr>
            <a:normAutofit lnSpcReduction="10000"/>
          </a:bodyPr>
          <a:lstStyle/>
          <a:p>
            <a:pPr>
              <a:lnSpc>
                <a:spcPct val="80000"/>
              </a:lnSpc>
            </a:pPr>
            <a:r>
              <a:rPr lang="en-US" sz="2800" b="1" dirty="0" smtClean="0"/>
              <a:t>Unsupervised learning (                        )</a:t>
            </a:r>
          </a:p>
          <a:p>
            <a:pPr lvl="1">
              <a:lnSpc>
                <a:spcPct val="80000"/>
              </a:lnSpc>
            </a:pPr>
            <a:r>
              <a:rPr lang="en-US" sz="2400" dirty="0" smtClean="0"/>
              <a:t>Clustering</a:t>
            </a:r>
          </a:p>
          <a:p>
            <a:pPr lvl="1">
              <a:lnSpc>
                <a:spcPct val="80000"/>
              </a:lnSpc>
            </a:pPr>
            <a:r>
              <a:rPr lang="en-US" sz="2400" dirty="0" smtClean="0"/>
              <a:t>Dimensionality reduction</a:t>
            </a:r>
          </a:p>
          <a:p>
            <a:pPr>
              <a:lnSpc>
                <a:spcPct val="80000"/>
              </a:lnSpc>
            </a:pPr>
            <a:endParaRPr lang="en-US" sz="2800" b="1" dirty="0" smtClean="0"/>
          </a:p>
          <a:p>
            <a:pPr>
              <a:lnSpc>
                <a:spcPct val="80000"/>
              </a:lnSpc>
            </a:pPr>
            <a:r>
              <a:rPr lang="en-US" sz="2800" b="1" dirty="0" smtClean="0"/>
              <a:t>Supervised learning (                                    )                              </a:t>
            </a:r>
            <a:endParaRPr lang="en-US" sz="2800" b="1" dirty="0"/>
          </a:p>
          <a:p>
            <a:pPr lvl="1">
              <a:lnSpc>
                <a:spcPct val="80000"/>
              </a:lnSpc>
            </a:pPr>
            <a:r>
              <a:rPr lang="en-US" sz="2400" dirty="0"/>
              <a:t>Decision tree induction</a:t>
            </a:r>
          </a:p>
          <a:p>
            <a:pPr lvl="1">
              <a:lnSpc>
                <a:spcPct val="80000"/>
              </a:lnSpc>
            </a:pPr>
            <a:r>
              <a:rPr lang="en-US" sz="2400" dirty="0"/>
              <a:t>Rule induction</a:t>
            </a:r>
          </a:p>
          <a:p>
            <a:pPr lvl="1">
              <a:lnSpc>
                <a:spcPct val="80000"/>
              </a:lnSpc>
            </a:pPr>
            <a:r>
              <a:rPr lang="en-US" sz="2400" dirty="0"/>
              <a:t>Instance-based learning</a:t>
            </a:r>
          </a:p>
          <a:p>
            <a:pPr lvl="1">
              <a:lnSpc>
                <a:spcPct val="80000"/>
              </a:lnSpc>
            </a:pPr>
            <a:r>
              <a:rPr lang="en-US" sz="2400" dirty="0"/>
              <a:t>Bayesian learning</a:t>
            </a:r>
          </a:p>
          <a:p>
            <a:pPr lvl="1">
              <a:lnSpc>
                <a:spcPct val="80000"/>
              </a:lnSpc>
            </a:pPr>
            <a:r>
              <a:rPr lang="en-US" sz="2400" dirty="0"/>
              <a:t>Neural networks</a:t>
            </a:r>
          </a:p>
          <a:p>
            <a:pPr lvl="1">
              <a:lnSpc>
                <a:spcPct val="80000"/>
              </a:lnSpc>
            </a:pPr>
            <a:r>
              <a:rPr lang="en-US" sz="2400" dirty="0"/>
              <a:t>Support vector machines</a:t>
            </a:r>
          </a:p>
          <a:p>
            <a:pPr lvl="1">
              <a:lnSpc>
                <a:spcPct val="80000"/>
              </a:lnSpc>
            </a:pPr>
            <a:r>
              <a:rPr lang="en-US" sz="2400" dirty="0"/>
              <a:t>Model ensembles</a:t>
            </a:r>
          </a:p>
          <a:p>
            <a:pPr lvl="1">
              <a:lnSpc>
                <a:spcPct val="80000"/>
              </a:lnSpc>
            </a:pPr>
            <a:r>
              <a:rPr lang="en-US" sz="2400" dirty="0"/>
              <a:t>Learning </a:t>
            </a:r>
            <a:r>
              <a:rPr lang="en-US" sz="2400" dirty="0" smtClean="0"/>
              <a:t>theory</a:t>
            </a:r>
          </a:p>
        </p:txBody>
      </p:sp>
      <p:sp>
        <p:nvSpPr>
          <p:cNvPr id="6" name="Title 5"/>
          <p:cNvSpPr>
            <a:spLocks noGrp="1"/>
          </p:cNvSpPr>
          <p:nvPr>
            <p:ph type="title"/>
          </p:nvPr>
        </p:nvSpPr>
        <p:spPr>
          <a:xfrm>
            <a:off x="457200" y="341908"/>
            <a:ext cx="8229600" cy="1252728"/>
          </a:xfrm>
        </p:spPr>
        <p:txBody>
          <a:bodyPr/>
          <a:lstStyle/>
          <a:p>
            <a:r>
              <a:rPr lang="en-US" dirty="0" smtClean="0"/>
              <a:t>Algorithms</a:t>
            </a:r>
            <a:endParaRPr lang="en-US" dirty="0"/>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24036" y="2057400"/>
            <a:ext cx="1733550" cy="371475"/>
          </a:xfrm>
          <a:prstGeom prst="rect">
            <a:avLst/>
          </a:prstGeom>
          <a:noFill/>
        </p:spPr>
      </p:pic>
      <p:pic>
        <p:nvPicPr>
          <p:cNvPr id="5" name="Picture 1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27138" y="3481977"/>
            <a:ext cx="2714625" cy="37147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2" descr="C:\Users\hays\Desktop\143 Computer Vision\slides\07\machine_learning_spectrum.png"/>
          <p:cNvPicPr>
            <a:picLocks noChangeAspect="1" noChangeArrowheads="1"/>
          </p:cNvPicPr>
          <p:nvPr/>
        </p:nvPicPr>
        <p:blipFill>
          <a:blip r:embed="rId2">
            <a:extLst>
              <a:ext uri="{28A0092B-C50C-407E-A947-70E740481C1C}">
                <a14:useLocalDpi xmlns:a14="http://schemas.microsoft.com/office/drawing/2010/main" val="0"/>
              </a:ext>
            </a:extLst>
          </a:blip>
          <a:srcRect t="19835"/>
          <a:stretch>
            <a:fillRect/>
          </a:stretch>
        </p:blipFill>
        <p:spPr bwMode="auto">
          <a:xfrm>
            <a:off x="857408" y="2576520"/>
            <a:ext cx="7276009" cy="428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rame 1"/>
          <p:cNvSpPr/>
          <p:nvPr/>
        </p:nvSpPr>
        <p:spPr>
          <a:xfrm>
            <a:off x="5190253" y="3595169"/>
            <a:ext cx="2134108" cy="89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6" name="Title 5"/>
          <p:cNvSpPr>
            <a:spLocks noGrp="1"/>
          </p:cNvSpPr>
          <p:nvPr>
            <p:ph type="title"/>
          </p:nvPr>
        </p:nvSpPr>
        <p:spPr>
          <a:xfrm>
            <a:off x="457200" y="341908"/>
            <a:ext cx="8229600" cy="1252728"/>
          </a:xfrm>
        </p:spPr>
        <p:txBody>
          <a:bodyPr/>
          <a:lstStyle/>
          <a:p>
            <a:r>
              <a:rPr lang="en-US" dirty="0" smtClean="0"/>
              <a:t>Algorithms</a:t>
            </a:r>
            <a:endParaRPr lang="en-US" dirty="0"/>
          </a:p>
        </p:txBody>
      </p:sp>
    </p:spTree>
    <p:extLst>
      <p:ext uri="{BB962C8B-B14F-4D97-AF65-F5344CB8AC3E}">
        <p14:creationId xmlns:p14="http://schemas.microsoft.com/office/powerpoint/2010/main" val="3899758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Unsupervised learning:</a:t>
            </a:r>
            <a:br>
              <a:rPr lang="en-US" altLang="zh-CN" dirty="0" smtClean="0"/>
            </a:br>
            <a:r>
              <a:rPr lang="en-US" altLang="zh-CN" dirty="0" smtClean="0"/>
              <a:t>K-Means</a:t>
            </a:r>
            <a:endParaRPr lang="en-US" altLang="zh-CN" dirty="0"/>
          </a:p>
        </p:txBody>
      </p:sp>
    </p:spTree>
    <p:extLst>
      <p:ext uri="{BB962C8B-B14F-4D97-AF65-F5344CB8AC3E}">
        <p14:creationId xmlns:p14="http://schemas.microsoft.com/office/powerpoint/2010/main" val="29951765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609600" indent="-609600">
              <a:buFontTx/>
              <a:buAutoNum type="arabicParenR"/>
            </a:pPr>
            <a:r>
              <a:rPr lang="en-US" dirty="0"/>
              <a:t>Pick a number (k) of cluster centers</a:t>
            </a:r>
          </a:p>
          <a:p>
            <a:pPr marL="609600" indent="-609600">
              <a:buFontTx/>
              <a:buAutoNum type="arabicParenR"/>
            </a:pPr>
            <a:r>
              <a:rPr lang="en-US" dirty="0"/>
              <a:t>Assign every </a:t>
            </a:r>
            <a:r>
              <a:rPr lang="en-US" dirty="0" smtClean="0"/>
              <a:t>point </a:t>
            </a:r>
            <a:r>
              <a:rPr lang="en-US" dirty="0"/>
              <a:t>to its nearest cluster center</a:t>
            </a:r>
          </a:p>
          <a:p>
            <a:pPr marL="609600" indent="-609600">
              <a:buFontTx/>
              <a:buAutoNum type="arabicParenR"/>
            </a:pPr>
            <a:r>
              <a:rPr lang="en-US" dirty="0"/>
              <a:t>Move each cluster center to the mean of its assigned </a:t>
            </a:r>
          </a:p>
          <a:p>
            <a:pPr marL="609600" indent="-609600">
              <a:buFontTx/>
              <a:buAutoNum type="arabicParenR"/>
            </a:pPr>
            <a:r>
              <a:rPr lang="en-US" dirty="0"/>
              <a:t>Repeat 2-3 until convergence</a:t>
            </a:r>
          </a:p>
        </p:txBody>
      </p:sp>
      <p:sp>
        <p:nvSpPr>
          <p:cNvPr id="20482" name="Rectangle 2"/>
          <p:cNvSpPr>
            <a:spLocks noGrp="1" noChangeArrowheads="1"/>
          </p:cNvSpPr>
          <p:nvPr>
            <p:ph type="title"/>
          </p:nvPr>
        </p:nvSpPr>
        <p:spPr/>
        <p:txBody>
          <a:bodyPr/>
          <a:lstStyle/>
          <a:p>
            <a:r>
              <a:rPr lang="en-US" dirty="0"/>
              <a:t>K-means algorithm</a:t>
            </a:r>
          </a:p>
        </p:txBody>
      </p:sp>
    </p:spTree>
    <p:extLst>
      <p:ext uri="{BB962C8B-B14F-4D97-AF65-F5344CB8AC3E}">
        <p14:creationId xmlns:p14="http://schemas.microsoft.com/office/powerpoint/2010/main" val="385686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1270302136"/>
              </p:ext>
            </p:extLst>
          </p:nvPr>
        </p:nvGraphicFramePr>
        <p:xfrm>
          <a:off x="1117600" y="1376965"/>
          <a:ext cx="6999288" cy="5483225"/>
        </p:xfrm>
        <a:graphic>
          <a:graphicData uri="http://schemas.openxmlformats.org/drawingml/2006/chart">
            <c:chart xmlns:c="http://schemas.openxmlformats.org/drawingml/2006/chart" xmlns:r="http://schemas.openxmlformats.org/officeDocument/2006/relationships" r:id="rId3"/>
          </a:graphicData>
        </a:graphic>
      </p:graphicFrame>
      <p:grpSp>
        <p:nvGrpSpPr>
          <p:cNvPr id="15365" name="Group 5"/>
          <p:cNvGrpSpPr>
            <a:grpSpLocks/>
          </p:cNvGrpSpPr>
          <p:nvPr/>
        </p:nvGrpSpPr>
        <p:grpSpPr bwMode="auto">
          <a:xfrm>
            <a:off x="4419600" y="2469165"/>
            <a:ext cx="685800" cy="533400"/>
            <a:chOff x="192" y="1824"/>
            <a:chExt cx="432" cy="336"/>
          </a:xfrm>
        </p:grpSpPr>
        <p:sp>
          <p:nvSpPr>
            <p:cNvPr id="15366"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7" name="Text Box 7"/>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1</a:t>
              </a:r>
            </a:p>
          </p:txBody>
        </p:sp>
      </p:grpSp>
      <p:grpSp>
        <p:nvGrpSpPr>
          <p:cNvPr id="15368" name="Group 8"/>
          <p:cNvGrpSpPr>
            <a:grpSpLocks/>
          </p:cNvGrpSpPr>
          <p:nvPr/>
        </p:nvGrpSpPr>
        <p:grpSpPr bwMode="auto">
          <a:xfrm>
            <a:off x="3657600" y="3612165"/>
            <a:ext cx="685800" cy="533400"/>
            <a:chOff x="192" y="1824"/>
            <a:chExt cx="432" cy="336"/>
          </a:xfrm>
        </p:grpSpPr>
        <p:sp>
          <p:nvSpPr>
            <p:cNvPr id="15369"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0" name="Text Box 10"/>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2</a:t>
              </a:r>
            </a:p>
          </p:txBody>
        </p:sp>
      </p:grpSp>
      <p:grpSp>
        <p:nvGrpSpPr>
          <p:cNvPr id="15371" name="Group 11"/>
          <p:cNvGrpSpPr>
            <a:grpSpLocks/>
          </p:cNvGrpSpPr>
          <p:nvPr/>
        </p:nvGrpSpPr>
        <p:grpSpPr bwMode="auto">
          <a:xfrm>
            <a:off x="5715000" y="5212365"/>
            <a:ext cx="685800" cy="533400"/>
            <a:chOff x="192" y="1824"/>
            <a:chExt cx="432" cy="336"/>
          </a:xfrm>
        </p:grpSpPr>
        <p:sp>
          <p:nvSpPr>
            <p:cNvPr id="15372"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3" name="Text Box 13"/>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3</a:t>
              </a:r>
            </a:p>
          </p:txBody>
        </p:sp>
      </p:grpSp>
      <p:sp>
        <p:nvSpPr>
          <p:cNvPr id="15374" name="AutoShape 14"/>
          <p:cNvSpPr>
            <a:spLocks noChangeArrowheads="1"/>
          </p:cNvSpPr>
          <p:nvPr/>
        </p:nvSpPr>
        <p:spPr bwMode="auto">
          <a:xfrm>
            <a:off x="3200400" y="48313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5" name="AutoShape 15"/>
          <p:cNvSpPr>
            <a:spLocks noChangeArrowheads="1"/>
          </p:cNvSpPr>
          <p:nvPr/>
        </p:nvSpPr>
        <p:spPr bwMode="auto">
          <a:xfrm>
            <a:off x="3352800" y="5059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6" name="AutoShape 16"/>
          <p:cNvSpPr>
            <a:spLocks noChangeArrowheads="1"/>
          </p:cNvSpPr>
          <p:nvPr/>
        </p:nvSpPr>
        <p:spPr bwMode="auto">
          <a:xfrm>
            <a:off x="31242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7" name="AutoShape 17"/>
          <p:cNvSpPr>
            <a:spLocks noChangeArrowheads="1"/>
          </p:cNvSpPr>
          <p:nvPr/>
        </p:nvSpPr>
        <p:spPr bwMode="auto">
          <a:xfrm>
            <a:off x="2895600" y="46027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8" name="AutoShape 18"/>
          <p:cNvSpPr>
            <a:spLocks noChangeArrowheads="1"/>
          </p:cNvSpPr>
          <p:nvPr/>
        </p:nvSpPr>
        <p:spPr bwMode="auto">
          <a:xfrm>
            <a:off x="28956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9" name="AutoShape 19"/>
          <p:cNvSpPr>
            <a:spLocks noChangeArrowheads="1"/>
          </p:cNvSpPr>
          <p:nvPr/>
        </p:nvSpPr>
        <p:spPr bwMode="auto">
          <a:xfrm>
            <a:off x="2895600" y="3764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0" name="AutoShape 20"/>
          <p:cNvSpPr>
            <a:spLocks noChangeArrowheads="1"/>
          </p:cNvSpPr>
          <p:nvPr/>
        </p:nvSpPr>
        <p:spPr bwMode="auto">
          <a:xfrm>
            <a:off x="28956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1" name="AutoShape 21"/>
          <p:cNvSpPr>
            <a:spLocks noChangeArrowheads="1"/>
          </p:cNvSpPr>
          <p:nvPr/>
        </p:nvSpPr>
        <p:spPr bwMode="auto">
          <a:xfrm>
            <a:off x="2438400" y="4297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2" name="AutoShape 22"/>
          <p:cNvSpPr>
            <a:spLocks noChangeArrowheads="1"/>
          </p:cNvSpPr>
          <p:nvPr/>
        </p:nvSpPr>
        <p:spPr bwMode="auto">
          <a:xfrm>
            <a:off x="4572000" y="39931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3" name="AutoShape 23"/>
          <p:cNvSpPr>
            <a:spLocks noChangeArrowheads="1"/>
          </p:cNvSpPr>
          <p:nvPr/>
        </p:nvSpPr>
        <p:spPr bwMode="auto">
          <a:xfrm>
            <a:off x="67056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4" name="AutoShape 24"/>
          <p:cNvSpPr>
            <a:spLocks noChangeArrowheads="1"/>
          </p:cNvSpPr>
          <p:nvPr/>
        </p:nvSpPr>
        <p:spPr bwMode="auto">
          <a:xfrm>
            <a:off x="7162800" y="20881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5" name="AutoShape 25"/>
          <p:cNvSpPr>
            <a:spLocks noChangeArrowheads="1"/>
          </p:cNvSpPr>
          <p:nvPr/>
        </p:nvSpPr>
        <p:spPr bwMode="auto">
          <a:xfrm>
            <a:off x="70104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6" name="AutoShape 26"/>
          <p:cNvSpPr>
            <a:spLocks noChangeArrowheads="1"/>
          </p:cNvSpPr>
          <p:nvPr/>
        </p:nvSpPr>
        <p:spPr bwMode="auto">
          <a:xfrm>
            <a:off x="6858000" y="2392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7" name="AutoShape 27"/>
          <p:cNvSpPr>
            <a:spLocks noChangeArrowheads="1"/>
          </p:cNvSpPr>
          <p:nvPr/>
        </p:nvSpPr>
        <p:spPr bwMode="auto">
          <a:xfrm>
            <a:off x="7162800" y="2545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8" name="AutoShape 28"/>
          <p:cNvSpPr>
            <a:spLocks noChangeArrowheads="1"/>
          </p:cNvSpPr>
          <p:nvPr/>
        </p:nvSpPr>
        <p:spPr bwMode="auto">
          <a:xfrm>
            <a:off x="7467600" y="2926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9" name="AutoShape 29"/>
          <p:cNvSpPr>
            <a:spLocks noChangeArrowheads="1"/>
          </p:cNvSpPr>
          <p:nvPr/>
        </p:nvSpPr>
        <p:spPr bwMode="auto">
          <a:xfrm>
            <a:off x="57150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0" name="AutoShape 30"/>
          <p:cNvSpPr>
            <a:spLocks noChangeArrowheads="1"/>
          </p:cNvSpPr>
          <p:nvPr/>
        </p:nvSpPr>
        <p:spPr bwMode="auto">
          <a:xfrm>
            <a:off x="6019800" y="34597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1" name="AutoShape 3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2" name="AutoShape 3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3" name="AutoShape 3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4" name="AutoShape 3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5" name="AutoShape 3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6" name="AutoShape 3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7" name="AutoShape 3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8" name="AutoShape 3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9" name="AutoShape 3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00" name="AutoShape 40"/>
          <p:cNvSpPr>
            <a:spLocks noChangeArrowheads="1"/>
          </p:cNvSpPr>
          <p:nvPr/>
        </p:nvSpPr>
        <p:spPr bwMode="auto">
          <a:xfrm>
            <a:off x="6629400" y="2773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Rectangle 3"/>
          <p:cNvSpPr>
            <a:spLocks noGrp="1" noChangeArrowheads="1"/>
          </p:cNvSpPr>
          <p:nvPr>
            <p:ph type="title"/>
          </p:nvPr>
        </p:nvSpPr>
        <p:spPr>
          <a:xfrm>
            <a:off x="685800" y="328610"/>
            <a:ext cx="7772400" cy="533400"/>
          </a:xfrm>
        </p:spPr>
        <p:txBody>
          <a:bodyPr>
            <a:normAutofit fontScale="90000"/>
          </a:bodyPr>
          <a:lstStyle/>
          <a:p>
            <a:r>
              <a:rPr lang="en-US" sz="4000" dirty="0" smtClean="0"/>
              <a:t>Example</a:t>
            </a:r>
            <a:endParaRPr lang="en-US" sz="4000" dirty="0"/>
          </a:p>
        </p:txBody>
      </p:sp>
    </p:spTree>
    <p:extLst>
      <p:ext uri="{BB962C8B-B14F-4D97-AF65-F5344CB8AC3E}">
        <p14:creationId xmlns:p14="http://schemas.microsoft.com/office/powerpoint/2010/main" val="40884149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1291225758"/>
              </p:ext>
            </p:extLst>
          </p:nvPr>
        </p:nvGraphicFramePr>
        <p:xfrm>
          <a:off x="1117600" y="1376965"/>
          <a:ext cx="6999288" cy="5483225"/>
        </p:xfrm>
        <a:graphic>
          <a:graphicData uri="http://schemas.openxmlformats.org/drawingml/2006/chart">
            <c:chart xmlns:c="http://schemas.openxmlformats.org/drawingml/2006/chart" xmlns:r="http://schemas.openxmlformats.org/officeDocument/2006/relationships" r:id="rId3"/>
          </a:graphicData>
        </a:graphic>
      </p:graphicFrame>
      <p:sp>
        <p:nvSpPr>
          <p:cNvPr id="15363" name="Rectangle 3"/>
          <p:cNvSpPr>
            <a:spLocks noGrp="1" noChangeArrowheads="1"/>
          </p:cNvSpPr>
          <p:nvPr>
            <p:ph type="title"/>
          </p:nvPr>
        </p:nvSpPr>
        <p:spPr>
          <a:xfrm>
            <a:off x="685800" y="328610"/>
            <a:ext cx="7772400" cy="533400"/>
          </a:xfrm>
        </p:spPr>
        <p:txBody>
          <a:bodyPr>
            <a:normAutofit fontScale="90000"/>
          </a:bodyPr>
          <a:lstStyle/>
          <a:p>
            <a:r>
              <a:rPr lang="en-US" sz="4000" dirty="0" smtClean="0"/>
              <a:t>Example</a:t>
            </a:r>
            <a:endParaRPr lang="en-US" sz="4000" dirty="0"/>
          </a:p>
        </p:txBody>
      </p:sp>
      <p:grpSp>
        <p:nvGrpSpPr>
          <p:cNvPr id="15365" name="Group 5"/>
          <p:cNvGrpSpPr>
            <a:grpSpLocks/>
          </p:cNvGrpSpPr>
          <p:nvPr/>
        </p:nvGrpSpPr>
        <p:grpSpPr bwMode="auto">
          <a:xfrm>
            <a:off x="4419600" y="2469165"/>
            <a:ext cx="685800" cy="533400"/>
            <a:chOff x="192" y="1824"/>
            <a:chExt cx="432" cy="336"/>
          </a:xfrm>
        </p:grpSpPr>
        <p:sp>
          <p:nvSpPr>
            <p:cNvPr id="15366"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7" name="Text Box 7"/>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1</a:t>
              </a:r>
            </a:p>
          </p:txBody>
        </p:sp>
      </p:grpSp>
      <p:grpSp>
        <p:nvGrpSpPr>
          <p:cNvPr id="15368" name="Group 8"/>
          <p:cNvGrpSpPr>
            <a:grpSpLocks/>
          </p:cNvGrpSpPr>
          <p:nvPr/>
        </p:nvGrpSpPr>
        <p:grpSpPr bwMode="auto">
          <a:xfrm>
            <a:off x="3657600" y="3612165"/>
            <a:ext cx="685800" cy="533400"/>
            <a:chOff x="192" y="1824"/>
            <a:chExt cx="432" cy="336"/>
          </a:xfrm>
        </p:grpSpPr>
        <p:sp>
          <p:nvSpPr>
            <p:cNvPr id="15369"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0" name="Text Box 10"/>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2</a:t>
              </a:r>
            </a:p>
          </p:txBody>
        </p:sp>
      </p:grpSp>
      <p:grpSp>
        <p:nvGrpSpPr>
          <p:cNvPr id="15371" name="Group 11"/>
          <p:cNvGrpSpPr>
            <a:grpSpLocks/>
          </p:cNvGrpSpPr>
          <p:nvPr/>
        </p:nvGrpSpPr>
        <p:grpSpPr bwMode="auto">
          <a:xfrm>
            <a:off x="5715000" y="5212365"/>
            <a:ext cx="685800" cy="533400"/>
            <a:chOff x="192" y="1824"/>
            <a:chExt cx="432" cy="336"/>
          </a:xfrm>
        </p:grpSpPr>
        <p:sp>
          <p:nvSpPr>
            <p:cNvPr id="15372"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3" name="Text Box 13"/>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3</a:t>
              </a:r>
            </a:p>
          </p:txBody>
        </p:sp>
      </p:grpSp>
      <p:sp>
        <p:nvSpPr>
          <p:cNvPr id="15374" name="AutoShape 14"/>
          <p:cNvSpPr>
            <a:spLocks noChangeArrowheads="1"/>
          </p:cNvSpPr>
          <p:nvPr/>
        </p:nvSpPr>
        <p:spPr bwMode="auto">
          <a:xfrm>
            <a:off x="3200400" y="48313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5" name="AutoShape 15"/>
          <p:cNvSpPr>
            <a:spLocks noChangeArrowheads="1"/>
          </p:cNvSpPr>
          <p:nvPr/>
        </p:nvSpPr>
        <p:spPr bwMode="auto">
          <a:xfrm>
            <a:off x="3352800" y="5059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6" name="AutoShape 16"/>
          <p:cNvSpPr>
            <a:spLocks noChangeArrowheads="1"/>
          </p:cNvSpPr>
          <p:nvPr/>
        </p:nvSpPr>
        <p:spPr bwMode="auto">
          <a:xfrm>
            <a:off x="31242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7" name="AutoShape 17"/>
          <p:cNvSpPr>
            <a:spLocks noChangeArrowheads="1"/>
          </p:cNvSpPr>
          <p:nvPr/>
        </p:nvSpPr>
        <p:spPr bwMode="auto">
          <a:xfrm>
            <a:off x="2895600" y="46027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8" name="AutoShape 18"/>
          <p:cNvSpPr>
            <a:spLocks noChangeArrowheads="1"/>
          </p:cNvSpPr>
          <p:nvPr/>
        </p:nvSpPr>
        <p:spPr bwMode="auto">
          <a:xfrm>
            <a:off x="28956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9" name="AutoShape 19"/>
          <p:cNvSpPr>
            <a:spLocks noChangeArrowheads="1"/>
          </p:cNvSpPr>
          <p:nvPr/>
        </p:nvSpPr>
        <p:spPr bwMode="auto">
          <a:xfrm>
            <a:off x="2895600" y="3764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0" name="AutoShape 20"/>
          <p:cNvSpPr>
            <a:spLocks noChangeArrowheads="1"/>
          </p:cNvSpPr>
          <p:nvPr/>
        </p:nvSpPr>
        <p:spPr bwMode="auto">
          <a:xfrm>
            <a:off x="28956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1" name="AutoShape 21"/>
          <p:cNvSpPr>
            <a:spLocks noChangeArrowheads="1"/>
          </p:cNvSpPr>
          <p:nvPr/>
        </p:nvSpPr>
        <p:spPr bwMode="auto">
          <a:xfrm>
            <a:off x="2438400" y="4297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2" name="AutoShape 22"/>
          <p:cNvSpPr>
            <a:spLocks noChangeArrowheads="1"/>
          </p:cNvSpPr>
          <p:nvPr/>
        </p:nvSpPr>
        <p:spPr bwMode="auto">
          <a:xfrm>
            <a:off x="4572000" y="39931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3" name="AutoShape 23"/>
          <p:cNvSpPr>
            <a:spLocks noChangeArrowheads="1"/>
          </p:cNvSpPr>
          <p:nvPr/>
        </p:nvSpPr>
        <p:spPr bwMode="auto">
          <a:xfrm>
            <a:off x="67056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4" name="AutoShape 24"/>
          <p:cNvSpPr>
            <a:spLocks noChangeArrowheads="1"/>
          </p:cNvSpPr>
          <p:nvPr/>
        </p:nvSpPr>
        <p:spPr bwMode="auto">
          <a:xfrm>
            <a:off x="7162800" y="20881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5" name="AutoShape 25"/>
          <p:cNvSpPr>
            <a:spLocks noChangeArrowheads="1"/>
          </p:cNvSpPr>
          <p:nvPr/>
        </p:nvSpPr>
        <p:spPr bwMode="auto">
          <a:xfrm>
            <a:off x="70104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6" name="AutoShape 26"/>
          <p:cNvSpPr>
            <a:spLocks noChangeArrowheads="1"/>
          </p:cNvSpPr>
          <p:nvPr/>
        </p:nvSpPr>
        <p:spPr bwMode="auto">
          <a:xfrm>
            <a:off x="6858000" y="2392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7" name="AutoShape 27"/>
          <p:cNvSpPr>
            <a:spLocks noChangeArrowheads="1"/>
          </p:cNvSpPr>
          <p:nvPr/>
        </p:nvSpPr>
        <p:spPr bwMode="auto">
          <a:xfrm>
            <a:off x="7162800" y="2545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8" name="AutoShape 28"/>
          <p:cNvSpPr>
            <a:spLocks noChangeArrowheads="1"/>
          </p:cNvSpPr>
          <p:nvPr/>
        </p:nvSpPr>
        <p:spPr bwMode="auto">
          <a:xfrm>
            <a:off x="7467600" y="2926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9" name="AutoShape 29"/>
          <p:cNvSpPr>
            <a:spLocks noChangeArrowheads="1"/>
          </p:cNvSpPr>
          <p:nvPr/>
        </p:nvSpPr>
        <p:spPr bwMode="auto">
          <a:xfrm>
            <a:off x="57150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0" name="AutoShape 30"/>
          <p:cNvSpPr>
            <a:spLocks noChangeArrowheads="1"/>
          </p:cNvSpPr>
          <p:nvPr/>
        </p:nvSpPr>
        <p:spPr bwMode="auto">
          <a:xfrm>
            <a:off x="6019800" y="34597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1" name="AutoShape 3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2" name="AutoShape 3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3" name="AutoShape 3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4" name="AutoShape 3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5" name="AutoShape 3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6" name="AutoShape 3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7" name="AutoShape 3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8" name="AutoShape 3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9" name="AutoShape 3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00" name="AutoShape 40"/>
          <p:cNvSpPr>
            <a:spLocks noChangeArrowheads="1"/>
          </p:cNvSpPr>
          <p:nvPr/>
        </p:nvSpPr>
        <p:spPr bwMode="auto">
          <a:xfrm>
            <a:off x="6629400" y="2773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404" name="Group 44"/>
          <p:cNvGrpSpPr>
            <a:grpSpLocks/>
          </p:cNvGrpSpPr>
          <p:nvPr/>
        </p:nvGrpSpPr>
        <p:grpSpPr bwMode="auto">
          <a:xfrm>
            <a:off x="3505200" y="2621565"/>
            <a:ext cx="2895600" cy="2590800"/>
            <a:chOff x="2208" y="1536"/>
            <a:chExt cx="1824" cy="1632"/>
          </a:xfrm>
        </p:grpSpPr>
        <p:sp>
          <p:nvSpPr>
            <p:cNvPr id="15401" name="Line 41"/>
            <p:cNvSpPr>
              <a:spLocks noChangeShapeType="1"/>
            </p:cNvSpPr>
            <p:nvPr/>
          </p:nvSpPr>
          <p:spPr bwMode="auto">
            <a:xfrm>
              <a:off x="2976" y="1536"/>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402" name="Line 42"/>
            <p:cNvSpPr>
              <a:spLocks noChangeShapeType="1"/>
            </p:cNvSpPr>
            <p:nvPr/>
          </p:nvSpPr>
          <p:spPr bwMode="auto">
            <a:xfrm flipH="1">
              <a:off x="2208" y="2352"/>
              <a:ext cx="140" cy="3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403" name="Line 43"/>
            <p:cNvSpPr>
              <a:spLocks noChangeShapeType="1"/>
            </p:cNvSpPr>
            <p:nvPr/>
          </p:nvSpPr>
          <p:spPr bwMode="auto">
            <a:xfrm flipV="1">
              <a:off x="3744" y="2688"/>
              <a:ext cx="288" cy="4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Tree>
    <p:extLst>
      <p:ext uri="{BB962C8B-B14F-4D97-AF65-F5344CB8AC3E}">
        <p14:creationId xmlns:p14="http://schemas.microsoft.com/office/powerpoint/2010/main" val="4279555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Override>
</file>

<file path=ppt/theme/themeOverride2.xml><?xml version="1.0" encoding="utf-8"?>
<a:themeOverride xmlns:a="http://schemas.openxmlformats.org/drawingml/2006/main">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Override>
</file>

<file path=ppt/theme/themeOverride3.xml><?xml version="1.0" encoding="utf-8"?>
<a:themeOverride xmlns:a="http://schemas.openxmlformats.org/drawingml/2006/main">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Override>
</file>

<file path=docProps/app.xml><?xml version="1.0" encoding="utf-8"?>
<Properties xmlns="http://schemas.openxmlformats.org/officeDocument/2006/extended-properties" xmlns:vt="http://schemas.openxmlformats.org/officeDocument/2006/docPropsVTypes">
  <Template>Waveform.thmx</Template>
  <TotalTime>5516</TotalTime>
  <Words>1316</Words>
  <Application>Microsoft Macintosh PowerPoint</Application>
  <PresentationFormat>On-screen Show (4:3)</PresentationFormat>
  <Paragraphs>320</Paragraphs>
  <Slides>39</Slides>
  <Notes>15</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39</vt:i4>
      </vt:variant>
    </vt:vector>
  </HeadingPairs>
  <TitlesOfParts>
    <vt:vector size="44" baseType="lpstr">
      <vt:lpstr>Waveform</vt:lpstr>
      <vt:lpstr>Visio</vt:lpstr>
      <vt:lpstr>VISIO</vt:lpstr>
      <vt:lpstr>Equation</vt:lpstr>
      <vt:lpstr>Document</vt:lpstr>
      <vt:lpstr>Machine Learning in Python using Scikit-learn</vt:lpstr>
      <vt:lpstr>What is machine learning?</vt:lpstr>
      <vt:lpstr>What is machine learning?</vt:lpstr>
      <vt:lpstr>Algorithms</vt:lpstr>
      <vt:lpstr>Algorithms</vt:lpstr>
      <vt:lpstr>Unsupervised learning: K-Means</vt:lpstr>
      <vt:lpstr>K-means algorithm</vt:lpstr>
      <vt:lpstr>Example</vt:lpstr>
      <vt:lpstr>Example</vt:lpstr>
      <vt:lpstr>Example</vt:lpstr>
      <vt:lpstr>Example</vt:lpstr>
      <vt:lpstr>Example</vt:lpstr>
      <vt:lpstr>Some features..</vt:lpstr>
      <vt:lpstr>The Iris dataset - used in both the examples and exercises</vt:lpstr>
      <vt:lpstr>Exercise 1</vt:lpstr>
      <vt:lpstr>Algorithms</vt:lpstr>
      <vt:lpstr>Classification: Definition</vt:lpstr>
      <vt:lpstr>Illustrating Classification Task</vt:lpstr>
      <vt:lpstr>Examples of Classification Task</vt:lpstr>
      <vt:lpstr>Supervised learning:  Nearest-Neighbor</vt:lpstr>
      <vt:lpstr>Nearest-Neighbor Classifier</vt:lpstr>
      <vt:lpstr>Nearest-Neighbor Classifier</vt:lpstr>
      <vt:lpstr>Some features..</vt:lpstr>
      <vt:lpstr>Supervised learning:  Naive Bayes Classifier</vt:lpstr>
      <vt:lpstr>Bayes Theorem</vt:lpstr>
      <vt:lpstr>Bayes Classifier</vt:lpstr>
      <vt:lpstr>Parameters estimation</vt:lpstr>
      <vt:lpstr>Some features..</vt:lpstr>
      <vt:lpstr>Supervised learning: Decision trees</vt:lpstr>
      <vt:lpstr>Example of a Decision Tree</vt:lpstr>
      <vt:lpstr>Apply Model to Test Data</vt:lpstr>
      <vt:lpstr>Apply Model to Test Data</vt:lpstr>
      <vt:lpstr>Apply Model to Test Data</vt:lpstr>
      <vt:lpstr>Apply Model to Test Data</vt:lpstr>
      <vt:lpstr>Apply Model to Test Data</vt:lpstr>
      <vt:lpstr>Apply Model to Test Data</vt:lpstr>
      <vt:lpstr>Some features..</vt:lpstr>
      <vt:lpstr>Exercise 2</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Marcio Duarte Albasini Mourao</dc:creator>
  <cp:lastModifiedBy>Marcio Duarte Albasini Mourao</cp:lastModifiedBy>
  <cp:revision>108</cp:revision>
  <dcterms:created xsi:type="dcterms:W3CDTF">2016-08-28T15:10:44Z</dcterms:created>
  <dcterms:modified xsi:type="dcterms:W3CDTF">2016-08-29T19:27:33Z</dcterms:modified>
</cp:coreProperties>
</file>