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23"/>
  </p:notesMasterIdLst>
  <p:sldIdLst>
    <p:sldId id="364" r:id="rId2"/>
    <p:sldId id="360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264" r:id="rId19"/>
    <p:sldId id="362" r:id="rId20"/>
    <p:sldId id="343" r:id="rId21"/>
    <p:sldId id="3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Arial" pitchFamily="-10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11A2C-54C9-D941-B3FC-3FFE6A84680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cluster.KMea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Description of K-Means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Metrics for measuring cluster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Document </a:t>
            </a:r>
            <a:r>
              <a:rPr lang="en-US" sz="3600" smtClean="0"/>
              <a:t>clustering example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7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28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29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0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1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2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4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5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0" name="AutoShape 20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1" name="AutoShape 21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2" name="AutoShape 22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3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Calculate center of each cluster</a:t>
            </a:r>
          </a:p>
        </p:txBody>
      </p:sp>
      <p:sp>
        <p:nvSpPr>
          <p:cNvPr id="4403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409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51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2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3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5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6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7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8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9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0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1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2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3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4" name="AutoShape 20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5" name="AutoShape 21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6" name="AutoShape 22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7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Calculate center of each cluster</a:t>
            </a:r>
          </a:p>
        </p:txBody>
      </p:sp>
      <p:sp>
        <p:nvSpPr>
          <p:cNvPr id="4413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196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5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6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7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8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9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0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1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2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8" name="AutoShape 20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9" name="AutoShape 21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90" name="AutoShape 22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91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Calculate center of each cluster</a:t>
            </a:r>
          </a:p>
        </p:txBody>
      </p:sp>
      <p:sp>
        <p:nvSpPr>
          <p:cNvPr id="4423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685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9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0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1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6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2" name="AutoShape 20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3" name="AutoShape 21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4" name="AutoShape 22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5" name="Text Box 23"/>
          <p:cNvSpPr txBox="1">
            <a:spLocks noChangeArrowheads="1"/>
          </p:cNvSpPr>
          <p:nvPr/>
        </p:nvSpPr>
        <p:spPr bwMode="auto">
          <a:xfrm>
            <a:off x="1371600" y="5943600"/>
            <a:ext cx="731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Assign each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observation </a:t>
            </a: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to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the closest </a:t>
            </a: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cluster center</a:t>
            </a:r>
          </a:p>
        </p:txBody>
      </p:sp>
      <p:sp>
        <p:nvSpPr>
          <p:cNvPr id="4434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015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3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4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5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6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7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8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0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4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5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6" name="AutoShape 20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7" name="AutoShape 21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8" name="AutoShape 22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9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Calculate center of each cluster</a:t>
            </a:r>
          </a:p>
        </p:txBody>
      </p:sp>
      <p:sp>
        <p:nvSpPr>
          <p:cNvPr id="4444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171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7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48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49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0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1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2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4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5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6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7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8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9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0" name="AutoShape 20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1" name="AutoShape 21"/>
          <p:cNvSpPr>
            <a:spLocks noChangeArrowheads="1"/>
          </p:cNvSpPr>
          <p:nvPr/>
        </p:nvSpPr>
        <p:spPr bwMode="auto">
          <a:xfrm>
            <a:off x="5029200" y="27432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2" name="AutoShape 22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Calculate center of each cluster</a:t>
            </a:r>
          </a:p>
        </p:txBody>
      </p:sp>
      <p:sp>
        <p:nvSpPr>
          <p:cNvPr id="4454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226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1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2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3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5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6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7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8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9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0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2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3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4" name="AutoShape 20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5486400" y="48006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6" name="AutoShape 22"/>
          <p:cNvSpPr>
            <a:spLocks noChangeArrowheads="1"/>
          </p:cNvSpPr>
          <p:nvPr/>
        </p:nvSpPr>
        <p:spPr bwMode="auto">
          <a:xfrm>
            <a:off x="5029200" y="27432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7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Calculate center of each cluster</a:t>
            </a:r>
          </a:p>
        </p:txBody>
      </p:sp>
      <p:sp>
        <p:nvSpPr>
          <p:cNvPr id="4464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  <p:sp>
        <p:nvSpPr>
          <p:cNvPr id="446491" name="Oval 27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92" name="Oval 28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3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5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6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7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8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9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0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1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2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3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4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5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6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7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8" name="AutoShape 20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9" name="AutoShape 21"/>
          <p:cNvSpPr>
            <a:spLocks noChangeArrowheads="1"/>
          </p:cNvSpPr>
          <p:nvPr/>
        </p:nvSpPr>
        <p:spPr bwMode="auto">
          <a:xfrm>
            <a:off x="5486400" y="48006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10" name="AutoShape 22"/>
          <p:cNvSpPr>
            <a:spLocks noChangeArrowheads="1"/>
          </p:cNvSpPr>
          <p:nvPr/>
        </p:nvSpPr>
        <p:spPr bwMode="auto">
          <a:xfrm>
            <a:off x="5029200" y="27432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3733800" y="5943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Convergence</a:t>
            </a:r>
          </a:p>
        </p:txBody>
      </p:sp>
      <p:sp>
        <p:nvSpPr>
          <p:cNvPr id="4475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065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3" name="Rectangle 3"/>
          <p:cNvSpPr>
            <a:spLocks noGrp="1" noChangeArrowheads="1"/>
          </p:cNvSpPr>
          <p:nvPr>
            <p:ph idx="1"/>
          </p:nvPr>
        </p:nvSpPr>
        <p:spPr>
          <a:xfrm>
            <a:off x="479598" y="2527676"/>
            <a:ext cx="7706377" cy="429123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Relatively </a:t>
            </a:r>
            <a:r>
              <a:rPr lang="en-US" sz="2400" dirty="0"/>
              <a:t>efficient: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tkn</a:t>
            </a:r>
            <a:r>
              <a:rPr lang="en-US" sz="2400" dirty="0"/>
              <a:t>), where </a:t>
            </a:r>
            <a:r>
              <a:rPr lang="en-US" sz="2400" i="1" dirty="0"/>
              <a:t>n</a:t>
            </a:r>
            <a:r>
              <a:rPr lang="en-US" sz="2400" dirty="0"/>
              <a:t> is </a:t>
            </a:r>
            <a:r>
              <a:rPr lang="en-US" sz="2400" dirty="0" smtClean="0"/>
              <a:t>the number of observations,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 smtClean="0"/>
              <a:t>is the number of clusters</a:t>
            </a:r>
            <a:r>
              <a:rPr lang="en-US" sz="2400" dirty="0"/>
              <a:t>, and </a:t>
            </a:r>
            <a:r>
              <a:rPr lang="en-US" sz="2400" i="1" dirty="0"/>
              <a:t>t </a:t>
            </a:r>
            <a:r>
              <a:rPr lang="en-US" sz="2400" dirty="0" smtClean="0"/>
              <a:t>is the number of </a:t>
            </a:r>
            <a:r>
              <a:rPr lang="en-US" sz="2400" dirty="0"/>
              <a:t>iterations. Normally, </a:t>
            </a:r>
            <a:r>
              <a:rPr lang="en-US" sz="2400" i="1" dirty="0"/>
              <a:t>k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dirty="0"/>
              <a:t> &lt;&lt;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Often terminates at a </a:t>
            </a:r>
            <a:r>
              <a:rPr lang="en-US" sz="2400" i="1" dirty="0"/>
              <a:t>local optimum</a:t>
            </a:r>
            <a:r>
              <a:rPr lang="en-US" sz="2400" dirty="0"/>
              <a:t>. </a:t>
            </a:r>
            <a:r>
              <a:rPr lang="en-US" sz="2400" dirty="0" smtClean="0"/>
              <a:t>It is good to restart it several times</a:t>
            </a:r>
            <a:endParaRPr lang="en-US" sz="2400" i="1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Applicable </a:t>
            </a:r>
            <a:r>
              <a:rPr lang="en-US" sz="2400" dirty="0"/>
              <a:t>only when </a:t>
            </a:r>
            <a:r>
              <a:rPr lang="en-US" sz="2400" i="1" dirty="0"/>
              <a:t>mean</a:t>
            </a:r>
            <a:r>
              <a:rPr lang="en-US" sz="2400" dirty="0"/>
              <a:t> is </a:t>
            </a:r>
            <a:r>
              <a:rPr lang="en-US" sz="2400" dirty="0" smtClean="0"/>
              <a:t>defined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Need to specify </a:t>
            </a:r>
            <a:r>
              <a:rPr lang="en-US" sz="2400" i="1" dirty="0"/>
              <a:t>k, </a:t>
            </a:r>
            <a:r>
              <a:rPr lang="en-US" sz="2400" dirty="0"/>
              <a:t>the </a:t>
            </a:r>
            <a:r>
              <a:rPr lang="en-US" sz="2400" i="1" dirty="0"/>
              <a:t>number</a:t>
            </a:r>
            <a:r>
              <a:rPr lang="en-US" sz="2400" dirty="0"/>
              <a:t> of clusters, in </a:t>
            </a:r>
            <a:r>
              <a:rPr lang="en-US" sz="2400" dirty="0" smtClean="0"/>
              <a:t>advance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7918" y="741363"/>
            <a:ext cx="7439025" cy="442912"/>
          </a:xfrm>
        </p:spPr>
        <p:txBody>
          <a:bodyPr>
            <a:noAutofit/>
          </a:bodyPr>
          <a:lstStyle/>
          <a:p>
            <a:r>
              <a:rPr lang="en-US" dirty="0" smtClean="0"/>
              <a:t>Some features..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3807162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905" y="1932517"/>
            <a:ext cx="7408333" cy="4725458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Sklearn.cluster.Kmeans</a:t>
            </a:r>
            <a:r>
              <a:rPr lang="en-US" sz="1800" dirty="0" smtClean="0"/>
              <a:t> is the class that implements </a:t>
            </a:r>
            <a:r>
              <a:rPr lang="en-US" sz="1800" dirty="0" err="1" smtClean="0"/>
              <a:t>Kmeans</a:t>
            </a:r>
            <a:r>
              <a:rPr lang="en-US" sz="1800" dirty="0" smtClean="0"/>
              <a:t> clustering in </a:t>
            </a:r>
            <a:r>
              <a:rPr lang="en-US" sz="1800" dirty="0" err="1" smtClean="0"/>
              <a:t>Scikit</a:t>
            </a:r>
            <a:r>
              <a:rPr lang="en-US" sz="1800" dirty="0" smtClean="0"/>
              <a:t>-learn.</a:t>
            </a:r>
          </a:p>
          <a:p>
            <a:r>
              <a:rPr lang="en-US" sz="1800" dirty="0" smtClean="0"/>
              <a:t>Documentation </a:t>
            </a:r>
            <a:r>
              <a:rPr lang="en-US" sz="1800" dirty="0"/>
              <a:t>is available at </a:t>
            </a:r>
            <a:r>
              <a:rPr lang="en-US" sz="1800" i="1" u="sng" dirty="0">
                <a:hlinkClick r:id="rId2"/>
              </a:rPr>
              <a:t>http://</a:t>
            </a:r>
            <a:r>
              <a:rPr lang="en-US" sz="1800" i="1" u="sng" dirty="0" smtClean="0">
                <a:hlinkClick r:id="rId2"/>
              </a:rPr>
              <a:t>scikit-learn.org/stable/modules/generated/sklearn.cluster.KMeans.html</a:t>
            </a:r>
            <a:endParaRPr lang="en-US" sz="1800" i="1" u="sng" dirty="0" smtClean="0"/>
          </a:p>
          <a:p>
            <a:r>
              <a:rPr lang="en-US" sz="1800" dirty="0" smtClean="0"/>
              <a:t>Key options:</a:t>
            </a:r>
          </a:p>
          <a:p>
            <a:pPr lvl="1"/>
            <a:r>
              <a:rPr lang="en-US" sz="1800" dirty="0" err="1" smtClean="0"/>
              <a:t>n_clusters</a:t>
            </a:r>
            <a:r>
              <a:rPr lang="en-US" sz="1800" dirty="0"/>
              <a:t> </a:t>
            </a:r>
            <a:r>
              <a:rPr lang="en-US" sz="1800" dirty="0" smtClean="0"/>
              <a:t>(default 8)</a:t>
            </a:r>
          </a:p>
          <a:p>
            <a:pPr lvl="1"/>
            <a:r>
              <a:rPr lang="en-US" sz="1800" dirty="0" err="1" smtClean="0"/>
              <a:t>n_init</a:t>
            </a:r>
            <a:r>
              <a:rPr lang="en-US" sz="1800" dirty="0" smtClean="0"/>
              <a:t> (default 10): The number of times to run the algorithm with different centroid </a:t>
            </a:r>
            <a:r>
              <a:rPr lang="en-US" sz="1800" dirty="0" smtClean="0"/>
              <a:t>seeds</a:t>
            </a:r>
            <a:endParaRPr lang="en-US" sz="1800" dirty="0" smtClean="0"/>
          </a:p>
          <a:p>
            <a:pPr lvl="1"/>
            <a:r>
              <a:rPr lang="en-US" sz="1800" dirty="0" err="1" smtClean="0"/>
              <a:t>init</a:t>
            </a:r>
            <a:r>
              <a:rPr lang="en-US" sz="1800" dirty="0" smtClean="0"/>
              <a:t> (default “k-means++”, other possible values “random” or an </a:t>
            </a:r>
            <a:r>
              <a:rPr lang="en-US" sz="1800" dirty="0" err="1" smtClean="0"/>
              <a:t>ndarray</a:t>
            </a:r>
            <a:r>
              <a:rPr lang="en-US" sz="1800" dirty="0" smtClean="0"/>
              <a:t>): Methods of initialization for cluster </a:t>
            </a:r>
            <a:r>
              <a:rPr lang="en-US" sz="1800" dirty="0" smtClean="0"/>
              <a:t>centers</a:t>
            </a:r>
            <a:endParaRPr lang="en-US" sz="1800" dirty="0" smtClean="0"/>
          </a:p>
          <a:p>
            <a:r>
              <a:rPr lang="en-US" sz="1800" dirty="0" smtClean="0"/>
              <a:t>Outputs:</a:t>
            </a:r>
          </a:p>
          <a:p>
            <a:pPr lvl="1"/>
            <a:r>
              <a:rPr lang="en-US" sz="1800" dirty="0" err="1"/>
              <a:t>c</a:t>
            </a:r>
            <a:r>
              <a:rPr lang="en-US" sz="1800" dirty="0" err="1" smtClean="0"/>
              <a:t>luster_centers</a:t>
            </a:r>
            <a:r>
              <a:rPr lang="en-US" sz="1800" dirty="0" smtClean="0"/>
              <a:t>_: Coordinates of the cluster centers</a:t>
            </a:r>
          </a:p>
          <a:p>
            <a:pPr lvl="1"/>
            <a:r>
              <a:rPr lang="en-US" sz="1800" dirty="0" smtClean="0"/>
              <a:t>labels_: Cluster classification for the observations</a:t>
            </a:r>
          </a:p>
          <a:p>
            <a:pPr lvl="1"/>
            <a:r>
              <a:rPr lang="en-US" sz="1800" dirty="0"/>
              <a:t>i</a:t>
            </a:r>
            <a:r>
              <a:rPr lang="en-US" sz="1800" dirty="0" smtClean="0"/>
              <a:t>nertia_: The sum of the </a:t>
            </a:r>
            <a:r>
              <a:rPr lang="en-US" sz="1800" dirty="0" smtClean="0"/>
              <a:t>squares of distances from the </a:t>
            </a:r>
            <a:r>
              <a:rPr lang="en-US" sz="1800" dirty="0" smtClean="0"/>
              <a:t>samples to their closest cluster center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klearn.cluster.KMeans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42546"/>
            <a:ext cx="8807344" cy="1143240"/>
          </a:xfrm>
        </p:spPr>
        <p:txBody>
          <a:bodyPr/>
          <a:lstStyle/>
          <a:p>
            <a:pPr eaLnBrk="1" hangingPunct="1"/>
            <a:r>
              <a:rPr lang="en-US" b="0" dirty="0" smtClean="0"/>
              <a:t>K-Means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133" y="2014538"/>
            <a:ext cx="8405530" cy="4529138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r>
              <a:rPr lang="en-US" dirty="0"/>
              <a:t>Partitioning Clustering Approach</a:t>
            </a:r>
            <a:endParaRPr lang="en-US" dirty="0" smtClean="0"/>
          </a:p>
          <a:p>
            <a:pPr marL="858521" lvl="1" indent="-400736">
              <a:lnSpc>
                <a:spcPct val="110000"/>
              </a:lnSpc>
            </a:pPr>
            <a:r>
              <a:rPr lang="en-US" dirty="0" smtClean="0"/>
              <a:t>Assumes that there are </a:t>
            </a:r>
            <a:r>
              <a:rPr lang="en-US" i="1" dirty="0" smtClean="0"/>
              <a:t>K</a:t>
            </a:r>
            <a:r>
              <a:rPr lang="en-US" dirty="0" smtClean="0"/>
              <a:t> clusters in the data set, with each observation belonging to a single cluster.</a:t>
            </a:r>
          </a:p>
          <a:p>
            <a:pPr marL="858521" lvl="1" indent="-400736">
              <a:lnSpc>
                <a:spcPct val="110000"/>
              </a:lnSpc>
            </a:pPr>
            <a:r>
              <a:rPr lang="en-US" dirty="0" smtClean="0"/>
              <a:t>Models clusters in terms of cluster centers, with observations in a cluster being close to the cluster center.</a:t>
            </a:r>
          </a:p>
          <a:p>
            <a:pPr marL="858521" lvl="1" indent="-400736">
              <a:lnSpc>
                <a:spcPct val="110000"/>
              </a:lnSpc>
            </a:pPr>
            <a:r>
              <a:rPr lang="en-US" dirty="0" smtClean="0"/>
              <a:t>Optimal </a:t>
            </a:r>
            <a:r>
              <a:rPr lang="en-US" dirty="0"/>
              <a:t>partition achieved </a:t>
            </a:r>
            <a:r>
              <a:rPr lang="en-US" dirty="0" smtClean="0"/>
              <a:t>via minimizing the </a:t>
            </a:r>
            <a:r>
              <a:rPr lang="en-US" i="1" dirty="0" smtClean="0"/>
              <a:t>inertia</a:t>
            </a:r>
            <a:r>
              <a:rPr lang="en-US" dirty="0" smtClean="0"/>
              <a:t>, or</a:t>
            </a:r>
            <a:r>
              <a:rPr lang="en-US" i="1" dirty="0" smtClean="0"/>
              <a:t> </a:t>
            </a:r>
            <a:r>
              <a:rPr lang="en-US" dirty="0" smtClean="0"/>
              <a:t>sum </a:t>
            </a:r>
            <a:r>
              <a:rPr lang="en-US" dirty="0"/>
              <a:t>of squared </a:t>
            </a:r>
            <a:r>
              <a:rPr lang="en-US" dirty="0" smtClean="0"/>
              <a:t>distances from each observation to its cluster center.</a:t>
            </a:r>
            <a:endParaRPr lang="en-US" dirty="0"/>
          </a:p>
          <a:p>
            <a:pPr marL="467525" indent="-467525">
              <a:lnSpc>
                <a:spcPct val="110000"/>
              </a:lnSpc>
            </a:pPr>
            <a:endParaRPr lang="en-US" sz="1800" dirty="0">
              <a:solidFill>
                <a:schemeClr val="accent2"/>
              </a:solidFill>
            </a:endParaRPr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336521"/>
              </p:ext>
            </p:extLst>
          </p:nvPr>
        </p:nvGraphicFramePr>
        <p:xfrm>
          <a:off x="5175250" y="5761038"/>
          <a:ext cx="32797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Equation" r:id="rId4" imgW="1625400" imgH="431640" progId="Equation.3">
                  <p:embed/>
                </p:oleObj>
              </mc:Choice>
              <mc:Fallback>
                <p:oleObj name="Equation" r:id="rId4" imgW="1625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5761038"/>
                        <a:ext cx="3279775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735173"/>
              </p:ext>
            </p:extLst>
          </p:nvPr>
        </p:nvGraphicFramePr>
        <p:xfrm>
          <a:off x="2219325" y="5133975"/>
          <a:ext cx="44751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Equation" r:id="rId6" imgW="1485720" imgH="253800" progId="Equation.3">
                  <p:embed/>
                </p:oleObj>
              </mc:Choice>
              <mc:Fallback>
                <p:oleObj name="Equation" r:id="rId6" imgW="148572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133975"/>
                        <a:ext cx="4475163" cy="776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8565" y="6024737"/>
                <a:ext cx="4082085" cy="357930"/>
              </a:xfrm>
              <a:prstGeom prst="rect">
                <a:avLst/>
              </a:prstGeom>
              <a:noFill/>
            </p:spPr>
            <p:txBody>
              <a:bodyPr wrap="square" lIns="80147" tIns="40074" rIns="80147" bIns="40074">
                <a:spAutoFit/>
              </a:bodyPr>
              <a:lstStyle/>
              <a:p>
                <a:pPr>
                  <a:defRPr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) is the Euclidean distance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65" y="6024737"/>
                <a:ext cx="4082085" cy="357930"/>
              </a:xfrm>
              <a:prstGeom prst="rect">
                <a:avLst/>
              </a:prstGeom>
              <a:blipFill rotWithShape="1">
                <a:blip r:embed="rId8"/>
                <a:stretch>
                  <a:fillRect l="-1493" t="-10169" r="-1493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00313"/>
            <a:ext cx="7408333" cy="4357687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smtClean="0"/>
              <a:t>If we know the class </a:t>
            </a:r>
            <a:r>
              <a:rPr lang="en-US" sz="3300" dirty="0" smtClean="0"/>
              <a:t>assignments, </a:t>
            </a:r>
            <a:r>
              <a:rPr lang="en-US" sz="3300" dirty="0" smtClean="0"/>
              <a:t>then we can evaluate cluster effectiveness by measuring the extent to which pairs of observations in the same class are in the same cluster and vice versa.</a:t>
            </a:r>
          </a:p>
          <a:p>
            <a:pPr lvl="1"/>
            <a:r>
              <a:rPr lang="en-US" sz="3300" dirty="0" smtClean="0"/>
              <a:t>Precision</a:t>
            </a:r>
            <a:r>
              <a:rPr lang="en-US" sz="3300" dirty="0"/>
              <a:t>:</a:t>
            </a:r>
            <a:r>
              <a:rPr lang="en-US" sz="3300" dirty="0" smtClean="0"/>
              <a:t> </a:t>
            </a:r>
            <a:r>
              <a:rPr lang="en-US" sz="3300" dirty="0" smtClean="0"/>
              <a:t>the percentage of pairs of observations in the same cluster that are in the same </a:t>
            </a:r>
            <a:r>
              <a:rPr lang="en-US" sz="3300" dirty="0" smtClean="0"/>
              <a:t>class</a:t>
            </a:r>
            <a:endParaRPr lang="en-US" sz="3300" dirty="0" smtClean="0"/>
          </a:p>
          <a:p>
            <a:pPr lvl="1"/>
            <a:r>
              <a:rPr lang="en-US" sz="3300" dirty="0" smtClean="0"/>
              <a:t>Recall</a:t>
            </a:r>
            <a:r>
              <a:rPr lang="en-US" sz="3300" i="1" dirty="0" smtClean="0"/>
              <a:t>: </a:t>
            </a:r>
            <a:r>
              <a:rPr lang="en-US" sz="3300" dirty="0" smtClean="0"/>
              <a:t>the </a:t>
            </a:r>
            <a:r>
              <a:rPr lang="en-US" sz="3300" dirty="0" smtClean="0"/>
              <a:t>percentage of pairs of observations in the same class that are in the same </a:t>
            </a:r>
            <a:r>
              <a:rPr lang="en-US" sz="3300" dirty="0" smtClean="0"/>
              <a:t>cluster</a:t>
            </a:r>
            <a:endParaRPr lang="en-US" sz="3300" dirty="0" smtClean="0"/>
          </a:p>
          <a:p>
            <a:pPr lvl="1"/>
            <a:r>
              <a:rPr lang="en-US" sz="3300" i="1" dirty="0" smtClean="0"/>
              <a:t>Fowlkes-Mallows index:</a:t>
            </a:r>
            <a:r>
              <a:rPr lang="en-US" sz="3300" dirty="0"/>
              <a:t> </a:t>
            </a:r>
            <a:r>
              <a:rPr lang="en-US" sz="3300" dirty="0" smtClean="0"/>
              <a:t>the </a:t>
            </a:r>
            <a:r>
              <a:rPr lang="en-US" sz="3300" dirty="0" smtClean="0"/>
              <a:t>geometric mean of precision and </a:t>
            </a:r>
            <a:r>
              <a:rPr lang="en-US" sz="3300" dirty="0" smtClean="0"/>
              <a:t>recall</a:t>
            </a:r>
            <a:endParaRPr lang="en-US" sz="3300" dirty="0"/>
          </a:p>
          <a:p>
            <a:r>
              <a:rPr lang="en-US" sz="3300" dirty="0" smtClean="0"/>
              <a:t>We can also take an information-theoretic approach.</a:t>
            </a:r>
          </a:p>
          <a:p>
            <a:pPr lvl="1"/>
            <a:r>
              <a:rPr lang="en-US" sz="3300" i="1" dirty="0" smtClean="0"/>
              <a:t>H</a:t>
            </a:r>
            <a:r>
              <a:rPr lang="en-US" sz="3300" i="1" dirty="0" smtClean="0"/>
              <a:t>omogeneity:</a:t>
            </a:r>
            <a:r>
              <a:rPr lang="en-US" sz="3300" dirty="0" smtClean="0"/>
              <a:t> the </a:t>
            </a:r>
            <a:r>
              <a:rPr lang="en-US" sz="3300" dirty="0" smtClean="0"/>
              <a:t>extent to which knowing the clusters reduces the entropy of the class </a:t>
            </a:r>
            <a:r>
              <a:rPr lang="en-US" sz="3300" dirty="0" smtClean="0"/>
              <a:t>assignment</a:t>
            </a:r>
            <a:endParaRPr lang="en-US" sz="3300" dirty="0" smtClean="0"/>
          </a:p>
          <a:p>
            <a:pPr lvl="1"/>
            <a:r>
              <a:rPr lang="en-US" sz="3300" i="1" dirty="0" smtClean="0"/>
              <a:t>Completeness: </a:t>
            </a:r>
            <a:r>
              <a:rPr lang="en-US" sz="3300" dirty="0" smtClean="0"/>
              <a:t>the </a:t>
            </a:r>
            <a:r>
              <a:rPr lang="en-US" sz="3300" dirty="0" smtClean="0"/>
              <a:t>extent to which knowing the classes reduces the entropy of the </a:t>
            </a:r>
            <a:r>
              <a:rPr lang="en-US" sz="3300" dirty="0" smtClean="0"/>
              <a:t>clustering</a:t>
            </a:r>
          </a:p>
          <a:p>
            <a:pPr lvl="1"/>
            <a:r>
              <a:rPr lang="en-US" sz="3300" dirty="0" smtClean="0"/>
              <a:t> </a:t>
            </a:r>
            <a:r>
              <a:rPr lang="en-US" sz="3300" i="1" dirty="0" smtClean="0"/>
              <a:t>V-measure: </a:t>
            </a:r>
            <a:r>
              <a:rPr lang="en-US" sz="3300" dirty="0" smtClean="0"/>
              <a:t>the harmonic mean of homogeneity and completeness.</a:t>
            </a:r>
          </a:p>
          <a:p>
            <a:r>
              <a:rPr lang="en-US" sz="3300" dirty="0" smtClean="0"/>
              <a:t>All of these metrics lie on a scale from </a:t>
            </a:r>
            <a:r>
              <a:rPr lang="en-US" sz="3300" i="1" dirty="0" smtClean="0"/>
              <a:t>0 </a:t>
            </a:r>
            <a:r>
              <a:rPr lang="en-US" sz="3300" dirty="0" smtClean="0"/>
              <a:t>(independence) to</a:t>
            </a:r>
            <a:r>
              <a:rPr lang="en-US" sz="3300" i="1" dirty="0" smtClean="0"/>
              <a:t>  1 </a:t>
            </a:r>
            <a:r>
              <a:rPr lang="en-US" sz="3300" dirty="0" smtClean="0"/>
              <a:t>(perfect clustering)</a:t>
            </a:r>
            <a:endParaRPr lang="en-US" sz="33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clustering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2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457450"/>
                <a:ext cx="7408333" cy="4114800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8000" dirty="0" smtClean="0"/>
                  <a:t>If we don’t have class assignments, then we can evaluate the clustering in terms of distances.</a:t>
                </a:r>
                <a:endParaRPr lang="en-US" sz="8000" dirty="0" smtClean="0"/>
              </a:p>
              <a:p>
                <a:pPr lvl="1"/>
                <a:r>
                  <a:rPr lang="en-US" sz="8000" i="1" dirty="0" smtClean="0"/>
                  <a:t>Inertia</a:t>
                </a:r>
                <a:endParaRPr lang="en-US" sz="8000" dirty="0" smtClean="0"/>
              </a:p>
              <a:p>
                <a:pPr lvl="1"/>
                <a:r>
                  <a:rPr lang="en-US" sz="8000" dirty="0"/>
                  <a:t>S</a:t>
                </a:r>
                <a:r>
                  <a:rPr lang="en-US" sz="8000" i="1" dirty="0" smtClean="0"/>
                  <a:t>ilhouette coefficient: </a:t>
                </a:r>
                <a:r>
                  <a:rPr lang="en-US" sz="8000" dirty="0" smtClean="0"/>
                  <a:t>the mean value of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/>
                      </a:rPr>
                      <m:t>(</m:t>
                    </m:r>
                    <m:r>
                      <a:rPr lang="en-US" sz="8000" b="0" i="1" smtClean="0">
                        <a:latin typeface="Cambria Math"/>
                      </a:rPr>
                      <m:t>𝑏</m:t>
                    </m:r>
                    <m:r>
                      <a:rPr lang="en-US" sz="8000" b="0" i="1" smtClean="0">
                        <a:latin typeface="Cambria Math"/>
                      </a:rPr>
                      <m:t>−</m:t>
                    </m:r>
                    <m:r>
                      <a:rPr lang="en-US" sz="8000" b="0" i="1" smtClean="0">
                        <a:latin typeface="Cambria Math"/>
                      </a:rPr>
                      <m:t>𝑎</m:t>
                    </m:r>
                    <m:r>
                      <a:rPr lang="en-US" sz="8000" b="0" i="1" smtClean="0">
                        <a:latin typeface="Cambria Math"/>
                      </a:rPr>
                      <m:t>)/</m:t>
                    </m:r>
                    <m:r>
                      <m:rPr>
                        <m:sty m:val="p"/>
                      </m:rPr>
                      <a:rPr lang="en-US" sz="8000" b="0" i="0" smtClean="0">
                        <a:latin typeface="Cambria Math"/>
                      </a:rPr>
                      <m:t>max</m:t>
                    </m:r>
                    <m:r>
                      <a:rPr lang="en-US" sz="8000" b="0" i="1" smtClean="0">
                        <a:latin typeface="Cambria Math"/>
                      </a:rPr>
                      <m:t>⁡(</m:t>
                    </m:r>
                    <m:r>
                      <a:rPr lang="en-US" sz="8000" b="0" i="1" smtClean="0">
                        <a:latin typeface="Cambria Math"/>
                      </a:rPr>
                      <m:t>𝑎</m:t>
                    </m:r>
                    <m:r>
                      <a:rPr lang="en-US" sz="8000" b="0" i="1" smtClean="0">
                        <a:latin typeface="Cambria Math"/>
                      </a:rPr>
                      <m:t>,</m:t>
                    </m:r>
                    <m:r>
                      <a:rPr lang="en-US" sz="8000" b="0" i="1" smtClean="0">
                        <a:latin typeface="Cambria Math"/>
                      </a:rPr>
                      <m:t>𝑏</m:t>
                    </m:r>
                    <m:r>
                      <a:rPr lang="en-US" sz="8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8000" dirty="0" smtClean="0"/>
                  <a:t> over the observations, where </a:t>
                </a:r>
                <a:r>
                  <a:rPr lang="en-US" sz="8000" i="1" dirty="0" smtClean="0"/>
                  <a:t>a</a:t>
                </a:r>
                <a:r>
                  <a:rPr lang="en-US" sz="8000" dirty="0" smtClean="0"/>
                  <a:t> is the mean distance from the observation to other observations in the same cluster, and </a:t>
                </a:r>
                <a:r>
                  <a:rPr lang="en-US" sz="8000" i="1" dirty="0" smtClean="0"/>
                  <a:t>b</a:t>
                </a:r>
                <a:r>
                  <a:rPr lang="en-US" sz="8000" dirty="0" smtClean="0"/>
                  <a:t> is the mean distance from the observation to points </a:t>
                </a:r>
                <a:r>
                  <a:rPr lang="en-US" sz="8000" dirty="0" smtClean="0"/>
                  <a:t>in the nearest cluster that the observation is not part of</a:t>
                </a:r>
                <a:endParaRPr lang="en-US" sz="8000" dirty="0" smtClean="0"/>
              </a:p>
              <a:p>
                <a:pPr lvl="1"/>
                <a:r>
                  <a:rPr lang="en-US" sz="8000" i="1" dirty="0" err="1" smtClean="0"/>
                  <a:t>Calinski-Harabaz</a:t>
                </a:r>
                <a:r>
                  <a:rPr lang="en-US" sz="8000" i="1" dirty="0" smtClean="0"/>
                  <a:t> index:</a:t>
                </a:r>
                <a:r>
                  <a:rPr lang="en-US" sz="8000" dirty="0" smtClean="0"/>
                  <a:t> the ratio of mean between-clusters dispersion to mean within-cluster dispersion</a:t>
                </a:r>
                <a:endParaRPr lang="en-US" sz="8000" i="1" dirty="0"/>
              </a:p>
              <a:p>
                <a:r>
                  <a:rPr lang="en-US" sz="8000" dirty="0" smtClean="0"/>
                  <a:t>The </a:t>
                </a:r>
                <a:r>
                  <a:rPr lang="en-US" sz="8000" dirty="0" err="1" smtClean="0"/>
                  <a:t>sklearn.metrics</a:t>
                </a:r>
                <a:r>
                  <a:rPr lang="en-US" sz="8000" dirty="0" smtClean="0"/>
                  <a:t> module gives many other metrics for measuring </a:t>
                </a:r>
                <a:r>
                  <a:rPr lang="en-US" sz="8000" dirty="0"/>
                  <a:t>cluster </a:t>
                </a:r>
                <a:r>
                  <a:rPr lang="en-US" sz="8000" dirty="0" smtClean="0"/>
                  <a:t>performance. </a:t>
                </a:r>
                <a:r>
                  <a:rPr lang="en-US" sz="8000" dirty="0"/>
                  <a:t>(</a:t>
                </a:r>
                <a:r>
                  <a:rPr lang="en-US" sz="8000" i="1" dirty="0"/>
                  <a:t>http://</a:t>
                </a:r>
                <a:r>
                  <a:rPr lang="en-US" sz="8000" i="1" dirty="0" smtClean="0"/>
                  <a:t>scikit-learn.org/stable/modules/classes.html#module-sklearn.metrics.cluster</a:t>
                </a:r>
                <a:r>
                  <a:rPr lang="en-US" sz="8000" dirty="0" smtClean="0"/>
                  <a:t>)</a:t>
                </a:r>
                <a:r>
                  <a:rPr lang="en-US" sz="8000" dirty="0" smtClean="0"/>
                  <a:t> </a:t>
                </a:r>
                <a:endParaRPr lang="en-US" sz="8000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457450"/>
                <a:ext cx="7408333" cy="4114800"/>
              </a:xfrm>
              <a:blipFill rotWithShape="1">
                <a:blip r:embed="rId2"/>
                <a:stretch>
                  <a:fillRect l="-823" t="-2519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clustering </a:t>
            </a:r>
            <a:r>
              <a:rPr lang="en-US" dirty="0" smtClean="0"/>
              <a:t>effectiveness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0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640017" y="3023670"/>
            <a:ext cx="82102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1a) Randomly </a:t>
            </a: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assign each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observation </a:t>
            </a: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to one of the </a:t>
            </a:r>
            <a:r>
              <a:rPr lang="en-US" sz="2400" i="1" dirty="0" smtClean="0">
                <a:solidFill>
                  <a:srgbClr val="333399"/>
                </a:solidFill>
                <a:latin typeface="Candara" panose="020E0502030303020204" pitchFamily="34" charset="0"/>
              </a:rPr>
              <a:t>K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 clusters.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1b) Randomly pick </a:t>
            </a:r>
            <a:r>
              <a:rPr lang="en-US" sz="2400" i="1" dirty="0" smtClean="0">
                <a:solidFill>
                  <a:srgbClr val="333399"/>
                </a:solidFill>
                <a:latin typeface="Candara" panose="020E0502030303020204" pitchFamily="34" charset="0"/>
              </a:rPr>
              <a:t>K 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observations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to serve as cluster centers and assign each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observation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to the cluster with closest center. 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2. Repeat </a:t>
            </a: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until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convergence:</a:t>
            </a:r>
            <a:endParaRPr lang="en-US" sz="2400" dirty="0">
              <a:solidFill>
                <a:srgbClr val="333399"/>
              </a:solidFill>
              <a:latin typeface="Candara" panose="020E0502030303020204" pitchFamily="34" charset="0"/>
            </a:endParaRPr>
          </a:p>
          <a:p>
            <a:pPr marL="800100" lvl="1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 Calculate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the center of each cluster.</a:t>
            </a:r>
            <a:endParaRPr lang="en-US" sz="2400" dirty="0">
              <a:solidFill>
                <a:srgbClr val="333399"/>
              </a:solidFill>
              <a:latin typeface="Candara" panose="020E0502030303020204" pitchFamily="34" charset="0"/>
            </a:endParaRPr>
          </a:p>
          <a:p>
            <a:pPr marL="800100" lvl="1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 Assign each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observation </a:t>
            </a: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to the cluster with the closest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center.</a:t>
            </a:r>
            <a:endParaRPr lang="en-US" sz="2400" dirty="0">
              <a:solidFill>
                <a:srgbClr val="33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 smtClean="0"/>
              <a:t>Lloyd’s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3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4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5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6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7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8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0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1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2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3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4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5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48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7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0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1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2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4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20" name="Text Box 20"/>
          <p:cNvSpPr txBox="1">
            <a:spLocks noChangeArrowheads="1"/>
          </p:cNvSpPr>
          <p:nvPr/>
        </p:nvSpPr>
        <p:spPr bwMode="auto">
          <a:xfrm>
            <a:off x="914400" y="5943600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Randomly assign each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observation </a:t>
            </a: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to one of the clusters</a:t>
            </a:r>
          </a:p>
        </p:txBody>
      </p:sp>
      <p:sp>
        <p:nvSpPr>
          <p:cNvPr id="43522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985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1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2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3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4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5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6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7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4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5" name="Text Box 21"/>
          <p:cNvSpPr txBox="1">
            <a:spLocks noChangeArrowheads="1"/>
          </p:cNvSpPr>
          <p:nvPr/>
        </p:nvSpPr>
        <p:spPr bwMode="auto">
          <a:xfrm>
            <a:off x="2286000" y="59436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Calculate center of each cluster</a:t>
            </a:r>
          </a:p>
        </p:txBody>
      </p:sp>
      <p:sp>
        <p:nvSpPr>
          <p:cNvPr id="43624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771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5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6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7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8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9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0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1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2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3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4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5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6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7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8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9" name="AutoShape 21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2286000" y="59436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Calculate center of each cluster</a:t>
            </a:r>
          </a:p>
        </p:txBody>
      </p:sp>
      <p:sp>
        <p:nvSpPr>
          <p:cNvPr id="43727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19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9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0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1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2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3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4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5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6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2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3" name="AutoShape 21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4" name="AutoShape 22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Calculate center of each cluster</a:t>
            </a:r>
          </a:p>
        </p:txBody>
      </p:sp>
      <p:sp>
        <p:nvSpPr>
          <p:cNvPr id="4382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645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3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4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5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6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7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8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0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6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7" name="AutoShape 21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8" name="AutoShape 22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1371600" y="5943600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Assign each </a:t>
            </a:r>
            <a:r>
              <a:rPr lang="en-US" sz="2400" dirty="0" smtClean="0">
                <a:solidFill>
                  <a:srgbClr val="333399"/>
                </a:solidFill>
                <a:latin typeface="Candara" panose="020E0502030303020204" pitchFamily="34" charset="0"/>
              </a:rPr>
              <a:t>observation </a:t>
            </a:r>
            <a:r>
              <a:rPr lang="en-US" sz="2400" dirty="0">
                <a:solidFill>
                  <a:srgbClr val="333399"/>
                </a:solidFill>
                <a:latin typeface="Candara" panose="020E0502030303020204" pitchFamily="34" charset="0"/>
              </a:rPr>
              <a:t>to closest cluster center</a:t>
            </a:r>
          </a:p>
        </p:txBody>
      </p:sp>
      <p:sp>
        <p:nvSpPr>
          <p:cNvPr id="4393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200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6531</TotalTime>
  <Words>681</Words>
  <Application>Microsoft Office PowerPoint</Application>
  <PresentationFormat>On-screen Show (4:3)</PresentationFormat>
  <Paragraphs>79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Waveform</vt:lpstr>
      <vt:lpstr>Equation</vt:lpstr>
      <vt:lpstr>Outline</vt:lpstr>
      <vt:lpstr>K-Means problem</vt:lpstr>
      <vt:lpstr>Lloyd’s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Some features..</vt:lpstr>
      <vt:lpstr>sklearn.cluster.KMeans</vt:lpstr>
      <vt:lpstr>Measuring clustering effectiveness</vt:lpstr>
      <vt:lpstr>Measuring clustering effectiveness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Powell, Corey</cp:lastModifiedBy>
  <cp:revision>152</cp:revision>
  <dcterms:created xsi:type="dcterms:W3CDTF">2016-08-30T15:13:01Z</dcterms:created>
  <dcterms:modified xsi:type="dcterms:W3CDTF">2016-10-12T16:14:15Z</dcterms:modified>
</cp:coreProperties>
</file>