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7.xml" ContentType="application/vnd.openxmlformats-officedocument.presentationml.notesSlide+xml"/>
  <Override PartName="/ppt/embeddings/oleObject9.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50"/>
  </p:notesMasterIdLst>
  <p:sldIdLst>
    <p:sldId id="256" r:id="rId2"/>
    <p:sldId id="329" r:id="rId3"/>
    <p:sldId id="336" r:id="rId4"/>
    <p:sldId id="327" r:id="rId5"/>
    <p:sldId id="338" r:id="rId6"/>
    <p:sldId id="276"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264" r:id="rId23"/>
    <p:sldId id="343" r:id="rId24"/>
    <p:sldId id="341" r:id="rId25"/>
    <p:sldId id="339" r:id="rId26"/>
    <p:sldId id="318" r:id="rId27"/>
    <p:sldId id="319" r:id="rId28"/>
    <p:sldId id="320" r:id="rId29"/>
    <p:sldId id="326" r:id="rId30"/>
    <p:sldId id="268" r:id="rId31"/>
    <p:sldId id="269" r:id="rId32"/>
    <p:sldId id="275" r:id="rId33"/>
    <p:sldId id="325" r:id="rId34"/>
    <p:sldId id="279" r:id="rId35"/>
    <p:sldId id="284" r:id="rId36"/>
    <p:sldId id="285" r:id="rId37"/>
    <p:sldId id="283" r:id="rId38"/>
    <p:sldId id="337" r:id="rId39"/>
    <p:sldId id="298" r:id="rId40"/>
    <p:sldId id="301" r:id="rId41"/>
    <p:sldId id="302" r:id="rId42"/>
    <p:sldId id="303" r:id="rId43"/>
    <p:sldId id="304" r:id="rId44"/>
    <p:sldId id="305" r:id="rId45"/>
    <p:sldId id="306" r:id="rId46"/>
    <p:sldId id="340" r:id="rId47"/>
    <p:sldId id="342" r:id="rId48"/>
    <p:sldId id="34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C013E-84C2-6646-BDB7-3B1B99418B6F}" type="datetimeFigureOut">
              <a:rPr lang="en-US" smtClean="0"/>
              <a:pPr/>
              <a:t>8/29/16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45236-FF6F-6F4E-9B67-D0805606A785}" type="slidenum">
              <a:rPr lang="en-US" smtClean="0"/>
              <a:pPr/>
              <a:t>‹#›</a:t>
            </a:fld>
            <a:endParaRPr lang="en-US"/>
          </a:p>
        </p:txBody>
      </p:sp>
    </p:spTree>
    <p:extLst>
      <p:ext uri="{BB962C8B-B14F-4D97-AF65-F5344CB8AC3E}">
        <p14:creationId xmlns:p14="http://schemas.microsoft.com/office/powerpoint/2010/main" val="2988459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6</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9B909-F53C-6C4F-A66D-AC88A5BEFD14}" type="slidenum">
              <a:rPr lang="en-US"/>
              <a:pPr/>
              <a:t>26</a:t>
            </a:fld>
            <a:endParaRPr lang="en-US"/>
          </a:p>
        </p:txBody>
      </p:sp>
      <p:sp>
        <p:nvSpPr>
          <p:cNvPr id="13314" name="Rectangle 2"/>
          <p:cNvSpPr>
            <a:spLocks noGrp="1" noRot="1" noChangeAspect="1" noChangeArrowheads="1" noTextEdit="1"/>
          </p:cNvSpPr>
          <p:nvPr>
            <p:ph type="sldImg"/>
          </p:nvPr>
        </p:nvSpPr>
        <p:spPr>
          <a:xfrm>
            <a:off x="1149350" y="685800"/>
            <a:ext cx="4567238" cy="3427413"/>
          </a:xfrm>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a:xfrm>
            <a:off x="913260" y="4341835"/>
            <a:ext cx="5031482" cy="4116365"/>
          </a:xfrm>
        </p:spPr>
        <p:txBody>
          <a:bodyPr lIns="89875" tIns="44939" rIns="89875" bIns="4493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29</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33</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C56D-836D-6345-BAAB-9D6B04E5AB26}" type="slidenum">
              <a:rPr lang="zh-CN" altLang="en-US"/>
              <a:pPr/>
              <a:t>34</a:t>
            </a:fld>
            <a:endParaRPr lang="en-US" altLang="zh-CN"/>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EF7DC-E038-B341-B81F-73304A0E5241}" type="slidenum">
              <a:rPr lang="zh-CN" altLang="en-US"/>
              <a:pPr/>
              <a:t>35</a:t>
            </a:fld>
            <a:endParaRPr lang="en-US" altLang="zh-CN"/>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4617F-0F97-2B46-8F8E-D0E3DD825AA8}" type="slidenum">
              <a:rPr lang="zh-CN" altLang="en-US"/>
              <a:pPr/>
              <a:t>36</a:t>
            </a:fld>
            <a:endParaRPr lang="en-US" altLang="zh-CN"/>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181CA-7AC1-9B40-9419-98048B5A515C}" type="slidenum">
              <a:rPr lang="zh-CN" altLang="en-US"/>
              <a:pPr/>
              <a:t>37</a:t>
            </a:fld>
            <a:endParaRPr lang="en-US" altLang="zh-CN"/>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38</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8/29/16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1A01F-7F44-3C4C-9AD0-EB9D6A7C61B2}" type="datetimeFigureOut">
              <a:rPr lang="en-US" smtClean="0"/>
              <a:pPr/>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1A01F-7F44-3C4C-9AD0-EB9D6A7C61B2}" type="datetimeFigureOut">
              <a:rPr lang="en-US" smtClean="0"/>
              <a:pPr/>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F1A01F-7F44-3C4C-9AD0-EB9D6A7C61B2}" type="datetimeFigureOut">
              <a:rPr lang="en-US" smtClean="0"/>
              <a:pPr/>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9F1A01F-7F44-3C4C-9AD0-EB9D6A7C61B2}" type="datetimeFigureOut">
              <a:rPr lang="en-US" smtClean="0"/>
              <a:pPr/>
              <a:t>8/29/16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E99736-1B6D-9149-99DF-9B738042D41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10.wmf"/><Relationship Id="rId6" Type="http://schemas.openxmlformats.org/officeDocument/2006/relationships/oleObject" Target="../embeddings/oleObject6.bin"/><Relationship Id="rId7" Type="http://schemas.openxmlformats.org/officeDocument/2006/relationships/image" Target="../media/image11.wmf"/><Relationship Id="rId8" Type="http://schemas.openxmlformats.org/officeDocument/2006/relationships/oleObject" Target="../embeddings/oleObject7.bin"/><Relationship Id="rId9" Type="http://schemas.openxmlformats.org/officeDocument/2006/relationships/image" Target="../media/image12.wmf"/><Relationship Id="rId10" Type="http://schemas.openxmlformats.org/officeDocument/2006/relationships/oleObject" Target="../embeddings/oleObject8.bin"/><Relationship Id="rId11"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9.bin"/><Relationship Id="rId5"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16.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Word_97_-_2004_Document4.doc"/><Relationship Id="rId4" Type="http://schemas.openxmlformats.org/officeDocument/2006/relationships/image" Target="../media/image17.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Word_97_-_2004_Document5.doc"/><Relationship Id="rId4"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Word_97_-_2004_Document6.doc"/><Relationship Id="rId4" Type="http://schemas.openxmlformats.org/officeDocument/2006/relationships/image" Target="../media/image18.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4_Document7.doc"/><Relationship Id="rId4"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s.wellesley.edu/~cs315/315_PPTs/...L17-Clustering/k-Means-Clustering-Example.ppt" TargetMode="External"/><Relationship Id="rId4" Type="http://schemas.openxmlformats.org/officeDocument/2006/relationships/hyperlink" Target="https://cs.brown.edu/courses/cs143/lectures/17.ppt" TargetMode="External"/><Relationship Id="rId5" Type="http://schemas.openxmlformats.org/officeDocument/2006/relationships/hyperlink" Target="http://www.cs.kent.edu/~jin/DM07/ClassificationDecisionTree.ppt" TargetMode="External"/><Relationship Id="rId6" Type="http://schemas.openxmlformats.org/officeDocument/2006/relationships/hyperlink" Target="http://www.cs.uoi.gr/~tsap/teaching/2012s.../datamining-lect10.pdf" TargetMode="External"/><Relationship Id="rId1" Type="http://schemas.openxmlformats.org/officeDocument/2006/relationships/slideLayout" Target="../slideLayouts/slideLayout2.xml"/><Relationship Id="rId2" Type="http://schemas.openxmlformats.org/officeDocument/2006/relationships/hyperlink" Target="http://scikit-lear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Machine Learning in Python using Scikit-learn</a:t>
            </a:r>
            <a:endParaRPr lang="en-US" sz="6000" dirty="0"/>
          </a:p>
        </p:txBody>
      </p:sp>
      <p:sp>
        <p:nvSpPr>
          <p:cNvPr id="3" name="Subtitle 2"/>
          <p:cNvSpPr>
            <a:spLocks noGrp="1"/>
          </p:cNvSpPr>
          <p:nvPr>
            <p:ph type="subTitle" idx="1"/>
          </p:nvPr>
        </p:nvSpPr>
        <p:spPr>
          <a:xfrm>
            <a:off x="138902" y="3479431"/>
            <a:ext cx="8721092" cy="2845863"/>
          </a:xfrm>
        </p:spPr>
        <p:txBody>
          <a:bodyPr>
            <a:normAutofit/>
          </a:bodyPr>
          <a:lstStyle/>
          <a:p>
            <a:r>
              <a:rPr lang="en-US" sz="2400" dirty="0" smtClean="0"/>
              <a:t>Data Science Skills Series </a:t>
            </a:r>
          </a:p>
          <a:p>
            <a:r>
              <a:rPr lang="en-US" sz="2400" dirty="0" smtClean="0"/>
              <a:t>Márcio &amp; Corey</a:t>
            </a:r>
          </a:p>
          <a:p>
            <a:pPr algn="r"/>
            <a:endParaRPr lang="en-US" sz="2400" dirty="0" smtClean="0"/>
          </a:p>
          <a:p>
            <a:pPr algn="r"/>
            <a:endParaRPr lang="en-US" sz="2400" dirty="0" smtClean="0"/>
          </a:p>
          <a:p>
            <a:pPr algn="r"/>
            <a:r>
              <a:rPr lang="en-US" sz="2400" dirty="0" smtClean="0"/>
              <a:t>http://scikit-learn.org/</a:t>
            </a:r>
            <a:endParaRPr lang="en-US" sz="2400" dirty="0"/>
          </a:p>
        </p:txBody>
      </p:sp>
      <p:pic>
        <p:nvPicPr>
          <p:cNvPr id="4" name="Picture 3"/>
          <p:cNvPicPr>
            <a:picLocks noChangeAspect="1"/>
          </p:cNvPicPr>
          <p:nvPr/>
        </p:nvPicPr>
        <p:blipFill>
          <a:blip r:embed="rId2"/>
          <a:stretch>
            <a:fillRect/>
          </a:stretch>
        </p:blipFill>
        <p:spPr>
          <a:xfrm>
            <a:off x="416708" y="494289"/>
            <a:ext cx="8264698" cy="785146"/>
          </a:xfrm>
          <a:prstGeom prst="rect">
            <a:avLst/>
          </a:prstGeom>
        </p:spPr>
      </p:pic>
    </p:spTree>
    <p:extLst>
      <p:ext uri="{BB962C8B-B14F-4D97-AF65-F5344CB8AC3E}">
        <p14:creationId xmlns:p14="http://schemas.microsoft.com/office/powerpoint/2010/main" val="194630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1"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2"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3"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4"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6"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7"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8"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0"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1"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2"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3"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4"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5" name="Text Box 21"/>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6248" name="Rectangle 24"/>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3277130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5"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7"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9"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0"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1"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2" name="Oval 14"/>
          <p:cNvSpPr>
            <a:spLocks noChangeArrowheads="1"/>
          </p:cNvSpPr>
          <p:nvPr/>
        </p:nvSpPr>
        <p:spPr bwMode="auto">
          <a:xfrm>
            <a:off x="6477000" y="4953000"/>
            <a:ext cx="152400" cy="15240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3"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4"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5"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7"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8"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9" name="AutoShape 21"/>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70" name="Text Box 22"/>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7273" name="Rectangle 25"/>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7197663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9"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0"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1"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2"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4"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5"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6"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8"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9"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0"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1"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2"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3"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4"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5"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8298"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3645897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6"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7"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8"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9"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0"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1"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2"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3"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6"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7"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8" name="AutoShape 22"/>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9"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39322"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3200659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7"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9"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0"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2"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3"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4"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6"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7"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9"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0"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1" name="AutoShape 21"/>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2"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0346"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7409942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4"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6"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7"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8"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0"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1"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4"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5" name="AutoShape 21"/>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6"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1370"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8196794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5"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7"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8"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0"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1"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2"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4"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5"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7"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8" name="AutoShape 20"/>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9"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0" name="AutoShape 22"/>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1"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2394"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32685122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0"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1"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2"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4"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5"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6"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8"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9"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0"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1"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2" name="AutoShape 20"/>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3"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4"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5"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43418"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001528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6"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7"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8"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9"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0"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1"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2"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3" name="Oval 17"/>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6"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7" name="AutoShape 21"/>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8" name="AutoShape 22"/>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9"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4442"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6171193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7"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8"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9"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2"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3"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4"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6"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7"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8"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9"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0"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1" name="AutoShape 21"/>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2" name="AutoShape 22"/>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5466"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5226805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979483"/>
            <a:ext cx="8229600" cy="3614455"/>
          </a:xfrm>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TextBox 3"/>
          <p:cNvSpPr txBox="1"/>
          <p:nvPr/>
        </p:nvSpPr>
        <p:spPr>
          <a:xfrm>
            <a:off x="1892915" y="13920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58548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7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5"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6"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7"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8"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9"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0"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4" name="AutoShape 20"/>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5"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6" name="AutoShape 22"/>
          <p:cNvSpPr>
            <a:spLocks noChangeArrowheads="1"/>
          </p:cNvSpPr>
          <p:nvPr/>
        </p:nvSpPr>
        <p:spPr bwMode="auto">
          <a:xfrm>
            <a:off x="5029200" y="27432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6490"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
        <p:nvSpPr>
          <p:cNvPr id="446491" name="Oval 27"/>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92" name="Oval 28"/>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1263950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6"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7"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0"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1"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2"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4"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5"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6"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7"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8" name="AutoShape 20"/>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9"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0" name="AutoShape 22"/>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1" name="Text Box 23"/>
          <p:cNvSpPr txBox="1">
            <a:spLocks noChangeArrowheads="1"/>
          </p:cNvSpPr>
          <p:nvPr/>
        </p:nvSpPr>
        <p:spPr bwMode="auto">
          <a:xfrm>
            <a:off x="3733800" y="5943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Convergence</a:t>
            </a:r>
          </a:p>
        </p:txBody>
      </p:sp>
      <p:sp>
        <p:nvSpPr>
          <p:cNvPr id="447514"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1065291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Grp="1" noChangeArrowheads="1"/>
          </p:cNvSpPr>
          <p:nvPr>
            <p:ph idx="1"/>
          </p:nvPr>
        </p:nvSpPr>
        <p:spPr>
          <a:xfrm>
            <a:off x="479598" y="2527676"/>
            <a:ext cx="7706377" cy="4291232"/>
          </a:xfrm>
        </p:spPr>
        <p:txBody>
          <a:bodyPr>
            <a:normAutofit/>
          </a:bodyPr>
          <a:lstStyle/>
          <a:p>
            <a:pPr lvl="1">
              <a:lnSpc>
                <a:spcPct val="90000"/>
              </a:lnSpc>
            </a:pPr>
            <a:r>
              <a:rPr lang="en-US" sz="2400" i="1" dirty="0" smtClean="0"/>
              <a:t>Relatively </a:t>
            </a:r>
            <a:r>
              <a:rPr lang="en-US" sz="2400" i="1" dirty="0"/>
              <a:t>efficient</a:t>
            </a:r>
            <a:r>
              <a:rPr lang="en-US" sz="2400" dirty="0"/>
              <a:t>: </a:t>
            </a:r>
            <a:r>
              <a:rPr lang="en-US" sz="2400" i="1" dirty="0"/>
              <a:t>O</a:t>
            </a:r>
            <a:r>
              <a:rPr lang="en-US" sz="2400" dirty="0"/>
              <a:t>(</a:t>
            </a:r>
            <a:r>
              <a:rPr lang="en-US" sz="2400" i="1" dirty="0"/>
              <a:t>tkn</a:t>
            </a:r>
            <a:r>
              <a:rPr lang="en-US" sz="2400" dirty="0"/>
              <a:t>), where </a:t>
            </a:r>
            <a:r>
              <a:rPr lang="en-US" sz="2400" i="1" dirty="0"/>
              <a:t>n</a:t>
            </a:r>
            <a:r>
              <a:rPr lang="en-US" sz="2400" dirty="0"/>
              <a:t> is # objects, </a:t>
            </a:r>
            <a:r>
              <a:rPr lang="en-US" sz="2400" i="1" dirty="0"/>
              <a:t>k</a:t>
            </a:r>
            <a:r>
              <a:rPr lang="en-US" sz="2400" dirty="0"/>
              <a:t> is     # clusters, and </a:t>
            </a:r>
            <a:r>
              <a:rPr lang="en-US" sz="2400" i="1" dirty="0"/>
              <a:t>t  </a:t>
            </a:r>
            <a:r>
              <a:rPr lang="en-US" sz="2400" dirty="0"/>
              <a:t>is # iterations. Normally, </a:t>
            </a:r>
            <a:r>
              <a:rPr lang="en-US" sz="2400" i="1" dirty="0"/>
              <a:t>k</a:t>
            </a:r>
            <a:r>
              <a:rPr lang="en-US" sz="2400" dirty="0"/>
              <a:t>, </a:t>
            </a:r>
            <a:r>
              <a:rPr lang="en-US" sz="2400" i="1" dirty="0"/>
              <a:t>t</a:t>
            </a:r>
            <a:r>
              <a:rPr lang="en-US" sz="2400" dirty="0"/>
              <a:t> &lt;&lt; </a:t>
            </a:r>
            <a:r>
              <a:rPr lang="en-US" sz="2400" i="1" dirty="0" smtClean="0"/>
              <a:t>n</a:t>
            </a:r>
            <a:endParaRPr lang="en-US" sz="2400" dirty="0" smtClean="0"/>
          </a:p>
          <a:p>
            <a:pPr lvl="1">
              <a:lnSpc>
                <a:spcPct val="90000"/>
              </a:lnSpc>
            </a:pPr>
            <a:endParaRPr lang="en-US" sz="2400" dirty="0" smtClean="0"/>
          </a:p>
          <a:p>
            <a:pPr lvl="1">
              <a:lnSpc>
                <a:spcPct val="90000"/>
              </a:lnSpc>
            </a:pPr>
            <a:r>
              <a:rPr lang="en-US" sz="2400" dirty="0"/>
              <a:t>Often terminates at a </a:t>
            </a:r>
            <a:r>
              <a:rPr lang="en-US" sz="2400" i="1" dirty="0"/>
              <a:t>local optimum</a:t>
            </a:r>
            <a:r>
              <a:rPr lang="en-US" sz="2400" dirty="0"/>
              <a:t>. </a:t>
            </a:r>
            <a:r>
              <a:rPr lang="en-US" sz="2400" dirty="0" smtClean="0"/>
              <a:t>It is good to restart it several times</a:t>
            </a:r>
            <a:endParaRPr lang="en-US" sz="2400" i="1" dirty="0" smtClean="0"/>
          </a:p>
          <a:p>
            <a:pPr lvl="1">
              <a:lnSpc>
                <a:spcPct val="90000"/>
              </a:lnSpc>
            </a:pPr>
            <a:endParaRPr lang="en-US" sz="2400" dirty="0" smtClean="0"/>
          </a:p>
          <a:p>
            <a:pPr lvl="1">
              <a:lnSpc>
                <a:spcPct val="90000"/>
              </a:lnSpc>
            </a:pPr>
            <a:r>
              <a:rPr lang="en-US" sz="2400" dirty="0" smtClean="0"/>
              <a:t>Applicable </a:t>
            </a:r>
            <a:r>
              <a:rPr lang="en-US" sz="2400" dirty="0"/>
              <a:t>only when </a:t>
            </a:r>
            <a:r>
              <a:rPr lang="en-US" sz="2400" i="1" dirty="0"/>
              <a:t>mean</a:t>
            </a:r>
            <a:r>
              <a:rPr lang="en-US" sz="2400" dirty="0"/>
              <a:t> is </a:t>
            </a:r>
            <a:r>
              <a:rPr lang="en-US" sz="2400" dirty="0" smtClean="0"/>
              <a:t>defined</a:t>
            </a:r>
            <a:endParaRPr lang="en-US" sz="2400" dirty="0" smtClean="0"/>
          </a:p>
          <a:p>
            <a:pPr lvl="1">
              <a:lnSpc>
                <a:spcPct val="90000"/>
              </a:lnSpc>
            </a:pPr>
            <a:endParaRPr lang="en-US" sz="2400" dirty="0" smtClean="0"/>
          </a:p>
          <a:p>
            <a:pPr lvl="1">
              <a:lnSpc>
                <a:spcPct val="90000"/>
              </a:lnSpc>
            </a:pPr>
            <a:r>
              <a:rPr lang="en-US" sz="2400" dirty="0"/>
              <a:t>Need to specify </a:t>
            </a:r>
            <a:r>
              <a:rPr lang="en-US" sz="2400" i="1" dirty="0"/>
              <a:t>k, </a:t>
            </a:r>
            <a:r>
              <a:rPr lang="en-US" sz="2400" dirty="0"/>
              <a:t>the </a:t>
            </a:r>
            <a:r>
              <a:rPr lang="en-US" sz="2400" i="1" dirty="0"/>
              <a:t>number</a:t>
            </a:r>
            <a:r>
              <a:rPr lang="en-US" sz="2400" dirty="0"/>
              <a:t> of clusters, in </a:t>
            </a:r>
            <a:r>
              <a:rPr lang="en-US" sz="2400" dirty="0" smtClean="0"/>
              <a:t>advance</a:t>
            </a:r>
          </a:p>
          <a:p>
            <a:pPr lvl="1">
              <a:lnSpc>
                <a:spcPct val="90000"/>
              </a:lnSpc>
            </a:pPr>
            <a:endParaRPr lang="en-US" sz="2400" dirty="0" smtClean="0"/>
          </a:p>
        </p:txBody>
      </p:sp>
      <p:sp>
        <p:nvSpPr>
          <p:cNvPr id="1464322" name="Rectangle 2"/>
          <p:cNvSpPr>
            <a:spLocks noGrp="1" noChangeArrowheads="1"/>
          </p:cNvSpPr>
          <p:nvPr>
            <p:ph type="title"/>
          </p:nvPr>
        </p:nvSpPr>
        <p:spPr>
          <a:xfrm>
            <a:off x="917918" y="741363"/>
            <a:ext cx="7439025" cy="442912"/>
          </a:xfrm>
        </p:spPr>
        <p:txBody>
          <a:bodyPr>
            <a:noAutofit/>
          </a:bodyPr>
          <a:lstStyle/>
          <a:p>
            <a:r>
              <a:rPr lang="en-US" dirty="0" smtClean="0"/>
              <a:t>Some features..</a:t>
            </a:r>
            <a:endParaRPr lang="en-US" b="1" dirty="0"/>
          </a:p>
        </p:txBody>
      </p:sp>
    </p:spTree>
    <p:extLst>
      <p:ext uri="{BB962C8B-B14F-4D97-AF65-F5344CB8AC3E}">
        <p14:creationId xmlns:p14="http://schemas.microsoft.com/office/powerpoint/2010/main" val="1503807162"/>
      </p:ext>
    </p:extLst>
  </p:cSld>
  <p:clrMapOvr>
    <a:masterClrMapping/>
  </p:clrMapOvr>
  <p:transition xmlns:p14="http://schemas.microsoft.com/office/powerpoint/2010/mai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35483"/>
            <a:ext cx="7408333" cy="3450696"/>
          </a:xfrm>
        </p:spPr>
        <p:txBody>
          <a:bodyPr/>
          <a:lstStyle/>
          <a:p>
            <a:r>
              <a:rPr lang="en-US" dirty="0"/>
              <a:t>This data sets consists of 3 different types of irises’ (Setosa, Versicolour, and Virginica) </a:t>
            </a:r>
            <a:r>
              <a:rPr lang="en-US" dirty="0" smtClean="0"/>
              <a:t>based on four attributes</a:t>
            </a:r>
          </a:p>
          <a:p>
            <a:endParaRPr lang="en-US" dirty="0" smtClean="0"/>
          </a:p>
          <a:p>
            <a:r>
              <a:rPr lang="en-US" dirty="0" smtClean="0"/>
              <a:t>The data is stored in a 150x4 numpy.ndarray, the </a:t>
            </a:r>
            <a:r>
              <a:rPr lang="en-US" dirty="0"/>
              <a:t>rows being the samples and the columns being: Sepal Length, Sepal Width, Petal Length and Petal </a:t>
            </a:r>
            <a:r>
              <a:rPr lang="en-US" dirty="0" smtClean="0"/>
              <a:t>Width</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The Iris dataset - used in both the examples and exercises</a:t>
            </a:r>
            <a:endParaRPr lang="en-US" dirty="0"/>
          </a:p>
        </p:txBody>
      </p:sp>
    </p:spTree>
    <p:extLst>
      <p:ext uri="{BB962C8B-B14F-4D97-AF65-F5344CB8AC3E}">
        <p14:creationId xmlns:p14="http://schemas.microsoft.com/office/powerpoint/2010/main" val="3697529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smtClean="0"/>
          </a:p>
          <a:p>
            <a:r>
              <a:rPr lang="en-US" sz="1800" dirty="0" smtClean="0"/>
              <a:t>Visualize the dataset X (suggestion: use plt.scatter)</a:t>
            </a:r>
          </a:p>
          <a:p>
            <a:endParaRPr lang="en-US" sz="1800" dirty="0"/>
          </a:p>
          <a:p>
            <a:r>
              <a:rPr lang="en-US" sz="1800" dirty="0" smtClean="0"/>
              <a:t>Use Kmeans to find k centroids</a:t>
            </a:r>
          </a:p>
          <a:p>
            <a:endParaRPr lang="en-US" sz="1800" dirty="0"/>
          </a:p>
          <a:p>
            <a:r>
              <a:rPr lang="en-US" sz="1800" dirty="0" smtClean="0"/>
              <a:t>Plot centroids</a:t>
            </a:r>
          </a:p>
          <a:p>
            <a:pPr marL="0" indent="0">
              <a:buNone/>
            </a:pPr>
            <a:endParaRPr lang="en-US" sz="1800" dirty="0" smtClean="0"/>
          </a:p>
        </p:txBody>
      </p:sp>
      <p:sp>
        <p:nvSpPr>
          <p:cNvPr id="3" name="Title 2"/>
          <p:cNvSpPr>
            <a:spLocks noGrp="1"/>
          </p:cNvSpPr>
          <p:nvPr>
            <p:ph type="title"/>
          </p:nvPr>
        </p:nvSpPr>
        <p:spPr/>
        <p:txBody>
          <a:bodyPr/>
          <a:lstStyle/>
          <a:p>
            <a:r>
              <a:rPr lang="en-US" dirty="0" smtClean="0"/>
              <a:t>Exercise 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smtClean="0">
                <a:latin typeface="Calibri" charset="0"/>
              </a:rPr>
              <a:t>Algorithms</a:t>
            </a:r>
            <a:endParaRPr lang="en-US" dirty="0">
              <a:latin typeface="Calibri" charset="0"/>
            </a:endParaRPr>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942892"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2100526" y="3619591"/>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28663" y="2546325"/>
            <a:ext cx="7840662" cy="3863975"/>
          </a:xfrm>
        </p:spPr>
        <p:txBody>
          <a:bodyPr>
            <a:normAutofit fontScale="925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smtClean="0"/>
              <a:t>.</a:t>
            </a:r>
          </a:p>
          <a:p>
            <a:pPr lvl="1">
              <a:lnSpc>
                <a:spcPct val="90000"/>
              </a:lnSpc>
            </a:pPr>
            <a:endParaRPr lang="en-US" dirty="0" smtClean="0"/>
          </a:p>
          <a:p>
            <a:pPr>
              <a:lnSpc>
                <a:spcPct val="90000"/>
              </a:lnSpc>
            </a:pPr>
            <a:r>
              <a:rPr lang="en-US" dirty="0"/>
              <a:t>Find a </a:t>
            </a:r>
            <a:r>
              <a:rPr lang="en-US" i="1" dirty="0">
                <a:solidFill>
                  <a:srgbClr val="CC0000"/>
                </a:solidFill>
              </a:rPr>
              <a:t>model</a:t>
            </a:r>
            <a:r>
              <a:rPr lang="en-US" dirty="0"/>
              <a:t>  for class attribute as a function of the values of other attributes</a:t>
            </a:r>
            <a:r>
              <a:rPr lang="en-US" dirty="0" smtClean="0"/>
              <a:t>.</a:t>
            </a:r>
          </a:p>
          <a:p>
            <a:pPr>
              <a:lnSpc>
                <a:spcPct val="90000"/>
              </a:lnSpc>
            </a:pPr>
            <a:endParaRPr lang="en-US" dirty="0" smtClean="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
        <p:nvSpPr>
          <p:cNvPr id="12290" name="Rectangle 2"/>
          <p:cNvSpPr>
            <a:spLocks noGrp="1" noChangeArrowheads="1"/>
          </p:cNvSpPr>
          <p:nvPr>
            <p:ph type="title"/>
          </p:nvPr>
        </p:nvSpPr>
        <p:spPr/>
        <p:txBody>
          <a:bodyPr>
            <a:normAutofit/>
          </a:bodyPr>
          <a:lstStyle/>
          <a:p>
            <a:r>
              <a:rPr lang="en-US" dirty="0"/>
              <a:t>Classification: Definition</a:t>
            </a:r>
          </a:p>
        </p:txBody>
      </p:sp>
    </p:spTree>
    <p:extLst>
      <p:ext uri="{BB962C8B-B14F-4D97-AF65-F5344CB8AC3E}">
        <p14:creationId xmlns:p14="http://schemas.microsoft.com/office/powerpoint/2010/main" val="1536179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Grp="1" noChangeAspect="1"/>
          </p:cNvGraphicFramePr>
          <p:nvPr>
            <p:ph idx="1"/>
            <p:extLst>
              <p:ext uri="{D42A27DB-BD31-4B8C-83A1-F6EECF244321}">
                <p14:modId xmlns:p14="http://schemas.microsoft.com/office/powerpoint/2010/main" val="560576153"/>
              </p:ext>
            </p:extLst>
          </p:nvPr>
        </p:nvGraphicFramePr>
        <p:xfrm>
          <a:off x="1349341" y="1946103"/>
          <a:ext cx="6746689" cy="5029938"/>
        </p:xfrm>
        <a:graphic>
          <a:graphicData uri="http://schemas.openxmlformats.org/presentationml/2006/ole">
            <mc:AlternateContent xmlns:mc="http://schemas.openxmlformats.org/markup-compatibility/2006">
              <mc:Choice xmlns:v="urn:schemas-microsoft-com:vml" Requires="v">
                <p:oleObj spid="_x0000_s81150" name="Visio" r:id="rId3" imgW="8509000" imgH="6502400" progId="">
                  <p:embed/>
                </p:oleObj>
              </mc:Choice>
              <mc:Fallback>
                <p:oleObj name="Visio" r:id="rId3" imgW="8509000" imgH="6502400" progId="">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41" y="1946103"/>
                        <a:ext cx="6746689" cy="502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 name="Rectangle 2"/>
          <p:cNvSpPr>
            <a:spLocks noGrp="1" noChangeArrowheads="1"/>
          </p:cNvSpPr>
          <p:nvPr>
            <p:ph type="title"/>
          </p:nvPr>
        </p:nvSpPr>
        <p:spPr/>
        <p:txBody>
          <a:bodyPr>
            <a:normAutofit/>
          </a:bodyPr>
          <a:lstStyle/>
          <a:p>
            <a:r>
              <a:rPr lang="en-US"/>
              <a:t>Illustrating Classification Task</a:t>
            </a:r>
          </a:p>
        </p:txBody>
      </p:sp>
    </p:spTree>
    <p:extLst>
      <p:ext uri="{BB962C8B-B14F-4D97-AF65-F5344CB8AC3E}">
        <p14:creationId xmlns:p14="http://schemas.microsoft.com/office/powerpoint/2010/main" val="9852993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96491" y="2956320"/>
            <a:ext cx="7408333" cy="3450696"/>
          </a:xfrm>
        </p:spPr>
        <p:txBody>
          <a:bodyPr>
            <a:normAutofit fontScale="92500" lnSpcReduction="20000"/>
          </a:bodyPr>
          <a:lstStyle/>
          <a:p>
            <a:r>
              <a:rPr lang="en-US" sz="2400" dirty="0"/>
              <a:t>Predicting tumor cells as benign or malignant</a:t>
            </a:r>
          </a:p>
          <a:p>
            <a:pPr lvl="4"/>
            <a:endParaRPr lang="en-US" sz="1600" dirty="0"/>
          </a:p>
          <a:p>
            <a:r>
              <a:rPr lang="en-US" sz="2400" dirty="0"/>
              <a:t>Classifying credit card transactions </a:t>
            </a:r>
            <a:br>
              <a:rPr lang="en-US" sz="2400" dirty="0"/>
            </a:br>
            <a:r>
              <a:rPr lang="en-US" sz="2400" dirty="0"/>
              <a:t>as legitimate or fraudulent</a:t>
            </a:r>
          </a:p>
          <a:p>
            <a:pPr lvl="4"/>
            <a:endParaRPr lang="en-US" sz="1600" dirty="0"/>
          </a:p>
          <a:p>
            <a:r>
              <a:rPr lang="en-US" sz="2400" dirty="0"/>
              <a:t>Classifying secondary structures of protein </a:t>
            </a:r>
            <a:br>
              <a:rPr lang="en-US" sz="2400" dirty="0"/>
            </a:br>
            <a:r>
              <a:rPr lang="en-US" sz="2400" dirty="0"/>
              <a:t>as alpha-helix, beta-sheet, or random </a:t>
            </a:r>
            <a:br>
              <a:rPr lang="en-US" sz="2400" dirty="0"/>
            </a:br>
            <a:r>
              <a:rPr lang="en-US" sz="2400" dirty="0"/>
              <a:t>coil</a:t>
            </a:r>
          </a:p>
          <a:p>
            <a:pPr lvl="4"/>
            <a:endParaRPr lang="en-US" sz="1600" dirty="0"/>
          </a:p>
          <a:p>
            <a:r>
              <a:rPr lang="en-US" sz="2400" dirty="0"/>
              <a:t>Categorizing news stories as finance, </a:t>
            </a:r>
            <a:br>
              <a:rPr lang="en-US" sz="2400" dirty="0"/>
            </a:br>
            <a:r>
              <a:rPr lang="en-US" sz="2400" dirty="0"/>
              <a:t>weather, entertainment, sports, etc</a:t>
            </a:r>
          </a:p>
        </p:txBody>
      </p:sp>
      <p:sp>
        <p:nvSpPr>
          <p:cNvPr id="15362" name="Rectangle 2"/>
          <p:cNvSpPr>
            <a:spLocks noGrp="1" noChangeArrowheads="1"/>
          </p:cNvSpPr>
          <p:nvPr>
            <p:ph type="title"/>
          </p:nvPr>
        </p:nvSpPr>
        <p:spPr/>
        <p:txBody>
          <a:bodyPr>
            <a:normAutofit/>
          </a:bodyPr>
          <a:lstStyle/>
          <a:p>
            <a:r>
              <a:rPr lang="en-US"/>
              <a:t>Examples of Classification Task</a:t>
            </a:r>
          </a:p>
        </p:txBody>
      </p:sp>
    </p:spTree>
    <p:extLst>
      <p:ext uri="{BB962C8B-B14F-4D97-AF65-F5344CB8AC3E}">
        <p14:creationId xmlns:p14="http://schemas.microsoft.com/office/powerpoint/2010/main" val="8532109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Nearest-Neighbor</a:t>
            </a:r>
            <a:endParaRPr lang="en-US" altLang="zh-CN" dirty="0"/>
          </a:p>
        </p:txBody>
      </p:sp>
    </p:spTree>
    <p:extLst>
      <p:ext uri="{BB962C8B-B14F-4D97-AF65-F5344CB8AC3E}">
        <p14:creationId xmlns:p14="http://schemas.microsoft.com/office/powerpoint/2010/main" val="1038176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10656" y="1501003"/>
            <a:ext cx="8305800" cy="5181600"/>
          </a:xfrm>
        </p:spPr>
        <p:txBody>
          <a:bodyPr/>
          <a:lstStyle/>
          <a:p>
            <a:pPr>
              <a:buFontTx/>
              <a:buNone/>
            </a:pPr>
            <a:endParaRPr lang="en-US" b="1" dirty="0" smtClean="0">
              <a:solidFill>
                <a:schemeClr val="accent2"/>
              </a:solidFill>
            </a:endParaRPr>
          </a:p>
          <a:p>
            <a:pPr>
              <a:buFontTx/>
              <a:buNone/>
            </a:pPr>
            <a:r>
              <a:rPr lang="en-US" b="1" dirty="0" smtClean="0">
                <a:solidFill>
                  <a:schemeClr val="accent2"/>
                </a:solidFill>
              </a:rPr>
              <a:t>Traditional </a:t>
            </a:r>
            <a:r>
              <a:rPr lang="en-US" b="1" dirty="0">
                <a:solidFill>
                  <a:schemeClr val="accent2"/>
                </a:solidFill>
              </a:rPr>
              <a:t>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r>
              <a:rPr lang="en-US" b="1" dirty="0" smtClean="0">
                <a:solidFill>
                  <a:schemeClr val="accent2"/>
                </a:solidFill>
              </a:rPr>
              <a:t> </a:t>
            </a:r>
          </a:p>
          <a:p>
            <a:pPr>
              <a:buFontTx/>
              <a:buNone/>
            </a:pPr>
            <a:r>
              <a:rPr lang="en-US" b="1" dirty="0" smtClean="0">
                <a:solidFill>
                  <a:schemeClr val="accent2"/>
                </a:solidFill>
              </a:rPr>
              <a:t>Machine </a:t>
            </a:r>
            <a:r>
              <a:rPr lang="en-US" b="1" dirty="0">
                <a:solidFill>
                  <a:schemeClr val="accent2"/>
                </a:solidFill>
              </a:rPr>
              <a:t>Learning</a:t>
            </a:r>
          </a:p>
        </p:txBody>
      </p:sp>
      <p:sp>
        <p:nvSpPr>
          <p:cNvPr id="3076" name="Rectangle 4"/>
          <p:cNvSpPr>
            <a:spLocks noChangeArrowheads="1"/>
          </p:cNvSpPr>
          <p:nvPr/>
        </p:nvSpPr>
        <p:spPr bwMode="auto">
          <a:xfrm>
            <a:off x="3267316" y="272361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78" name="Line 6"/>
          <p:cNvSpPr>
            <a:spLocks noChangeShapeType="1"/>
          </p:cNvSpPr>
          <p:nvPr/>
        </p:nvSpPr>
        <p:spPr bwMode="auto">
          <a:xfrm>
            <a:off x="2352916" y="31808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79" name="Line 7"/>
          <p:cNvSpPr>
            <a:spLocks noChangeShapeType="1"/>
          </p:cNvSpPr>
          <p:nvPr/>
        </p:nvSpPr>
        <p:spPr bwMode="auto">
          <a:xfrm>
            <a:off x="2352916" y="38666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0" name="Line 8"/>
          <p:cNvSpPr>
            <a:spLocks noChangeShapeType="1"/>
          </p:cNvSpPr>
          <p:nvPr/>
        </p:nvSpPr>
        <p:spPr bwMode="auto">
          <a:xfrm>
            <a:off x="5934316" y="340941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2" name="Text Box 10"/>
          <p:cNvSpPr txBox="1">
            <a:spLocks noChangeArrowheads="1"/>
          </p:cNvSpPr>
          <p:nvPr/>
        </p:nvSpPr>
        <p:spPr bwMode="auto">
          <a:xfrm>
            <a:off x="1270241" y="281568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83" name="Text Box 11"/>
          <p:cNvSpPr txBox="1">
            <a:spLocks noChangeArrowheads="1"/>
          </p:cNvSpPr>
          <p:nvPr/>
        </p:nvSpPr>
        <p:spPr bwMode="auto">
          <a:xfrm>
            <a:off x="600316" y="348561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3084" name="Text Box 12"/>
          <p:cNvSpPr txBox="1">
            <a:spLocks noChangeArrowheads="1"/>
          </p:cNvSpPr>
          <p:nvPr/>
        </p:nvSpPr>
        <p:spPr bwMode="auto">
          <a:xfrm>
            <a:off x="6696316" y="310461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1" name="Rectangle 19"/>
          <p:cNvSpPr>
            <a:spLocks noChangeArrowheads="1"/>
          </p:cNvSpPr>
          <p:nvPr/>
        </p:nvSpPr>
        <p:spPr bwMode="auto">
          <a:xfrm>
            <a:off x="3282456" y="493246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92" name="Line 20"/>
          <p:cNvSpPr>
            <a:spLocks noChangeShapeType="1"/>
          </p:cNvSpPr>
          <p:nvPr/>
        </p:nvSpPr>
        <p:spPr bwMode="auto">
          <a:xfrm>
            <a:off x="2368056" y="53896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3" name="Line 21"/>
          <p:cNvSpPr>
            <a:spLocks noChangeShapeType="1"/>
          </p:cNvSpPr>
          <p:nvPr/>
        </p:nvSpPr>
        <p:spPr bwMode="auto">
          <a:xfrm>
            <a:off x="2368056" y="60754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4" name="Line 22"/>
          <p:cNvSpPr>
            <a:spLocks noChangeShapeType="1"/>
          </p:cNvSpPr>
          <p:nvPr/>
        </p:nvSpPr>
        <p:spPr bwMode="auto">
          <a:xfrm>
            <a:off x="5949456" y="561826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5" name="Text Box 23"/>
          <p:cNvSpPr txBox="1">
            <a:spLocks noChangeArrowheads="1"/>
          </p:cNvSpPr>
          <p:nvPr/>
        </p:nvSpPr>
        <p:spPr bwMode="auto">
          <a:xfrm>
            <a:off x="1285381" y="502453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96" name="Text Box 24"/>
          <p:cNvSpPr txBox="1">
            <a:spLocks noChangeArrowheads="1"/>
          </p:cNvSpPr>
          <p:nvPr/>
        </p:nvSpPr>
        <p:spPr bwMode="auto">
          <a:xfrm>
            <a:off x="920256" y="577066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7" name="Text Box 25"/>
          <p:cNvSpPr txBox="1">
            <a:spLocks noChangeArrowheads="1"/>
          </p:cNvSpPr>
          <p:nvPr/>
        </p:nvSpPr>
        <p:spPr bwMode="auto">
          <a:xfrm>
            <a:off x="6711456" y="531346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17" name="標題 1"/>
          <p:cNvSpPr>
            <a:spLocks noGrp="1"/>
          </p:cNvSpPr>
          <p:nvPr>
            <p:ph type="title"/>
          </p:nvPr>
        </p:nvSpPr>
        <p:spPr>
          <a:xfrm>
            <a:off x="457200" y="338328"/>
            <a:ext cx="8229600" cy="1252728"/>
          </a:xfrm>
        </p:spPr>
        <p:txBody>
          <a:bodyPr/>
          <a:lstStyle/>
          <a:p>
            <a:r>
              <a:rPr lang="en-US" altLang="zh-TW" dirty="0" smtClean="0"/>
              <a:t>What is machine learning?</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normAutofit/>
          </a:bodyPr>
          <a:lstStyle/>
          <a:p>
            <a:r>
              <a:rPr lang="en-US" dirty="0"/>
              <a:t>Nearest-Neighbor </a:t>
            </a:r>
            <a:r>
              <a:rPr lang="en-US" dirty="0" smtClean="0"/>
              <a:t>Classifier</a:t>
            </a:r>
            <a:endParaRPr lang="en-US" dirty="0"/>
          </a:p>
        </p:txBody>
      </p:sp>
      <p:sp>
        <p:nvSpPr>
          <p:cNvPr id="1055747" name="Rectangle 3"/>
          <p:cNvSpPr>
            <a:spLocks noChangeArrowheads="1"/>
          </p:cNvSpPr>
          <p:nvPr/>
        </p:nvSpPr>
        <p:spPr bwMode="auto">
          <a:xfrm>
            <a:off x="5029200" y="16002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Char char="l"/>
            </a:pPr>
            <a:r>
              <a:rPr lang="en-US" sz="1800" b="0" dirty="0"/>
              <a:t>Requires three things</a:t>
            </a:r>
          </a:p>
          <a:p>
            <a:pPr marL="742950" lvl="1" indent="-285750">
              <a:spcBef>
                <a:spcPct val="10000"/>
              </a:spcBef>
              <a:spcAft>
                <a:spcPts val="400"/>
              </a:spcAft>
              <a:buClr>
                <a:srgbClr val="0C7B9C"/>
              </a:buClr>
              <a:buSzPct val="100000"/>
              <a:buFont typeface="Arial" charset="0"/>
              <a:buChar char="–"/>
            </a:pPr>
            <a:r>
              <a:rPr lang="en-US" sz="1800" b="0" dirty="0"/>
              <a:t>The set of stored records</a:t>
            </a:r>
          </a:p>
          <a:p>
            <a:pPr marL="742950" lvl="1" indent="-285750">
              <a:spcBef>
                <a:spcPct val="10000"/>
              </a:spcBef>
              <a:spcAft>
                <a:spcPts val="400"/>
              </a:spcAft>
              <a:buClr>
                <a:srgbClr val="0C7B9C"/>
              </a:buClr>
              <a:buSzPct val="100000"/>
              <a:buFont typeface="Arial" charset="0"/>
              <a:buChar char="–"/>
            </a:pPr>
            <a:r>
              <a:rPr lang="en-US" sz="1800" b="0" dirty="0">
                <a:solidFill>
                  <a:srgbClr val="FF0000"/>
                </a:solidFill>
              </a:rPr>
              <a:t>Distance Metric </a:t>
            </a:r>
            <a:r>
              <a:rPr lang="en-US" sz="1800" b="0" dirty="0"/>
              <a:t>to compute distance between records</a:t>
            </a:r>
          </a:p>
          <a:p>
            <a:pPr marL="742950" lvl="1" indent="-285750">
              <a:spcBef>
                <a:spcPct val="10000"/>
              </a:spcBef>
              <a:spcAft>
                <a:spcPts val="400"/>
              </a:spcAft>
              <a:buClr>
                <a:srgbClr val="0C7B9C"/>
              </a:buClr>
              <a:buSzPct val="100000"/>
              <a:buFont typeface="Arial" charset="0"/>
              <a:buChar char="–"/>
            </a:pPr>
            <a:r>
              <a:rPr lang="en-US" sz="1800" b="0" dirty="0"/>
              <a:t>The value of </a:t>
            </a:r>
            <a:r>
              <a:rPr lang="en-US" sz="1800" b="0" i="1" dirty="0">
                <a:solidFill>
                  <a:srgbClr val="FF0000"/>
                </a:solidFill>
              </a:rPr>
              <a:t>k</a:t>
            </a:r>
            <a:r>
              <a:rPr lang="en-US" sz="1800" b="0" dirty="0">
                <a:solidFill>
                  <a:srgbClr val="FF0000"/>
                </a:solidFill>
              </a:rPr>
              <a:t>, the number of nearest neighbors</a:t>
            </a:r>
            <a:r>
              <a:rPr lang="en-US" sz="1800" b="0" dirty="0"/>
              <a:t> to retrieve</a:t>
            </a:r>
          </a:p>
          <a:p>
            <a:pPr marL="742950" lvl="1" indent="-285750">
              <a:spcBef>
                <a:spcPct val="10000"/>
              </a:spcBef>
              <a:spcAft>
                <a:spcPts val="400"/>
              </a:spcAft>
              <a:buClr>
                <a:srgbClr val="0C7B9C"/>
              </a:buClr>
              <a:buSzPct val="100000"/>
              <a:buFont typeface="Arial" charset="0"/>
              <a:buChar char="–"/>
            </a:pPr>
            <a:endParaRPr lang="en-US" sz="1800" b="0" dirty="0"/>
          </a:p>
          <a:p>
            <a:pPr marL="342900" indent="-342900">
              <a:spcBef>
                <a:spcPct val="10000"/>
              </a:spcBef>
              <a:spcAft>
                <a:spcPts val="400"/>
              </a:spcAft>
              <a:buClr>
                <a:srgbClr val="0C7B9C"/>
              </a:buClr>
              <a:buSzPct val="75000"/>
              <a:buFont typeface="Monotype Sorts" pitchFamily="2" charset="2"/>
              <a:buChar char="l"/>
            </a:pPr>
            <a:r>
              <a:rPr lang="en-US" sz="1800" b="0" dirty="0"/>
              <a:t>To classify an unknown record:</a:t>
            </a:r>
          </a:p>
          <a:p>
            <a:pPr marL="742950" lvl="1" indent="-285750">
              <a:spcBef>
                <a:spcPct val="10000"/>
              </a:spcBef>
              <a:spcAft>
                <a:spcPts val="400"/>
              </a:spcAft>
              <a:buClr>
                <a:srgbClr val="0C7B9C"/>
              </a:buClr>
              <a:buSzPct val="100000"/>
              <a:buFont typeface="Arial" charset="0"/>
              <a:buChar char="–"/>
            </a:pPr>
            <a:r>
              <a:rPr lang="en-US" sz="1800" b="0" dirty="0">
                <a:solidFill>
                  <a:srgbClr val="0070C0"/>
                </a:solidFill>
              </a:rPr>
              <a:t>Compute distance </a:t>
            </a:r>
            <a:r>
              <a:rPr lang="en-US" sz="1800" b="0" dirty="0"/>
              <a:t>to other training records</a:t>
            </a:r>
          </a:p>
          <a:p>
            <a:pPr marL="742950" lvl="1" indent="-285750">
              <a:spcBef>
                <a:spcPct val="10000"/>
              </a:spcBef>
              <a:spcAft>
                <a:spcPts val="400"/>
              </a:spcAft>
              <a:buClr>
                <a:srgbClr val="0C7B9C"/>
              </a:buClr>
              <a:buSzPct val="100000"/>
              <a:buFont typeface="Arial" charset="0"/>
              <a:buChar char="–"/>
            </a:pPr>
            <a:r>
              <a:rPr lang="en-US" sz="1800" b="0" dirty="0"/>
              <a:t>Identify </a:t>
            </a:r>
            <a:r>
              <a:rPr lang="en-US" sz="1800" b="0" i="1" dirty="0">
                <a:solidFill>
                  <a:srgbClr val="0070C0"/>
                </a:solidFill>
              </a:rPr>
              <a:t>k</a:t>
            </a:r>
            <a:r>
              <a:rPr lang="en-US" sz="1800" b="0" dirty="0"/>
              <a:t> nearest neighbors </a:t>
            </a:r>
          </a:p>
          <a:p>
            <a:pPr marL="742950" lvl="1" indent="-285750">
              <a:spcBef>
                <a:spcPct val="10000"/>
              </a:spcBef>
              <a:spcAft>
                <a:spcPts val="400"/>
              </a:spcAft>
              <a:buClr>
                <a:srgbClr val="0C7B9C"/>
              </a:buClr>
              <a:buSzPct val="100000"/>
              <a:buFont typeface="Arial" charset="0"/>
              <a:buChar char="–"/>
            </a:pPr>
            <a:r>
              <a:rPr lang="en-US" sz="1800" b="0" dirty="0"/>
              <a:t>Use class labels of nearest neighbors to determine the class label of unknown record (e.g., by taking majority vote)</a:t>
            </a:r>
          </a:p>
        </p:txBody>
      </p:sp>
      <p:graphicFrame>
        <p:nvGraphicFramePr>
          <p:cNvPr id="1055748" name="Object 4"/>
          <p:cNvGraphicFramePr>
            <a:graphicFrameLocks noChangeAspect="1"/>
          </p:cNvGraphicFramePr>
          <p:nvPr>
            <p:extLst>
              <p:ext uri="{D42A27DB-BD31-4B8C-83A1-F6EECF244321}">
                <p14:modId xmlns:p14="http://schemas.microsoft.com/office/powerpoint/2010/main" val="515997845"/>
              </p:ext>
            </p:extLst>
          </p:nvPr>
        </p:nvGraphicFramePr>
        <p:xfrm>
          <a:off x="457200" y="1600200"/>
          <a:ext cx="4316413" cy="5105400"/>
        </p:xfrm>
        <a:graphic>
          <a:graphicData uri="http://schemas.openxmlformats.org/presentationml/2006/ole">
            <mc:AlternateContent xmlns:mc="http://schemas.openxmlformats.org/markup-compatibility/2006">
              <mc:Choice xmlns:v="urn:schemas-microsoft-com:vml" Requires="v">
                <p:oleObj spid="_x0000_s16663" name="Visio" r:id="rId3" imgW="7073900" imgH="8394700" progId="">
                  <p:embed/>
                </p:oleObj>
              </mc:Choice>
              <mc:Fallback>
                <p:oleObj name="Visio" r:id="rId3" imgW="7073900" imgH="8394700" progId="">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7314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6771" name="Object 3"/>
          <p:cNvGraphicFramePr>
            <a:graphicFrameLocks noChangeAspect="1"/>
          </p:cNvGraphicFramePr>
          <p:nvPr>
            <p:extLst>
              <p:ext uri="{D42A27DB-BD31-4B8C-83A1-F6EECF244321}">
                <p14:modId xmlns:p14="http://schemas.microsoft.com/office/powerpoint/2010/main" val="3629961209"/>
              </p:ext>
            </p:extLst>
          </p:nvPr>
        </p:nvGraphicFramePr>
        <p:xfrm>
          <a:off x="533400" y="2253251"/>
          <a:ext cx="7848600" cy="3640138"/>
        </p:xfrm>
        <a:graphic>
          <a:graphicData uri="http://schemas.openxmlformats.org/presentationml/2006/ole">
            <mc:AlternateContent xmlns:mc="http://schemas.openxmlformats.org/markup-compatibility/2006">
              <mc:Choice xmlns:v="urn:schemas-microsoft-com:vml" Requires="v">
                <p:oleObj spid="_x0000_s17688" name="VISIO" r:id="rId3" imgW="9756360" imgH="4523760" progId="">
                  <p:embed/>
                </p:oleObj>
              </mc:Choice>
              <mc:Fallback>
                <p:oleObj name="VISIO" r:id="rId3" imgW="9756360" imgH="4523760" progId="">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3251"/>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056772" name="Rectangle 4"/>
          <p:cNvSpPr>
            <a:spLocks noChangeArrowheads="1"/>
          </p:cNvSpPr>
          <p:nvPr/>
        </p:nvSpPr>
        <p:spPr bwMode="auto">
          <a:xfrm>
            <a:off x="762000" y="5910851"/>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
        <p:nvSpPr>
          <p:cNvPr id="6" name="Rectangle 2"/>
          <p:cNvSpPr>
            <a:spLocks noGrp="1" noChangeArrowheads="1"/>
          </p:cNvSpPr>
          <p:nvPr>
            <p:ph type="title"/>
          </p:nvPr>
        </p:nvSpPr>
        <p:spPr>
          <a:xfrm>
            <a:off x="457200" y="338328"/>
            <a:ext cx="8229600" cy="1252728"/>
          </a:xfrm>
        </p:spPr>
        <p:txBody>
          <a:bodyPr>
            <a:normAutofit/>
          </a:bodyPr>
          <a:lstStyle/>
          <a:p>
            <a:r>
              <a:rPr lang="en-US" dirty="0"/>
              <a:t>Nearest-Neighbor </a:t>
            </a:r>
            <a:r>
              <a:rPr lang="en-US" dirty="0" smtClean="0"/>
              <a:t>Classifier</a:t>
            </a:r>
            <a:endParaRPr lang="en-US" dirty="0"/>
          </a:p>
        </p:txBody>
      </p:sp>
    </p:spTree>
    <p:extLst>
      <p:ext uri="{BB962C8B-B14F-4D97-AF65-F5344CB8AC3E}">
        <p14:creationId xmlns:p14="http://schemas.microsoft.com/office/powerpoint/2010/main" val="24155385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872067" y="2760944"/>
            <a:ext cx="7408333" cy="3450696"/>
          </a:xfrm>
        </p:spPr>
        <p:txBody>
          <a:bodyPr>
            <a:normAutofit lnSpcReduction="10000"/>
          </a:bodyPr>
          <a:lstStyle/>
          <a:p>
            <a:r>
              <a:rPr lang="en-US" dirty="0"/>
              <a:t>k-NN classifiers are </a:t>
            </a:r>
            <a:r>
              <a:rPr lang="en-US" dirty="0">
                <a:solidFill>
                  <a:srgbClr val="FF0000"/>
                </a:solidFill>
              </a:rPr>
              <a:t>lazy learners </a:t>
            </a:r>
          </a:p>
          <a:p>
            <a:pPr lvl="1"/>
            <a:r>
              <a:rPr lang="en-US" dirty="0"/>
              <a:t>It does not build models explicitly</a:t>
            </a:r>
          </a:p>
          <a:p>
            <a:pPr lvl="1"/>
            <a:r>
              <a:rPr lang="en-US" dirty="0"/>
              <a:t>Unlike </a:t>
            </a:r>
            <a:r>
              <a:rPr lang="en-US" dirty="0">
                <a:solidFill>
                  <a:srgbClr val="0070C0"/>
                </a:solidFill>
              </a:rPr>
              <a:t>eager learners </a:t>
            </a:r>
            <a:r>
              <a:rPr lang="en-US" dirty="0"/>
              <a:t>such as decision tree induction and rule-based </a:t>
            </a:r>
            <a:r>
              <a:rPr lang="en-US" dirty="0" smtClean="0"/>
              <a:t>systems</a:t>
            </a:r>
          </a:p>
          <a:p>
            <a:pPr lvl="1"/>
            <a:endParaRPr lang="en-US" dirty="0" smtClean="0"/>
          </a:p>
          <a:p>
            <a:r>
              <a:rPr lang="en-US" dirty="0"/>
              <a:t>Classifying unknown records are relatively </a:t>
            </a:r>
            <a:r>
              <a:rPr lang="en-US" dirty="0" smtClean="0"/>
              <a:t>expensive</a:t>
            </a:r>
          </a:p>
          <a:p>
            <a:pPr lvl="1"/>
            <a:r>
              <a:rPr lang="en-US" dirty="0" smtClean="0"/>
              <a:t>Naïve algorithm: </a:t>
            </a:r>
            <a:r>
              <a:rPr lang="en-US" dirty="0" err="1" smtClean="0"/>
              <a:t>O(n</a:t>
            </a:r>
            <a:r>
              <a:rPr lang="en-US" dirty="0" smtClean="0"/>
              <a:t>)</a:t>
            </a:r>
          </a:p>
          <a:p>
            <a:pPr lvl="1"/>
            <a:r>
              <a:rPr lang="en-US" dirty="0" smtClean="0"/>
              <a:t>Need for structures to retrieve nearest neighbors fast.</a:t>
            </a:r>
          </a:p>
          <a:p>
            <a:pPr lvl="2"/>
            <a:r>
              <a:rPr lang="en-US" dirty="0" smtClean="0"/>
              <a:t>The </a:t>
            </a:r>
            <a:r>
              <a:rPr lang="en-US" dirty="0" smtClean="0">
                <a:solidFill>
                  <a:srgbClr val="FF0000"/>
                </a:solidFill>
              </a:rPr>
              <a:t>Nearest Neighbor Search </a:t>
            </a:r>
            <a:r>
              <a:rPr lang="en-US" dirty="0" smtClean="0"/>
              <a:t>problem.</a:t>
            </a:r>
            <a:endParaRPr lang="en-US" dirty="0"/>
          </a:p>
        </p:txBody>
      </p:sp>
      <p:sp>
        <p:nvSpPr>
          <p:cNvPr id="1062914" name="Rectangle 2"/>
          <p:cNvSpPr>
            <a:spLocks noGrp="1" noChangeArrowheads="1"/>
          </p:cNvSpPr>
          <p:nvPr>
            <p:ph type="title"/>
          </p:nvPr>
        </p:nvSpPr>
        <p:spPr/>
        <p:txBody>
          <a:bodyPr/>
          <a:lstStyle/>
          <a:p>
            <a:r>
              <a:rPr lang="en-US" dirty="0" smtClean="0"/>
              <a:t>Some features..</a:t>
            </a:r>
            <a:endParaRPr lang="en-US" dirty="0"/>
          </a:p>
        </p:txBody>
      </p:sp>
    </p:spTree>
    <p:extLst>
      <p:ext uri="{BB962C8B-B14F-4D97-AF65-F5344CB8AC3E}">
        <p14:creationId xmlns:p14="http://schemas.microsoft.com/office/powerpoint/2010/main" val="22793126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Naive </a:t>
            </a:r>
            <a:r>
              <a:rPr lang="en-US" altLang="zh-CN" dirty="0"/>
              <a:t>Bayes Classifier</a:t>
            </a:r>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6" name="Object 6"/>
          <p:cNvGraphicFramePr>
            <a:graphicFrameLocks noGrp="1" noChangeAspect="1"/>
          </p:cNvGraphicFramePr>
          <p:nvPr>
            <p:ph idx="1"/>
            <p:extLst>
              <p:ext uri="{D42A27DB-BD31-4B8C-83A1-F6EECF244321}">
                <p14:modId xmlns:p14="http://schemas.microsoft.com/office/powerpoint/2010/main" val="237254289"/>
              </p:ext>
            </p:extLst>
          </p:nvPr>
        </p:nvGraphicFramePr>
        <p:xfrm>
          <a:off x="3053554" y="3417012"/>
          <a:ext cx="2700337" cy="774700"/>
        </p:xfrm>
        <a:graphic>
          <a:graphicData uri="http://schemas.openxmlformats.org/presentationml/2006/ole">
            <mc:AlternateContent xmlns:mc="http://schemas.openxmlformats.org/markup-compatibility/2006">
              <mc:Choice xmlns:v="urn:schemas-microsoft-com:vml" Requires="v">
                <p:oleObj spid="_x0000_s25866" name="Equation" r:id="rId4" imgW="1447800" imgH="419100" progId="Equation.3">
                  <p:embed/>
                </p:oleObj>
              </mc:Choice>
              <mc:Fallback>
                <p:oleObj name="Equation" r:id="rId4" imgW="1447800" imgH="419100" progId="Equation.3">
                  <p:embed/>
                  <p:pic>
                    <p:nvPicPr>
                      <p:cNvPr id="0" name="Picture 7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554" y="3417012"/>
                        <a:ext cx="2700337" cy="774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r>
              <a:rPr lang="en-US" altLang="zh-CN" dirty="0"/>
              <a:t>Bayes Theorem</a:t>
            </a:r>
          </a:p>
        </p:txBody>
      </p:sp>
      <p:sp>
        <p:nvSpPr>
          <p:cNvPr id="5123" name="Rectangle 3"/>
          <p:cNvSpPr>
            <a:spLocks noGrp="1" noChangeArrowheads="1"/>
          </p:cNvSpPr>
          <p:nvPr>
            <p:ph type="body" idx="4294967295"/>
          </p:nvPr>
        </p:nvSpPr>
        <p:spPr>
          <a:xfrm>
            <a:off x="556415" y="2405623"/>
            <a:ext cx="8229600" cy="45259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i="1" dirty="0" smtClean="0"/>
          </a:p>
          <a:p>
            <a:endParaRPr lang="en-US" altLang="zh-CN" sz="2600" i="1" dirty="0" smtClean="0"/>
          </a:p>
          <a:p>
            <a:r>
              <a:rPr lang="en-US" altLang="zh-CN" sz="2600" i="1" dirty="0" smtClean="0"/>
              <a:t>P</a:t>
            </a:r>
            <a:r>
              <a:rPr lang="en-US" altLang="zh-CN" sz="2600" i="1" dirty="0"/>
              <a:t>(h)</a:t>
            </a:r>
            <a:r>
              <a:rPr lang="en-US" altLang="zh-CN" sz="2600" dirty="0"/>
              <a:t>: independent probability of </a:t>
            </a:r>
            <a:r>
              <a:rPr lang="en-US" altLang="zh-CN" sz="2600" i="1" dirty="0"/>
              <a:t>h</a:t>
            </a:r>
            <a:r>
              <a:rPr lang="en-US" altLang="zh-CN" sz="2600" dirty="0"/>
              <a:t>: </a:t>
            </a:r>
            <a:r>
              <a:rPr lang="en-US" altLang="zh-CN" sz="2600" i="1" dirty="0">
                <a:solidFill>
                  <a:srgbClr val="FF0000"/>
                </a:solidFill>
              </a:rPr>
              <a:t>prior </a:t>
            </a:r>
            <a:r>
              <a:rPr lang="en-US" altLang="zh-CN" sz="2600" i="1" dirty="0" smtClean="0">
                <a:solidFill>
                  <a:srgbClr val="FF0000"/>
                </a:solidFill>
              </a:rPr>
              <a:t>probability</a:t>
            </a:r>
          </a:p>
          <a:p>
            <a:r>
              <a:rPr lang="en-US" altLang="zh-CN" sz="2600" i="1" dirty="0" smtClean="0"/>
              <a:t>P</a:t>
            </a:r>
            <a:r>
              <a:rPr lang="en-US" altLang="zh-CN" sz="2600" i="1" dirty="0"/>
              <a:t>(D)</a:t>
            </a:r>
            <a:r>
              <a:rPr lang="en-US" altLang="zh-CN" sz="2600" dirty="0"/>
              <a:t>: independent probability of </a:t>
            </a:r>
            <a:r>
              <a:rPr lang="en-US" altLang="zh-CN" sz="2600" i="1" dirty="0" smtClean="0"/>
              <a:t>D</a:t>
            </a:r>
          </a:p>
          <a:p>
            <a:r>
              <a:rPr lang="en-US" altLang="zh-CN" sz="2600" i="1" dirty="0" smtClean="0"/>
              <a:t>P</a:t>
            </a:r>
            <a:r>
              <a:rPr lang="en-US" altLang="zh-CN" sz="2600" i="1" dirty="0"/>
              <a:t>(D|h)</a:t>
            </a:r>
            <a:r>
              <a:rPr lang="en-US" altLang="zh-CN" sz="2600" dirty="0"/>
              <a:t>: conditional probability of </a:t>
            </a:r>
            <a:r>
              <a:rPr lang="en-US" altLang="zh-CN" sz="2600" i="1" dirty="0"/>
              <a:t>D</a:t>
            </a:r>
            <a:r>
              <a:rPr lang="en-US" altLang="zh-CN" sz="2600" dirty="0"/>
              <a:t> given h: </a:t>
            </a:r>
            <a:r>
              <a:rPr lang="en-US" altLang="zh-CN" sz="2600" i="1" dirty="0" smtClean="0">
                <a:solidFill>
                  <a:srgbClr val="FF0000"/>
                </a:solidFill>
              </a:rPr>
              <a:t>likelihood</a:t>
            </a:r>
          </a:p>
          <a:p>
            <a:r>
              <a:rPr lang="en-US" altLang="zh-CN" sz="2600" i="1" dirty="0" smtClean="0"/>
              <a:t>P</a:t>
            </a:r>
            <a:r>
              <a:rPr lang="en-US" altLang="zh-CN" sz="2600" i="1" dirty="0"/>
              <a:t>(h|D)</a:t>
            </a:r>
            <a:r>
              <a:rPr lang="en-US" altLang="zh-CN" sz="2600" dirty="0"/>
              <a:t>: conditional probability of </a:t>
            </a:r>
            <a:r>
              <a:rPr lang="en-US" altLang="zh-CN" sz="2600" i="1" dirty="0"/>
              <a:t>h</a:t>
            </a:r>
            <a:r>
              <a:rPr lang="en-US" altLang="zh-CN" sz="2600" dirty="0"/>
              <a:t> given </a:t>
            </a:r>
            <a:r>
              <a:rPr lang="en-US" altLang="zh-CN" sz="2600" i="1" dirty="0"/>
              <a:t>D</a:t>
            </a:r>
            <a:r>
              <a:rPr lang="en-US" altLang="zh-CN" sz="2600" dirty="0"/>
              <a:t>: </a:t>
            </a:r>
            <a:r>
              <a:rPr lang="en-US" altLang="zh-CN" sz="2600" i="1" dirty="0">
                <a:solidFill>
                  <a:srgbClr val="FF0000"/>
                </a:solidFill>
              </a:rPr>
              <a:t>posterior probability</a:t>
            </a:r>
          </a:p>
        </p:txBody>
      </p:sp>
    </p:spTree>
    <p:extLst>
      <p:ext uri="{BB962C8B-B14F-4D97-AF65-F5344CB8AC3E}">
        <p14:creationId xmlns:p14="http://schemas.microsoft.com/office/powerpoint/2010/main" val="104635625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Bayes </a:t>
            </a:r>
            <a:r>
              <a:rPr lang="en-US" altLang="zh-CN" dirty="0" smtClean="0"/>
              <a:t>Classifier</a:t>
            </a:r>
            <a:endParaRPr lang="en-US" dirty="0"/>
          </a:p>
        </p:txBody>
      </p:sp>
      <p:sp>
        <p:nvSpPr>
          <p:cNvPr id="44036" name="Text Box 4"/>
          <p:cNvSpPr txBox="1">
            <a:spLocks noChangeArrowheads="1"/>
          </p:cNvSpPr>
          <p:nvPr/>
        </p:nvSpPr>
        <p:spPr bwMode="auto">
          <a:xfrm>
            <a:off x="609600" y="2321162"/>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dirty="0"/>
              <a:t>Assumption:</a:t>
            </a:r>
            <a:r>
              <a:rPr lang="en-US" sz="2000" dirty="0"/>
              <a:t> training set consists of instances of different classes described </a:t>
            </a:r>
            <a:r>
              <a:rPr lang="en-US" altLang="zh-CN" sz="2000" i="1" dirty="0"/>
              <a:t>cj</a:t>
            </a:r>
            <a:r>
              <a:rPr lang="en-US" altLang="zh-CN" sz="2000" dirty="0"/>
              <a:t> </a:t>
            </a:r>
            <a:r>
              <a:rPr lang="en-US" sz="2000" dirty="0"/>
              <a:t>as conjunctions of attributes values</a:t>
            </a:r>
          </a:p>
          <a:p>
            <a:pPr>
              <a:spcBef>
                <a:spcPct val="50000"/>
              </a:spcBef>
            </a:pPr>
            <a:r>
              <a:rPr lang="en-US" sz="2000" b="1" dirty="0"/>
              <a:t>Task:</a:t>
            </a:r>
            <a:r>
              <a:rPr lang="en-US" sz="2000" dirty="0"/>
              <a:t> </a:t>
            </a:r>
            <a:r>
              <a:rPr lang="en-US" altLang="zh-CN" sz="2000" dirty="0"/>
              <a:t>Classify a new instance </a:t>
            </a:r>
            <a:r>
              <a:rPr lang="en-US" altLang="zh-CN" sz="2000" i="1" dirty="0"/>
              <a:t>d </a:t>
            </a:r>
            <a:r>
              <a:rPr lang="en-US" altLang="zh-CN" sz="2000" dirty="0"/>
              <a:t>based on a tuple of attribute values   into one of the classes </a:t>
            </a:r>
            <a:r>
              <a:rPr lang="en-US" altLang="zh-CN" i="1" dirty="0"/>
              <a:t>cj</a:t>
            </a:r>
            <a:r>
              <a:rPr lang="en-US" altLang="zh-CN" dirty="0"/>
              <a:t> </a:t>
            </a:r>
            <a:r>
              <a:rPr lang="en-US" altLang="zh-CN" dirty="0">
                <a:sym typeface="Symbol" charset="0"/>
              </a:rPr>
              <a:t> </a:t>
            </a:r>
            <a:r>
              <a:rPr lang="en-US" altLang="zh-CN" i="1" dirty="0">
                <a:sym typeface="Symbol" charset="0"/>
              </a:rPr>
              <a:t>C</a:t>
            </a:r>
            <a:endParaRPr lang="en-US" altLang="zh-CN" sz="2000" dirty="0"/>
          </a:p>
          <a:p>
            <a:pPr>
              <a:spcBef>
                <a:spcPct val="50000"/>
              </a:spcBef>
            </a:pPr>
            <a:r>
              <a:rPr lang="en-US" sz="2000" b="1" dirty="0"/>
              <a:t>Key idea:</a:t>
            </a:r>
            <a:r>
              <a:rPr lang="en-US" sz="2000" dirty="0"/>
              <a:t> assign the most probable class             using Bayes Theorem.</a:t>
            </a:r>
          </a:p>
        </p:txBody>
      </p:sp>
      <p:sp>
        <p:nvSpPr>
          <p:cNvPr id="44040"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44039" name="Object 7"/>
          <p:cNvGraphicFramePr>
            <a:graphicFrameLocks noChangeAspect="1"/>
          </p:cNvGraphicFramePr>
          <p:nvPr>
            <p:extLst>
              <p:ext uri="{D42A27DB-BD31-4B8C-83A1-F6EECF244321}">
                <p14:modId xmlns:p14="http://schemas.microsoft.com/office/powerpoint/2010/main" val="1413695176"/>
              </p:ext>
            </p:extLst>
          </p:nvPr>
        </p:nvGraphicFramePr>
        <p:xfrm>
          <a:off x="5076441" y="3808895"/>
          <a:ext cx="609600" cy="439737"/>
        </p:xfrm>
        <a:graphic>
          <a:graphicData uri="http://schemas.openxmlformats.org/presentationml/2006/ole">
            <mc:AlternateContent xmlns:mc="http://schemas.openxmlformats.org/markup-compatibility/2006">
              <mc:Choice xmlns:v="urn:schemas-microsoft-com:vml" Requires="v">
                <p:oleObj spid="_x0000_s96284" name="Equation" r:id="rId4" imgW="304536" imgH="215713" progId="Equation.3">
                  <p:embed/>
                </p:oleObj>
              </mc:Choice>
              <mc:Fallback>
                <p:oleObj name="Equation" r:id="rId4" imgW="304536" imgH="215713" progId="Equation.3">
                  <p:embed/>
                  <p:pic>
                    <p:nvPicPr>
                      <p:cNvPr id="0"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441" y="3808895"/>
                        <a:ext cx="6096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2032000" y="4538528"/>
          <a:ext cx="3759200" cy="619125"/>
        </p:xfrm>
        <a:graphic>
          <a:graphicData uri="http://schemas.openxmlformats.org/presentationml/2006/ole">
            <mc:AlternateContent xmlns:mc="http://schemas.openxmlformats.org/markup-compatibility/2006">
              <mc:Choice xmlns:v="urn:schemas-microsoft-com:vml" Requires="v">
                <p:oleObj spid="_x0000_s96285" name="Equation" r:id="rId6" imgW="2070000" imgH="342720" progId="Equation.3">
                  <p:embed/>
                </p:oleObj>
              </mc:Choice>
              <mc:Fallback>
                <p:oleObj name="Equation" r:id="rId6" imgW="2070000" imgH="342720" progId="Equation.3">
                  <p:embed/>
                  <p:pic>
                    <p:nvPicPr>
                      <p:cNvPr id="0" name="Picture 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4538528"/>
                        <a:ext cx="3759200"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2593975" y="5168766"/>
          <a:ext cx="3873500" cy="827087"/>
        </p:xfrm>
        <a:graphic>
          <a:graphicData uri="http://schemas.openxmlformats.org/presentationml/2006/ole">
            <mc:AlternateContent xmlns:mc="http://schemas.openxmlformats.org/markup-compatibility/2006">
              <mc:Choice xmlns:v="urn:schemas-microsoft-com:vml" Requires="v">
                <p:oleObj spid="_x0000_s96286" name="Equation" r:id="rId8" imgW="2133360" imgH="457200" progId="Equation.3">
                  <p:embed/>
                </p:oleObj>
              </mc:Choice>
              <mc:Fallback>
                <p:oleObj name="Equation" r:id="rId8" imgW="2133360" imgH="457200" progId="Equation.3">
                  <p:embed/>
                  <p:pic>
                    <p:nvPicPr>
                      <p:cNvPr id="0" name="Picture 3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975" y="5168766"/>
                        <a:ext cx="3873500" cy="8270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2574925" y="6103803"/>
          <a:ext cx="3825875" cy="619125"/>
        </p:xfrm>
        <a:graphic>
          <a:graphicData uri="http://schemas.openxmlformats.org/presentationml/2006/ole">
            <mc:AlternateContent xmlns:mc="http://schemas.openxmlformats.org/markup-compatibility/2006">
              <mc:Choice xmlns:v="urn:schemas-microsoft-com:vml" Requires="v">
                <p:oleObj spid="_x0000_s96287" name="Equation" r:id="rId10" imgW="2108160" imgH="342720" progId="Equation.3">
                  <p:embed/>
                </p:oleObj>
              </mc:Choice>
              <mc:Fallback>
                <p:oleObj name="Equation" r:id="rId10" imgW="2108160" imgH="342720" progId="Equation.3">
                  <p:embed/>
                  <p:pic>
                    <p:nvPicPr>
                      <p:cNvPr id="0" name="Picture 3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4925" y="6103803"/>
                        <a:ext cx="3825875"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77752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4" name="Object 12"/>
          <p:cNvGraphicFramePr>
            <a:graphicFrameLocks noGrp="1" noChangeAspect="1"/>
          </p:cNvGraphicFramePr>
          <p:nvPr>
            <p:ph idx="1"/>
            <p:extLst>
              <p:ext uri="{D42A27DB-BD31-4B8C-83A1-F6EECF244321}">
                <p14:modId xmlns:p14="http://schemas.microsoft.com/office/powerpoint/2010/main" val="932704783"/>
              </p:ext>
            </p:extLst>
          </p:nvPr>
        </p:nvGraphicFramePr>
        <p:xfrm>
          <a:off x="2479282" y="5125887"/>
          <a:ext cx="3957637" cy="628650"/>
        </p:xfrm>
        <a:graphic>
          <a:graphicData uri="http://schemas.openxmlformats.org/presentationml/2006/ole">
            <mc:AlternateContent xmlns:mc="http://schemas.openxmlformats.org/markup-compatibility/2006">
              <mc:Choice xmlns:v="urn:schemas-microsoft-com:vml" Requires="v">
                <p:oleObj spid="_x0000_s38217" name="Equation" r:id="rId4" imgW="2158920" imgH="342720" progId="Equation.3">
                  <p:embed/>
                </p:oleObj>
              </mc:Choice>
              <mc:Fallback>
                <p:oleObj name="Equation" r:id="rId4" imgW="2158920" imgH="342720" progId="Equation.3">
                  <p:embed/>
                  <p:pic>
                    <p:nvPicPr>
                      <p:cNvPr id="0" name="Picture 14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282" y="5125887"/>
                        <a:ext cx="3957637" cy="628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3794" name="Rectangle 2"/>
          <p:cNvSpPr>
            <a:spLocks noGrp="1" noChangeArrowheads="1"/>
          </p:cNvSpPr>
          <p:nvPr>
            <p:ph type="title"/>
          </p:nvPr>
        </p:nvSpPr>
        <p:spPr/>
        <p:txBody>
          <a:bodyPr/>
          <a:lstStyle/>
          <a:p>
            <a:r>
              <a:rPr lang="en-US"/>
              <a:t>Parameters estimation</a:t>
            </a:r>
            <a:endParaRPr lang="en-US" altLang="zh-CN"/>
          </a:p>
        </p:txBody>
      </p:sp>
      <p:sp>
        <p:nvSpPr>
          <p:cNvPr id="33795" name="Rectangle 3"/>
          <p:cNvSpPr>
            <a:spLocks noGrp="1" noChangeArrowheads="1"/>
          </p:cNvSpPr>
          <p:nvPr>
            <p:ph type="body" idx="4294967295"/>
          </p:nvPr>
        </p:nvSpPr>
        <p:spPr>
          <a:xfrm>
            <a:off x="595320" y="2148152"/>
            <a:ext cx="8229600" cy="4525963"/>
          </a:xfrm>
        </p:spPr>
        <p:txBody>
          <a:bodyPr/>
          <a:lstStyle/>
          <a:p>
            <a:endParaRPr lang="en-US" altLang="zh-CN" sz="2600" dirty="0" smtClean="0">
              <a:latin typeface="Times New Roman" charset="0"/>
            </a:endParaRPr>
          </a:p>
          <a:p>
            <a:endParaRPr lang="en-US" altLang="zh-CN" sz="2200" dirty="0" smtClean="0">
              <a:latin typeface="Times New Roman" charset="0"/>
            </a:endParaRPr>
          </a:p>
          <a:p>
            <a:r>
              <a:rPr lang="en-US" altLang="zh-CN" sz="2200" dirty="0" smtClean="0"/>
              <a:t>We can estimate P</a:t>
            </a:r>
            <a:r>
              <a:rPr lang="en-US" altLang="zh-CN" sz="2200" dirty="0"/>
              <a:t>(c</a:t>
            </a:r>
            <a:r>
              <a:rPr lang="en-US" altLang="zh-CN" sz="2200" baseline="-25000" dirty="0"/>
              <a:t>j</a:t>
            </a:r>
            <a:r>
              <a:rPr lang="en-US" altLang="zh-CN" sz="2200" dirty="0" smtClean="0"/>
              <a:t>) &amp; </a:t>
            </a:r>
            <a:r>
              <a:rPr lang="en-US" altLang="zh-CN" sz="2200" dirty="0"/>
              <a:t>P(x</a:t>
            </a:r>
            <a:r>
              <a:rPr lang="en-US" altLang="zh-CN" sz="2200" baseline="-25000" dirty="0"/>
              <a:t>1</a:t>
            </a:r>
            <a:r>
              <a:rPr lang="en-US" altLang="zh-CN" sz="2200" dirty="0"/>
              <a:t>,x</a:t>
            </a:r>
            <a:r>
              <a:rPr lang="en-US" altLang="zh-CN" sz="2200" baseline="-25000" dirty="0"/>
              <a:t>2</a:t>
            </a:r>
            <a:r>
              <a:rPr lang="en-US" altLang="zh-CN" sz="2200" dirty="0"/>
              <a:t>,…,x</a:t>
            </a:r>
            <a:r>
              <a:rPr lang="en-US" altLang="zh-CN" sz="2200" baseline="-25000" dirty="0"/>
              <a:t>n</a:t>
            </a:r>
            <a:r>
              <a:rPr lang="en-US" altLang="zh-CN" sz="2200" dirty="0"/>
              <a:t>|c</a:t>
            </a:r>
            <a:r>
              <a:rPr lang="en-US" altLang="zh-CN" sz="2200" baseline="-25000" dirty="0"/>
              <a:t>j</a:t>
            </a:r>
            <a:r>
              <a:rPr lang="en-US" altLang="zh-CN" sz="2200" dirty="0" smtClean="0"/>
              <a:t>) from the training examples</a:t>
            </a:r>
          </a:p>
          <a:p>
            <a:endParaRPr lang="en-US" altLang="zh-CN" sz="2200" dirty="0" smtClean="0">
              <a:solidFill>
                <a:srgbClr val="FF0000"/>
              </a:solidFill>
            </a:endParaRPr>
          </a:p>
          <a:p>
            <a:r>
              <a:rPr lang="en-US" altLang="zh-CN" sz="2200" dirty="0" smtClean="0">
                <a:solidFill>
                  <a:srgbClr val="FF0000"/>
                </a:solidFill>
              </a:rPr>
              <a:t>Independence </a:t>
            </a:r>
            <a:r>
              <a:rPr lang="en-US" altLang="zh-CN" sz="2200" dirty="0">
                <a:solidFill>
                  <a:srgbClr val="FF0000"/>
                </a:solidFill>
              </a:rPr>
              <a:t>Assumption</a:t>
            </a:r>
            <a:r>
              <a:rPr lang="en-US" altLang="zh-CN" sz="2400" dirty="0">
                <a:sym typeface="Symbol" charset="0"/>
              </a:rPr>
              <a:t>: attribute values are conditionally independent given the target value: </a:t>
            </a:r>
            <a:r>
              <a:rPr lang="en-US" altLang="zh-CN" sz="2400" b="1" i="1" dirty="0">
                <a:solidFill>
                  <a:srgbClr val="FF0000"/>
                </a:solidFill>
                <a:sym typeface="Symbol" charset="0"/>
              </a:rPr>
              <a:t>naïve</a:t>
            </a:r>
            <a:r>
              <a:rPr lang="en-US" altLang="zh-CN" sz="2400" dirty="0">
                <a:sym typeface="Symbol" charset="0"/>
              </a:rPr>
              <a:t> </a:t>
            </a:r>
            <a:r>
              <a:rPr lang="en-US" altLang="zh-CN" sz="2400" i="1" dirty="0" smtClean="0">
                <a:solidFill>
                  <a:srgbClr val="FF0000"/>
                </a:solidFill>
                <a:sym typeface="Symbol" charset="0"/>
              </a:rPr>
              <a:t>Bayes</a:t>
            </a:r>
            <a:endParaRPr lang="en-US" altLang="zh-CN" sz="2400" dirty="0">
              <a:sym typeface="Symbol" charset="0"/>
            </a:endParaRPr>
          </a:p>
        </p:txBody>
      </p:sp>
    </p:spTree>
    <p:extLst>
      <p:ext uri="{BB962C8B-B14F-4D97-AF65-F5344CB8AC3E}">
        <p14:creationId xmlns:p14="http://schemas.microsoft.com/office/powerpoint/2010/main" val="965846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872067" y="2760944"/>
            <a:ext cx="7408333" cy="3450696"/>
          </a:xfrm>
        </p:spPr>
        <p:txBody>
          <a:bodyPr>
            <a:normAutofit fontScale="92500"/>
          </a:bodyPr>
          <a:lstStyle/>
          <a:p>
            <a:pPr>
              <a:lnSpc>
                <a:spcPct val="90000"/>
              </a:lnSpc>
            </a:pPr>
            <a:r>
              <a:rPr lang="en-US" i="1" dirty="0">
                <a:solidFill>
                  <a:srgbClr val="FF0000"/>
                </a:solidFill>
              </a:rPr>
              <a:t>Incrementality:</a:t>
            </a:r>
            <a:r>
              <a:rPr lang="en-US" dirty="0"/>
              <a:t> with each training example, the prior and the likelihood can be updated dynamically: flexible and robust to errors</a:t>
            </a:r>
            <a:r>
              <a:rPr lang="en-US" dirty="0" smtClean="0"/>
              <a:t>.</a:t>
            </a:r>
          </a:p>
          <a:p>
            <a:pPr>
              <a:lnSpc>
                <a:spcPct val="90000"/>
              </a:lnSpc>
            </a:pPr>
            <a:endParaRPr lang="en-US" dirty="0" smtClean="0"/>
          </a:p>
          <a:p>
            <a:pPr>
              <a:lnSpc>
                <a:spcPct val="90000"/>
              </a:lnSpc>
            </a:pPr>
            <a:r>
              <a:rPr lang="en-US" i="1" dirty="0">
                <a:solidFill>
                  <a:srgbClr val="FF0000"/>
                </a:solidFill>
              </a:rPr>
              <a:t>Combines prior knowledge and observed data:</a:t>
            </a:r>
            <a:r>
              <a:rPr lang="en-US" dirty="0"/>
              <a:t> prior probability of a hypothesis multiplied with probability of the hypothesis given the training </a:t>
            </a:r>
            <a:r>
              <a:rPr lang="en-US" dirty="0" smtClean="0"/>
              <a:t>data</a:t>
            </a:r>
          </a:p>
          <a:p>
            <a:pPr>
              <a:lnSpc>
                <a:spcPct val="90000"/>
              </a:lnSpc>
            </a:pPr>
            <a:endParaRPr lang="en-US" dirty="0" smtClean="0"/>
          </a:p>
          <a:p>
            <a:pPr>
              <a:lnSpc>
                <a:spcPct val="90000"/>
              </a:lnSpc>
            </a:pPr>
            <a:r>
              <a:rPr lang="en-US" i="1" dirty="0">
                <a:solidFill>
                  <a:srgbClr val="FF0000"/>
                </a:solidFill>
              </a:rPr>
              <a:t>Probabilistic hypothesis:</a:t>
            </a:r>
            <a:r>
              <a:rPr lang="en-US" dirty="0"/>
              <a:t> outputs not only a classification, but a probability distribution over all classes</a:t>
            </a:r>
          </a:p>
        </p:txBody>
      </p:sp>
      <p:sp>
        <p:nvSpPr>
          <p:cNvPr id="43010" name="Rectangle 2"/>
          <p:cNvSpPr>
            <a:spLocks noGrp="1" noChangeArrowheads="1"/>
          </p:cNvSpPr>
          <p:nvPr>
            <p:ph type="title"/>
          </p:nvPr>
        </p:nvSpPr>
        <p:spPr>
          <a:xfrm>
            <a:off x="741351" y="489321"/>
            <a:ext cx="7696200" cy="1295400"/>
          </a:xfrm>
        </p:spPr>
        <p:txBody>
          <a:bodyPr>
            <a:noAutofit/>
          </a:bodyPr>
          <a:lstStyle/>
          <a:p>
            <a:r>
              <a:rPr lang="en-US" dirty="0" smtClean="0"/>
              <a:t>Some features..</a:t>
            </a:r>
            <a:endParaRPr lang="en-US" dirty="0"/>
          </a:p>
        </p:txBody>
      </p:sp>
    </p:spTree>
    <p:extLst>
      <p:ext uri="{BB962C8B-B14F-4D97-AF65-F5344CB8AC3E}">
        <p14:creationId xmlns:p14="http://schemas.microsoft.com/office/powerpoint/2010/main" val="2258439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a:t>
            </a:r>
            <a:br>
              <a:rPr lang="en-US" altLang="zh-CN" dirty="0" smtClean="0"/>
            </a:br>
            <a:r>
              <a:rPr lang="en-US" altLang="zh-CN" dirty="0" smtClean="0"/>
              <a:t>Decision trees</a:t>
            </a:r>
            <a:endParaRPr lang="en-US" altLang="zh-CN" dirty="0"/>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8633" name="Document" r:id="rId3" imgW="5405040" imgH="5780160" progId="Word.Document.8">
                    <p:embed/>
                  </p:oleObj>
                </mc:Choice>
                <mc:Fallback>
                  <p:oleObj name="Document" r:id="rId3" imgW="5405040" imgH="578016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extLst>
      <p:ext uri="{BB962C8B-B14F-4D97-AF65-F5344CB8AC3E}">
        <p14:creationId xmlns:p14="http://schemas.microsoft.com/office/powerpoint/2010/main" val="8344291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57400"/>
            <a:ext cx="8229600" cy="4800600"/>
          </a:xfrm>
        </p:spPr>
        <p:txBody>
          <a:bodyPr>
            <a:normAutofit lnSpcReduction="10000"/>
          </a:bodyPr>
          <a:lstStyle/>
          <a:p>
            <a:pPr>
              <a:lnSpc>
                <a:spcPct val="80000"/>
              </a:lnSpc>
            </a:pPr>
            <a:r>
              <a:rPr lang="en-US" sz="2800" b="1" dirty="0" smtClean="0"/>
              <a:t>Unsupervised learning (                        )</a:t>
            </a:r>
          </a:p>
          <a:p>
            <a:pPr lvl="1">
              <a:lnSpc>
                <a:spcPct val="80000"/>
              </a:lnSpc>
            </a:pPr>
            <a:r>
              <a:rPr lang="en-US" sz="2400" dirty="0" smtClean="0"/>
              <a:t>Clustering</a:t>
            </a:r>
          </a:p>
          <a:p>
            <a:pPr lvl="1">
              <a:lnSpc>
                <a:spcPct val="80000"/>
              </a:lnSpc>
            </a:pPr>
            <a:r>
              <a:rPr lang="en-US" sz="2400" dirty="0" smtClean="0"/>
              <a:t>Dimensionality reduction</a:t>
            </a:r>
          </a:p>
          <a:p>
            <a:pPr>
              <a:lnSpc>
                <a:spcPct val="80000"/>
              </a:lnSpc>
            </a:pPr>
            <a:endParaRPr lang="en-US" sz="2800" b="1" dirty="0" smtClean="0"/>
          </a:p>
          <a:p>
            <a:pPr>
              <a:lnSpc>
                <a:spcPct val="80000"/>
              </a:lnSpc>
            </a:pPr>
            <a:r>
              <a:rPr lang="en-US" sz="2800" b="1" dirty="0" smtClean="0"/>
              <a:t>Supervised learning (                                    )                              </a:t>
            </a:r>
            <a:endParaRPr lang="en-US" sz="2800" b="1" dirty="0"/>
          </a:p>
          <a:p>
            <a:pPr lvl="1">
              <a:lnSpc>
                <a:spcPct val="80000"/>
              </a:lnSpc>
            </a:pPr>
            <a:r>
              <a:rPr lang="en-US" sz="2400" dirty="0"/>
              <a:t>Decision tree induction</a:t>
            </a:r>
          </a:p>
          <a:p>
            <a:pPr lvl="1">
              <a:lnSpc>
                <a:spcPct val="80000"/>
              </a:lnSpc>
            </a:pPr>
            <a:r>
              <a:rPr lang="en-US" sz="2400" dirty="0"/>
              <a:t>Rule induction</a:t>
            </a:r>
          </a:p>
          <a:p>
            <a:pPr lvl="1">
              <a:lnSpc>
                <a:spcPct val="80000"/>
              </a:lnSpc>
            </a:pPr>
            <a:r>
              <a:rPr lang="en-US" sz="2400" dirty="0"/>
              <a:t>Instance-based learning</a:t>
            </a:r>
          </a:p>
          <a:p>
            <a:pPr lvl="1">
              <a:lnSpc>
                <a:spcPct val="80000"/>
              </a:lnSpc>
            </a:pPr>
            <a:r>
              <a:rPr lang="en-US" sz="2400" dirty="0"/>
              <a:t>Bayesian learning</a:t>
            </a:r>
          </a:p>
          <a:p>
            <a:pPr lvl="1">
              <a:lnSpc>
                <a:spcPct val="80000"/>
              </a:lnSpc>
            </a:pPr>
            <a:r>
              <a:rPr lang="en-US" sz="2400" dirty="0"/>
              <a:t>Neural networks</a:t>
            </a:r>
          </a:p>
          <a:p>
            <a:pPr lvl="1">
              <a:lnSpc>
                <a:spcPct val="80000"/>
              </a:lnSpc>
            </a:pPr>
            <a:r>
              <a:rPr lang="en-US" sz="2400" dirty="0"/>
              <a:t>Support vector machines</a:t>
            </a:r>
          </a:p>
          <a:p>
            <a:pPr lvl="1">
              <a:lnSpc>
                <a:spcPct val="80000"/>
              </a:lnSpc>
            </a:pPr>
            <a:r>
              <a:rPr lang="en-US" sz="2400" dirty="0"/>
              <a:t>Model ensembles</a:t>
            </a:r>
          </a:p>
          <a:p>
            <a:pPr lvl="1">
              <a:lnSpc>
                <a:spcPct val="80000"/>
              </a:lnSpc>
            </a:pPr>
            <a:r>
              <a:rPr lang="en-US" sz="2400" dirty="0"/>
              <a:t>Learning </a:t>
            </a:r>
            <a:r>
              <a:rPr lang="en-US" sz="2400" dirty="0" smtClean="0"/>
              <a:t>theory</a:t>
            </a: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24036" y="2057400"/>
            <a:ext cx="1733550" cy="371475"/>
          </a:xfrm>
          <a:prstGeom prst="rect">
            <a:avLst/>
          </a:prstGeom>
          <a:noFill/>
        </p:spPr>
      </p:pic>
      <p:pic>
        <p:nvPicPr>
          <p:cNvPr id="5"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7138" y="3481977"/>
            <a:ext cx="2714625" cy="3714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1705"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851001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2729"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30531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3753"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5188196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64777"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550996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5801"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8629513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6825"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extLst>
      <p:ext uri="{BB962C8B-B14F-4D97-AF65-F5344CB8AC3E}">
        <p14:creationId xmlns:p14="http://schemas.microsoft.com/office/powerpoint/2010/main" val="28244360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features..</a:t>
            </a:r>
            <a:endParaRPr lang="en-US" dirty="0"/>
          </a:p>
        </p:txBody>
      </p:sp>
      <p:sp>
        <p:nvSpPr>
          <p:cNvPr id="4" name="Rectangle 3"/>
          <p:cNvSpPr txBox="1">
            <a:spLocks noChangeArrowheads="1"/>
          </p:cNvSpPr>
          <p:nvPr/>
        </p:nvSpPr>
        <p:spPr>
          <a:xfrm>
            <a:off x="457200" y="2539887"/>
            <a:ext cx="8229599" cy="4127316"/>
          </a:xfrm>
          <a:prstGeom prst="rect">
            <a:avLst/>
          </a:prstGeom>
        </p:spPr>
        <p:txBody>
          <a:bodyPr vert="horz" lIns="91440" tIns="45720" rIns="91440" bIns="45720" rtlCol="0">
            <a:normAutofit fontScale="77500" lnSpcReduction="20000"/>
          </a:bodyPr>
          <a:lstStyle/>
          <a:p>
            <a:pPr marL="274320" lvl="0" indent="-274320" defTabSz="914400">
              <a:lnSpc>
                <a:spcPct val="90000"/>
              </a:lnSpc>
              <a:spcBef>
                <a:spcPct val="20000"/>
              </a:spcBef>
              <a:buClr>
                <a:schemeClr val="accent1"/>
              </a:buClr>
              <a:buSzPct val="100000"/>
              <a:buFont typeface="Symbol" pitchFamily="18" charset="2"/>
              <a:buChar char=""/>
            </a:pPr>
            <a:r>
              <a:rPr lang="en-US" sz="2400" dirty="0" smtClean="0"/>
              <a:t>Simple to understand and to interpret. Trees can be visualized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 cost of using the tree (i.e., predicting data) is logarithmic in the number of data points used to train the tree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Able to handle both numerical and categorical data. Other techniques are usually specialized in analyzing datasets that have only one type of variable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Decision-tree learners can create over-complex trees that do not generalise the data well</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 trees can be unstable because small variations in the data might result in a completely different tree being generated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There are concepts that are hard to learn because decision trees do not express them easily, such as XOR, parity or multiplexer problems</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a:p>
          <a:p>
            <a:r>
              <a:rPr lang="en-US" sz="1800" dirty="0"/>
              <a:t>Create a couple of new points for classification</a:t>
            </a:r>
          </a:p>
          <a:p>
            <a:pPr marL="0" indent="0">
              <a:buNone/>
            </a:pPr>
            <a:endParaRPr lang="en-US" sz="1800" dirty="0" smtClean="0"/>
          </a:p>
          <a:p>
            <a:r>
              <a:rPr lang="en-US" sz="1800" dirty="0" smtClean="0"/>
              <a:t>Use KneighborsClassifier, GaussianNB</a:t>
            </a:r>
            <a:r>
              <a:rPr lang="en-US" sz="1800" dirty="0"/>
              <a:t> </a:t>
            </a:r>
            <a:r>
              <a:rPr lang="en-US" sz="1800" dirty="0" smtClean="0"/>
              <a:t>or the DecisionTreeClassifier to train the model</a:t>
            </a:r>
          </a:p>
          <a:p>
            <a:endParaRPr lang="en-US" sz="1800" dirty="0"/>
          </a:p>
          <a:p>
            <a:r>
              <a:rPr lang="en-US" sz="1800" dirty="0" smtClean="0"/>
              <a:t>Make and evaluate predictions</a:t>
            </a:r>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816144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017" y="2675467"/>
            <a:ext cx="8020218" cy="3450696"/>
          </a:xfrm>
        </p:spPr>
        <p:txBody>
          <a:bodyPr>
            <a:normAutofit fontScale="92500" lnSpcReduction="20000"/>
          </a:bodyPr>
          <a:lstStyle/>
          <a:p>
            <a:r>
              <a:rPr lang="en-US" dirty="0">
                <a:hlinkClick r:id="rId2"/>
              </a:rPr>
              <a:t>http://scikit-learn.org</a:t>
            </a:r>
            <a:r>
              <a:rPr lang="en-US" dirty="0" smtClean="0">
                <a:hlinkClick r:id="rId2"/>
              </a:rPr>
              <a:t>/</a:t>
            </a:r>
            <a:endParaRPr lang="en-US" dirty="0" smtClean="0"/>
          </a:p>
          <a:p>
            <a:endParaRPr lang="en-US" i="1" dirty="0" smtClean="0"/>
          </a:p>
          <a:p>
            <a:r>
              <a:rPr lang="en-US" i="1" dirty="0" smtClean="0">
                <a:hlinkClick r:id="rId3"/>
              </a:rPr>
              <a:t>http://cs.wellesley.edu</a:t>
            </a:r>
            <a:r>
              <a:rPr lang="en-US" i="1" dirty="0">
                <a:hlinkClick r:id="rId3"/>
              </a:rPr>
              <a:t>/~cs315/315_</a:t>
            </a:r>
            <a:r>
              <a:rPr lang="en-US" b="1" i="1" dirty="0">
                <a:hlinkClick r:id="rId3"/>
              </a:rPr>
              <a:t>PPT</a:t>
            </a:r>
            <a:r>
              <a:rPr lang="en-US" i="1" dirty="0">
                <a:hlinkClick r:id="rId3"/>
              </a:rPr>
              <a:t>s/...L17-</a:t>
            </a:r>
            <a:r>
              <a:rPr lang="en-US" b="1" i="1" dirty="0">
                <a:hlinkClick r:id="rId3"/>
              </a:rPr>
              <a:t>Clustering</a:t>
            </a:r>
            <a:r>
              <a:rPr lang="en-US" i="1" dirty="0">
                <a:hlinkClick r:id="rId3"/>
              </a:rPr>
              <a:t>/</a:t>
            </a:r>
            <a:r>
              <a:rPr lang="en-US" b="1" i="1" dirty="0">
                <a:hlinkClick r:id="rId3"/>
              </a:rPr>
              <a:t>k</a:t>
            </a:r>
            <a:r>
              <a:rPr lang="en-US" i="1" dirty="0">
                <a:hlinkClick r:id="rId3"/>
              </a:rPr>
              <a:t>-</a:t>
            </a:r>
            <a:r>
              <a:rPr lang="en-US" b="1" i="1" dirty="0">
                <a:hlinkClick r:id="rId3"/>
              </a:rPr>
              <a:t>Means</a:t>
            </a:r>
            <a:r>
              <a:rPr lang="en-US" i="1" dirty="0">
                <a:hlinkClick r:id="rId3"/>
              </a:rPr>
              <a:t>-</a:t>
            </a:r>
            <a:r>
              <a:rPr lang="en-US" b="1" i="1" dirty="0">
                <a:hlinkClick r:id="rId3"/>
              </a:rPr>
              <a:t>Clustering</a:t>
            </a:r>
            <a:r>
              <a:rPr lang="en-US" i="1" dirty="0">
                <a:hlinkClick r:id="rId3"/>
              </a:rPr>
              <a:t>-</a:t>
            </a:r>
            <a:r>
              <a:rPr lang="en-US" i="1" dirty="0" smtClean="0">
                <a:hlinkClick r:id="rId3"/>
              </a:rPr>
              <a:t>Example.</a:t>
            </a:r>
            <a:r>
              <a:rPr lang="en-US" b="1" i="1" dirty="0" smtClean="0">
                <a:hlinkClick r:id="rId3"/>
              </a:rPr>
              <a:t>ppt</a:t>
            </a:r>
            <a:endParaRPr lang="en-US" b="1" i="1" dirty="0" smtClean="0"/>
          </a:p>
          <a:p>
            <a:endParaRPr lang="en-US" i="1" dirty="0" smtClean="0">
              <a:hlinkClick r:id="rId4"/>
            </a:endParaRPr>
          </a:p>
          <a:p>
            <a:r>
              <a:rPr lang="en-US" i="1" dirty="0" smtClean="0">
                <a:hlinkClick r:id="rId4"/>
              </a:rPr>
              <a:t>https</a:t>
            </a:r>
            <a:r>
              <a:rPr lang="en-US" i="1" dirty="0">
                <a:hlinkClick r:id="rId4"/>
              </a:rPr>
              <a:t>://cs.brown.edu/courses/cs143/lectures/17.</a:t>
            </a:r>
            <a:r>
              <a:rPr lang="en-US" i="1" dirty="0" smtClean="0">
                <a:hlinkClick r:id="rId4"/>
              </a:rPr>
              <a:t>ppt</a:t>
            </a:r>
            <a:endParaRPr lang="en-US" i="1" dirty="0" smtClean="0"/>
          </a:p>
          <a:p>
            <a:endParaRPr lang="en-US" i="1" dirty="0" smtClean="0"/>
          </a:p>
          <a:p>
            <a:r>
              <a:rPr lang="en-US" i="1" dirty="0">
                <a:hlinkClick r:id="rId5"/>
              </a:rPr>
              <a:t>www.cs.kent.edu/~jin/DM07/</a:t>
            </a:r>
            <a:r>
              <a:rPr lang="en-US" b="1" i="1" dirty="0" smtClean="0">
                <a:hlinkClick r:id="rId5"/>
              </a:rPr>
              <a:t>ClassificationDecisionTree</a:t>
            </a:r>
            <a:r>
              <a:rPr lang="en-US" i="1" dirty="0" smtClean="0">
                <a:hlinkClick r:id="rId5"/>
              </a:rPr>
              <a:t>.</a:t>
            </a:r>
            <a:r>
              <a:rPr lang="en-US" b="1" i="1" dirty="0" smtClean="0">
                <a:hlinkClick r:id="rId5"/>
              </a:rPr>
              <a:t>ppt</a:t>
            </a:r>
            <a:endParaRPr lang="en-US" b="1" i="1" dirty="0" smtClean="0"/>
          </a:p>
          <a:p>
            <a:endParaRPr lang="en-US" b="1" i="1" dirty="0" smtClean="0"/>
          </a:p>
          <a:p>
            <a:r>
              <a:rPr lang="en-US" i="1" dirty="0">
                <a:hlinkClick r:id="rId6"/>
              </a:rPr>
              <a:t>www.cs.uoi.gr/~tsap/teaching/2012s.../</a:t>
            </a:r>
            <a:r>
              <a:rPr lang="en-US" b="1" i="1" dirty="0">
                <a:hlinkClick r:id="rId6"/>
              </a:rPr>
              <a:t>datamining</a:t>
            </a:r>
            <a:r>
              <a:rPr lang="en-US" i="1" dirty="0">
                <a:hlinkClick r:id="rId6"/>
              </a:rPr>
              <a:t>-</a:t>
            </a:r>
            <a:r>
              <a:rPr lang="en-US" b="1" i="1" dirty="0">
                <a:hlinkClick r:id="rId6"/>
              </a:rPr>
              <a:t>lect10</a:t>
            </a:r>
            <a:r>
              <a:rPr lang="en-US" i="1" dirty="0">
                <a:hlinkClick r:id="rId6"/>
              </a:rPr>
              <a:t>.</a:t>
            </a:r>
            <a:r>
              <a:rPr lang="en-US" i="1" dirty="0" smtClean="0">
                <a:hlinkClick r:id="rId6"/>
              </a:rPr>
              <a:t>pdf</a:t>
            </a:r>
            <a:endParaRPr lang="en-US" i="1"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63933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857408"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5190253" y="3595169"/>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Unsupervised learning:</a:t>
            </a:r>
            <a:br>
              <a:rPr lang="en-US" altLang="zh-CN" dirty="0" smtClean="0"/>
            </a:br>
            <a:r>
              <a:rPr lang="en-US" altLang="zh-CN" dirty="0" smtClean="0"/>
              <a:t>K-Means</a:t>
            </a:r>
            <a:endParaRPr lang="en-US" altLang="zh-CN" dirty="0"/>
          </a:p>
        </p:txBody>
      </p:sp>
    </p:spTree>
    <p:extLst>
      <p:ext uri="{BB962C8B-B14F-4D97-AF65-F5344CB8AC3E}">
        <p14:creationId xmlns:p14="http://schemas.microsoft.com/office/powerpoint/2010/main" val="299517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9" name="Text Box 7"/>
          <p:cNvSpPr txBox="1">
            <a:spLocks noChangeArrowheads="1"/>
          </p:cNvSpPr>
          <p:nvPr/>
        </p:nvSpPr>
        <p:spPr bwMode="auto">
          <a:xfrm>
            <a:off x="640017" y="3023670"/>
            <a:ext cx="82102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50000"/>
              </a:spcBef>
              <a:buFont typeface="+mj-lt"/>
              <a:buAutoNum type="arabicPeriod"/>
              <a:defRPr/>
            </a:pPr>
            <a:r>
              <a:rPr lang="en-US" dirty="0" smtClean="0">
                <a:solidFill>
                  <a:srgbClr val="333399"/>
                </a:solidFill>
                <a:latin typeface="Comic Sans MS" charset="0"/>
                <a:cs typeface="+mn-cs"/>
              </a:rPr>
              <a:t>Given </a:t>
            </a:r>
            <a:r>
              <a:rPr lang="en-US" dirty="0">
                <a:solidFill>
                  <a:srgbClr val="333399"/>
                </a:solidFill>
                <a:latin typeface="Comic Sans MS" charset="0"/>
                <a:cs typeface="+mn-cs"/>
              </a:rPr>
              <a:t>a set of data points as input</a:t>
            </a:r>
          </a:p>
          <a:p>
            <a:pPr marL="342900" indent="-342900">
              <a:spcBef>
                <a:spcPct val="50000"/>
              </a:spcBef>
              <a:buFont typeface="+mj-lt"/>
              <a:buAutoNum type="arabicPeriod"/>
              <a:defRPr/>
            </a:pPr>
            <a:r>
              <a:rPr lang="en-US" dirty="0" smtClean="0">
                <a:solidFill>
                  <a:srgbClr val="333399"/>
                </a:solidFill>
                <a:latin typeface="Comic Sans MS" charset="0"/>
                <a:cs typeface="+mn-cs"/>
              </a:rPr>
              <a:t>Randomly </a:t>
            </a:r>
            <a:r>
              <a:rPr lang="en-US" dirty="0">
                <a:solidFill>
                  <a:srgbClr val="333399"/>
                </a:solidFill>
                <a:latin typeface="Comic Sans MS" charset="0"/>
                <a:cs typeface="+mn-cs"/>
              </a:rPr>
              <a:t>assign each point to one of the </a:t>
            </a:r>
            <a:r>
              <a:rPr lang="en-US" i="1" dirty="0">
                <a:solidFill>
                  <a:srgbClr val="333399"/>
                </a:solidFill>
                <a:latin typeface="Comic Sans MS" charset="0"/>
                <a:cs typeface="+mn-cs"/>
              </a:rPr>
              <a:t>k</a:t>
            </a:r>
            <a:r>
              <a:rPr lang="en-US" dirty="0">
                <a:solidFill>
                  <a:srgbClr val="333399"/>
                </a:solidFill>
                <a:latin typeface="Comic Sans MS" charset="0"/>
                <a:cs typeface="+mn-cs"/>
              </a:rPr>
              <a:t> </a:t>
            </a:r>
            <a:r>
              <a:rPr lang="en-US" dirty="0" smtClean="0">
                <a:solidFill>
                  <a:srgbClr val="333399"/>
                </a:solidFill>
                <a:latin typeface="Comic Sans MS" charset="0"/>
                <a:cs typeface="+mn-cs"/>
              </a:rPr>
              <a:t>clusters</a:t>
            </a:r>
          </a:p>
          <a:p>
            <a:pPr marL="342900" indent="-342900">
              <a:spcBef>
                <a:spcPct val="50000"/>
              </a:spcBef>
              <a:buFont typeface="+mj-lt"/>
              <a:buAutoNum type="arabicPeriod"/>
              <a:defRPr/>
            </a:pPr>
            <a:r>
              <a:rPr lang="en-US" dirty="0" smtClean="0">
                <a:solidFill>
                  <a:srgbClr val="333399"/>
                </a:solidFill>
                <a:latin typeface="Comic Sans MS" charset="0"/>
                <a:cs typeface="+mn-cs"/>
              </a:rPr>
              <a:t>Repeat </a:t>
            </a:r>
            <a:r>
              <a:rPr lang="en-US" dirty="0">
                <a:solidFill>
                  <a:srgbClr val="333399"/>
                </a:solidFill>
                <a:latin typeface="Comic Sans MS" charset="0"/>
                <a:cs typeface="+mn-cs"/>
              </a:rPr>
              <a:t>until convergence</a:t>
            </a:r>
          </a:p>
          <a:p>
            <a:pPr marL="800100" lvl="1" indent="-342900">
              <a:spcBef>
                <a:spcPct val="50000"/>
              </a:spcBef>
              <a:buFont typeface="+mj-lt"/>
              <a:buAutoNum type="arabicPeriod"/>
              <a:defRPr/>
            </a:pPr>
            <a:r>
              <a:rPr lang="en-US" dirty="0">
                <a:solidFill>
                  <a:srgbClr val="333399"/>
                </a:solidFill>
                <a:latin typeface="Comic Sans MS" charset="0"/>
                <a:cs typeface="+mn-cs"/>
              </a:rPr>
              <a:t> Calculate </a:t>
            </a:r>
            <a:r>
              <a:rPr lang="en-US" u="sng" dirty="0">
                <a:solidFill>
                  <a:srgbClr val="333399"/>
                </a:solidFill>
                <a:latin typeface="Comic Sans MS" charset="0"/>
                <a:cs typeface="+mn-cs"/>
              </a:rPr>
              <a:t>model</a:t>
            </a:r>
            <a:r>
              <a:rPr lang="en-US" dirty="0">
                <a:solidFill>
                  <a:srgbClr val="333399"/>
                </a:solidFill>
                <a:latin typeface="Comic Sans MS" charset="0"/>
                <a:cs typeface="+mn-cs"/>
              </a:rPr>
              <a:t> </a:t>
            </a:r>
            <a:r>
              <a:rPr lang="en-US" dirty="0" smtClean="0">
                <a:solidFill>
                  <a:srgbClr val="333399"/>
                </a:solidFill>
                <a:latin typeface="Comic Sans MS" charset="0"/>
                <a:cs typeface="+mn-cs"/>
              </a:rPr>
              <a:t>(center) of </a:t>
            </a:r>
            <a:r>
              <a:rPr lang="en-US" dirty="0">
                <a:solidFill>
                  <a:srgbClr val="333399"/>
                </a:solidFill>
                <a:latin typeface="Comic Sans MS" charset="0"/>
                <a:cs typeface="+mn-cs"/>
              </a:rPr>
              <a:t>each of the </a:t>
            </a:r>
            <a:r>
              <a:rPr lang="en-US" i="1" dirty="0">
                <a:solidFill>
                  <a:srgbClr val="333399"/>
                </a:solidFill>
                <a:latin typeface="Comic Sans MS" charset="0"/>
                <a:cs typeface="+mn-cs"/>
              </a:rPr>
              <a:t>k</a:t>
            </a:r>
            <a:r>
              <a:rPr lang="en-US" dirty="0">
                <a:solidFill>
                  <a:srgbClr val="333399"/>
                </a:solidFill>
                <a:latin typeface="Comic Sans MS" charset="0"/>
                <a:cs typeface="+mn-cs"/>
              </a:rPr>
              <a:t> clusters</a:t>
            </a:r>
          </a:p>
          <a:p>
            <a:pPr marL="800100" lvl="1" indent="-342900">
              <a:spcBef>
                <a:spcPct val="50000"/>
              </a:spcBef>
              <a:buFont typeface="+mj-lt"/>
              <a:buAutoNum type="arabicPeriod"/>
              <a:defRPr/>
            </a:pPr>
            <a:r>
              <a:rPr lang="en-US" dirty="0">
                <a:solidFill>
                  <a:srgbClr val="333399"/>
                </a:solidFill>
                <a:latin typeface="Comic Sans MS" charset="0"/>
                <a:cs typeface="+mn-cs"/>
              </a:rPr>
              <a:t> Assign each point to the cluster with the closest </a:t>
            </a:r>
            <a:r>
              <a:rPr lang="en-US" u="sng" dirty="0" smtClean="0">
                <a:solidFill>
                  <a:srgbClr val="333399"/>
                </a:solidFill>
                <a:latin typeface="Comic Sans MS" charset="0"/>
                <a:cs typeface="+mn-cs"/>
              </a:rPr>
              <a:t>model (center)</a:t>
            </a:r>
            <a:endParaRPr lang="en-US" u="sng" dirty="0">
              <a:solidFill>
                <a:srgbClr val="333399"/>
              </a:solidFill>
              <a:latin typeface="Comic Sans MS" charset="0"/>
              <a:cs typeface="+mn-cs"/>
            </a:endParaRPr>
          </a:p>
        </p:txBody>
      </p:sp>
      <p:sp>
        <p:nvSpPr>
          <p:cNvPr id="4" name="Rectangle 2"/>
          <p:cNvSpPr>
            <a:spLocks noGrp="1" noChangeArrowheads="1"/>
          </p:cNvSpPr>
          <p:nvPr>
            <p:ph type="title"/>
          </p:nvPr>
        </p:nvSpPr>
        <p:spPr>
          <a:xfrm>
            <a:off x="457200" y="338328"/>
            <a:ext cx="8229600" cy="1252728"/>
          </a:xfrm>
        </p:spPr>
        <p:txBody>
          <a:bodyPr/>
          <a:lstStyle/>
          <a:p>
            <a:r>
              <a:rPr lang="en-US" dirty="0"/>
              <a:t>K-means algorithm</a:t>
            </a:r>
          </a:p>
        </p:txBody>
      </p:sp>
    </p:spTree>
    <p:extLst>
      <p:ext uri="{BB962C8B-B14F-4D97-AF65-F5344CB8AC3E}">
        <p14:creationId xmlns:p14="http://schemas.microsoft.com/office/powerpoint/2010/main" val="6216558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3" name="Oval 7"/>
          <p:cNvSpPr>
            <a:spLocks noChangeArrowheads="1"/>
          </p:cNvSpPr>
          <p:nvPr/>
        </p:nvSpPr>
        <p:spPr bwMode="auto">
          <a:xfrm>
            <a:off x="1828800" y="3810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4" name="Oval 8"/>
          <p:cNvSpPr>
            <a:spLocks noChangeArrowheads="1"/>
          </p:cNvSpPr>
          <p:nvPr/>
        </p:nvSpPr>
        <p:spPr bwMode="auto">
          <a:xfrm>
            <a:off x="2286000" y="3200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5" name="Oval 9"/>
          <p:cNvSpPr>
            <a:spLocks noChangeArrowheads="1"/>
          </p:cNvSpPr>
          <p:nvPr/>
        </p:nvSpPr>
        <p:spPr bwMode="auto">
          <a:xfrm>
            <a:off x="2667000" y="4267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6" name="Oval 10"/>
          <p:cNvSpPr>
            <a:spLocks noChangeArrowheads="1"/>
          </p:cNvSpPr>
          <p:nvPr/>
        </p:nvSpPr>
        <p:spPr bwMode="auto">
          <a:xfrm>
            <a:off x="5943600" y="2438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7" name="Oval 11"/>
          <p:cNvSpPr>
            <a:spLocks noChangeArrowheads="1"/>
          </p:cNvSpPr>
          <p:nvPr/>
        </p:nvSpPr>
        <p:spPr bwMode="auto">
          <a:xfrm>
            <a:off x="5105400" y="52578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8" name="Oval 12"/>
          <p:cNvSpPr>
            <a:spLocks noChangeArrowheads="1"/>
          </p:cNvSpPr>
          <p:nvPr/>
        </p:nvSpPr>
        <p:spPr bwMode="auto">
          <a:xfrm>
            <a:off x="4648200" y="3200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9" name="Oval 13"/>
          <p:cNvSpPr>
            <a:spLocks noChangeArrowheads="1"/>
          </p:cNvSpPr>
          <p:nvPr/>
        </p:nvSpPr>
        <p:spPr bwMode="auto">
          <a:xfrm>
            <a:off x="5257800" y="2743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0" name="Oval 14"/>
          <p:cNvSpPr>
            <a:spLocks noChangeArrowheads="1"/>
          </p:cNvSpPr>
          <p:nvPr/>
        </p:nvSpPr>
        <p:spPr bwMode="auto">
          <a:xfrm>
            <a:off x="6477000" y="4953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1" name="Oval 15"/>
          <p:cNvSpPr>
            <a:spLocks noChangeArrowheads="1"/>
          </p:cNvSpPr>
          <p:nvPr/>
        </p:nvSpPr>
        <p:spPr bwMode="auto">
          <a:xfrm>
            <a:off x="5029200" y="4572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2" name="Oval 16"/>
          <p:cNvSpPr>
            <a:spLocks noChangeArrowheads="1"/>
          </p:cNvSpPr>
          <p:nvPr/>
        </p:nvSpPr>
        <p:spPr bwMode="auto">
          <a:xfrm>
            <a:off x="5943600" y="3124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3" name="Oval 17"/>
          <p:cNvSpPr>
            <a:spLocks noChangeArrowheads="1"/>
          </p:cNvSpPr>
          <p:nvPr/>
        </p:nvSpPr>
        <p:spPr bwMode="auto">
          <a:xfrm>
            <a:off x="4114800" y="2362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4" name="Oval 18"/>
          <p:cNvSpPr>
            <a:spLocks noChangeArrowheads="1"/>
          </p:cNvSpPr>
          <p:nvPr/>
        </p:nvSpPr>
        <p:spPr bwMode="auto">
          <a:xfrm>
            <a:off x="1676400" y="4267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5" name="Oval 19"/>
          <p:cNvSpPr>
            <a:spLocks noChangeArrowheads="1"/>
          </p:cNvSpPr>
          <p:nvPr/>
        </p:nvSpPr>
        <p:spPr bwMode="auto">
          <a:xfrm>
            <a:off x="3276600" y="41148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8" name="Rectangle 22"/>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4148020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7"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9"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1"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2"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3"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4"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5"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6"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7"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9"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20" name="Text Box 20"/>
          <p:cNvSpPr txBox="1">
            <a:spLocks noChangeArrowheads="1"/>
          </p:cNvSpPr>
          <p:nvPr/>
        </p:nvSpPr>
        <p:spPr bwMode="auto">
          <a:xfrm>
            <a:off x="914400" y="5943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Randomly assign each point to one of the clusters</a:t>
            </a:r>
          </a:p>
        </p:txBody>
      </p:sp>
      <p:sp>
        <p:nvSpPr>
          <p:cNvPr id="435223" name="Rectangle 23"/>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49854749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5618</TotalTime>
  <Words>1440</Words>
  <Application>Microsoft Macintosh PowerPoint</Application>
  <PresentationFormat>On-screen Show (4:3)</PresentationFormat>
  <Paragraphs>314</Paragraphs>
  <Slides>48</Slides>
  <Notes>9</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48</vt:i4>
      </vt:variant>
    </vt:vector>
  </HeadingPairs>
  <TitlesOfParts>
    <vt:vector size="53" baseType="lpstr">
      <vt:lpstr>Waveform</vt:lpstr>
      <vt:lpstr>Visio</vt:lpstr>
      <vt:lpstr>VISIO</vt:lpstr>
      <vt:lpstr>Equation</vt:lpstr>
      <vt:lpstr>Document</vt:lpstr>
      <vt:lpstr>Machine Learning in Python using Scikit-learn</vt:lpstr>
      <vt:lpstr>What is machine learning?</vt:lpstr>
      <vt:lpstr>What is machine learning?</vt:lpstr>
      <vt:lpstr>Algorithms</vt:lpstr>
      <vt:lpstr>Algorithms</vt:lpstr>
      <vt:lpstr>Unsupervised learning: K-Means</vt:lpstr>
      <vt:lpstr>K-means algorithm</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Some features..</vt:lpstr>
      <vt:lpstr>The Iris dataset - used in both the examples and exercises</vt:lpstr>
      <vt:lpstr>Exercise 1</vt:lpstr>
      <vt:lpstr>Algorithms</vt:lpstr>
      <vt:lpstr>Classification: Definition</vt:lpstr>
      <vt:lpstr>Illustrating Classification Task</vt:lpstr>
      <vt:lpstr>Examples of Classification Task</vt:lpstr>
      <vt:lpstr>Supervised learning:  Nearest-Neighbor</vt:lpstr>
      <vt:lpstr>Nearest-Neighbor Classifier</vt:lpstr>
      <vt:lpstr>Nearest-Neighbor Classifier</vt:lpstr>
      <vt:lpstr>Some features..</vt:lpstr>
      <vt:lpstr>Supervised learning:  Naive Bayes Classifier</vt:lpstr>
      <vt:lpstr>Bayes Theorem</vt:lpstr>
      <vt:lpstr>Bayes Classifier</vt:lpstr>
      <vt:lpstr>Parameters estimation</vt:lpstr>
      <vt:lpstr>Some features..</vt:lpstr>
      <vt:lpstr>Supervised learning: Decision trees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Some features..</vt:lpstr>
      <vt:lpstr>Exercise 2</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Marcio Duarte Albasini Mourao</dc:creator>
  <cp:lastModifiedBy>Marcio Duarte Albasini Mourao</cp:lastModifiedBy>
  <cp:revision>115</cp:revision>
  <dcterms:created xsi:type="dcterms:W3CDTF">2016-08-28T15:10:44Z</dcterms:created>
  <dcterms:modified xsi:type="dcterms:W3CDTF">2016-08-29T21:09:36Z</dcterms:modified>
</cp:coreProperties>
</file>