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7" r:id="rId1"/>
  </p:sldMasterIdLst>
  <p:notesMasterIdLst>
    <p:notesMasterId r:id="rId15"/>
  </p:notesMasterIdLst>
  <p:sldIdLst>
    <p:sldId id="256" r:id="rId2"/>
    <p:sldId id="361" r:id="rId3"/>
    <p:sldId id="329" r:id="rId4"/>
    <p:sldId id="336" r:id="rId5"/>
    <p:sldId id="327" r:id="rId6"/>
    <p:sldId id="363" r:id="rId7"/>
    <p:sldId id="364" r:id="rId8"/>
    <p:sldId id="366" r:id="rId9"/>
    <p:sldId id="367" r:id="rId10"/>
    <p:sldId id="370" r:id="rId11"/>
    <p:sldId id="372" r:id="rId12"/>
    <p:sldId id="371" r:id="rId13"/>
    <p:sldId id="34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9465-564C-984A-9882-842827D744B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10/12/16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.wellesley.edu/~cs315/315_PPTs/...L17-Clustering/k-Means-Clustering-Example.ppt" TargetMode="External"/><Relationship Id="rId4" Type="http://schemas.openxmlformats.org/officeDocument/2006/relationships/hyperlink" Target="https://cs.brown.edu/courses/cs143/lectures/17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Unsupervised Learning in Python using Scikit-learn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2" y="3479431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&amp; Corey</a:t>
            </a:r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63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2D Example of PCA</a:t>
            </a:r>
          </a:p>
        </p:txBody>
      </p:sp>
      <p:sp>
        <p:nvSpPr>
          <p:cNvPr id="3081" name="Rectangle 14"/>
          <p:cNvSpPr>
            <a:spLocks noGrp="1" noChangeArrowheads="1"/>
          </p:cNvSpPr>
          <p:nvPr>
            <p:ph type="body" idx="1"/>
          </p:nvPr>
        </p:nvSpPr>
        <p:spPr>
          <a:xfrm rot="10800000" flipV="1">
            <a:off x="7037456" y="2807543"/>
            <a:ext cx="1934638" cy="374957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has the highest possible variance (9.88</a:t>
            </a:r>
            <a:r>
              <a:rPr lang="en-US" dirty="0" smtClean="0">
                <a:latin typeface="Comic Sans MS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2 has a variance of </a:t>
            </a:r>
            <a:r>
              <a:rPr lang="en-US" dirty="0" smtClean="0">
                <a:latin typeface="Comic Sans MS" charset="0"/>
              </a:rPr>
              <a:t>3.03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and PC 2 have zero covariance.</a:t>
            </a:r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5208"/>
          <a:stretch>
            <a:fillRect/>
          </a:stretch>
        </p:blipFill>
        <p:spPr bwMode="auto">
          <a:xfrm>
            <a:off x="249015" y="2722464"/>
            <a:ext cx="6549066" cy="38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24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summary of the PCA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80" y="2643424"/>
            <a:ext cx="870016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Standardize the data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Obtain the Eigenvectors and Eigenvalues from the covariance matrix or correlation matrix, or perform Singular Vector Decomposition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Sort eigenvalues in descending order and choose the k eigenvectors that correspond to the k largest eigenvalues where k is the number of dimensions of the new feature subspace (k≤d)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Construct the projection matrix W from the selected k eigenvectors</a:t>
            </a:r>
          </a:p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Transform the original dataset X via W to obtain a k-dimensional    feature subspace 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16975"/>
          <a:stretch>
            <a:fillRect/>
          </a:stretch>
        </p:blipFill>
        <p:spPr>
          <a:xfrm>
            <a:off x="1050732" y="2485015"/>
            <a:ext cx="7024153" cy="43729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39224" y="3045120"/>
            <a:ext cx="699771" cy="26175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8995" y="5442343"/>
            <a:ext cx="1295872" cy="11921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1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0017" y="2675467"/>
            <a:ext cx="8020218" cy="3450696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http://scikit-learn.org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>
                <a:hlinkClick r:id="rId3"/>
              </a:rPr>
              <a:t>http://sebastianraschka.com/Articles/</a:t>
            </a:r>
            <a:r>
              <a:rPr lang="en-US" i="1" dirty="0" smtClean="0">
                <a:hlinkClick r:id="rId3"/>
              </a:rPr>
              <a:t>2015_pca_in_3_steps.html</a:t>
            </a:r>
          </a:p>
          <a:p>
            <a:endParaRPr lang="en-US" i="1" dirty="0">
              <a:hlinkClick r:id="rId3"/>
            </a:endParaRPr>
          </a:p>
          <a:p>
            <a:r>
              <a:rPr lang="en-US" i="1" dirty="0" smtClean="0">
                <a:hlinkClick r:id="rId3"/>
              </a:rPr>
              <a:t>http://cs.wellesley.edu</a:t>
            </a:r>
            <a:r>
              <a:rPr lang="en-US" i="1" dirty="0">
                <a:hlinkClick r:id="rId3"/>
              </a:rPr>
              <a:t>/~cs315/315_</a:t>
            </a:r>
            <a:r>
              <a:rPr lang="en-US" b="1" i="1" dirty="0">
                <a:hlinkClick r:id="rId3"/>
              </a:rPr>
              <a:t>PPT</a:t>
            </a:r>
            <a:r>
              <a:rPr lang="en-US" i="1" dirty="0">
                <a:hlinkClick r:id="rId3"/>
              </a:rPr>
              <a:t>s/...L17-</a:t>
            </a:r>
            <a:r>
              <a:rPr lang="en-US" b="1" i="1" dirty="0">
                <a:hlinkClick r:id="rId3"/>
              </a:rPr>
              <a:t>Clustering</a:t>
            </a:r>
            <a:r>
              <a:rPr lang="en-US" i="1" dirty="0">
                <a:hlinkClick r:id="rId3"/>
              </a:rPr>
              <a:t>/</a:t>
            </a:r>
            <a:r>
              <a:rPr lang="en-US" b="1" i="1" dirty="0">
                <a:hlinkClick r:id="rId3"/>
              </a:rPr>
              <a:t>k</a:t>
            </a:r>
            <a:r>
              <a:rPr lang="en-US" i="1" dirty="0">
                <a:hlinkClick r:id="rId3"/>
              </a:rPr>
              <a:t>-</a:t>
            </a:r>
            <a:r>
              <a:rPr lang="en-US" b="1" i="1" dirty="0">
                <a:hlinkClick r:id="rId3"/>
              </a:rPr>
              <a:t>Means</a:t>
            </a:r>
            <a:r>
              <a:rPr lang="en-US" i="1" dirty="0">
                <a:hlinkClick r:id="rId3"/>
              </a:rPr>
              <a:t>-</a:t>
            </a:r>
            <a:r>
              <a:rPr lang="en-US" b="1" i="1" dirty="0">
                <a:hlinkClick r:id="rId3"/>
              </a:rPr>
              <a:t>Clustering</a:t>
            </a:r>
            <a:r>
              <a:rPr lang="en-US" i="1" dirty="0">
                <a:hlinkClick r:id="rId3"/>
              </a:rPr>
              <a:t>-</a:t>
            </a:r>
            <a:r>
              <a:rPr lang="en-US" i="1" dirty="0" smtClean="0">
                <a:hlinkClick r:id="rId3"/>
              </a:rPr>
              <a:t>Example.</a:t>
            </a:r>
            <a:r>
              <a:rPr lang="en-US" b="1" i="1" dirty="0" smtClean="0">
                <a:hlinkClick r:id="rId3"/>
              </a:rPr>
              <a:t>ppt</a:t>
            </a:r>
            <a:endParaRPr lang="en-US" b="1" i="1" dirty="0" smtClean="0"/>
          </a:p>
          <a:p>
            <a:endParaRPr lang="en-US" i="1" dirty="0" smtClean="0">
              <a:hlinkClick r:id="rId4"/>
            </a:endParaRPr>
          </a:p>
          <a:p>
            <a:r>
              <a:rPr lang="en-US" i="1" dirty="0" smtClean="0">
                <a:hlinkClick r:id="rId4"/>
              </a:rPr>
              <a:t>https</a:t>
            </a:r>
            <a:r>
              <a:rPr lang="en-US" i="1" dirty="0">
                <a:hlinkClick r:id="rId4"/>
              </a:rPr>
              <a:t>://cs.brown.edu/courses/cs143/lectures/17.</a:t>
            </a:r>
            <a:r>
              <a:rPr lang="en-US" i="1" dirty="0" smtClean="0">
                <a:hlinkClick r:id="rId4"/>
              </a:rPr>
              <a:t>ppt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9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15888"/>
            <a:ext cx="7408333" cy="4286828"/>
          </a:xfrm>
        </p:spPr>
        <p:txBody>
          <a:bodyPr>
            <a:normAutofit/>
          </a:bodyPr>
          <a:lstStyle/>
          <a:p>
            <a:r>
              <a:rPr lang="en-US" dirty="0" smtClean="0"/>
              <a:t>Brief introduction to Machine Learning</a:t>
            </a:r>
          </a:p>
          <a:p>
            <a:pPr lvl="2"/>
            <a:r>
              <a:rPr lang="en-US" dirty="0" smtClean="0"/>
              <a:t>Unsupervised and supervised learning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Unsupervised learning </a:t>
            </a:r>
          </a:p>
          <a:p>
            <a:pPr lvl="2"/>
            <a:r>
              <a:rPr lang="en-US" dirty="0" smtClean="0"/>
              <a:t>Principal Component Analysis (PCA), K-Means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Core </a:t>
            </a:r>
          </a:p>
          <a:p>
            <a:pPr lvl="2"/>
            <a:r>
              <a:rPr lang="en-US" dirty="0" smtClean="0"/>
              <a:t>Brief review of the methodology</a:t>
            </a:r>
          </a:p>
          <a:p>
            <a:pPr lvl="2"/>
            <a:r>
              <a:rPr lang="en-US" dirty="0" smtClean="0"/>
              <a:t>Using Python &amp; Scikit-learn to apply the methodology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79483"/>
            <a:ext cx="8229600" cy="361445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 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concerned </a:t>
            </a:r>
            <a:r>
              <a:rPr lang="en-US" altLang="zh-TW" sz="2400" dirty="0" smtClean="0"/>
              <a:t>with the design and development of algorithms that allow computers to evolve behaviors based on empirical data.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 intelligence requires knowledge, it is necessary for the computers to acquire knowledge.</a:t>
            </a: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915" y="1392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656" y="1501003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Traditional </a:t>
            </a:r>
            <a:r>
              <a:rPr lang="en-US" b="1" dirty="0">
                <a:solidFill>
                  <a:schemeClr val="accent2"/>
                </a:solidFill>
              </a:rPr>
              <a:t>Programming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Machine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67316" y="272361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352916" y="31808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352916" y="38666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934316" y="340941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270241" y="281568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0316" y="348561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96316" y="310461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282456" y="493246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68056" y="53896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368056" y="60754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949456" y="561826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285381" y="502453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20256" y="577066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711456" y="531346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Unsupervised learning (                        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Dimensionality reduction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Clustering</a:t>
            </a:r>
          </a:p>
          <a:p>
            <a:pPr>
              <a:lnSpc>
                <a:spcPct val="80000"/>
              </a:lnSpc>
            </a:pP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Supervised learning (                                    )                              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Decision tree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Rule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Instance-based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Bayesian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Neural networks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Support vector machines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Model ensembles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Learning </a:t>
            </a:r>
            <a:r>
              <a:rPr lang="en-US" sz="2400" dirty="0" smtClean="0"/>
              <a:t>theory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1908"/>
            <a:ext cx="8229600" cy="1252728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24036" y="2057400"/>
            <a:ext cx="1733550" cy="371475"/>
          </a:xfrm>
          <a:prstGeom prst="rect">
            <a:avLst/>
          </a:prstGeom>
          <a:noFill/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7138" y="3481977"/>
            <a:ext cx="2714625" cy="371475"/>
          </a:xfrm>
          <a:prstGeom prst="rect">
            <a:avLst/>
          </a:prstGeom>
          <a:noFill/>
        </p:spPr>
      </p:pic>
      <p:sp>
        <p:nvSpPr>
          <p:cNvPr id="2" name="Rounded Rectangle 1"/>
          <p:cNvSpPr/>
          <p:nvPr/>
        </p:nvSpPr>
        <p:spPr>
          <a:xfrm>
            <a:off x="457199" y="1909764"/>
            <a:ext cx="6662397" cy="1270086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82276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Unsupervised learning:</a:t>
            </a:r>
            <a:br>
              <a:rPr lang="en-US" altLang="zh-CN" dirty="0" smtClean="0"/>
            </a:br>
            <a:r>
              <a:rPr lang="en-US" altLang="zh-CN" dirty="0" smtClean="0"/>
              <a:t>Principal Component Analysis (PCA)</a:t>
            </a:r>
            <a:endParaRPr lang="en-US" altLang="zh-CN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2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Summarization of data with many (p) variables by a smaller set of (k) derived (synthetic, composite) variables.</a:t>
            </a:r>
            <a:br>
              <a:rPr lang="en-US" sz="2400" dirty="0"/>
            </a:b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5433500" y="4661538"/>
            <a:ext cx="8731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63088" y="2767650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00FFFF"/>
                  </a:solidFill>
                  <a:latin typeface="Comic Sans MS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365363" y="2813688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FF33CC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FF33CC"/>
                  </a:solidFill>
                  <a:latin typeface="Comic Sans MS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FF33CC"/>
                  </a:solidFill>
                  <a:latin typeface="Comic Sans MS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74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360350"/>
            <a:ext cx="8966200" cy="9969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Geometric Rationale of PCA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43" y="2946553"/>
            <a:ext cx="7765536" cy="3406903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FF00"/>
              </a:buClr>
            </a:pPr>
            <a:r>
              <a:rPr lang="en-US" dirty="0" smtClean="0"/>
              <a:t>The objective </a:t>
            </a:r>
            <a:r>
              <a:rPr lang="en-US" dirty="0"/>
              <a:t>of PCA is to rigidly rotate the axes of this p-dimensional space to new positions (principal axes) that have the following properties: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sz="2400" dirty="0"/>
              <a:t>ordered such that principal axis 1 has the highest variance, axis 2 has the next highest variance, .... , and axis p has the lowest variance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sz="2400" dirty="0"/>
              <a:t>covariance among each pair of the principal axes is zero (the principal axes are uncorrelated).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7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2D Example of PCA</a:t>
            </a:r>
          </a:p>
        </p:txBody>
      </p:sp>
      <p:sp>
        <p:nvSpPr>
          <p:cNvPr id="3081" name="Rectangle 14"/>
          <p:cNvSpPr>
            <a:spLocks noGrp="1" noChangeArrowheads="1"/>
          </p:cNvSpPr>
          <p:nvPr>
            <p:ph type="body" idx="1"/>
          </p:nvPr>
        </p:nvSpPr>
        <p:spPr>
          <a:xfrm rot="10800000" flipV="1">
            <a:off x="7120461" y="2896754"/>
            <a:ext cx="1934638" cy="374957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dirty="0"/>
              <a:t>V</a:t>
            </a:r>
            <a:r>
              <a:rPr lang="en-US" sz="2400" dirty="0" smtClean="0"/>
              <a:t>ariables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 have positive covariance </a:t>
            </a: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sz="2400" dirty="0" smtClean="0"/>
              <a:t>Each variable has </a:t>
            </a:r>
            <a:r>
              <a:rPr lang="en-US" sz="2400" dirty="0"/>
              <a:t>a similar </a:t>
            </a:r>
            <a:r>
              <a:rPr lang="en-US" sz="2400" dirty="0" smtClean="0"/>
              <a:t>variance</a:t>
            </a:r>
            <a:endParaRPr lang="en-US" sz="2400" dirty="0"/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868" y="2724290"/>
            <a:ext cx="6541913" cy="381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0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10293</TotalTime>
  <Words>478</Words>
  <Application>Microsoft Macintosh PowerPoint</Application>
  <PresentationFormat>On-screen Show (4:3)</PresentationFormat>
  <Paragraphs>99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Unsupervised Learning in Python using Scikit-learn</vt:lpstr>
      <vt:lpstr>Outline</vt:lpstr>
      <vt:lpstr>What is machine learning?</vt:lpstr>
      <vt:lpstr>What is machine learning?</vt:lpstr>
      <vt:lpstr>Algorithms</vt:lpstr>
      <vt:lpstr>Unsupervised learning: Principal Component Analysis (PCA)</vt:lpstr>
      <vt:lpstr>Summarization of data with many (p) variables by a smaller set of (k) derived (synthetic, composite) variables. </vt:lpstr>
      <vt:lpstr>Geometric Rationale of PCA</vt:lpstr>
      <vt:lpstr>2D Example of PCA</vt:lpstr>
      <vt:lpstr>2D Example of PCA</vt:lpstr>
      <vt:lpstr>A summary of the PCA approach</vt:lpstr>
      <vt:lpstr>The Iris dataset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163</cp:revision>
  <dcterms:created xsi:type="dcterms:W3CDTF">2016-10-12T14:44:22Z</dcterms:created>
  <dcterms:modified xsi:type="dcterms:W3CDTF">2016-10-12T15:39:55Z</dcterms:modified>
</cp:coreProperties>
</file>