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97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1E86A3-3969-4401-96B6-267960642EB7}"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102328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E86A3-3969-4401-96B6-267960642EB7}"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330639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E86A3-3969-4401-96B6-267960642EB7}"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210582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E86A3-3969-4401-96B6-267960642EB7}"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110134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1E86A3-3969-4401-96B6-267960642EB7}"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231132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1E86A3-3969-4401-96B6-267960642EB7}"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120571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1E86A3-3969-4401-96B6-267960642EB7}" type="datetimeFigureOut">
              <a:rPr lang="en-US" smtClean="0"/>
              <a:t>8/29/2016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392167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1E86A3-3969-4401-96B6-267960642EB7}" type="datetimeFigureOut">
              <a:rPr lang="en-US" smtClean="0"/>
              <a:t>8/29/2016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378358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E86A3-3969-4401-96B6-267960642EB7}" type="datetimeFigureOut">
              <a:rPr lang="en-US" smtClean="0"/>
              <a:t>8/29/2016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23677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E86A3-3969-4401-96B6-267960642EB7}"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266923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E86A3-3969-4401-96B6-267960642EB7}"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DC5A0-D9E2-4B8F-B498-108172EDAD65}" type="slidenum">
              <a:rPr lang="en-US" smtClean="0"/>
              <a:t>‹#›</a:t>
            </a:fld>
            <a:endParaRPr lang="en-US"/>
          </a:p>
        </p:txBody>
      </p:sp>
    </p:spTree>
    <p:extLst>
      <p:ext uri="{BB962C8B-B14F-4D97-AF65-F5344CB8AC3E}">
        <p14:creationId xmlns:p14="http://schemas.microsoft.com/office/powerpoint/2010/main" val="260367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E86A3-3969-4401-96B6-267960642EB7}" type="datetimeFigureOut">
              <a:rPr lang="en-US" smtClean="0"/>
              <a:t>8/29/2016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DC5A0-D9E2-4B8F-B498-108172EDAD65}" type="slidenum">
              <a:rPr lang="en-US" smtClean="0"/>
              <a:t>‹#›</a:t>
            </a:fld>
            <a:endParaRPr lang="en-US"/>
          </a:p>
        </p:txBody>
      </p:sp>
    </p:spTree>
    <p:extLst>
      <p:ext uri="{BB962C8B-B14F-4D97-AF65-F5344CB8AC3E}">
        <p14:creationId xmlns:p14="http://schemas.microsoft.com/office/powerpoint/2010/main" val="849425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svm-tutorial.com/2014/11/svm-understanding-math-part-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ikit-learn.org/stable/modules/svm.html" TargetMode="External"/><Relationship Id="rId2" Type="http://schemas.openxmlformats.org/officeDocument/2006/relationships/hyperlink" Target="http://scikit-learn.org/stable/modules/generated/sklearn.svm.SVC.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ikit-learn.org/stable/modules/generated/sklearn.linear_model.LogisticRegression.html" TargetMode="External"/><Relationship Id="rId2" Type="http://schemas.openxmlformats.org/officeDocument/2006/relationships/hyperlink" Target="http://scikit-learn.org/stable/modules/linear_model.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objective is to model the outcome </a:t>
                </a:r>
                <a:r>
                  <a:rPr lang="en-US" i="1" dirty="0" smtClean="0"/>
                  <a:t>y</a:t>
                </a:r>
                <a:r>
                  <a:rPr lang="en-US" dirty="0" smtClean="0"/>
                  <a:t> as a linear function of the predictors </a:t>
                </a:r>
                <a:r>
                  <a:rPr lang="en-US" i="1" dirty="0" smtClean="0"/>
                  <a:t>x</a:t>
                </a:r>
                <a:r>
                  <a:rPr lang="en-US" i="1" baseline="-25000" dirty="0" smtClean="0"/>
                  <a:t>1</a:t>
                </a:r>
                <a:r>
                  <a:rPr lang="en-US" i="1" dirty="0" smtClean="0"/>
                  <a:t>, …, </a:t>
                </a:r>
                <a:r>
                  <a:rPr lang="en-US" i="1" dirty="0" err="1" smtClean="0"/>
                  <a:t>x</a:t>
                </a:r>
                <a:r>
                  <a:rPr lang="en-US" i="1" baseline="-25000" dirty="0" err="1" smtClean="0"/>
                  <a:t>n</a:t>
                </a:r>
                <a:r>
                  <a:rPr lang="en-US" dirty="0"/>
                  <a: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𝑦</m:t>
                      </m:r>
                      <m:r>
                        <a:rPr lang="en-US" b="0" i="1" smtClean="0">
                          <a:latin typeface="Cambria Math"/>
                        </a:rPr>
                        <m:t>=</m:t>
                      </m:r>
                      <m:sSub>
                        <m:sSubPr>
                          <m:ctrlPr>
                            <a:rPr lang="en-US" b="0" i="1" smtClean="0">
                              <a:latin typeface="Cambria Math"/>
                            </a:rPr>
                          </m:ctrlPr>
                        </m:sSubPr>
                        <m:e>
                          <m:sSub>
                            <m:sSubPr>
                              <m:ctrlPr>
                                <a:rPr lang="en-US" b="0" i="1" smtClean="0">
                                  <a:latin typeface="Cambria Math"/>
                                </a:rPr>
                              </m:ctrlPr>
                            </m:sSubPr>
                            <m:e>
                              <m:r>
                                <a:rPr lang="en-US" b="0" i="1" smtClean="0">
                                  <a:latin typeface="Cambria Math"/>
                                </a:rPr>
                                <m:t>𝑎</m:t>
                              </m:r>
                            </m:e>
                            <m:sub>
                              <m:r>
                                <a:rPr lang="en-US" b="0" i="1" smtClean="0">
                                  <a:latin typeface="Cambria Math"/>
                                </a:rPr>
                                <m:t>0</m:t>
                              </m:r>
                            </m:sub>
                          </m:sSub>
                          <m:sSub>
                            <m:sSubPr>
                              <m:ctrlPr>
                                <a:rPr lang="en-US" b="0" i="1" smtClean="0">
                                  <a:latin typeface="Cambria Math"/>
                                </a:rPr>
                              </m:ctrlPr>
                            </m:sSubPr>
                            <m:e>
                              <m:sSub>
                                <m:sSubPr>
                                  <m:ctrlPr>
                                    <a:rPr lang="en-US" b="0" i="1" smtClean="0">
                                      <a:latin typeface="Cambria Math"/>
                                    </a:rPr>
                                  </m:ctrlPr>
                                </m:sSubPr>
                                <m:e>
                                  <m:r>
                                    <a:rPr lang="en-US" b="0" i="1" smtClean="0">
                                      <a:latin typeface="Cambria Math"/>
                                    </a:rPr>
                                    <m:t>+ </m:t>
                                  </m:r>
                                  <m:r>
                                    <a:rPr lang="en-US" b="0" i="1" smtClean="0">
                                      <a:latin typeface="Cambria Math"/>
                                    </a:rPr>
                                    <m:t>𝑎</m:t>
                                  </m:r>
                                </m:e>
                                <m:sub>
                                  <m:r>
                                    <a:rPr lang="en-US" b="0" i="1" smtClean="0">
                                      <a:latin typeface="Cambria Math"/>
                                    </a:rPr>
                                    <m:t>1</m:t>
                                  </m:r>
                                </m:sub>
                              </m:sSub>
                              <m:sSub>
                                <m:sSubPr>
                                  <m:ctrlPr>
                                    <a:rPr lang="en-US" b="0" i="1" smtClean="0">
                                      <a:latin typeface="Cambria Math"/>
                                    </a:rPr>
                                  </m:ctrlPr>
                                </m:sSubPr>
                                <m:e>
                                  <m:r>
                                    <a:rPr lang="en-US" b="0" i="1" smtClean="0">
                                      <a:latin typeface="Cambria Math"/>
                                    </a:rPr>
                                    <m:t>𝑥</m:t>
                                  </m:r>
                                </m:e>
                                <m:sub>
                                  <m:r>
                                    <a:rPr lang="en-US" b="0" i="1" smtClean="0">
                                      <a:latin typeface="Cambria Math"/>
                                    </a:rPr>
                                    <m:t>1</m:t>
                                  </m:r>
                                </m:sub>
                              </m:sSub>
                              <m:r>
                                <a:rPr lang="en-US" b="0" i="1" smtClean="0">
                                  <a:latin typeface="Cambria Math"/>
                                </a:rPr>
                                <m:t>+…+</m:t>
                              </m:r>
                              <m:r>
                                <a:rPr lang="en-US" b="0" i="1" smtClean="0">
                                  <a:latin typeface="Cambria Math"/>
                                </a:rPr>
                                <m:t>𝑎</m:t>
                              </m:r>
                            </m:e>
                            <m:sub>
                              <m:r>
                                <a:rPr lang="en-US" b="0" i="1" smtClean="0">
                                  <a:latin typeface="Cambria Math"/>
                                </a:rPr>
                                <m:t>𝑛</m:t>
                              </m:r>
                            </m:sub>
                          </m:sSub>
                          <m:r>
                            <a:rPr lang="en-US" b="0" i="1" smtClean="0">
                              <a:latin typeface="Cambria Math"/>
                            </a:rPr>
                            <m:t>𝑥</m:t>
                          </m:r>
                        </m:e>
                        <m:sub>
                          <m:r>
                            <a:rPr lang="en-US" b="0" i="1" smtClean="0">
                              <a:latin typeface="Cambria Math"/>
                            </a:rPr>
                            <m:t>𝑛</m:t>
                          </m:r>
                        </m:sub>
                      </m:sSub>
                      <m:r>
                        <a:rPr lang="en-US" b="0" i="1" smtClean="0">
                          <a:latin typeface="Cambria Math"/>
                        </a:rPr>
                        <m:t>+</m:t>
                      </m:r>
                      <m:r>
                        <a:rPr lang="en-US" b="0" i="1" smtClean="0">
                          <a:latin typeface="Cambria Math"/>
                        </a:rPr>
                        <m:t>𝑒𝑟𝑟𝑜𝑟</m:t>
                      </m:r>
                    </m:oMath>
                  </m:oMathPara>
                </a14:m>
                <a:endParaRPr lang="en-US" dirty="0" smtClean="0"/>
              </a:p>
              <a:p>
                <a:pPr marL="457200" lvl="1" indent="0">
                  <a:buNone/>
                </a:pPr>
                <a:endParaRPr lang="en-US" dirty="0" smtClean="0"/>
              </a:p>
              <a:p>
                <a:r>
                  <a:rPr lang="en-US" dirty="0" smtClean="0"/>
                  <a:t>Ordinary least squares (OLS) finds the coefficients </a:t>
                </a:r>
                <a:r>
                  <a:rPr lang="en-US" i="1" dirty="0" smtClean="0"/>
                  <a:t>a</a:t>
                </a:r>
                <a:r>
                  <a:rPr lang="en-US" i="1" baseline="-25000" dirty="0" smtClean="0"/>
                  <a:t>0</a:t>
                </a:r>
                <a:r>
                  <a:rPr lang="en-US" dirty="0" smtClean="0"/>
                  <a:t>, </a:t>
                </a:r>
                <a:r>
                  <a:rPr lang="en-US" i="1" dirty="0" smtClean="0"/>
                  <a:t>a</a:t>
                </a:r>
                <a:r>
                  <a:rPr lang="en-US" i="1" baseline="-25000" dirty="0" smtClean="0"/>
                  <a:t>1</a:t>
                </a:r>
                <a:r>
                  <a:rPr lang="en-US" i="1" dirty="0" smtClean="0"/>
                  <a:t>, …, a</a:t>
                </a:r>
                <a:r>
                  <a:rPr lang="en-US" i="1" baseline="-25000" dirty="0" smtClean="0"/>
                  <a:t>n </a:t>
                </a:r>
                <a:r>
                  <a:rPr lang="en-US" dirty="0" smtClean="0"/>
                  <a:t>that minimize the residual sum of squares.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48757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Exercise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Determine the value of C (try 0.01, 0.1, 1, 10, 100, for example), that maximizes the following on the test set.</a:t>
            </a:r>
          </a:p>
          <a:p>
            <a:pPr marL="514350" indent="-514350">
              <a:buFont typeface="+mj-lt"/>
              <a:buAutoNum type="alphaLcParenR"/>
            </a:pPr>
            <a:r>
              <a:rPr lang="en-US" dirty="0"/>
              <a:t>	</a:t>
            </a:r>
            <a:r>
              <a:rPr lang="en-US" dirty="0" smtClean="0"/>
              <a:t>Accuracy</a:t>
            </a:r>
          </a:p>
          <a:p>
            <a:pPr marL="514350" indent="-514350">
              <a:buFont typeface="+mj-lt"/>
              <a:buAutoNum type="alphaLcParenR"/>
            </a:pPr>
            <a:r>
              <a:rPr lang="en-US" dirty="0" smtClean="0"/>
              <a:t>    F-measure</a:t>
            </a:r>
          </a:p>
          <a:p>
            <a:pPr marL="0" indent="0">
              <a:buNone/>
            </a:pPr>
            <a:r>
              <a:rPr lang="en-US" dirty="0" smtClean="0"/>
              <a:t>Use the same data set and outcome as in </a:t>
            </a:r>
            <a:r>
              <a:rPr lang="en-US" smtClean="0"/>
              <a:t>the example.</a:t>
            </a:r>
            <a:endParaRPr lang="en-US" dirty="0" smtClean="0"/>
          </a:p>
          <a:p>
            <a:pPr marL="514350" indent="-514350">
              <a:buFont typeface="+mj-lt"/>
              <a:buAutoNum type="alphaLcParenR"/>
            </a:pPr>
            <a:endParaRPr lang="en-US" dirty="0"/>
          </a:p>
        </p:txBody>
      </p:sp>
    </p:spTree>
    <p:extLst>
      <p:ext uri="{BB962C8B-B14F-4D97-AF65-F5344CB8AC3E}">
        <p14:creationId xmlns:p14="http://schemas.microsoft.com/office/powerpoint/2010/main" val="48501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Support Vector Machines</a:t>
            </a:r>
            <a:endParaRPr lang="en-US" sz="3600" dirty="0"/>
          </a:p>
        </p:txBody>
      </p:sp>
      <p:sp>
        <p:nvSpPr>
          <p:cNvPr id="3" name="Content Placeholder 2"/>
          <p:cNvSpPr>
            <a:spLocks noGrp="1"/>
          </p:cNvSpPr>
          <p:nvPr>
            <p:ph idx="1"/>
          </p:nvPr>
        </p:nvSpPr>
        <p:spPr/>
        <p:txBody>
          <a:bodyPr/>
          <a:lstStyle/>
          <a:p>
            <a:r>
              <a:rPr lang="en-US" dirty="0"/>
              <a:t>See </a:t>
            </a:r>
            <a:r>
              <a:rPr lang="en-US" sz="1800" dirty="0">
                <a:hlinkClick r:id="rId2"/>
              </a:rPr>
              <a:t>http://www.svm-tutorial.com/2014/11/svm-understanding-math-part-1</a:t>
            </a:r>
            <a:r>
              <a:rPr lang="en-US" sz="1800" dirty="0" smtClean="0">
                <a:hlinkClick r:id="rId2"/>
              </a:rPr>
              <a:t>/</a:t>
            </a:r>
            <a:r>
              <a:rPr lang="en-US" sz="1800" dirty="0" smtClean="0"/>
              <a:t> </a:t>
            </a:r>
            <a:r>
              <a:rPr lang="en-US" dirty="0" smtClean="0"/>
              <a:t>for a good introduction to the basics of Support Vector Machines (SVMs) for classification.</a:t>
            </a:r>
            <a:endParaRPr lang="en-US" dirty="0"/>
          </a:p>
          <a:p>
            <a:r>
              <a:rPr lang="en-US" dirty="0" smtClean="0"/>
              <a:t>How does the algorithm work if the classes aren’t linearly separable?</a:t>
            </a:r>
          </a:p>
        </p:txBody>
      </p:sp>
    </p:spTree>
    <p:extLst>
      <p:ext uri="{BB962C8B-B14F-4D97-AF65-F5344CB8AC3E}">
        <p14:creationId xmlns:p14="http://schemas.microsoft.com/office/powerpoint/2010/main" val="383548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Support Vector Machines Using </a:t>
            </a:r>
            <a:r>
              <a:rPr lang="en-US" sz="3200" dirty="0" err="1" smtClean="0"/>
              <a:t>Scikit</a:t>
            </a:r>
            <a:r>
              <a:rPr lang="en-US" sz="3200" dirty="0" smtClean="0"/>
              <a:t>-Learn</a:t>
            </a:r>
            <a:endParaRPr lang="en-US" sz="3200"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The class </a:t>
            </a:r>
            <a:r>
              <a:rPr lang="en-US" i="1" dirty="0" err="1" smtClean="0"/>
              <a:t>sklearn.svm.SVC</a:t>
            </a:r>
            <a:r>
              <a:rPr lang="en-US" i="1" dirty="0" smtClean="0"/>
              <a:t> </a:t>
            </a:r>
            <a:r>
              <a:rPr lang="en-US" dirty="0" smtClean="0"/>
              <a:t>implements support vector machines for classification.</a:t>
            </a:r>
          </a:p>
          <a:p>
            <a:r>
              <a:rPr lang="en-US" dirty="0" smtClean="0"/>
              <a:t>SVC fits the coefficients of the hyperplane by minimizing a function that balances the margin of the hyperplane with the cost of misclassification.</a:t>
            </a:r>
          </a:p>
          <a:p>
            <a:r>
              <a:rPr lang="en-US" dirty="0" smtClean="0"/>
              <a:t>The parameter </a:t>
            </a:r>
            <a:r>
              <a:rPr lang="en-US" i="1" dirty="0" smtClean="0"/>
              <a:t>C </a:t>
            </a:r>
            <a:r>
              <a:rPr lang="en-US" dirty="0" smtClean="0"/>
              <a:t>represents the cost of misclassification.</a:t>
            </a:r>
          </a:p>
          <a:p>
            <a:r>
              <a:rPr lang="en-US" dirty="0" smtClean="0"/>
              <a:t>The kernel represents the type of functions that are used to separate the data.</a:t>
            </a:r>
          </a:p>
          <a:p>
            <a:pPr lvl="1"/>
            <a:r>
              <a:rPr lang="en-US" dirty="0"/>
              <a:t>l</a:t>
            </a:r>
            <a:r>
              <a:rPr lang="en-US" dirty="0" smtClean="0"/>
              <a:t>inear: hyperplanes</a:t>
            </a:r>
          </a:p>
          <a:p>
            <a:pPr marL="514350" indent="-457200"/>
            <a:r>
              <a:rPr lang="en-US" dirty="0"/>
              <a:t>See </a:t>
            </a:r>
            <a:r>
              <a:rPr lang="en-US" sz="2100" dirty="0">
                <a:hlinkClick r:id="rId2"/>
              </a:rPr>
              <a:t>http://</a:t>
            </a:r>
            <a:r>
              <a:rPr lang="en-US" sz="2100" dirty="0" smtClean="0">
                <a:hlinkClick r:id="rId2"/>
              </a:rPr>
              <a:t>scikit-learn.org/stable/modules/generated/sklearn.svm.SVC.html</a:t>
            </a:r>
            <a:r>
              <a:rPr lang="en-US" sz="2100" dirty="0" smtClean="0"/>
              <a:t> </a:t>
            </a:r>
            <a:r>
              <a:rPr lang="en-US" dirty="0" smtClean="0"/>
              <a:t>and </a:t>
            </a:r>
            <a:r>
              <a:rPr lang="en-US" sz="2100" dirty="0" smtClean="0"/>
              <a:t> </a:t>
            </a:r>
            <a:r>
              <a:rPr lang="en-US" sz="2600" dirty="0">
                <a:hlinkClick r:id="rId3"/>
              </a:rPr>
              <a:t>http://</a:t>
            </a:r>
            <a:r>
              <a:rPr lang="en-US" sz="2600" dirty="0" smtClean="0">
                <a:hlinkClick r:id="rId3"/>
              </a:rPr>
              <a:t>scikit-learn.org/stable/modules/svm.html</a:t>
            </a:r>
            <a:r>
              <a:rPr lang="en-US" sz="2600" dirty="0" smtClean="0"/>
              <a:t>  </a:t>
            </a:r>
            <a:r>
              <a:rPr lang="en-US" dirty="0" smtClean="0"/>
              <a:t>for more information.</a:t>
            </a:r>
            <a:endParaRPr lang="en-US" sz="2600" dirty="0" smtClean="0"/>
          </a:p>
          <a:p>
            <a:endParaRPr lang="en-US" dirty="0"/>
          </a:p>
        </p:txBody>
      </p:sp>
    </p:spTree>
    <p:extLst>
      <p:ext uri="{BB962C8B-B14F-4D97-AF65-F5344CB8AC3E}">
        <p14:creationId xmlns:p14="http://schemas.microsoft.com/office/powerpoint/2010/main" val="389452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Least Squares Linear Regression Using </a:t>
            </a:r>
            <a:r>
              <a:rPr lang="en-US" dirty="0" err="1" smtClean="0"/>
              <a:t>Scikit</a:t>
            </a:r>
            <a:r>
              <a:rPr lang="en-US" dirty="0"/>
              <a:t>-</a:t>
            </a:r>
            <a:r>
              <a:rPr lang="en-US" dirty="0" smtClean="0"/>
              <a:t>Learn</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i="1" dirty="0" err="1" smtClean="0"/>
              <a:t>sklearn.linear_model.LinearRegression</a:t>
            </a:r>
            <a:r>
              <a:rPr lang="en-US" sz="2400" i="1" dirty="0" smtClean="0"/>
              <a:t> </a:t>
            </a:r>
            <a:r>
              <a:rPr lang="en-US" sz="2400" dirty="0" smtClean="0"/>
              <a:t>class implements least squares linear regression.</a:t>
            </a:r>
          </a:p>
          <a:p>
            <a:r>
              <a:rPr lang="en-US" sz="2400" dirty="0" smtClean="0"/>
              <a:t>Key parameters:</a:t>
            </a:r>
          </a:p>
          <a:p>
            <a:pPr marL="457200" lvl="1" indent="0">
              <a:buNone/>
            </a:pPr>
            <a:r>
              <a:rPr lang="en-US" sz="2000" i="1" dirty="0" smtClean="0"/>
              <a:t>	</a:t>
            </a:r>
            <a:r>
              <a:rPr lang="en-US" sz="2000" i="1" dirty="0" err="1" smtClean="0"/>
              <a:t>fit_intercept</a:t>
            </a:r>
            <a:r>
              <a:rPr lang="en-US" sz="2000" dirty="0" smtClean="0"/>
              <a:t>:  If True (the default), then the model will fit an</a:t>
            </a:r>
          </a:p>
          <a:p>
            <a:pPr marL="457200" lvl="1" indent="0">
              <a:buNone/>
            </a:pPr>
            <a:r>
              <a:rPr lang="en-US" sz="2000" dirty="0"/>
              <a:t>	</a:t>
            </a:r>
            <a:r>
              <a:rPr lang="en-US" sz="2000" dirty="0" smtClean="0"/>
              <a:t>intercept.</a:t>
            </a:r>
          </a:p>
          <a:p>
            <a:pPr marL="457200" lvl="1" indent="0">
              <a:buNone/>
            </a:pPr>
            <a:r>
              <a:rPr lang="en-US" sz="2000" i="1" dirty="0"/>
              <a:t>	</a:t>
            </a:r>
            <a:r>
              <a:rPr lang="en-US" sz="2000" i="1" dirty="0" smtClean="0"/>
              <a:t>normalize</a:t>
            </a:r>
            <a:r>
              <a:rPr lang="en-US" sz="2000" dirty="0" smtClean="0"/>
              <a:t>:</a:t>
            </a:r>
            <a:r>
              <a:rPr lang="en-US" sz="2000" i="1" dirty="0" smtClean="0"/>
              <a:t> </a:t>
            </a:r>
            <a:r>
              <a:rPr lang="en-US" sz="2000" dirty="0" smtClean="0"/>
              <a:t>If True (default False), then the model will normalize the 	predictors to lie in the range from </a:t>
            </a:r>
            <a:r>
              <a:rPr lang="en-US" sz="2000" i="1" dirty="0" smtClean="0"/>
              <a:t>0</a:t>
            </a:r>
            <a:r>
              <a:rPr lang="en-US" sz="2000" dirty="0" smtClean="0"/>
              <a:t> to </a:t>
            </a:r>
            <a:r>
              <a:rPr lang="en-US" sz="2000" i="1" dirty="0" smtClean="0"/>
              <a:t>1</a:t>
            </a:r>
            <a:r>
              <a:rPr lang="en-US" sz="2000" dirty="0" smtClean="0"/>
              <a:t>.</a:t>
            </a:r>
          </a:p>
          <a:p>
            <a:pPr marL="457200" lvl="1" indent="0">
              <a:buNone/>
            </a:pPr>
            <a:r>
              <a:rPr lang="en-US" sz="2000" i="1" dirty="0"/>
              <a:t>	</a:t>
            </a:r>
            <a:r>
              <a:rPr lang="en-US" sz="2000" i="1" dirty="0" err="1" smtClean="0"/>
              <a:t>n_jobs</a:t>
            </a:r>
            <a:r>
              <a:rPr lang="en-US" sz="2000" dirty="0" smtClean="0"/>
              <a:t>: Only use this option if you creating regression models for 	multiple outcomes.</a:t>
            </a:r>
          </a:p>
          <a:p>
            <a:pPr marL="400050"/>
            <a:r>
              <a:rPr lang="en-US" sz="2400" dirty="0" smtClean="0"/>
              <a:t>For more details, see </a:t>
            </a:r>
          </a:p>
          <a:p>
            <a:pPr marL="57150" indent="0" algn="ctr">
              <a:buNone/>
            </a:pPr>
            <a:r>
              <a:rPr lang="en-US" sz="1600" dirty="0" smtClean="0"/>
              <a:t>http://scikit-learn.org/stable/modules/generated/sklearn.linear_model.LinearRegression.html </a:t>
            </a:r>
          </a:p>
          <a:p>
            <a:pPr marL="57150" indent="0">
              <a:buNone/>
            </a:pPr>
            <a:endParaRPr lang="en-US" sz="2400" dirty="0" smtClean="0"/>
          </a:p>
        </p:txBody>
      </p:sp>
    </p:spTree>
    <p:extLst>
      <p:ext uri="{BB962C8B-B14F-4D97-AF65-F5344CB8AC3E}">
        <p14:creationId xmlns:p14="http://schemas.microsoft.com/office/powerpoint/2010/main" val="258164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a:t>
            </a:r>
            <a:endParaRPr lang="en-US" dirty="0"/>
          </a:p>
        </p:txBody>
      </p:sp>
      <p:sp>
        <p:nvSpPr>
          <p:cNvPr id="3" name="Content Placeholder 2"/>
          <p:cNvSpPr>
            <a:spLocks noGrp="1"/>
          </p:cNvSpPr>
          <p:nvPr>
            <p:ph idx="1"/>
          </p:nvPr>
        </p:nvSpPr>
        <p:spPr/>
        <p:txBody>
          <a:bodyPr/>
          <a:lstStyle/>
          <a:p>
            <a:r>
              <a:rPr lang="en-US" dirty="0" smtClean="0"/>
              <a:t>If you use too many variables in the model, then you risk </a:t>
            </a:r>
            <a:r>
              <a:rPr lang="en-US" i="1" dirty="0" smtClean="0"/>
              <a:t>overfitting</a:t>
            </a:r>
            <a:r>
              <a:rPr lang="en-US" dirty="0" smtClean="0"/>
              <a:t> the model.</a:t>
            </a:r>
          </a:p>
          <a:p>
            <a:r>
              <a:rPr lang="en-US" dirty="0" smtClean="0"/>
              <a:t>An </a:t>
            </a:r>
            <a:r>
              <a:rPr lang="en-US" dirty="0" err="1" smtClean="0"/>
              <a:t>overfit</a:t>
            </a:r>
            <a:r>
              <a:rPr lang="en-US" dirty="0" smtClean="0"/>
              <a:t> model will perform very well on the training data, but poorly on test data.</a:t>
            </a:r>
          </a:p>
          <a:p>
            <a:r>
              <a:rPr lang="en-US" dirty="0" smtClean="0"/>
              <a:t>Regularization methods combat overfitting by shrinking coefficients to 0 (Ridge regression) or forcing coefficients to 0 (Lasso).</a:t>
            </a:r>
          </a:p>
        </p:txBody>
      </p:sp>
    </p:spTree>
    <p:extLst>
      <p:ext uri="{BB962C8B-B14F-4D97-AF65-F5344CB8AC3E}">
        <p14:creationId xmlns:p14="http://schemas.microsoft.com/office/powerpoint/2010/main" val="2358367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idx="1"/>
          </p:nvPr>
        </p:nvSpPr>
        <p:spPr/>
        <p:txBody>
          <a:bodyPr/>
          <a:lstStyle/>
          <a:p>
            <a:r>
              <a:rPr lang="en-US" dirty="0" smtClean="0"/>
              <a:t> Ridge regression minimizes the quantity</a:t>
            </a:r>
          </a:p>
          <a:p>
            <a:pPr marL="457200" lvl="1" indent="0">
              <a:buNone/>
            </a:pPr>
            <a:r>
              <a:rPr lang="en-US" i="1" dirty="0" smtClean="0"/>
              <a:t>	residual sum of squares + </a:t>
            </a:r>
            <a:r>
              <a:rPr lang="el-GR" i="1" dirty="0" smtClean="0"/>
              <a:t>α</a:t>
            </a:r>
            <a:r>
              <a:rPr lang="en-US" i="1" dirty="0" smtClean="0"/>
              <a:t>(a</a:t>
            </a:r>
            <a:r>
              <a:rPr lang="en-US" i="1" baseline="-25000" dirty="0" smtClean="0"/>
              <a:t>1</a:t>
            </a:r>
            <a:r>
              <a:rPr lang="en-US" i="1" baseline="30000" dirty="0" smtClean="0"/>
              <a:t>2</a:t>
            </a:r>
            <a:r>
              <a:rPr lang="en-US" i="1" dirty="0" smtClean="0"/>
              <a:t> + … + a</a:t>
            </a:r>
            <a:r>
              <a:rPr lang="en-US" i="1" baseline="-25000" dirty="0" smtClean="0"/>
              <a:t>n</a:t>
            </a:r>
            <a:r>
              <a:rPr lang="en-US" i="1" baseline="30000" dirty="0" smtClean="0"/>
              <a:t>2</a:t>
            </a:r>
            <a:r>
              <a:rPr lang="en-US" i="1" dirty="0" smtClean="0"/>
              <a:t>)</a:t>
            </a:r>
          </a:p>
          <a:p>
            <a:pPr marL="514350" indent="-457200"/>
            <a:r>
              <a:rPr lang="en-US" dirty="0" smtClean="0"/>
              <a:t>The larger the value for </a:t>
            </a:r>
            <a:r>
              <a:rPr lang="el-GR" i="1" dirty="0" smtClean="0"/>
              <a:t>α</a:t>
            </a:r>
            <a:r>
              <a:rPr lang="en-US" dirty="0" smtClean="0"/>
              <a:t>, the greater the shrinkage of the coefficients toward 0.</a:t>
            </a:r>
          </a:p>
          <a:p>
            <a:pPr marL="514350" indent="-457200"/>
            <a:r>
              <a:rPr lang="en-US" dirty="0" smtClean="0"/>
              <a:t>The class </a:t>
            </a:r>
            <a:r>
              <a:rPr lang="en-US" i="1" dirty="0" err="1" smtClean="0"/>
              <a:t>sklearn.linear_model.Ridge</a:t>
            </a:r>
            <a:r>
              <a:rPr lang="en-US" i="1" dirty="0"/>
              <a:t> </a:t>
            </a:r>
            <a:r>
              <a:rPr lang="en-US" dirty="0" smtClean="0"/>
              <a:t>implements Ridge regression</a:t>
            </a:r>
          </a:p>
          <a:p>
            <a:pPr marL="514350" indent="-457200"/>
            <a:r>
              <a:rPr lang="en-US" dirty="0" smtClean="0"/>
              <a:t>For more details, see </a:t>
            </a:r>
          </a:p>
          <a:p>
            <a:pPr marL="57150" indent="0">
              <a:buNone/>
            </a:pPr>
            <a:r>
              <a:rPr lang="en-US" sz="1800" dirty="0" smtClean="0"/>
              <a:t>http://scikit-learn.org/stable/modules/generated/sklearn.linear_model.Ridge.html</a:t>
            </a:r>
            <a:endParaRPr lang="en-US" sz="1800" dirty="0"/>
          </a:p>
        </p:txBody>
      </p:sp>
    </p:spTree>
    <p:extLst>
      <p:ext uri="{BB962C8B-B14F-4D97-AF65-F5344CB8AC3E}">
        <p14:creationId xmlns:p14="http://schemas.microsoft.com/office/powerpoint/2010/main" val="365270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Lasso minimizes the quantity</a:t>
            </a:r>
          </a:p>
          <a:p>
            <a:pPr marL="457200" lvl="1" indent="0">
              <a:buNone/>
            </a:pPr>
            <a:r>
              <a:rPr lang="en-US" i="1" dirty="0" smtClean="0"/>
              <a:t>	residual sum of squares + </a:t>
            </a:r>
            <a:r>
              <a:rPr lang="el-GR" i="1" dirty="0" smtClean="0"/>
              <a:t>α</a:t>
            </a:r>
            <a:r>
              <a:rPr lang="en-US" i="1" dirty="0" smtClean="0"/>
              <a:t>(|a</a:t>
            </a:r>
            <a:r>
              <a:rPr lang="en-US" i="1" baseline="-25000" dirty="0" smtClean="0"/>
              <a:t>1</a:t>
            </a:r>
            <a:r>
              <a:rPr lang="en-US" i="1" dirty="0" smtClean="0"/>
              <a:t>| + … + |a</a:t>
            </a:r>
            <a:r>
              <a:rPr lang="en-US" i="1" baseline="-25000" dirty="0" smtClean="0"/>
              <a:t>n</a:t>
            </a:r>
            <a:r>
              <a:rPr lang="en-US" i="1" dirty="0" smtClean="0"/>
              <a:t>|)</a:t>
            </a:r>
          </a:p>
          <a:p>
            <a:pPr marL="514350" indent="-457200"/>
            <a:r>
              <a:rPr lang="en-US" dirty="0" smtClean="0"/>
              <a:t>Lasso forces coefficients to 0, unlike Ridge regression</a:t>
            </a:r>
          </a:p>
          <a:p>
            <a:pPr marL="514350" indent="-457200"/>
            <a:r>
              <a:rPr lang="en-US" dirty="0" smtClean="0"/>
              <a:t>The larger the value for </a:t>
            </a:r>
            <a:r>
              <a:rPr lang="el-GR" i="1" dirty="0" smtClean="0"/>
              <a:t>α</a:t>
            </a:r>
            <a:r>
              <a:rPr lang="en-US" dirty="0" smtClean="0"/>
              <a:t>, the more that coefficients will be forced to 0.</a:t>
            </a:r>
          </a:p>
          <a:p>
            <a:pPr marL="514350" indent="-457200"/>
            <a:r>
              <a:rPr lang="en-US" dirty="0" smtClean="0"/>
              <a:t>The class </a:t>
            </a:r>
            <a:r>
              <a:rPr lang="en-US" i="1" dirty="0" err="1" smtClean="0"/>
              <a:t>sklearn.linear_model.Lasso</a:t>
            </a:r>
            <a:r>
              <a:rPr lang="en-US" i="1" dirty="0" smtClean="0"/>
              <a:t> </a:t>
            </a:r>
            <a:r>
              <a:rPr lang="en-US" dirty="0" smtClean="0"/>
              <a:t>implements Ridge regression</a:t>
            </a:r>
          </a:p>
          <a:p>
            <a:pPr marL="514350" indent="-457200"/>
            <a:r>
              <a:rPr lang="en-US" dirty="0" smtClean="0"/>
              <a:t>For more details, see </a:t>
            </a:r>
          </a:p>
          <a:p>
            <a:pPr marL="57150" indent="0">
              <a:buNone/>
            </a:pPr>
            <a:r>
              <a:rPr lang="en-US" sz="1800" dirty="0" smtClean="0"/>
              <a:t>http://scikit-learn.org/stable/modules/generated/sklearn.linear_model.Lasso.html</a:t>
            </a:r>
            <a:endParaRPr lang="en-US" sz="1800" dirty="0"/>
          </a:p>
        </p:txBody>
      </p:sp>
    </p:spTree>
    <p:extLst>
      <p:ext uri="{BB962C8B-B14F-4D97-AF65-F5344CB8AC3E}">
        <p14:creationId xmlns:p14="http://schemas.microsoft.com/office/powerpoint/2010/main" val="395481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Exercise</a:t>
            </a:r>
            <a:endParaRPr lang="en-US" dirty="0"/>
          </a:p>
        </p:txBody>
      </p:sp>
      <p:sp>
        <p:nvSpPr>
          <p:cNvPr id="3" name="Content Placeholder 2"/>
          <p:cNvSpPr>
            <a:spLocks noGrp="1"/>
          </p:cNvSpPr>
          <p:nvPr>
            <p:ph idx="1"/>
          </p:nvPr>
        </p:nvSpPr>
        <p:spPr>
          <a:xfrm>
            <a:off x="457200" y="1295400"/>
            <a:ext cx="8229600" cy="5105400"/>
          </a:xfrm>
        </p:spPr>
        <p:txBody>
          <a:bodyPr>
            <a:noAutofit/>
          </a:bodyPr>
          <a:lstStyle/>
          <a:p>
            <a:pPr marL="514350" indent="-514350">
              <a:buFont typeface="+mj-lt"/>
              <a:buAutoNum type="arabicPeriod"/>
            </a:pPr>
            <a:r>
              <a:rPr lang="en-US" sz="2000" dirty="0" smtClean="0"/>
              <a:t>Load the </a:t>
            </a:r>
            <a:r>
              <a:rPr lang="en-US" sz="2000" dirty="0" err="1" smtClean="0"/>
              <a:t>load_boston</a:t>
            </a:r>
            <a:r>
              <a:rPr lang="en-US" sz="2000" dirty="0" smtClean="0"/>
              <a:t> dataset from </a:t>
            </a:r>
            <a:r>
              <a:rPr lang="en-US" sz="2000" dirty="0" err="1" smtClean="0"/>
              <a:t>sklearn.datasets</a:t>
            </a:r>
            <a:r>
              <a:rPr lang="en-US" sz="2000" dirty="0" smtClean="0"/>
              <a:t>.</a:t>
            </a:r>
          </a:p>
          <a:p>
            <a:pPr marL="514350" indent="-514350">
              <a:buFont typeface="+mj-lt"/>
              <a:buAutoNum type="arabicPeriod"/>
            </a:pPr>
            <a:r>
              <a:rPr lang="en-US" sz="2000" dirty="0" smtClean="0"/>
              <a:t>Divide the dataset into training and test sets of equal size.</a:t>
            </a:r>
          </a:p>
          <a:p>
            <a:pPr marL="514350" indent="-514350">
              <a:buFont typeface="+mj-lt"/>
              <a:buAutoNum type="arabicPeriod"/>
            </a:pPr>
            <a:r>
              <a:rPr lang="en-US" sz="2000" dirty="0" smtClean="0"/>
              <a:t>Fit a linear regression model using the training set. What are the coefficients in the model? How does the performance of the model (mean squared error, score) differ from the training set to the test set? </a:t>
            </a:r>
          </a:p>
          <a:p>
            <a:pPr marL="514350" indent="-514350">
              <a:buFont typeface="+mj-lt"/>
              <a:buAutoNum type="arabicPeriod"/>
            </a:pPr>
            <a:r>
              <a:rPr lang="en-US" sz="2000" dirty="0" smtClean="0"/>
              <a:t>Fit a Ridge regression model using the test set to optimize the penalty. How do the coefficients and performance of the optimal Ridge regression model compare to that of the linear regression model in 3?</a:t>
            </a:r>
          </a:p>
          <a:p>
            <a:pPr marL="514350" indent="-514350">
              <a:buFont typeface="+mj-lt"/>
              <a:buAutoNum type="arabicPeriod"/>
            </a:pPr>
            <a:r>
              <a:rPr lang="en-US" sz="2000" dirty="0" smtClean="0"/>
              <a:t>Fit a Lasso model using the test set to optimize the penalty. How do the coefficients and performance of the optimal Lasso model compare to those of the Ridge regression and linear regression models? </a:t>
            </a:r>
          </a:p>
          <a:p>
            <a:pPr marL="0" indent="0">
              <a:buNone/>
            </a:pPr>
            <a:r>
              <a:rPr lang="en-US" sz="1800" dirty="0" smtClean="0"/>
              <a:t>You will need to use trial and error choose appropriate values for alpha in 4 and 5. The </a:t>
            </a:r>
            <a:r>
              <a:rPr lang="en-US" sz="1800" i="1" dirty="0" err="1" smtClean="0"/>
              <a:t>np.logspace</a:t>
            </a:r>
            <a:r>
              <a:rPr lang="en-US" sz="1800" i="1" dirty="0" smtClean="0"/>
              <a:t>(</a:t>
            </a:r>
            <a:r>
              <a:rPr lang="en-US" sz="1800" i="1" dirty="0" err="1" smtClean="0"/>
              <a:t>a,b,n,base</a:t>
            </a:r>
            <a:r>
              <a:rPr lang="en-US" sz="1800" i="1" dirty="0" smtClean="0"/>
              <a:t>=10) </a:t>
            </a:r>
            <a:r>
              <a:rPr lang="en-US" sz="1800" dirty="0" smtClean="0"/>
              <a:t>function might be useful here. This function produces n points starting at a and ending at b that are equidistant after taking the log to the appropriate base (default 10)</a:t>
            </a:r>
            <a:endParaRPr lang="en-US" sz="1800" i="1" dirty="0"/>
          </a:p>
        </p:txBody>
      </p:sp>
    </p:spTree>
    <p:extLst>
      <p:ext uri="{BB962C8B-B14F-4D97-AF65-F5344CB8AC3E}">
        <p14:creationId xmlns:p14="http://schemas.microsoft.com/office/powerpoint/2010/main" val="53758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lstStyle/>
          <a:p>
            <a:r>
              <a:rPr lang="en-US" dirty="0" smtClean="0"/>
              <a:t>The goal with a categorical outcome is to predict a classification for the outcome based on other data.</a:t>
            </a:r>
          </a:p>
          <a:p>
            <a:r>
              <a:rPr lang="en-US" dirty="0" smtClean="0"/>
              <a:t>We will focus here on binary outcomes coded as 0 (no) and 1 (yes).</a:t>
            </a:r>
          </a:p>
          <a:p>
            <a:r>
              <a:rPr lang="en-US" dirty="0" smtClean="0"/>
              <a:t>We can make a hard classification of yes or no, or make a soft classification by estimating the chance of a yes given the data. </a:t>
            </a:r>
            <a:endParaRPr lang="en-US" dirty="0"/>
          </a:p>
        </p:txBody>
      </p:sp>
    </p:spTree>
    <p:extLst>
      <p:ext uri="{BB962C8B-B14F-4D97-AF65-F5344CB8AC3E}">
        <p14:creationId xmlns:p14="http://schemas.microsoft.com/office/powerpoint/2010/main" val="298368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The Chance of a Yes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 </a:t>
                </a:r>
                <a:r>
                  <a:rPr lang="en-US" i="1" dirty="0" smtClean="0"/>
                  <a:t>Logistic regression </a:t>
                </a:r>
                <a:r>
                  <a:rPr lang="en-US" dirty="0" smtClean="0"/>
                  <a:t>models the chance </a:t>
                </a:r>
                <a:r>
                  <a:rPr lang="en-US" i="1" dirty="0" smtClean="0"/>
                  <a:t>p</a:t>
                </a:r>
                <a:r>
                  <a:rPr lang="en-US" dirty="0" smtClean="0"/>
                  <a:t> of a yes as:</a:t>
                </a:r>
              </a:p>
              <a:p>
                <a:pPr marL="457200" lvl="1" indent="0">
                  <a:buNone/>
                </a:pPr>
                <a14:m>
                  <m:oMath xmlns:m="http://schemas.openxmlformats.org/officeDocument/2006/math">
                    <m:r>
                      <m:rPr>
                        <m:sty m:val="p"/>
                      </m:rPr>
                      <a:rPr lang="en-US" b="0" i="0" smtClean="0">
                        <a:latin typeface="Cambria Math"/>
                      </a:rPr>
                      <m:t>log</m:t>
                    </m:r>
                    <m:r>
                      <a:rPr lang="en-US" b="0" i="1" smtClean="0">
                        <a:latin typeface="Cambria Math"/>
                      </a:rPr>
                      <m:t>⁡(</m:t>
                    </m:r>
                    <m:f>
                      <m:fPr>
                        <m:ctrlPr>
                          <a:rPr lang="en-US" b="0" i="1" smtClean="0">
                            <a:latin typeface="Cambria Math"/>
                          </a:rPr>
                        </m:ctrlPr>
                      </m:fPr>
                      <m:num>
                        <m:r>
                          <a:rPr lang="en-US" b="0" i="1" smtClean="0">
                            <a:latin typeface="Cambria Math"/>
                          </a:rPr>
                          <m:t>𝑝</m:t>
                        </m:r>
                      </m:num>
                      <m:den>
                        <m:r>
                          <a:rPr lang="en-US" b="0" i="1" smtClean="0">
                            <a:latin typeface="Cambria Math"/>
                          </a:rPr>
                          <m:t>1−</m:t>
                        </m:r>
                        <m:r>
                          <a:rPr lang="en-US" b="0" i="1" smtClean="0">
                            <a:latin typeface="Cambria Math"/>
                          </a:rPr>
                          <m:t>𝑝</m:t>
                        </m:r>
                      </m:den>
                    </m:f>
                  </m:oMath>
                </a14:m>
                <a:r>
                  <a:rPr lang="en-US" dirty="0" smtClean="0"/>
                  <a:t>)=</a:t>
                </a:r>
                <a14:m>
                  <m:oMath xmlns:m="http://schemas.openxmlformats.org/officeDocument/2006/math">
                    <m:sSub>
                      <m:sSubPr>
                        <m:ctrlPr>
                          <a:rPr lang="en-US" i="1">
                            <a:latin typeface="Cambria Math"/>
                          </a:rPr>
                        </m:ctrlPr>
                      </m:sSubPr>
                      <m:e>
                        <m:sSub>
                          <m:sSubPr>
                            <m:ctrlPr>
                              <a:rPr lang="en-US" i="1">
                                <a:latin typeface="Cambria Math"/>
                              </a:rPr>
                            </m:ctrlPr>
                          </m:sSubPr>
                          <m:e>
                            <m:r>
                              <a:rPr lang="en-US" i="1">
                                <a:latin typeface="Cambria Math"/>
                              </a:rPr>
                              <m:t>𝑎</m:t>
                            </m:r>
                          </m:e>
                          <m:sub>
                            <m:r>
                              <a:rPr lang="en-US" i="1">
                                <a:latin typeface="Cambria Math"/>
                              </a:rPr>
                              <m:t>0</m:t>
                            </m:r>
                          </m:sub>
                        </m:sSub>
                        <m:sSub>
                          <m:sSubPr>
                            <m:ctrlPr>
                              <a:rPr lang="en-US" i="1">
                                <a:latin typeface="Cambria Math"/>
                              </a:rPr>
                            </m:ctrlPr>
                          </m:sSubPr>
                          <m:e>
                            <m:sSub>
                              <m:sSubPr>
                                <m:ctrlPr>
                                  <a:rPr lang="en-US" i="1">
                                    <a:latin typeface="Cambria Math"/>
                                  </a:rPr>
                                </m:ctrlPr>
                              </m:sSubPr>
                              <m:e>
                                <m:r>
                                  <a:rPr lang="en-US" i="1">
                                    <a:latin typeface="Cambria Math"/>
                                  </a:rPr>
                                  <m:t>+ </m:t>
                                </m:r>
                                <m:r>
                                  <a:rPr lang="en-US" i="1">
                                    <a:latin typeface="Cambria Math"/>
                                  </a:rPr>
                                  <m:t>𝑎</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r>
                              <a:rPr lang="en-US" i="1">
                                <a:latin typeface="Cambria Math"/>
                              </a:rPr>
                              <m:t>𝑎</m:t>
                            </m:r>
                          </m:e>
                          <m:sub>
                            <m:r>
                              <a:rPr lang="en-US" i="1">
                                <a:latin typeface="Cambria Math"/>
                              </a:rPr>
                              <m:t>𝑛</m:t>
                            </m:r>
                          </m:sub>
                        </m:sSub>
                        <m:r>
                          <a:rPr lang="en-US" i="1">
                            <a:latin typeface="Cambria Math"/>
                          </a:rPr>
                          <m:t>𝑥</m:t>
                        </m:r>
                      </m:e>
                      <m:sub>
                        <m:r>
                          <a:rPr lang="en-US" i="1">
                            <a:latin typeface="Cambria Math"/>
                          </a:rPr>
                          <m:t>𝑛</m:t>
                        </m:r>
                      </m:sub>
                    </m:sSub>
                  </m:oMath>
                </a14:m>
                <a:endParaRPr lang="en-US" dirty="0" smtClean="0"/>
              </a:p>
              <a:p>
                <a:pPr marL="514350" indent="-457200"/>
                <a:r>
                  <a:rPr lang="en-US" dirty="0" smtClean="0"/>
                  <a:t>Logistic regression chooses values of the coefficients that maximize the log-likelihood.</a:t>
                </a:r>
              </a:p>
              <a:p>
                <a:pPr marL="514350" indent="-457200"/>
                <a:r>
                  <a:rPr lang="en-US" dirty="0" smtClean="0"/>
                  <a:t>Problems arise when </a:t>
                </a:r>
                <a:r>
                  <a:rPr lang="en-US" i="1" dirty="0" smtClean="0"/>
                  <a:t>p=0</a:t>
                </a:r>
                <a:r>
                  <a:rPr lang="en-US" dirty="0" smtClean="0"/>
                  <a:t> or </a:t>
                </a:r>
                <a:r>
                  <a:rPr lang="en-US" i="1" dirty="0" smtClean="0"/>
                  <a:t>p=1</a:t>
                </a:r>
                <a:r>
                  <a:rPr lang="en-US" dirty="0" smtClean="0"/>
                  <a:t> for some given set of values for the predictors. These values “separate the data.”</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b="-2561"/>
                </a:stretch>
              </a:blipFill>
            </p:spPr>
            <p:txBody>
              <a:bodyPr/>
              <a:lstStyle/>
              <a:p>
                <a:r>
                  <a:rPr lang="en-US">
                    <a:noFill/>
                  </a:rPr>
                  <a:t> </a:t>
                </a:r>
              </a:p>
            </p:txBody>
          </p:sp>
        </mc:Fallback>
      </mc:AlternateContent>
    </p:spTree>
    <p:extLst>
      <p:ext uri="{BB962C8B-B14F-4D97-AF65-F5344CB8AC3E}">
        <p14:creationId xmlns:p14="http://schemas.microsoft.com/office/powerpoint/2010/main" val="42891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using </a:t>
            </a:r>
            <a:r>
              <a:rPr lang="en-US" dirty="0" err="1" smtClean="0"/>
              <a:t>Scikit</a:t>
            </a:r>
            <a:r>
              <a:rPr lang="en-US" dirty="0" smtClean="0"/>
              <a:t>-Learn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class </a:t>
            </a:r>
            <a:r>
              <a:rPr lang="en-US" sz="2400" i="1" dirty="0" err="1" smtClean="0"/>
              <a:t>sklearn.linear_model.LogisticRegression</a:t>
            </a:r>
            <a:r>
              <a:rPr lang="en-US" sz="2400" i="1" dirty="0" smtClean="0"/>
              <a:t> </a:t>
            </a:r>
            <a:r>
              <a:rPr lang="en-US" dirty="0" smtClean="0"/>
              <a:t>implements logistic regression.</a:t>
            </a:r>
          </a:p>
          <a:p>
            <a:r>
              <a:rPr lang="en-US" dirty="0" smtClean="0"/>
              <a:t>This class fits the coefficients by minimizing a cost function with a penalty for the size of the coefficients.</a:t>
            </a:r>
          </a:p>
          <a:p>
            <a:r>
              <a:rPr lang="en-US" dirty="0" smtClean="0"/>
              <a:t>If the parameter C (default value 1.0) is large, then the penalty is small, and vice versa.</a:t>
            </a:r>
          </a:p>
          <a:p>
            <a:r>
              <a:rPr lang="en-US" dirty="0"/>
              <a:t>See </a:t>
            </a:r>
            <a:r>
              <a:rPr lang="en-US" sz="2000" dirty="0">
                <a:hlinkClick r:id="rId2"/>
              </a:rPr>
              <a:t>http://</a:t>
            </a:r>
            <a:r>
              <a:rPr lang="en-US" sz="2000" dirty="0" smtClean="0">
                <a:hlinkClick r:id="rId2"/>
              </a:rPr>
              <a:t>scikit-learn.org/stable/modules/linear_model.html</a:t>
            </a:r>
            <a:r>
              <a:rPr lang="en-US" sz="2000" dirty="0"/>
              <a:t> and </a:t>
            </a:r>
            <a:r>
              <a:rPr lang="en-US" sz="1500" dirty="0">
                <a:hlinkClick r:id="rId3"/>
              </a:rPr>
              <a:t>http://</a:t>
            </a:r>
            <a:r>
              <a:rPr lang="en-US" sz="1500" dirty="0" smtClean="0">
                <a:hlinkClick r:id="rId3"/>
              </a:rPr>
              <a:t>scikit-learn.org/stable/modules/generated/sklearn.linear_model.LogisticRegression.html</a:t>
            </a:r>
            <a:r>
              <a:rPr lang="en-US" sz="1500" dirty="0" smtClean="0"/>
              <a:t> </a:t>
            </a:r>
            <a:r>
              <a:rPr lang="en-US" dirty="0" smtClean="0"/>
              <a:t>for more information.</a:t>
            </a:r>
            <a:endParaRPr lang="en-US" sz="1500" dirty="0" smtClean="0"/>
          </a:p>
          <a:p>
            <a:endParaRPr lang="en-US" dirty="0" smtClean="0"/>
          </a:p>
          <a:p>
            <a:endParaRPr lang="en-US" dirty="0"/>
          </a:p>
        </p:txBody>
      </p:sp>
    </p:spTree>
    <p:extLst>
      <p:ext uri="{BB962C8B-B14F-4D97-AF65-F5344CB8AC3E}">
        <p14:creationId xmlns:p14="http://schemas.microsoft.com/office/powerpoint/2010/main" val="3611517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1887</TotalTime>
  <Words>707</Words>
  <Application>Microsoft Office PowerPoint</Application>
  <PresentationFormat>On-screen Show (4:3)</PresentationFormat>
  <Paragraphs>69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Linear Regression</vt:lpstr>
      <vt:lpstr>Least Squares Linear Regression Using Scikit-Learn</vt:lpstr>
      <vt:lpstr>Regularization</vt:lpstr>
      <vt:lpstr>Ridge regression</vt:lpstr>
      <vt:lpstr>Lasso</vt:lpstr>
      <vt:lpstr>Linear Regression Exercise</vt:lpstr>
      <vt:lpstr>Classification</vt:lpstr>
      <vt:lpstr>Modeling The Chance of a Yes </vt:lpstr>
      <vt:lpstr>Logistic Regression using Scikit-Learn</vt:lpstr>
      <vt:lpstr>Logistic Regression Exercise</vt:lpstr>
      <vt:lpstr>Support Vector Machines</vt:lpstr>
      <vt:lpstr>Support Vector Machines Using Scikit-Learn</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Powell, Corey</dc:creator>
  <cp:lastModifiedBy>Powell, Corey</cp:lastModifiedBy>
  <cp:revision>40</cp:revision>
  <dcterms:created xsi:type="dcterms:W3CDTF">2016-08-22T12:38:31Z</dcterms:created>
  <dcterms:modified xsi:type="dcterms:W3CDTF">2016-08-29T18:03:17Z</dcterms:modified>
</cp:coreProperties>
</file>