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72" d="100"/>
          <a:sy n="72" d="100"/>
        </p:scale>
        <p:origin x="-13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8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512" y="1196752"/>
            <a:ext cx="8784976" cy="43200"/>
          </a:xfrm>
          <a:prstGeom prst="ellipse">
            <a:avLst/>
          </a:prstGeom>
          <a:gradFill flip="none" rotWithShape="1">
            <a:gsLst>
              <a:gs pos="0">
                <a:srgbClr val="E5F5FF">
                  <a:alpha val="90000"/>
                </a:srgbClr>
              </a:gs>
              <a:gs pos="50000">
                <a:srgbClr val="0033CC"/>
              </a:gs>
              <a:gs pos="100000">
                <a:srgbClr val="E5F5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7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1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0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0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33375"/>
            <a:ext cx="8229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88" y="6669088"/>
            <a:ext cx="3044825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59113" y="6669088"/>
            <a:ext cx="3046412" cy="187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19813" y="6669088"/>
            <a:ext cx="3009900" cy="1873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F2F2F2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669088"/>
            <a:ext cx="3059113" cy="188912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9113" y="6669088"/>
            <a:ext cx="3060700" cy="188912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9813" y="6669088"/>
            <a:ext cx="3024187" cy="188912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9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  <a:endParaRPr lang="zh-CN" altLang="en-US" sz="5400" dirty="0">
              <a:solidFill>
                <a:schemeClr val="tx2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356992"/>
            <a:ext cx="6400800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Decision Tree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1960" y="6228020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重庆大学软件信息服务工程实验室     余俊良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6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49313"/>
          </a:xfrm>
        </p:spPr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推导条件熵的定义式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7450" y="1700213"/>
          <a:ext cx="6192838" cy="450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3111500" imgH="2260600" progId="Equation.3">
                  <p:embed/>
                </p:oleObj>
              </mc:Choice>
              <mc:Fallback>
                <p:oleObj r:id="rId3" imgW="3111500" imgH="226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6192838" cy="450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75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什么是决策树？</a:t>
            </a:r>
            <a:endParaRPr lang="en-US" altLang="zh-CN" dirty="0"/>
          </a:p>
          <a:p>
            <a:r>
              <a:rPr lang="zh-CN" altLang="en-US" dirty="0" smtClean="0"/>
              <a:t>分类</a:t>
            </a:r>
            <a:r>
              <a:rPr lang="zh-CN" altLang="en-US" dirty="0"/>
              <a:t>决策树模型是一种描述对实例进行分类的树形结构。决策树由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有向边</a:t>
            </a:r>
            <a:r>
              <a:rPr lang="zh-CN" altLang="en-US" dirty="0"/>
              <a:t>组成。结点有两种类型：</a:t>
            </a:r>
            <a:r>
              <a:rPr lang="zh-CN" altLang="en-US" dirty="0">
                <a:solidFill>
                  <a:srgbClr val="FF0000"/>
                </a:solidFill>
              </a:rPr>
              <a:t>内部结点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叶节点</a:t>
            </a:r>
            <a:r>
              <a:rPr lang="zh-CN" altLang="en-US" dirty="0"/>
              <a:t>。内部结点表示一个特征或属性，叶节点表示一个类。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1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什么是决策树？</a:t>
            </a:r>
            <a:endParaRPr lang="en-US" altLang="zh-CN" dirty="0"/>
          </a:p>
          <a:p>
            <a:r>
              <a:rPr lang="zh-CN" altLang="en-US" dirty="0" smtClean="0"/>
              <a:t>分类</a:t>
            </a:r>
            <a:r>
              <a:rPr lang="zh-CN" altLang="en-US" dirty="0"/>
              <a:t>决策树模型是一种描述对实例进行分类的树形结构。决策树由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有向边</a:t>
            </a:r>
            <a:r>
              <a:rPr lang="zh-CN" altLang="en-US" dirty="0"/>
              <a:t>组成。结点有两种类型：</a:t>
            </a:r>
            <a:r>
              <a:rPr lang="zh-CN" altLang="en-US" dirty="0">
                <a:solidFill>
                  <a:srgbClr val="FF0000"/>
                </a:solidFill>
              </a:rPr>
              <a:t>内部结点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叶节点</a:t>
            </a:r>
            <a:r>
              <a:rPr lang="zh-CN" altLang="en-US" dirty="0"/>
              <a:t>。内部结点表示一个特征或属性，叶节点表示一个类。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0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0768"/>
            <a:ext cx="5184576" cy="523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15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决策树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if-then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由决策树的根结点到叶结点的</a:t>
            </a:r>
            <a:r>
              <a:rPr lang="zh-CN" altLang="en-US" dirty="0">
                <a:solidFill>
                  <a:srgbClr val="00B050"/>
                </a:solidFill>
              </a:rPr>
              <a:t>每一条路径构建一条规则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路径上内部结点的特征对应着规则的条件，而</a:t>
            </a:r>
            <a:r>
              <a:rPr lang="zh-CN" altLang="en-US" dirty="0">
                <a:solidFill>
                  <a:srgbClr val="00B050"/>
                </a:solidFill>
              </a:rPr>
              <a:t>叶结点的类对应着规则的结论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If-then</a:t>
            </a:r>
            <a:r>
              <a:rPr lang="zh-CN" altLang="en-US" dirty="0"/>
              <a:t>规则集合的一重要性质：</a:t>
            </a:r>
            <a:r>
              <a:rPr lang="zh-CN" altLang="en-US" dirty="0">
                <a:solidFill>
                  <a:srgbClr val="C00000"/>
                </a:solidFill>
              </a:rPr>
              <a:t>互斥并且完备</a:t>
            </a:r>
          </a:p>
        </p:txBody>
      </p:sp>
    </p:spTree>
    <p:extLst>
      <p:ext uri="{BB962C8B-B14F-4D97-AF65-F5344CB8AC3E}">
        <p14:creationId xmlns:p14="http://schemas.microsoft.com/office/powerpoint/2010/main" val="42044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决策树与条件概率分布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决策树</a:t>
            </a:r>
            <a:r>
              <a:rPr lang="zh-CN" altLang="en-US" dirty="0" smtClean="0"/>
              <a:t>将</a:t>
            </a:r>
            <a:r>
              <a:rPr lang="zh-CN" altLang="en-US" dirty="0"/>
              <a:t>特征空间划分为</a:t>
            </a:r>
            <a:r>
              <a:rPr lang="zh-CN" altLang="en-US" dirty="0">
                <a:solidFill>
                  <a:srgbClr val="C00000"/>
                </a:solidFill>
              </a:rPr>
              <a:t>互不相交</a:t>
            </a:r>
            <a:r>
              <a:rPr lang="zh-CN" altLang="en-US" dirty="0"/>
              <a:t>的单元或区域，并在</a:t>
            </a:r>
            <a:r>
              <a:rPr lang="zh-CN" altLang="en-US" dirty="0">
                <a:solidFill>
                  <a:srgbClr val="C00000"/>
                </a:solidFill>
              </a:rPr>
              <a:t>每个单元定义一个类的概率分布</a:t>
            </a:r>
            <a:r>
              <a:rPr lang="zh-CN" altLang="en-US" dirty="0"/>
              <a:t>就构成了一个条件概率分布</a:t>
            </a:r>
            <a:r>
              <a:rPr lang="zh-CN" altLang="en-US" dirty="0" smtClean="0"/>
              <a:t>。各</a:t>
            </a:r>
            <a:r>
              <a:rPr lang="zh-CN" altLang="en-US" dirty="0"/>
              <a:t>叶结点</a:t>
            </a:r>
            <a:r>
              <a:rPr lang="en-US" altLang="zh-CN" dirty="0"/>
              <a:t>(</a:t>
            </a:r>
            <a:r>
              <a:rPr lang="zh-CN" altLang="en-US" dirty="0"/>
              <a:t>单元</a:t>
            </a:r>
            <a:r>
              <a:rPr lang="en-US" altLang="zh-CN" dirty="0"/>
              <a:t>)</a:t>
            </a:r>
            <a:r>
              <a:rPr lang="zh-CN" altLang="en-US" dirty="0"/>
              <a:t>上的条件概率往往偏向某一个类，即属于某一类的概率较大，决策树分类时将该结点的实例强行分到条件概率大的那一类去。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决策树与条件概率分布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20" y="1252030"/>
            <a:ext cx="6867872" cy="541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5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决策树学习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假设给定训练数据集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D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),…,(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)}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其中，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输入实例，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为特征个数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类标记，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为样本容量。</a:t>
                </a:r>
                <a:endParaRPr lang="en-US" altLang="zh-CN" dirty="0"/>
              </a:p>
              <a:p>
                <a:r>
                  <a:rPr lang="zh-CN" altLang="en-US" b="1" dirty="0"/>
                  <a:t>学习目标</a:t>
                </a:r>
                <a:r>
                  <a:rPr lang="zh-CN" altLang="en-US" dirty="0"/>
                  <a:t>：根据给定的训练数据集构建一个决策树模型，使它能够对实例进行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正确的分类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b="1" dirty="0"/>
                  <a:t>决策树学习本质</a:t>
                </a:r>
                <a:r>
                  <a:rPr lang="zh-CN" altLang="en-US" dirty="0"/>
                  <a:t>：从训练数据集中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归纳出一组分类规则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1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决策树学习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目标：我们需要的是一个</a:t>
            </a:r>
            <a:r>
              <a:rPr lang="zh-CN" altLang="en-US" dirty="0">
                <a:solidFill>
                  <a:srgbClr val="FF0000"/>
                </a:solidFill>
              </a:rPr>
              <a:t>与训练数据矛盾较小</a:t>
            </a:r>
            <a:r>
              <a:rPr lang="zh-CN" altLang="en-US" dirty="0"/>
              <a:t>的决策树，同时</a:t>
            </a:r>
            <a:r>
              <a:rPr lang="zh-CN" altLang="en-US" dirty="0">
                <a:solidFill>
                  <a:srgbClr val="FF0000"/>
                </a:solidFill>
              </a:rPr>
              <a:t>具有很好的泛化能力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决策树学习的损失函数</a:t>
            </a:r>
            <a:r>
              <a:rPr lang="zh-CN" altLang="en-US" dirty="0">
                <a:sym typeface="Wingdings" panose="05000000000000000000" pitchFamily="2" charset="2"/>
              </a:rPr>
              <a:t>：（通常是）</a:t>
            </a:r>
            <a:r>
              <a:rPr lang="zh-CN" altLang="en-US" dirty="0">
                <a:solidFill>
                  <a:srgbClr val="00B050"/>
                </a:solidFill>
              </a:rPr>
              <a:t>正则化的极大似然函数</a:t>
            </a:r>
            <a:r>
              <a:rPr lang="zh-CN" altLang="en-US" dirty="0"/>
              <a:t>。但是基于损失函数找到全局最优决策树是</a:t>
            </a:r>
            <a:r>
              <a:rPr lang="en-US" altLang="zh-CN" dirty="0"/>
              <a:t>NP-</a:t>
            </a:r>
            <a:r>
              <a:rPr lang="zh-CN" altLang="en-US" dirty="0"/>
              <a:t>完全问题。</a:t>
            </a:r>
            <a:endParaRPr lang="en-US" altLang="zh-CN" dirty="0"/>
          </a:p>
          <a:p>
            <a:r>
              <a:rPr lang="zh-CN" altLang="en-US" dirty="0"/>
              <a:t>现实中决策树学习通常采用启发式方法，即局部最优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具体做法：每次选择</a:t>
            </a:r>
            <a:r>
              <a:rPr lang="en-US" altLang="zh-CN" dirty="0"/>
              <a:t>feature</a:t>
            </a:r>
            <a:r>
              <a:rPr lang="zh-CN" altLang="en-US" dirty="0"/>
              <a:t>时，都挑选择当前条件下最优的那个</a:t>
            </a:r>
            <a:r>
              <a:rPr lang="en-US" altLang="zh-CN" dirty="0"/>
              <a:t>feature</a:t>
            </a:r>
            <a:r>
              <a:rPr lang="zh-CN" altLang="en-US" dirty="0"/>
              <a:t>作为划分规则，即局部最优的</a:t>
            </a:r>
            <a:r>
              <a:rPr lang="en-US" altLang="zh-CN" dirty="0"/>
              <a:t>feature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9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特征选择在于选取对训练数据</a:t>
            </a:r>
            <a:r>
              <a:rPr lang="zh-CN" altLang="en-US" dirty="0">
                <a:solidFill>
                  <a:srgbClr val="FF0000"/>
                </a:solidFill>
              </a:rPr>
              <a:t>具有分类能力</a:t>
            </a:r>
            <a:r>
              <a:rPr lang="zh-CN" altLang="en-US" dirty="0"/>
              <a:t>的特征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如何判断一个特征对于当前数据集的分类效果？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也即确定选择特征的准则。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4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内容提要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3200" dirty="0" smtClean="0"/>
              <a:t>信息熵</a:t>
            </a:r>
            <a:endParaRPr lang="zh-CN" altLang="zh-CN" sz="3200" dirty="0"/>
          </a:p>
          <a:p>
            <a:pPr lvl="1">
              <a:lnSpc>
                <a:spcPct val="90000"/>
              </a:lnSpc>
            </a:pPr>
            <a:r>
              <a:rPr lang="zh-CN" altLang="zh-CN" sz="2800" dirty="0"/>
              <a:t>熵、联合熵、条件熵、</a:t>
            </a:r>
            <a:r>
              <a:rPr lang="zh-CN" altLang="zh-CN" sz="2800" dirty="0" smtClean="0"/>
              <a:t>互信息</a:t>
            </a:r>
            <a:r>
              <a:rPr lang="zh-CN" altLang="en-US" sz="2800" dirty="0" smtClean="0"/>
              <a:t>（信息增益）</a:t>
            </a:r>
            <a:endParaRPr lang="zh-CN" altLang="zh-CN" sz="2800" dirty="0"/>
          </a:p>
          <a:p>
            <a:pPr>
              <a:lnSpc>
                <a:spcPct val="90000"/>
              </a:lnSpc>
            </a:pPr>
            <a:r>
              <a:rPr lang="zh-CN" altLang="zh-CN" sz="3200" dirty="0"/>
              <a:t>决策树学习算法</a:t>
            </a:r>
          </a:p>
          <a:p>
            <a:pPr lvl="1">
              <a:lnSpc>
                <a:spcPct val="90000"/>
              </a:lnSpc>
            </a:pPr>
            <a:r>
              <a:rPr lang="zh-CN" altLang="zh-CN" sz="2800" dirty="0"/>
              <a:t>信息增益</a:t>
            </a:r>
          </a:p>
          <a:p>
            <a:pPr lvl="1">
              <a:lnSpc>
                <a:spcPct val="90000"/>
              </a:lnSpc>
            </a:pPr>
            <a:r>
              <a:rPr lang="zh-CN" altLang="zh-CN" sz="2800" dirty="0"/>
              <a:t>ID3、C4.5、CART</a:t>
            </a:r>
          </a:p>
          <a:p>
            <a:pPr>
              <a:lnSpc>
                <a:spcPct val="90000"/>
              </a:lnSpc>
            </a:pPr>
            <a:r>
              <a:rPr lang="zh-CN" altLang="zh-CN" sz="3200" dirty="0"/>
              <a:t>Bagging与随机森林的思想</a:t>
            </a:r>
          </a:p>
          <a:p>
            <a:pPr lvl="1">
              <a:lnSpc>
                <a:spcPct val="90000"/>
              </a:lnSpc>
            </a:pPr>
            <a:r>
              <a:rPr lang="zh-CN" altLang="zh-CN" sz="2800" dirty="0"/>
              <a:t>投票机制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35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特征选择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75043"/>
              </p:ext>
            </p:extLst>
          </p:nvPr>
        </p:nvGraphicFramePr>
        <p:xfrm>
          <a:off x="3275856" y="1700808"/>
          <a:ext cx="5651412" cy="476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02"/>
                <a:gridCol w="941902"/>
                <a:gridCol w="941902"/>
                <a:gridCol w="941902"/>
                <a:gridCol w="941902"/>
                <a:gridCol w="941902"/>
              </a:tblGrid>
              <a:tr h="496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ID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中年</a:t>
                      </a:r>
                      <a:endParaRPr lang="zh-CN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400" dirty="0">
                        <a:solidFill>
                          <a:schemeClr val="accent5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</a:tr>
              <a:tr h="283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0933" marR="70933" marT="35467" marB="354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否</a:t>
                      </a:r>
                      <a:endParaRPr lang="zh-CN" altLang="en-US" sz="1400" dirty="0"/>
                    </a:p>
                  </a:txBody>
                  <a:tcPr marL="70933" marR="70933" marT="35467" marB="35467"/>
                </a:tc>
              </a:tr>
            </a:tbl>
          </a:graphicData>
        </a:graphic>
      </p:graphicFrame>
      <p:sp>
        <p:nvSpPr>
          <p:cNvPr id="6" name="文本框 4"/>
          <p:cNvSpPr txBox="1"/>
          <p:nvPr/>
        </p:nvSpPr>
        <p:spPr>
          <a:xfrm>
            <a:off x="250368" y="1700808"/>
            <a:ext cx="27827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右表是一个由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个样本组成的贷款申请训练数据。数据包括贷款申请人的四个特征。表的最后一列是类别，是否同意贷款，取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个值：是、否。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希望通过所给的训练数据学习一个贷款申请的决策树，用以对未来的贷款申请进行分类。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特征选择</a:t>
            </a:r>
            <a:r>
              <a:rPr lang="zh-CN" altLang="en-US" dirty="0" smtClean="0"/>
              <a:t>是决定用哪个特征来划分特征空间。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信息增益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信息增益表示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得知特征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的信息而使得类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的信息不确定性减少的程度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特征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对训练数据集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的信息增益</a:t>
                </a:r>
                <a:r>
                  <a:rPr lang="en-US" altLang="zh-CN" dirty="0"/>
                  <a:t>g(D,A),</a:t>
                </a:r>
                <a:r>
                  <a:rPr lang="zh-CN" altLang="en-US" dirty="0"/>
                  <a:t>定义为集合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的经验熵</a:t>
                </a:r>
                <a:r>
                  <a:rPr lang="en-US" altLang="zh-CN" dirty="0"/>
                  <a:t>H(D)</a:t>
                </a:r>
                <a:r>
                  <a:rPr lang="zh-CN" altLang="en-US" dirty="0"/>
                  <a:t>与特征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给定条件下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的经验条件熵</a:t>
                </a:r>
                <a:r>
                  <a:rPr lang="en-US" altLang="zh-CN" dirty="0"/>
                  <a:t>H(D|A)</a:t>
                </a:r>
                <a:r>
                  <a:rPr lang="zh-CN" altLang="en-US" dirty="0"/>
                  <a:t>之差，即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根据信息增益准则的特征选择方法是：对训练数据集（或子集）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，计算其每个特征的信息增益，并比较它们的大小，选择信息增益最大的特征。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412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信息增益算法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574881" cy="28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9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信息增益算法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输入：训练数据集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和特征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r>
                  <a:rPr lang="zh-CN" altLang="en-US" sz="2400" dirty="0"/>
                  <a:t>输出：特征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对训练数据集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的信息增益</a:t>
                </a:r>
                <a:r>
                  <a:rPr lang="en-US" altLang="zh-CN" sz="2400" dirty="0"/>
                  <a:t>g(D,A).</a:t>
                </a:r>
              </a:p>
              <a:p>
                <a:r>
                  <a:rPr lang="en-US" altLang="zh-CN" sz="2400" dirty="0"/>
                  <a:t>(1) </a:t>
                </a:r>
                <a:r>
                  <a:rPr lang="zh-CN" altLang="en-US" sz="2400" dirty="0"/>
                  <a:t>计算数据集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的经验熵</a:t>
                </a:r>
                <a:r>
                  <a:rPr lang="en-US" altLang="zh-CN" sz="2400" dirty="0"/>
                  <a:t>H(D)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(2)</a:t>
                </a:r>
                <a:r>
                  <a:rPr lang="zh-CN" altLang="en-US" sz="2400" dirty="0"/>
                  <a:t>计算特征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对数据集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的经验条件熵</a:t>
                </a:r>
                <a:r>
                  <a:rPr lang="en-US" altLang="zh-CN" sz="2400" dirty="0"/>
                  <a:t>H(D|A)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/>
                      </a:rPr>
                      <m:t>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(3)</a:t>
                </a:r>
                <a:r>
                  <a:rPr lang="zh-CN" altLang="en-US" sz="2400" dirty="0"/>
                  <a:t>计算信息增益 </a:t>
                </a:r>
                <a:r>
                  <a:rPr lang="en-US" altLang="zh-CN" sz="2400" dirty="0"/>
                  <a:t>g(D,A)=H(D)-H(D|A)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信息增益算法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1438"/>
                <a:ext cx="3898776" cy="51831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对表所</a:t>
                </a:r>
                <a:r>
                  <a:rPr lang="zh-CN" altLang="en-US" sz="2000" dirty="0"/>
                  <a:t>给的训练数据集</a:t>
                </a:r>
                <a:r>
                  <a:rPr lang="en-US" altLang="zh-CN" sz="2000" dirty="0"/>
                  <a:t>D</a:t>
                </a:r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根据</a:t>
                </a:r>
                <a:r>
                  <a:rPr lang="zh-CN" altLang="en-US" sz="2000" dirty="0"/>
                  <a:t>信息增益准则选择最优特征</a:t>
                </a:r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这里分别以</a:t>
                </a:r>
                <a:r>
                  <a:rPr lang="en-US" altLang="zh-CN" sz="2000" dirty="0"/>
                  <a:t>A1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A4</a:t>
                </a:r>
                <a:r>
                  <a:rPr lang="zh-CN" altLang="en-US" sz="2000" dirty="0"/>
                  <a:t>依次表示这四个特性。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1800" dirty="0" smtClean="0"/>
                  <a:t>同理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sz="1800" dirty="0" smtClean="0"/>
                  <a:t> 0.324</a:t>
                </a:r>
                <a:endParaRPr lang="en-US" altLang="zh-CN" sz="1800" baseline="-25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.420    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=0.363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1438"/>
                <a:ext cx="3898776" cy="5183187"/>
              </a:xfrm>
              <a:blipFill rotWithShape="1">
                <a:blip r:embed="rId2"/>
                <a:stretch>
                  <a:fillRect l="-1563" t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031380"/>
              </p:ext>
            </p:extLst>
          </p:nvPr>
        </p:nvGraphicFramePr>
        <p:xfrm>
          <a:off x="4788024" y="1628800"/>
          <a:ext cx="4198662" cy="353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77"/>
                <a:gridCol w="699777"/>
                <a:gridCol w="699777"/>
                <a:gridCol w="699777"/>
                <a:gridCol w="699777"/>
                <a:gridCol w="699777"/>
              </a:tblGrid>
              <a:tr h="369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ID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年龄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有工作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有自己的房子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信贷情况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bg1"/>
                          </a:solidFill>
                        </a:rPr>
                        <a:t>类别</a:t>
                      </a:r>
                      <a:endParaRPr lang="zh-CN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2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青年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6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中年</a:t>
                      </a:r>
                      <a:endParaRPr lang="zh-CN" alt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中年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13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5"/>
                          </a:solidFill>
                        </a:rPr>
                        <a:t>好</a:t>
                      </a:r>
                      <a:endParaRPr lang="zh-CN" altLang="en-US" sz="1000" dirty="0">
                        <a:solidFill>
                          <a:schemeClr val="accent5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14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非常好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是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</a:tr>
              <a:tr h="211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15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老年</a:t>
                      </a:r>
                      <a:endParaRPr lang="zh-CN" alt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52699" marR="52699" marT="26350" marB="26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否</a:t>
                      </a:r>
                      <a:endParaRPr lang="zh-CN" altLang="en-US" sz="1000" dirty="0"/>
                    </a:p>
                  </a:txBody>
                  <a:tcPr marL="52699" marR="52699" marT="26350" marB="2635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25939"/>
            <a:ext cx="3686175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645024"/>
            <a:ext cx="43053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决策树的生成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341438"/>
                <a:ext cx="8208912" cy="51831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 smtClean="0"/>
                  <a:t>ID3</a:t>
                </a:r>
                <a:r>
                  <a:rPr lang="zh-CN" altLang="en-US" sz="1800" dirty="0" smtClean="0"/>
                  <a:t>算法：</a:t>
                </a:r>
                <a:endParaRPr lang="en-US" altLang="zh-CN" sz="1800" dirty="0" smtClean="0"/>
              </a:p>
              <a:p>
                <a:r>
                  <a:rPr lang="zh-CN" altLang="en-US" sz="1800" dirty="0"/>
                  <a:t>输入：训练数据集</a:t>
                </a:r>
                <a:r>
                  <a:rPr lang="en-US" altLang="zh-CN" sz="1800" dirty="0"/>
                  <a:t>D,</a:t>
                </a:r>
                <a:r>
                  <a:rPr lang="zh-CN" altLang="en-US" sz="1800" dirty="0"/>
                  <a:t>特征集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，阈值</a:t>
                </a:r>
                <a:r>
                  <a:rPr lang="el-GR" altLang="zh-CN" sz="1800" dirty="0"/>
                  <a:t>ε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r>
                  <a:rPr lang="zh-CN" altLang="en-US" sz="1800" dirty="0"/>
                  <a:t>输出：决策树</a:t>
                </a:r>
                <a:r>
                  <a:rPr lang="en-US" altLang="zh-CN" sz="1800" dirty="0"/>
                  <a:t>T.</a:t>
                </a:r>
              </a:p>
              <a:p>
                <a:r>
                  <a:rPr lang="zh-CN" altLang="en-US" sz="1800" dirty="0"/>
                  <a:t>（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）若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中所有实例属于同一类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en-US" altLang="zh-CN" sz="1800" dirty="0"/>
                  <a:t>T</a:t>
                </a:r>
                <a:r>
                  <a:rPr lang="zh-CN" altLang="en-US" sz="1800" dirty="0"/>
                  <a:t>为单结点树，并将类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作为该结点的类标记，返回</a:t>
                </a:r>
                <a:r>
                  <a:rPr lang="en-US" altLang="zh-CN" sz="1800" dirty="0"/>
                  <a:t>T;</a:t>
                </a:r>
              </a:p>
              <a:p>
                <a:r>
                  <a:rPr lang="zh-CN" altLang="en-US" sz="1800" dirty="0"/>
                  <a:t>（</a:t>
                </a:r>
                <a:r>
                  <a:rPr lang="en-US" altLang="zh-CN" sz="1800" dirty="0"/>
                  <a:t>2</a:t>
                </a:r>
                <a:r>
                  <a:rPr lang="zh-CN" altLang="en-US" sz="1800" dirty="0"/>
                  <a:t>）若</a:t>
                </a:r>
                <a:r>
                  <a:rPr lang="en-US" altLang="zh-CN" sz="1800" dirty="0"/>
                  <a:t>A=Ø</a:t>
                </a:r>
                <a:r>
                  <a:rPr lang="zh-CN" altLang="en-US" sz="1800" dirty="0"/>
                  <a:t>，则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为单结点树，并将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中实例数最大的类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作为</m:t>
                    </m:r>
                  </m:oMath>
                </a14:m>
                <a:r>
                  <a:rPr lang="zh-CN" altLang="en-US" sz="1800" dirty="0"/>
                  <a:t>该结点的类标记，返回</a:t>
                </a:r>
                <a:r>
                  <a:rPr lang="en-US" altLang="zh-CN" sz="1800" dirty="0"/>
                  <a:t>T;</a:t>
                </a:r>
              </a:p>
              <a:p>
                <a:r>
                  <a:rPr lang="zh-CN" altLang="en-US" sz="1800" dirty="0"/>
                  <a:t>（</a:t>
                </a:r>
                <a:r>
                  <a:rPr lang="en-US" altLang="zh-CN" sz="1800" dirty="0"/>
                  <a:t>3</a:t>
                </a:r>
                <a:r>
                  <a:rPr lang="zh-CN" altLang="en-US" sz="1800" dirty="0"/>
                  <a:t>）否则，计算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中各特征对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的信息增益，选择信息增益最大的特征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1800" dirty="0"/>
                  <a:t>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）如果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信息增益小于阈值</a:t>
                </a:r>
                <a:r>
                  <a:rPr lang="el-GR" altLang="zh-CN" sz="1800" dirty="0"/>
                  <a:t>ε</a:t>
                </a:r>
                <a:r>
                  <a:rPr lang="zh-CN" altLang="en-US" sz="1800" dirty="0"/>
                  <a:t>，则置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为单结点树，并将</a:t>
                </a:r>
                <a:r>
                  <a:rPr lang="en-US" altLang="zh-CN" sz="1800" dirty="0"/>
                  <a:t>D</a:t>
                </a:r>
                <a:r>
                  <a:rPr lang="zh-CN" altLang="en-US" sz="1800" dirty="0"/>
                  <a:t>中实例数最大的类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/>
                  <a:t>作为该结点的类标记，返回</a:t>
                </a:r>
                <a:r>
                  <a:rPr lang="en-US" altLang="zh-CN" sz="1800" dirty="0"/>
                  <a:t>T;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5</a:t>
                </a:r>
                <a:r>
                  <a:rPr lang="zh-CN" altLang="en-US" sz="1800" dirty="0"/>
                  <a:t>）否则，对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1800" dirty="0"/>
                  <a:t>的每一个可能值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依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en-US" altLang="zh-CN" sz="1800" dirty="0"/>
                  <a:t>D</a:t>
                </a:r>
                <a:r>
                  <a:rPr lang="zh-CN" altLang="en-US" sz="1800" dirty="0"/>
                  <a:t>分割为若干个非空子集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将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1800" dirty="0"/>
                  <a:t>实例数最大的类作为标记，构建子结点，由结点及其子结点构成树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，返回</a:t>
                </a:r>
                <a:r>
                  <a:rPr lang="en-US" altLang="zh-CN" sz="1800" dirty="0"/>
                  <a:t>T;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（</a:t>
                </a:r>
                <a:r>
                  <a:rPr lang="en-US" altLang="zh-CN" sz="1800" dirty="0"/>
                  <a:t>6</a:t>
                </a:r>
                <a:r>
                  <a:rPr lang="zh-CN" altLang="en-US" sz="1800" dirty="0"/>
                  <a:t>）对第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个子结点，以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为训练集，以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800" dirty="0"/>
                  <a:t>为特征集，递归地调用步</a:t>
                </a:r>
                <a:r>
                  <a:rPr lang="en-US" altLang="zh-CN" sz="1800" dirty="0"/>
                  <a:t>(1)~(5),</a:t>
                </a:r>
                <a:r>
                  <a:rPr lang="zh-CN" altLang="en-US" sz="1800" dirty="0"/>
                  <a:t>得到子树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返回</m:t>
                    </m:r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1800" dirty="0"/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1438"/>
                <a:ext cx="8208912" cy="5183187"/>
              </a:xfrm>
              <a:blipFill rotWithShape="1">
                <a:blip r:embed="rId2"/>
                <a:stretch>
                  <a:fillRect l="-669" t="-941" r="-223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5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决策树的生成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1438"/>
            <a:ext cx="8208912" cy="5183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/>
              <a:t>对</a:t>
            </a:r>
            <a:r>
              <a:rPr lang="zh-CN" altLang="en-US" sz="1800" dirty="0"/>
              <a:t>上</a:t>
            </a:r>
            <a:r>
              <a:rPr lang="zh-CN" altLang="en-US" sz="1800" dirty="0" smtClean="0"/>
              <a:t>表的</a:t>
            </a:r>
            <a:r>
              <a:rPr lang="zh-CN" altLang="en-US" sz="1800" dirty="0"/>
              <a:t>训练数据集，利用</a:t>
            </a:r>
            <a:r>
              <a:rPr lang="en-US" altLang="zh-CN" sz="1800" dirty="0"/>
              <a:t>ID3</a:t>
            </a:r>
            <a:r>
              <a:rPr lang="zh-CN" altLang="en-US" sz="1800" dirty="0"/>
              <a:t>算法建立决策树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329800"/>
              </p:ext>
            </p:extLst>
          </p:nvPr>
        </p:nvGraphicFramePr>
        <p:xfrm>
          <a:off x="5292080" y="2907788"/>
          <a:ext cx="3550517" cy="347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42"/>
                <a:gridCol w="633039"/>
                <a:gridCol w="815647"/>
                <a:gridCol w="969886"/>
                <a:gridCol w="710103"/>
              </a:tblGrid>
              <a:tr h="316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年龄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有工作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信贷情况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青年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青年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青年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5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青年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6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7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13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老年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14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老年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非常好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79130" marR="79130" marT="39565" marB="39565"/>
                </a:tc>
              </a:tr>
              <a:tr h="32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15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老年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79130" marR="79130" marT="39565" marB="39565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21219" y="1700808"/>
            <a:ext cx="2064327" cy="443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有自己的房子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sz="1200" dirty="0" smtClean="0"/>
              <a:t>3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17305" y="2064545"/>
            <a:ext cx="1274618" cy="609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96991"/>
              </p:ext>
            </p:extLst>
          </p:nvPr>
        </p:nvGraphicFramePr>
        <p:xfrm>
          <a:off x="655753" y="2780928"/>
          <a:ext cx="3340183" cy="252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37"/>
                <a:gridCol w="646094"/>
                <a:gridCol w="828951"/>
                <a:gridCol w="1011806"/>
                <a:gridCol w="390095"/>
              </a:tblGrid>
              <a:tr h="563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ID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年龄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有工作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信贷情况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类别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青年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一般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8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9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非常好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10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中年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非常好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11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老年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否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非常好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  <a:tr h="326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12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老年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好</a:t>
                      </a:r>
                      <a:endParaRPr lang="zh-CN" altLang="en-US" sz="1600" dirty="0"/>
                    </a:p>
                  </a:txBody>
                  <a:tcPr marL="80457" marR="80457" marT="40228" marB="402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是</a:t>
                      </a:r>
                      <a:endParaRPr lang="zh-CN" altLang="en-US" sz="1600" dirty="0"/>
                    </a:p>
                  </a:txBody>
                  <a:tcPr marL="80457" marR="80457" marT="40228" marB="40228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4953382" y="2064545"/>
            <a:ext cx="2106850" cy="72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3"/>
          <p:cNvSpPr txBox="1"/>
          <p:nvPr/>
        </p:nvSpPr>
        <p:spPr>
          <a:xfrm>
            <a:off x="3921219" y="2264898"/>
            <a:ext cx="53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是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5641047" y="225373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702573" y="5445224"/>
            <a:ext cx="181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本框 16"/>
          <p:cNvSpPr txBox="1"/>
          <p:nvPr/>
        </p:nvSpPr>
        <p:spPr>
          <a:xfrm>
            <a:off x="7157280" y="6350169"/>
            <a:ext cx="1814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决策树的生成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341438"/>
                <a:ext cx="8208912" cy="51831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需</m:t>
                    </m:r>
                  </m:oMath>
                </a14:m>
                <a:r>
                  <a:rPr lang="zh-CN" altLang="en-US" dirty="0"/>
                  <a:t>从特征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年龄），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（有工作</m:t>
                    </m:r>
                  </m:oMath>
                </a14:m>
                <a:r>
                  <a:rPr lang="zh-CN" altLang="en-US" dirty="0"/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（信贷情况</m:t>
                    </m:r>
                  </m:oMath>
                </a14:m>
                <a:r>
                  <a:rPr lang="zh-CN" altLang="en-US" dirty="0"/>
                  <a:t>）中选择新的特征，计算各个特征的信息增益：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)=0.918-0.667=0.251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)=0.918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)-H(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)=0.474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于是选择信息增益最大的特征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（有工作）作为结点的特征。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1438"/>
                <a:ext cx="8208912" cy="5183187"/>
              </a:xfrm>
              <a:blipFill rotWithShape="1">
                <a:blip r:embed="rId2"/>
                <a:stretch>
                  <a:fillRect l="-1560"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决策树的生成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053880" y="2046456"/>
            <a:ext cx="1315329" cy="42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09223" y="2468487"/>
            <a:ext cx="485335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13866" y="2064376"/>
            <a:ext cx="1512277" cy="42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5077848" y="2508225"/>
            <a:ext cx="393896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63346" y="1695656"/>
            <a:ext cx="393896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11"/>
          <p:cNvSpPr txBox="1"/>
          <p:nvPr/>
        </p:nvSpPr>
        <p:spPr>
          <a:xfrm>
            <a:off x="4098385" y="1609356"/>
            <a:ext cx="161309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有自己的房子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2583762" y="2033564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2" name="文本框 13"/>
          <p:cNvSpPr txBox="1"/>
          <p:nvPr/>
        </p:nvSpPr>
        <p:spPr>
          <a:xfrm>
            <a:off x="4254302" y="2075374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740875" y="2915189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406995" y="2878449"/>
            <a:ext cx="657665" cy="432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9"/>
          <p:cNvSpPr txBox="1"/>
          <p:nvPr/>
        </p:nvSpPr>
        <p:spPr>
          <a:xfrm>
            <a:off x="4497555" y="2818663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6" name="文本框 21"/>
          <p:cNvSpPr txBox="1"/>
          <p:nvPr/>
        </p:nvSpPr>
        <p:spPr>
          <a:xfrm>
            <a:off x="5433643" y="2954714"/>
            <a:ext cx="5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457674" y="2911724"/>
            <a:ext cx="626014" cy="43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7"/>
          <p:cNvSpPr txBox="1"/>
          <p:nvPr/>
        </p:nvSpPr>
        <p:spPr>
          <a:xfrm>
            <a:off x="5597766" y="2468487"/>
            <a:ext cx="116058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有工作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49091"/>
              </p:ext>
            </p:extLst>
          </p:nvPr>
        </p:nvGraphicFramePr>
        <p:xfrm>
          <a:off x="2014019" y="3325658"/>
          <a:ext cx="3249639" cy="1548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570"/>
                <a:gridCol w="769102"/>
                <a:gridCol w="1217650"/>
                <a:gridCol w="6893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5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非常好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是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29"/>
          <p:cNvSpPr txBox="1"/>
          <p:nvPr/>
        </p:nvSpPr>
        <p:spPr>
          <a:xfrm>
            <a:off x="3091372" y="4997995"/>
            <a:ext cx="100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39525"/>
              </p:ext>
            </p:extLst>
          </p:nvPr>
        </p:nvGraphicFramePr>
        <p:xfrm>
          <a:off x="5433643" y="3431120"/>
          <a:ext cx="31300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58"/>
                <a:gridCol w="786361"/>
                <a:gridCol w="1138932"/>
                <a:gridCol w="663709"/>
              </a:tblGrid>
              <a:tr h="202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信贷情况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青年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老年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文本框 31"/>
          <p:cNvSpPr txBox="1"/>
          <p:nvPr/>
        </p:nvSpPr>
        <p:spPr>
          <a:xfrm>
            <a:off x="6370320" y="6070601"/>
            <a:ext cx="10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表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信息增益比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12776"/>
                <a:ext cx="8424936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以信息增益作为划分训练数据集的特征，存在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偏向于选择取值较多的特征</a:t>
                </a:r>
                <a:r>
                  <a:rPr lang="zh-CN" altLang="en-US" dirty="0" smtClean="0"/>
                  <a:t>的问题。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5.3</a:t>
                </a:r>
                <a:r>
                  <a:rPr lang="zh-CN" altLang="en-US" dirty="0" smtClean="0"/>
                  <a:t>（信息增益比）特征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对训练数据集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的信息增益比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定义</m:t>
                    </m:r>
                  </m:oMath>
                </a14:m>
                <a:r>
                  <a:rPr lang="zh-CN" altLang="en-US" dirty="0" smtClean="0"/>
                  <a:t>为其信息增益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 smtClean="0"/>
                  <a:t>训练数据集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关于特征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的值的熵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之比</m:t>
                    </m:r>
                  </m:oMath>
                </a14:m>
                <a:r>
                  <a:rPr lang="zh-CN" altLang="en-US" dirty="0" smtClean="0"/>
                  <a:t>，即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8424936" cy="4351338"/>
              </a:xfrm>
              <a:blipFill rotWithShape="1">
                <a:blip r:embed="rId2"/>
                <a:stretch>
                  <a:fillRect l="-1302" t="-1401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熵的概念与性质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b="1" dirty="0" smtClean="0"/>
              <a:t>物理学</a:t>
            </a:r>
            <a:r>
              <a:rPr lang="zh-CN" altLang="en-US" b="1" dirty="0"/>
              <a:t>概念 </a:t>
            </a:r>
          </a:p>
          <a:p>
            <a:r>
              <a:rPr lang="en-US" altLang="zh-CN" sz="2400" b="1" dirty="0"/>
              <a:t>–</a:t>
            </a:r>
            <a:r>
              <a:rPr lang="zh-CN" altLang="en-US" sz="2400" b="1" dirty="0"/>
              <a:t>热力学</a:t>
            </a:r>
            <a:r>
              <a:rPr lang="en-US" altLang="zh-CN" sz="2400" b="1" dirty="0"/>
              <a:t>(thermodynamic) </a:t>
            </a:r>
          </a:p>
          <a:p>
            <a:pPr marL="109728" indent="0">
              <a:buNone/>
            </a:pPr>
            <a:r>
              <a:rPr lang="zh-CN" altLang="en-US" sz="2400" dirty="0"/>
              <a:t>体系的熵变等于可逆过程吸收或者耗散的热量除以它的绝对温度</a:t>
            </a:r>
            <a:r>
              <a:rPr lang="en-US" altLang="zh-CN" sz="2400" dirty="0"/>
              <a:t>——</a:t>
            </a:r>
            <a:r>
              <a:rPr lang="zh-CN" altLang="en-US" sz="2400" dirty="0"/>
              <a:t>热力学定律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Calusius</a:t>
            </a:r>
            <a:r>
              <a:rPr lang="en-US" altLang="zh-CN" sz="2400" dirty="0"/>
              <a:t>	1865) </a:t>
            </a:r>
          </a:p>
          <a:p>
            <a:r>
              <a:rPr lang="en-US" altLang="zh-CN" sz="2400" b="1" dirty="0"/>
              <a:t>–</a:t>
            </a:r>
            <a:r>
              <a:rPr lang="zh-CN" altLang="en-US" sz="2400" b="1" dirty="0"/>
              <a:t>统计力学</a:t>
            </a:r>
            <a:r>
              <a:rPr lang="en-US" altLang="zh-CN" sz="2400" b="1" dirty="0"/>
              <a:t>(statistical mechanics) </a:t>
            </a:r>
          </a:p>
          <a:p>
            <a:pPr marL="109728" indent="0">
              <a:buNone/>
            </a:pPr>
            <a:r>
              <a:rPr lang="zh-CN" altLang="en-US" sz="2400" dirty="0"/>
              <a:t>熵是大量微观粒子的位置和速度分布概率的函数，是描述系统大量微观粒子无序性的宏观参数</a:t>
            </a:r>
            <a:r>
              <a:rPr lang="en-US" altLang="zh-CN" sz="2400" dirty="0"/>
              <a:t>(Boltzmann	1887) </a:t>
            </a:r>
          </a:p>
          <a:p>
            <a:r>
              <a:rPr lang="en-US" altLang="zh-CN" sz="2400" dirty="0"/>
              <a:t>–</a:t>
            </a:r>
            <a:r>
              <a:rPr lang="zh-CN" altLang="en-US" sz="2400" b="1" dirty="0"/>
              <a:t>量子力学</a:t>
            </a:r>
            <a:r>
              <a:rPr lang="en-US" altLang="zh-CN" sz="2400" b="1" dirty="0"/>
              <a:t>(quantum mechanics) </a:t>
            </a:r>
          </a:p>
          <a:p>
            <a:pPr marL="109728" indent="0">
              <a:buNone/>
            </a:pPr>
            <a:r>
              <a:rPr lang="zh-CN" altLang="en-US" sz="2400" dirty="0"/>
              <a:t>度量系统中量子的纠缠，也叫冯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诺依曼熵</a:t>
            </a:r>
            <a:r>
              <a:rPr lang="en-US" altLang="zh-CN" sz="2400" dirty="0"/>
              <a:t>(Neumann	1932) </a:t>
            </a:r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7479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C4.5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的生成算法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351338"/>
          </a:xfrm>
        </p:spPr>
        <p:txBody>
          <a:bodyPr/>
          <a:lstStyle/>
          <a:p>
            <a:r>
              <a:rPr lang="en-US" altLang="zh-CN" dirty="0" smtClean="0"/>
              <a:t>C4.5</a:t>
            </a:r>
            <a:r>
              <a:rPr lang="zh-CN" altLang="en-US" dirty="0"/>
              <a:t>算法与</a:t>
            </a:r>
            <a:r>
              <a:rPr lang="en-US" altLang="zh-CN" dirty="0"/>
              <a:t>ID3</a:t>
            </a:r>
            <a:r>
              <a:rPr lang="zh-CN" altLang="en-US" dirty="0"/>
              <a:t>算法相似，</a:t>
            </a:r>
            <a:r>
              <a:rPr lang="en-US" altLang="zh-CN" dirty="0"/>
              <a:t>C4.5</a:t>
            </a:r>
            <a:r>
              <a:rPr lang="zh-CN" altLang="en-US" dirty="0"/>
              <a:t>算法对</a:t>
            </a:r>
            <a:r>
              <a:rPr lang="en-US" altLang="zh-CN" dirty="0"/>
              <a:t>ID3</a:t>
            </a:r>
            <a:r>
              <a:rPr lang="zh-CN" altLang="en-US" dirty="0"/>
              <a:t>算法进行了改进</a:t>
            </a:r>
            <a:r>
              <a:rPr lang="en-US" altLang="zh-CN" dirty="0"/>
              <a:t>.C4.5</a:t>
            </a:r>
            <a:r>
              <a:rPr lang="zh-CN" altLang="en-US" dirty="0"/>
              <a:t>在生成的过程中，用</a:t>
            </a:r>
            <a:r>
              <a:rPr lang="zh-CN" altLang="en-US" dirty="0">
                <a:solidFill>
                  <a:srgbClr val="FF0000"/>
                </a:solidFill>
              </a:rPr>
              <a:t>信息增益比</a:t>
            </a:r>
            <a:r>
              <a:rPr lang="zh-CN" altLang="en-US" dirty="0"/>
              <a:t>来选择特征。</a:t>
            </a:r>
          </a:p>
        </p:txBody>
      </p:sp>
    </p:spTree>
    <p:extLst>
      <p:ext uri="{BB962C8B-B14F-4D97-AF65-F5344CB8AC3E}">
        <p14:creationId xmlns:p14="http://schemas.microsoft.com/office/powerpoint/2010/main" val="8512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决策树的剪枝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</p:spPr>
            <p:txBody>
              <a:bodyPr/>
              <a:lstStyle/>
              <a:p>
                <a:r>
                  <a:rPr lang="zh-CN" altLang="en-US" sz="2400" dirty="0" smtClean="0"/>
                  <a:t>决策树生成算法对于训练集是很准确的，但是会造成过拟合，所以需要通过剪枝来提高泛化能力。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B050"/>
                    </a:solidFill>
                  </a:rPr>
                  <a:t>剪枝思路</a:t>
                </a:r>
                <a:r>
                  <a:rPr lang="zh-CN" altLang="en-US" sz="2400" dirty="0"/>
                  <a:t>：就是在决策树对训练数据的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预测误差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树复杂度</a:t>
                </a:r>
                <a:r>
                  <a:rPr lang="zh-CN" altLang="en-US" sz="2400" dirty="0"/>
                  <a:t>之间找到一个</a:t>
                </a:r>
                <a:r>
                  <a:rPr lang="en-US" altLang="zh-CN" sz="2400" dirty="0"/>
                  <a:t>balance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00B050"/>
                    </a:solidFill>
                  </a:rPr>
                  <a:t>预测误差</a:t>
                </a:r>
                <a:r>
                  <a:rPr lang="zh-CN" altLang="en-US" sz="2400" dirty="0"/>
                  <a:t>：为所有叶结点的经验熵的和，设树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的叶结点个数为</a:t>
                </a:r>
                <a:r>
                  <a:rPr lang="en-US" altLang="zh-CN" sz="2400" dirty="0"/>
                  <a:t>|T|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是树</a:t>
                </a:r>
                <a:r>
                  <a:rPr lang="en-US" altLang="zh-CN" sz="2400" dirty="0"/>
                  <a:t>T</a:t>
                </a:r>
                <a:r>
                  <a:rPr lang="zh-CN" altLang="en-US" sz="2400" dirty="0"/>
                  <a:t>的叶结点，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dirty="0"/>
                  <a:t>该叶结点的样本点个数，其中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类</m:t>
                    </m:r>
                  </m:oMath>
                </a14:m>
                <a:r>
                  <a:rPr lang="zh-CN" altLang="en-US" sz="2400" dirty="0"/>
                  <a:t>样本点有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𝑡𝑘</m:t>
                        </m:r>
                      </m:sub>
                    </m:sSub>
                  </m:oMath>
                </a14:m>
                <a:r>
                  <a:rPr lang="zh-CN" altLang="en-US" sz="2400" dirty="0"/>
                  <a:t>个，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=1,2,…,</a:t>
                </a:r>
                <a:r>
                  <a:rPr lang="en-US" altLang="zh-CN" sz="2400" i="1" dirty="0"/>
                  <a:t>K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400" dirty="0"/>
                  <a:t>叶结点</a:t>
                </a:r>
                <a:r>
                  <a:rPr lang="en-US" altLang="zh-CN" sz="2400" i="1" dirty="0"/>
                  <a:t>t</a:t>
                </a:r>
                <a:r>
                  <a:rPr lang="zh-CN" altLang="en-US" sz="2400" dirty="0"/>
                  <a:t>的经验熵。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zh-CN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B050"/>
                    </a:solidFill>
                  </a:rPr>
                  <a:t>决策树学习损失函数</a:t>
                </a:r>
                <a:r>
                  <a:rPr lang="zh-CN" altLang="en-US" sz="2400" dirty="0"/>
                  <a:t>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|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|.(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/>
                  <a:t>&gt;=0)</a:t>
                </a: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  <a:blipFill rotWithShape="1">
                <a:blip r:embed="rId2"/>
                <a:stretch>
                  <a:fillRect l="-1158" t="-941" r="-4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9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剪枝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</p:spPr>
            <p:txBody>
              <a:bodyPr/>
              <a:lstStyle/>
              <a:p>
                <a:r>
                  <a:rPr lang="zh-CN" altLang="en-US" sz="2400" dirty="0"/>
                  <a:t>输入：生成算法产生的整个树</a:t>
                </a:r>
                <a:r>
                  <a:rPr lang="en-US" altLang="zh-CN" sz="2400" i="1" dirty="0"/>
                  <a:t>T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参数</a:t>
                </a:r>
                <a:r>
                  <a:rPr lang="en-US" altLang="zh-CN" sz="2400" i="1" dirty="0"/>
                  <a:t>a</a:t>
                </a:r>
                <a:r>
                  <a:rPr lang="en-US" altLang="zh-CN" sz="2400" dirty="0"/>
                  <a:t>;</a:t>
                </a:r>
              </a:p>
              <a:p>
                <a:r>
                  <a:rPr lang="zh-CN" altLang="en-US" sz="2400" dirty="0"/>
                  <a:t>输出：修建后的子树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(1)   </a:t>
                </a:r>
                <a:r>
                  <a:rPr lang="zh-CN" altLang="en-US" sz="2400" dirty="0"/>
                  <a:t>计算每个结点的经验熵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(2)   </a:t>
                </a:r>
                <a:r>
                  <a:rPr lang="zh-CN" altLang="en-US" sz="2400" dirty="0"/>
                  <a:t>递归地从树的叶结点向上回缩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</a:t>
                </a:r>
                <a:r>
                  <a:rPr lang="zh-CN" altLang="en-US" sz="2400" dirty="0"/>
                  <a:t>设一组叶结点回缩到其父结点之前与之后的整体树分别为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其对应的损失函数分别是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，如果</a:t>
                </a:r>
                <a:endParaRPr lang="en-US" altLang="zh-CN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/>
                  <a:t>)&lt;=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</a:t>
                </a:r>
                <a:r>
                  <a:rPr lang="zh-CN" altLang="en-US" sz="2400" dirty="0"/>
                  <a:t>则进行剪枝，即将父结点变为新的叶结点。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(3)    </a:t>
                </a:r>
                <a:r>
                  <a:rPr lang="zh-CN" altLang="en-US" sz="2400" dirty="0"/>
                  <a:t>返回</a:t>
                </a:r>
                <a:r>
                  <a:rPr lang="en-US" altLang="zh-CN" sz="2400" dirty="0"/>
                  <a:t>(2)</a:t>
                </a:r>
                <a:r>
                  <a:rPr lang="zh-CN" altLang="en-US" sz="2400" dirty="0"/>
                  <a:t>，直至不能继续为止，得到损失函数最小的子树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  <a:blipFill rotWithShape="1">
                <a:blip r:embed="rId2"/>
                <a:stretch>
                  <a:fillRect l="-1158" t="-1412" r="-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9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分类回归树</a:t>
            </a:r>
            <a:r>
              <a:rPr lang="en-US" altLang="zh-CN" sz="2400" dirty="0" smtClean="0"/>
              <a:t>(classification and regression tree, CART)</a:t>
            </a:r>
            <a:r>
              <a:rPr lang="zh-CN" altLang="en-US" sz="2400" dirty="0" smtClean="0"/>
              <a:t>同样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FF0000"/>
                </a:solidFill>
              </a:rPr>
              <a:t>特征选择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树的生成</a:t>
            </a:r>
            <a:r>
              <a:rPr lang="zh-CN" altLang="en-US" sz="2400" dirty="0"/>
              <a:t>及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r>
              <a:rPr lang="zh-CN" altLang="en-US" sz="2400" dirty="0"/>
              <a:t>组成，即可以用于分类也可以用于回归。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CART</a:t>
            </a:r>
            <a:r>
              <a:rPr lang="zh-CN" altLang="en-US" sz="2400" dirty="0"/>
              <a:t>假设决策树是</a:t>
            </a:r>
            <a:r>
              <a:rPr lang="zh-CN" altLang="en-US" sz="2400" b="1" dirty="0">
                <a:solidFill>
                  <a:srgbClr val="FF0000"/>
                </a:solidFill>
              </a:rPr>
              <a:t>二叉树</a:t>
            </a:r>
            <a:r>
              <a:rPr lang="zh-CN" altLang="en-US" sz="2400" dirty="0"/>
              <a:t>，内部结点特征的取值为“是”和“否</a:t>
            </a:r>
            <a:r>
              <a:rPr lang="zh-CN" altLang="en-US" sz="2400" dirty="0" smtClean="0"/>
              <a:t>。这样</a:t>
            </a:r>
            <a:r>
              <a:rPr lang="zh-CN" altLang="en-US" sz="2400" dirty="0"/>
              <a:t>的决策树等价于递归地二分每个特征。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步骤：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）决策树生成：基于训练数据集生成决策树，生成的决策树要尽量大；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）决策树剪枝：用验证数据集对已生成的树进行剪枝并选择最优子树，这时用损失函数最小作为剪枝的标准。</a:t>
            </a:r>
          </a:p>
        </p:txBody>
      </p:sp>
    </p:spTree>
    <p:extLst>
      <p:ext uri="{BB962C8B-B14F-4D97-AF65-F5344CB8AC3E}">
        <p14:creationId xmlns:p14="http://schemas.microsoft.com/office/powerpoint/2010/main" val="7501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r>
              <a:rPr lang="en-US" altLang="zh-CN" dirty="0" smtClean="0"/>
              <a:t>CART</a:t>
            </a:r>
            <a:r>
              <a:rPr lang="zh-CN" altLang="en-US" dirty="0" smtClean="0"/>
              <a:t>的</a:t>
            </a:r>
            <a:r>
              <a:rPr lang="zh-CN" altLang="en-US" dirty="0"/>
              <a:t>生成就是递归地构建二叉决策树的过程。对回归树用平方误差最小化准则，对分类树用基尼指数</a:t>
            </a:r>
            <a:r>
              <a:rPr lang="en-US" altLang="zh-CN" dirty="0"/>
              <a:t>(</a:t>
            </a:r>
            <a:r>
              <a:rPr lang="en-US" altLang="zh-CN" dirty="0" err="1"/>
              <a:t>Gini</a:t>
            </a:r>
            <a:r>
              <a:rPr lang="en-US" altLang="zh-CN" dirty="0"/>
              <a:t> index)</a:t>
            </a:r>
            <a:r>
              <a:rPr lang="zh-CN" altLang="en-US" dirty="0"/>
              <a:t>最小化准则，进行特征选择，生成二叉树。</a:t>
            </a:r>
          </a:p>
        </p:txBody>
      </p:sp>
    </p:spTree>
    <p:extLst>
      <p:ext uri="{BB962C8B-B14F-4D97-AF65-F5344CB8AC3E}">
        <p14:creationId xmlns:p14="http://schemas.microsoft.com/office/powerpoint/2010/main" val="15472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CART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剪枝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</p:spPr>
            <p:txBody>
              <a:bodyPr/>
              <a:lstStyle/>
              <a:p>
                <a:r>
                  <a:rPr lang="zh-CN" altLang="en-US" dirty="0"/>
                  <a:t>算法步骤：</a:t>
                </a:r>
                <a:endParaRPr lang="en-US" altLang="zh-CN" dirty="0"/>
              </a:p>
              <a:p>
                <a:r>
                  <a:rPr lang="zh-CN" altLang="en-US" dirty="0"/>
                  <a:t>首先从生成算法产生的决策树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低端开始不断剪枝，直到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的根结点，形成一个子树序列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然后通过交叉验证法在独立的验证数据集上对于子树序列进行测试，从中选取最优子树。</a:t>
                </a:r>
              </a:p>
            </p:txBody>
          </p:sp>
        </mc:Choice>
        <mc:Fallback xmlns="">
          <p:sp>
            <p:nvSpPr>
              <p:cNvPr id="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8424936" cy="5184576"/>
              </a:xfrm>
              <a:blipFill rotWithShape="1">
                <a:blip r:embed="rId2"/>
                <a:stretch>
                  <a:fillRect l="-1302" t="-1647" r="-5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543713" cy="491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6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随机森林顾名思义，是用随机的方式建立一个森林，森林</a:t>
            </a:r>
            <a:r>
              <a:rPr lang="zh-CN" altLang="en-US" dirty="0" smtClean="0"/>
              <a:t>里面</a:t>
            </a:r>
            <a:r>
              <a:rPr lang="zh-CN" altLang="en-US" dirty="0"/>
              <a:t>有很多的决策树组成，随机森林的每一棵决策树之间是</a:t>
            </a:r>
            <a:r>
              <a:rPr lang="zh-CN" altLang="en-US" dirty="0" smtClean="0"/>
              <a:t>没有</a:t>
            </a:r>
            <a:r>
              <a:rPr lang="zh-CN" altLang="en-US" dirty="0"/>
              <a:t>关联的。在得到森林之后，当有一个新的输入样本进入</a:t>
            </a:r>
            <a:r>
              <a:rPr lang="zh-CN" altLang="en-US" dirty="0" smtClean="0"/>
              <a:t>的时候</a:t>
            </a:r>
            <a:r>
              <a:rPr lang="zh-CN" altLang="en-US" dirty="0"/>
              <a:t>，就让森林中的每一棵决策树分别进行一下判断，</a:t>
            </a:r>
            <a:r>
              <a:rPr lang="zh-CN" altLang="en-US" dirty="0" smtClean="0"/>
              <a:t>看看这个</a:t>
            </a:r>
            <a:r>
              <a:rPr lang="zh-CN" altLang="en-US" dirty="0"/>
              <a:t>样本应该属于哪一类（对于分类算法），然后看看哪</a:t>
            </a:r>
            <a:r>
              <a:rPr lang="zh-CN" altLang="en-US" dirty="0" smtClean="0"/>
              <a:t>一类</a:t>
            </a:r>
            <a:r>
              <a:rPr lang="zh-CN" altLang="en-US" dirty="0"/>
              <a:t>被选择最多，就预测这个样本为那一类。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随机森林是一个树型分类器</a:t>
            </a:r>
            <a:r>
              <a:rPr lang="en-US" altLang="zh-CN" dirty="0">
                <a:latin typeface="Times New Roman" pitchFamily="18" charset="0"/>
              </a:rPr>
              <a:t>{h(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dirty="0" err="1">
                <a:latin typeface="Times New Roman" pitchFamily="18" charset="0"/>
                <a:sym typeface="Euclid Symbol" pitchFamily="18" charset="2"/>
              </a:rPr>
              <a:t></a:t>
            </a:r>
            <a:r>
              <a:rPr lang="en-US" altLang="zh-CN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),k=1,…}</a:t>
            </a:r>
            <a:r>
              <a:rPr lang="zh-CN" altLang="en-US" dirty="0"/>
              <a:t>的集合。其中</a:t>
            </a:r>
            <a:r>
              <a:rPr lang="zh-CN" altLang="en-US" dirty="0" smtClean="0"/>
              <a:t>元分类器</a:t>
            </a:r>
            <a:r>
              <a:rPr lang="en-US" altLang="zh-CN" dirty="0">
                <a:latin typeface="Times New Roman" pitchFamily="18" charset="0"/>
              </a:rPr>
              <a:t>h(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</a:rPr>
              <a:t>,</a:t>
            </a:r>
            <a:r>
              <a:rPr lang="en-US" altLang="zh-CN" dirty="0" err="1">
                <a:latin typeface="Times New Roman" pitchFamily="18" charset="0"/>
                <a:sym typeface="Euclid Symbol" pitchFamily="18" charset="2"/>
              </a:rPr>
              <a:t></a:t>
            </a:r>
            <a:r>
              <a:rPr lang="en-US" altLang="zh-CN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是用</a:t>
            </a:r>
            <a:r>
              <a:rPr lang="en-US" altLang="zh-CN" dirty="0">
                <a:latin typeface="Times New Roman" pitchFamily="18" charset="0"/>
              </a:rPr>
              <a:t>CART</a:t>
            </a:r>
            <a:r>
              <a:rPr lang="zh-CN" altLang="en-US" dirty="0">
                <a:latin typeface="Times New Roman" pitchFamily="18" charset="0"/>
              </a:rPr>
              <a:t>算法构建的没有剪枝的分类回归树</a:t>
            </a:r>
            <a:r>
              <a:rPr lang="zh-CN" altLang="en-US" dirty="0" smtClean="0">
                <a:latin typeface="Times New Roman" pitchFamily="18" charset="0"/>
              </a:rPr>
              <a:t>；</a:t>
            </a:r>
            <a:r>
              <a:rPr lang="en-US" altLang="zh-CN" i="1" dirty="0" smtClean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是输入向量；</a:t>
            </a:r>
            <a:r>
              <a:rPr lang="zh-CN" altLang="en-US" dirty="0">
                <a:latin typeface="Times New Roman" pitchFamily="18" charset="0"/>
                <a:sym typeface="Euclid Symbol" pitchFamily="18" charset="2"/>
              </a:rPr>
              <a:t></a:t>
            </a:r>
            <a:r>
              <a:rPr lang="en-US" altLang="zh-CN" baseline="-25000" dirty="0">
                <a:latin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</a:rPr>
              <a:t>是独立同分布的随机向量，决定了单颗</a:t>
            </a:r>
            <a:r>
              <a:rPr lang="zh-CN" altLang="en-US" dirty="0" smtClean="0">
                <a:latin typeface="Times New Roman" pitchFamily="18" charset="0"/>
              </a:rPr>
              <a:t>树的</a:t>
            </a:r>
            <a:r>
              <a:rPr lang="zh-CN" altLang="en-US" dirty="0">
                <a:latin typeface="Times New Roman" pitchFamily="18" charset="0"/>
              </a:rPr>
              <a:t>生长过程；森林的输出采用简单多数投票法（针对分类</a:t>
            </a:r>
            <a:r>
              <a:rPr lang="zh-CN" altLang="en-US" dirty="0" smtClean="0">
                <a:latin typeface="Times New Roman" pitchFamily="18" charset="0"/>
              </a:rPr>
              <a:t>）或</a:t>
            </a:r>
            <a:r>
              <a:rPr lang="zh-CN" altLang="en-US" dirty="0">
                <a:latin typeface="Times New Roman" pitchFamily="18" charset="0"/>
              </a:rPr>
              <a:t>单颗树输出结果的简单平均（针对回归）得到。</a:t>
            </a:r>
          </a:p>
        </p:txBody>
      </p:sp>
    </p:spTree>
    <p:extLst>
      <p:ext uri="{BB962C8B-B14F-4D97-AF65-F5344CB8AC3E}">
        <p14:creationId xmlns:p14="http://schemas.microsoft.com/office/powerpoint/2010/main" val="32950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Bagging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抽样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在训练的每一轮中，均从原始样本集</a:t>
            </a:r>
            <a:r>
              <a:rPr lang="en-US" altLang="zh-CN" dirty="0"/>
              <a:t>S</a:t>
            </a:r>
            <a:r>
              <a:rPr lang="zh-CN" altLang="en-US" dirty="0"/>
              <a:t>中有放回地随机 抽取训练样本集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的样本个数同</a:t>
            </a:r>
            <a:r>
              <a:rPr lang="en-US" altLang="zh-CN" dirty="0"/>
              <a:t>S</a:t>
            </a:r>
            <a:r>
              <a:rPr lang="zh-CN" altLang="en-US" dirty="0"/>
              <a:t>），这样一个初始 样本在某轮训练中可能出现多次或根本不出现（ </a:t>
            </a:r>
            <a:r>
              <a:rPr lang="en-US" altLang="zh-CN" dirty="0"/>
              <a:t>S</a:t>
            </a:r>
            <a:r>
              <a:rPr lang="zh-CN" altLang="en-US" dirty="0"/>
              <a:t>中每 个样本未被抽取的概率为</a:t>
            </a:r>
            <a:r>
              <a:rPr lang="en-US" altLang="zh-CN" dirty="0"/>
              <a:t>(1-1/|S|)|S|≈0.368</a:t>
            </a:r>
            <a:r>
              <a:rPr lang="zh-CN" altLang="en-US" dirty="0"/>
              <a:t>，当</a:t>
            </a:r>
            <a:r>
              <a:rPr lang="en-US" altLang="zh-CN" dirty="0"/>
              <a:t>|S|</a:t>
            </a:r>
            <a:r>
              <a:rPr lang="zh-CN" altLang="en-US" dirty="0"/>
              <a:t>很大时）</a:t>
            </a:r>
            <a:r>
              <a:rPr lang="zh-CN" altLang="en-US" dirty="0" smtClean="0"/>
              <a:t>。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熵的概念与性质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sz="2400" b="1" dirty="0"/>
              <a:t>信息学概念</a:t>
            </a:r>
            <a:endParaRPr lang="zh-CN" altLang="en-US" sz="2400" dirty="0"/>
          </a:p>
          <a:p>
            <a:r>
              <a:rPr lang="en-US" altLang="zh-CN" sz="2400" b="1" dirty="0"/>
              <a:t>–</a:t>
            </a:r>
            <a:r>
              <a:rPr lang="zh-CN" altLang="en-US" sz="2400" b="1" dirty="0"/>
              <a:t>信息熵 </a:t>
            </a:r>
          </a:p>
          <a:p>
            <a:pPr marL="109728" indent="0">
              <a:buNone/>
            </a:pPr>
            <a:r>
              <a:rPr lang="zh-CN" altLang="en-US" sz="2400" dirty="0"/>
              <a:t>度量信息的</a:t>
            </a:r>
            <a:r>
              <a:rPr lang="zh-CN" altLang="en-US" sz="2400" dirty="0">
                <a:solidFill>
                  <a:srgbClr val="FF0000"/>
                </a:solidFill>
              </a:rPr>
              <a:t>不确定性</a:t>
            </a:r>
            <a:r>
              <a:rPr lang="zh-CN" altLang="en-US" sz="2400" dirty="0"/>
              <a:t>，不确定性越大，熵值越大 </a:t>
            </a:r>
            <a:r>
              <a:rPr lang="en-US" altLang="zh-CN" sz="2400" dirty="0"/>
              <a:t>(Shannon	1948) </a:t>
            </a:r>
            <a:endParaRPr lang="zh-CN" altLang="en-US" sz="2400" dirty="0"/>
          </a:p>
          <a:p>
            <a:pPr marL="109728" indent="0">
              <a:buNone/>
            </a:pPr>
            <a:r>
              <a:rPr lang="zh-CN" altLang="en-US" sz="2400" dirty="0"/>
              <a:t>其它领域 </a:t>
            </a:r>
          </a:p>
          <a:p>
            <a:r>
              <a:rPr lang="en-US" altLang="zh-CN" sz="2400" dirty="0"/>
              <a:t>–</a:t>
            </a:r>
            <a:r>
              <a:rPr lang="zh-CN" altLang="en-US" sz="2400" dirty="0"/>
              <a:t>数学 </a:t>
            </a:r>
          </a:p>
          <a:p>
            <a:pPr marL="109728" indent="0">
              <a:buNone/>
            </a:pPr>
            <a:r>
              <a:rPr lang="en-US" altLang="zh-CN" sz="2400" dirty="0"/>
              <a:t>Relative entropy </a:t>
            </a:r>
          </a:p>
          <a:p>
            <a:pPr marL="109728" indent="0">
              <a:buNone/>
            </a:pPr>
            <a:r>
              <a:rPr lang="en-US" altLang="zh-CN" sz="2400" dirty="0"/>
              <a:t>Topological entropy </a:t>
            </a:r>
          </a:p>
          <a:p>
            <a:r>
              <a:rPr lang="en-US" altLang="zh-CN" sz="2400" dirty="0"/>
              <a:t>–</a:t>
            </a:r>
            <a:r>
              <a:rPr lang="zh-CN" altLang="en-US" sz="2400" dirty="0"/>
              <a:t>生命科学 </a:t>
            </a:r>
            <a:endParaRPr lang="en-US" altLang="zh-CN" sz="2400" dirty="0"/>
          </a:p>
          <a:p>
            <a:pPr marL="109728" indent="0">
              <a:buNone/>
            </a:pPr>
            <a:r>
              <a:rPr lang="zh-CN" altLang="en-US" sz="2400" dirty="0"/>
              <a:t>用熵来分析一个生命体从生长、衰老、病死的全过程，称为“生命熵”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96952"/>
            <a:ext cx="1480793" cy="23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062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随机选取训练样本集：使用</a:t>
            </a:r>
            <a:r>
              <a:rPr lang="en-US" altLang="zh-CN" dirty="0"/>
              <a:t>Bagging</a:t>
            </a:r>
            <a:r>
              <a:rPr lang="zh-CN" altLang="en-US" dirty="0"/>
              <a:t>方法形成每颗树的</a:t>
            </a:r>
            <a:r>
              <a:rPr lang="zh-CN" altLang="en-US" dirty="0" smtClean="0"/>
              <a:t>训练集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随机选取分裂属性集：假设共有</a:t>
            </a:r>
            <a:r>
              <a:rPr lang="en-US" altLang="zh-CN" dirty="0"/>
              <a:t>M</a:t>
            </a:r>
            <a:r>
              <a:rPr lang="zh-CN" altLang="en-US" dirty="0"/>
              <a:t>个属性，指定一个属性</a:t>
            </a:r>
            <a:r>
              <a:rPr lang="zh-CN" altLang="en-US" dirty="0" smtClean="0"/>
              <a:t>数</a:t>
            </a:r>
            <a:r>
              <a:rPr lang="en-US" altLang="zh-CN" dirty="0" smtClean="0"/>
              <a:t>     </a:t>
            </a:r>
            <a:r>
              <a:rPr lang="en-US" altLang="zh-CN" dirty="0"/>
              <a:t>F≤M</a:t>
            </a:r>
            <a:r>
              <a:rPr lang="zh-CN" altLang="en-US" dirty="0"/>
              <a:t>，在每个内部结点，从</a:t>
            </a:r>
            <a:r>
              <a:rPr lang="en-US" altLang="zh-CN" dirty="0"/>
              <a:t>M</a:t>
            </a:r>
            <a:r>
              <a:rPr lang="zh-CN" altLang="en-US" dirty="0"/>
              <a:t>个属性中随机抽取</a:t>
            </a:r>
            <a:r>
              <a:rPr lang="en-US" altLang="zh-CN" dirty="0"/>
              <a:t>F</a:t>
            </a:r>
            <a:r>
              <a:rPr lang="zh-CN" altLang="en-US" dirty="0"/>
              <a:t>个属性</a:t>
            </a:r>
            <a:r>
              <a:rPr lang="zh-CN" altLang="en-US" dirty="0" smtClean="0"/>
              <a:t>作     </a:t>
            </a:r>
            <a:r>
              <a:rPr lang="zh-CN" altLang="en-US" dirty="0"/>
              <a:t>分裂属性集，以这</a:t>
            </a:r>
            <a:r>
              <a:rPr lang="en-US" altLang="zh-CN" dirty="0"/>
              <a:t>F</a:t>
            </a:r>
            <a:r>
              <a:rPr lang="zh-CN" altLang="en-US" dirty="0"/>
              <a:t>个属性上最好的分裂方式对结点进行</a:t>
            </a:r>
            <a:r>
              <a:rPr lang="zh-CN" altLang="en-US" dirty="0" smtClean="0"/>
              <a:t>分     </a:t>
            </a:r>
            <a:r>
              <a:rPr lang="zh-CN" altLang="en-US" dirty="0"/>
              <a:t>裂（在整个森林的生长过程中， </a:t>
            </a:r>
            <a:r>
              <a:rPr lang="en-US" altLang="zh-CN" dirty="0"/>
              <a:t>F</a:t>
            </a:r>
            <a:r>
              <a:rPr lang="zh-CN" altLang="en-US" dirty="0"/>
              <a:t>的值一般维持不变）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每颗树任其生长，不进行剪枝</a:t>
            </a:r>
          </a:p>
        </p:txBody>
      </p:sp>
    </p:spTree>
    <p:extLst>
      <p:ext uri="{BB962C8B-B14F-4D97-AF65-F5344CB8AC3E}">
        <p14:creationId xmlns:p14="http://schemas.microsoft.com/office/powerpoint/2010/main" val="2380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zh-CN" altLang="en-US" sz="2400" dirty="0"/>
              <a:t>在建立每一棵决策树的过程中，有两点需要注意 </a:t>
            </a:r>
            <a:r>
              <a:rPr lang="en-US" altLang="zh-CN" sz="2400" dirty="0"/>
              <a:t>- </a:t>
            </a:r>
            <a:r>
              <a:rPr lang="zh-CN" altLang="en-US" sz="2400" dirty="0"/>
              <a:t>采样与</a:t>
            </a:r>
            <a:r>
              <a:rPr lang="zh-CN" altLang="en-US" sz="2400" dirty="0" smtClean="0"/>
              <a:t>完全分裂</a:t>
            </a:r>
            <a:r>
              <a:rPr lang="zh-CN" altLang="en-US" sz="2400" dirty="0"/>
              <a:t>。首先是两个随机采样的过程，</a:t>
            </a:r>
            <a:r>
              <a:rPr lang="en-US" altLang="zh-CN" sz="2400" dirty="0"/>
              <a:t>random forest</a:t>
            </a:r>
            <a:r>
              <a:rPr lang="zh-CN" altLang="en-US" sz="2400" dirty="0"/>
              <a:t>对输入</a:t>
            </a:r>
            <a:r>
              <a:rPr lang="zh-CN" altLang="en-US" sz="2400" dirty="0" smtClean="0"/>
              <a:t>的数据</a:t>
            </a:r>
            <a:r>
              <a:rPr lang="zh-CN" altLang="en-US" sz="2400" dirty="0"/>
              <a:t>要进行行、列的采样。对于行采样，采用有放回的方式</a:t>
            </a:r>
            <a:r>
              <a:rPr lang="zh-CN" altLang="en-US" sz="2400" dirty="0" smtClean="0"/>
              <a:t>，也就是</a:t>
            </a:r>
            <a:r>
              <a:rPr lang="zh-CN" altLang="en-US" sz="2400" dirty="0"/>
              <a:t>在采样得到的样本集合中，可能有重复的样本。假设</a:t>
            </a:r>
            <a:r>
              <a:rPr lang="zh-CN" altLang="en-US" sz="2400" dirty="0" smtClean="0"/>
              <a:t>输入</a:t>
            </a:r>
            <a:r>
              <a:rPr lang="zh-CN" altLang="en-US" sz="2400" dirty="0"/>
              <a:t>样本为</a:t>
            </a:r>
            <a:r>
              <a:rPr lang="en-US" altLang="zh-CN" sz="2400" dirty="0"/>
              <a:t>N</a:t>
            </a:r>
            <a:r>
              <a:rPr lang="zh-CN" altLang="en-US" sz="2400" dirty="0"/>
              <a:t>个，</a:t>
            </a:r>
            <a:r>
              <a:rPr lang="zh-CN" altLang="en-US" sz="2400" dirty="0" smtClean="0"/>
              <a:t>那么</a:t>
            </a:r>
            <a:r>
              <a:rPr lang="zh-CN" altLang="en-US" sz="2400" dirty="0"/>
              <a:t>采样的样本也为</a:t>
            </a:r>
            <a:r>
              <a:rPr lang="en-US" altLang="zh-CN" sz="2400" dirty="0"/>
              <a:t>N</a:t>
            </a:r>
            <a:r>
              <a:rPr lang="zh-CN" altLang="en-US" sz="2400" dirty="0"/>
              <a:t>个。这样使得在训练</a:t>
            </a:r>
            <a:r>
              <a:rPr lang="zh-CN" altLang="en-US" sz="2400" dirty="0" smtClean="0"/>
              <a:t>的时候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70C0"/>
                </a:solidFill>
              </a:rPr>
              <a:t>每一棵树的输入样本都不是全部的样本，使得相对不</a:t>
            </a:r>
            <a:r>
              <a:rPr lang="zh-CN" altLang="en-US" sz="2400" dirty="0" smtClean="0">
                <a:solidFill>
                  <a:srgbClr val="0070C0"/>
                </a:solidFill>
              </a:rPr>
              <a:t>容易</a:t>
            </a:r>
            <a:r>
              <a:rPr lang="zh-CN" altLang="en-US" sz="2400" dirty="0">
                <a:solidFill>
                  <a:srgbClr val="0070C0"/>
                </a:solidFill>
              </a:rPr>
              <a:t>出现</a:t>
            </a:r>
            <a:r>
              <a:rPr lang="en-US" altLang="zh-CN" sz="2400" dirty="0">
                <a:solidFill>
                  <a:srgbClr val="0070C0"/>
                </a:solidFill>
              </a:rPr>
              <a:t>over-fitting</a:t>
            </a:r>
            <a:r>
              <a:rPr lang="zh-CN" altLang="en-US" sz="2400" dirty="0"/>
              <a:t>。然后进行列采样，从</a:t>
            </a:r>
            <a:r>
              <a:rPr lang="en-US" altLang="zh-CN" sz="2400" dirty="0"/>
              <a:t>M </a:t>
            </a:r>
            <a:r>
              <a:rPr lang="zh-CN" altLang="en-US" sz="2400" dirty="0"/>
              <a:t>个</a:t>
            </a:r>
            <a:r>
              <a:rPr lang="en-US" altLang="zh-CN" sz="2400" dirty="0"/>
              <a:t>feature</a:t>
            </a:r>
            <a:r>
              <a:rPr lang="zh-CN" altLang="en-US" sz="2400" dirty="0"/>
              <a:t>中，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m</a:t>
            </a:r>
            <a:r>
              <a:rPr lang="zh-CN" altLang="en-US" sz="2400" dirty="0"/>
              <a:t>个</a:t>
            </a:r>
            <a:r>
              <a:rPr lang="en-US" altLang="zh-CN" sz="2400" dirty="0"/>
              <a:t>(m &lt;&lt; M)</a:t>
            </a:r>
            <a:r>
              <a:rPr lang="zh-CN" altLang="en-US" sz="2400" dirty="0"/>
              <a:t>。之后就是对采样之后的数据使用完全分裂的</a:t>
            </a:r>
            <a:r>
              <a:rPr lang="zh-CN" altLang="en-US" sz="2400" dirty="0" smtClean="0"/>
              <a:t>方式</a:t>
            </a:r>
            <a:r>
              <a:rPr lang="zh-CN" altLang="en-US" sz="2400" dirty="0"/>
              <a:t>建立出决策树，这样决策树的某一个叶子节点要么是无法</a:t>
            </a:r>
            <a:r>
              <a:rPr lang="zh-CN" altLang="en-US" sz="2400" dirty="0" smtClean="0"/>
              <a:t>继续</a:t>
            </a:r>
            <a:r>
              <a:rPr lang="zh-CN" altLang="en-US" sz="2400" dirty="0"/>
              <a:t>分裂的，要么里面的所有样本的都是指向的同一 个分类。</a:t>
            </a:r>
            <a:r>
              <a:rPr lang="zh-CN" altLang="en-US" sz="2400" dirty="0" smtClean="0"/>
              <a:t>一般</a:t>
            </a:r>
            <a:r>
              <a:rPr lang="zh-CN" altLang="en-US" sz="2400" dirty="0"/>
              <a:t>很多的决策树算法都一个重要的步骤 </a:t>
            </a:r>
            <a:r>
              <a:rPr lang="en-US" altLang="zh-CN" sz="2400" dirty="0"/>
              <a:t>- </a:t>
            </a:r>
            <a:r>
              <a:rPr lang="zh-CN" altLang="en-US" sz="2400" dirty="0"/>
              <a:t>剪枝，但是这里不</a:t>
            </a:r>
            <a:r>
              <a:rPr lang="zh-CN" altLang="en-US" sz="2400" dirty="0" smtClean="0"/>
              <a:t>这样</a:t>
            </a:r>
            <a:r>
              <a:rPr lang="zh-CN" altLang="en-US" sz="2400" dirty="0"/>
              <a:t>干，由于之前的两个随机采样的过程保证了随机性，所以</a:t>
            </a:r>
            <a:r>
              <a:rPr lang="zh-CN" altLang="en-US" sz="2400" dirty="0" smtClean="0"/>
              <a:t>就算</a:t>
            </a:r>
            <a:r>
              <a:rPr lang="zh-CN" altLang="en-US" sz="2400" dirty="0"/>
              <a:t>不剪枝，也</a:t>
            </a:r>
            <a:r>
              <a:rPr lang="zh-CN" altLang="en-US" sz="2400" dirty="0" smtClean="0"/>
              <a:t>不容易出现</a:t>
            </a:r>
            <a:r>
              <a:rPr lang="en-US" altLang="zh-CN" sz="2400" dirty="0" smtClean="0"/>
              <a:t>over-fitting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54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随机森林算法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r>
              <a:rPr lang="zh-CN" altLang="en-US" sz="2400" dirty="0"/>
              <a:t>按这种算法得到的随机森林中的每一棵都是很弱的，但是</a:t>
            </a:r>
            <a:r>
              <a:rPr lang="zh-CN" altLang="en-US" sz="2400" dirty="0" smtClean="0"/>
              <a:t>大家组合</a:t>
            </a:r>
            <a:r>
              <a:rPr lang="zh-CN" altLang="en-US" sz="2400" dirty="0"/>
              <a:t>起来就很厉害了。我觉得可以这样比喻随机森林算法：</a:t>
            </a:r>
            <a:r>
              <a:rPr lang="zh-CN" altLang="en-US" sz="2400" dirty="0" smtClean="0"/>
              <a:t>每一</a:t>
            </a:r>
            <a:r>
              <a:rPr lang="zh-CN" altLang="en-US" sz="2400" dirty="0"/>
              <a:t>棵决策树就是一个精通于某一个窄领域 的专家（因为我们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M</a:t>
            </a:r>
            <a:r>
              <a:rPr lang="zh-CN" altLang="en-US" sz="2400" dirty="0"/>
              <a:t>个</a:t>
            </a:r>
            <a:r>
              <a:rPr lang="en-US" altLang="zh-CN" sz="2400" dirty="0"/>
              <a:t>feature</a:t>
            </a:r>
            <a:r>
              <a:rPr lang="zh-CN" altLang="en-US" sz="2400" dirty="0"/>
              <a:t>中选择</a:t>
            </a:r>
            <a:r>
              <a:rPr lang="en-US" altLang="zh-CN" sz="2400" dirty="0"/>
              <a:t>m</a:t>
            </a:r>
            <a:r>
              <a:rPr lang="zh-CN" altLang="en-US" sz="2400" dirty="0"/>
              <a:t>让每一棵决策树进行学习），这样在</a:t>
            </a:r>
            <a:r>
              <a:rPr lang="zh-CN" altLang="en-US" sz="2400" dirty="0" smtClean="0"/>
              <a:t>随机森林</a:t>
            </a:r>
            <a:r>
              <a:rPr lang="zh-CN" altLang="en-US" sz="2400" dirty="0"/>
              <a:t>中就有了很多个精通不同领域的专家，对一个新的问题</a:t>
            </a:r>
            <a:r>
              <a:rPr lang="zh-CN" altLang="en-US" sz="2400" dirty="0" smtClean="0"/>
              <a:t>（新</a:t>
            </a:r>
            <a:r>
              <a:rPr lang="zh-CN" altLang="en-US" sz="2400" dirty="0"/>
              <a:t>的输入数据），可以用不同的角度去看待它，最终由各个</a:t>
            </a:r>
            <a:r>
              <a:rPr lang="zh-CN" altLang="en-US" sz="2400" dirty="0" smtClean="0"/>
              <a:t>专家</a:t>
            </a:r>
            <a:r>
              <a:rPr lang="zh-CN" altLang="en-US" sz="2400" dirty="0"/>
              <a:t>，投票得到结果。</a:t>
            </a:r>
          </a:p>
        </p:txBody>
      </p:sp>
    </p:spTree>
    <p:extLst>
      <p:ext uri="{BB962C8B-B14F-4D97-AF65-F5344CB8AC3E}">
        <p14:creationId xmlns:p14="http://schemas.microsoft.com/office/powerpoint/2010/main" val="29446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影响随机森林分类性能的主要因素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森林中单颗树的分类强度（</a:t>
            </a:r>
            <a:r>
              <a:rPr lang="en-US" altLang="zh-CN" dirty="0"/>
              <a:t>Strength</a:t>
            </a:r>
            <a:r>
              <a:rPr lang="zh-CN" altLang="en-US" dirty="0"/>
              <a:t>）：每颗树的分类</a:t>
            </a:r>
            <a:r>
              <a:rPr lang="zh-CN" altLang="en-US" dirty="0" smtClean="0"/>
              <a:t>强度越</a:t>
            </a:r>
            <a:r>
              <a:rPr lang="zh-CN" altLang="en-US" dirty="0"/>
              <a:t>大，则随机森林的分类性能越好。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森林中树之间的相关度（</a:t>
            </a:r>
            <a:r>
              <a:rPr lang="en-US" altLang="zh-CN" dirty="0"/>
              <a:t>Correlation</a:t>
            </a:r>
            <a:r>
              <a:rPr lang="zh-CN" altLang="en-US" dirty="0"/>
              <a:t>）：树之间的相关度</a:t>
            </a:r>
            <a:r>
              <a:rPr lang="zh-CN" altLang="en-US" dirty="0" smtClean="0"/>
              <a:t>越大</a:t>
            </a:r>
            <a:r>
              <a:rPr lang="zh-CN" altLang="en-US" dirty="0"/>
              <a:t>，则随机森林的分类性能越差。</a:t>
            </a:r>
          </a:p>
        </p:txBody>
      </p:sp>
    </p:spTree>
    <p:extLst>
      <p:ext uri="{BB962C8B-B14F-4D97-AF65-F5344CB8AC3E}">
        <p14:creationId xmlns:p14="http://schemas.microsoft.com/office/powerpoint/2010/main" val="39527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随机森林的优点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5184576"/>
          </a:xfrm>
        </p:spPr>
        <p:txBody>
          <a:bodyPr/>
          <a:lstStyle/>
          <a:p>
            <a:pPr>
              <a:lnSpc>
                <a:spcPct val="9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两个随机性的引入，使得随机森林不容易陷入过拟合</a:t>
            </a:r>
          </a:p>
          <a:p>
            <a:pPr>
              <a:lnSpc>
                <a:spcPct val="9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两个随机性的引入，使得随机森林具有很好的抗噪声能力</a:t>
            </a:r>
            <a:endParaRPr lang="en-US" altLang="zh-CN" sz="2400" dirty="0"/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当前的很多数据集上，相对其他算法有着很大的优势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它能够处理很高维度（</a:t>
            </a:r>
            <a:r>
              <a:rPr lang="en-US" altLang="zh-CN" sz="2400" dirty="0"/>
              <a:t>feature</a:t>
            </a:r>
            <a:r>
              <a:rPr lang="zh-CN" altLang="en-US" sz="2400" dirty="0"/>
              <a:t>很多）的数据，并且不用做</a:t>
            </a:r>
            <a:r>
              <a:rPr lang="zh-CN" altLang="en-US" sz="2400" dirty="0" smtClean="0"/>
              <a:t>特征选择</a:t>
            </a:r>
            <a:r>
              <a:rPr lang="zh-CN" altLang="en-US" sz="2400" dirty="0"/>
              <a:t>，在训练完后，它能够给出哪些</a:t>
            </a:r>
            <a:r>
              <a:rPr lang="en-US" altLang="zh-CN" sz="2400" dirty="0"/>
              <a:t>feature</a:t>
            </a:r>
            <a:r>
              <a:rPr lang="zh-CN" altLang="en-US" sz="2400" dirty="0"/>
              <a:t>比较重要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训练</a:t>
            </a:r>
            <a:r>
              <a:rPr lang="zh-CN" altLang="en-US" sz="2400" dirty="0"/>
              <a:t>速度快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在训练过程中，能够检测到</a:t>
            </a:r>
            <a:r>
              <a:rPr lang="en-US" altLang="zh-CN" sz="2400" dirty="0"/>
              <a:t>feature</a:t>
            </a:r>
            <a:r>
              <a:rPr lang="zh-CN" altLang="en-US" sz="2400" dirty="0"/>
              <a:t>间的互相影响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容易做成并行化方法</a:t>
            </a:r>
          </a:p>
          <a:p>
            <a:pPr>
              <a:buSzPct val="50000"/>
              <a:buFont typeface="Wingdings" panose="05000000000000000000" pitchFamily="2" charset="2"/>
              <a:buChar char="l"/>
            </a:pPr>
            <a:r>
              <a:rPr lang="zh-CN" altLang="en-US" sz="2400" dirty="0"/>
              <a:t>实现比较简单</a:t>
            </a:r>
          </a:p>
        </p:txBody>
      </p:sp>
    </p:spTree>
    <p:extLst>
      <p:ext uri="{BB962C8B-B14F-4D97-AF65-F5344CB8AC3E}">
        <p14:creationId xmlns:p14="http://schemas.microsoft.com/office/powerpoint/2010/main" val="291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None/>
            </a:pPr>
            <a:r>
              <a:rPr lang="en-US" altLang="zh-CN" sz="2400" dirty="0" smtClean="0"/>
              <a:t>“</a:t>
            </a:r>
            <a:r>
              <a:rPr lang="zh-CN" altLang="en-US" sz="2400" dirty="0" smtClean="0"/>
              <a:t>信息熵</a:t>
            </a:r>
            <a:r>
              <a:rPr lang="en-US" altLang="zh-CN" sz="2400" dirty="0" smtClean="0"/>
              <a:t>”, </a:t>
            </a:r>
            <a:r>
              <a:rPr lang="zh-CN" altLang="en-US" sz="2400" dirty="0"/>
              <a:t>是香农在他著名的</a:t>
            </a:r>
            <a:r>
              <a:rPr lang="zh-CN" altLang="en-US" sz="2400" dirty="0" smtClean="0"/>
              <a:t>论文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通信</a:t>
            </a:r>
            <a:r>
              <a:rPr lang="zh-CN" altLang="en-US" sz="2400" dirty="0"/>
              <a:t>的数学</a:t>
            </a:r>
            <a:r>
              <a:rPr lang="zh-CN" altLang="en-US" sz="2400" dirty="0" smtClean="0"/>
              <a:t>原理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中提出。通常</a:t>
            </a:r>
            <a:r>
              <a:rPr lang="zh-CN" altLang="en-US" sz="2400" dirty="0"/>
              <a:t>，一个信源发送出什么符号是不确定的，衡量它可以根据其出现的概率来度量。概率大，出现机会多，不确定性小；反之就大。在信源中，考虑的不是某一单个符号发生的不确定性，而是要考虑这个信源所有可能发生情况的平均不确定性。若信源符号有</a:t>
            </a:r>
            <a:r>
              <a:rPr lang="en-US" altLang="zh-CN" sz="2400" dirty="0"/>
              <a:t>n</a:t>
            </a:r>
            <a:r>
              <a:rPr lang="zh-CN" altLang="en-US" sz="2400" dirty="0"/>
              <a:t>种取值：</a:t>
            </a:r>
            <a:r>
              <a:rPr lang="en-US" altLang="zh-CN" sz="2400" dirty="0"/>
              <a:t>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U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…U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，对应概率为：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…P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，且各种符号的出现彼此独立。这时，信源的平均不确定性应当为单个符号不确定性</a:t>
            </a:r>
            <a:r>
              <a:rPr lang="en-US" altLang="zh-CN" sz="2400" dirty="0"/>
              <a:t>-</a:t>
            </a:r>
            <a:r>
              <a:rPr lang="en-US" altLang="zh-CN" sz="2400" dirty="0" err="1"/>
              <a:t>log</a:t>
            </a:r>
            <a:r>
              <a:rPr lang="en-US" altLang="zh-CN" baseline="30000" dirty="0" err="1"/>
              <a:t>Pi</a:t>
            </a:r>
            <a:r>
              <a:rPr lang="zh-CN" altLang="en-US" sz="2400" dirty="0"/>
              <a:t>的统计平均值（</a:t>
            </a:r>
            <a:r>
              <a:rPr lang="en-US" altLang="zh-CN" sz="2400" dirty="0"/>
              <a:t>E</a:t>
            </a:r>
            <a:r>
              <a:rPr lang="zh-CN" altLang="en-US" sz="2400" dirty="0"/>
              <a:t>），可称为信息熵，即</a:t>
            </a:r>
          </a:p>
        </p:txBody>
      </p:sp>
      <p:pic>
        <p:nvPicPr>
          <p:cNvPr id="5" name="Picture 4" descr="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64" y="4869160"/>
            <a:ext cx="3740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7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 </a:t>
            </a:r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𝐶</a:t>
            </a:r>
            <a:r>
              <a:rPr lang="en-US" altLang="zh-CN" dirty="0"/>
              <a:t>=2</a:t>
            </a:r>
            <a:r>
              <a:rPr lang="zh-CN" altLang="en-US" dirty="0"/>
              <a:t>，单位比特</a:t>
            </a:r>
            <a:r>
              <a:rPr lang="en-US" altLang="zh-CN" dirty="0"/>
              <a:t>(bit)</a:t>
            </a:r>
            <a:r>
              <a:rPr lang="zh-CN" altLang="en-US" dirty="0"/>
              <a:t>，缺省状态 </a:t>
            </a:r>
          </a:p>
          <a:p>
            <a:pPr marL="109728" indent="0">
              <a:buNone/>
            </a:pPr>
            <a:r>
              <a:rPr lang="zh-CN" altLang="en-US" dirty="0"/>
              <a:t>𝐶</a:t>
            </a:r>
            <a:r>
              <a:rPr lang="en-US" altLang="zh-CN" dirty="0"/>
              <a:t>=</a:t>
            </a:r>
            <a:r>
              <a:rPr lang="zh-CN" altLang="en-US" dirty="0"/>
              <a:t>𝑒，单位奈特</a:t>
            </a:r>
            <a:r>
              <a:rPr lang="en-US" altLang="zh-CN" dirty="0"/>
              <a:t>(</a:t>
            </a:r>
            <a:r>
              <a:rPr lang="en-US" altLang="zh-CN" dirty="0" err="1"/>
              <a:t>nat</a:t>
            </a:r>
            <a:r>
              <a:rPr lang="en-US" altLang="zh-CN" dirty="0"/>
              <a:t>) </a:t>
            </a:r>
          </a:p>
          <a:p>
            <a:pPr marL="109728" indent="0">
              <a:buNone/>
            </a:pPr>
            <a:r>
              <a:rPr lang="zh-CN" altLang="en-US" dirty="0"/>
              <a:t>最简单的单符号信源仅取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两个元素，即二元信源，其概率为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Q=1-P</a:t>
            </a:r>
            <a:r>
              <a:rPr lang="zh-CN" altLang="en-US" dirty="0"/>
              <a:t>，该信源的熵即为右图所示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7305"/>
            <a:ext cx="3600399" cy="488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8360"/>
            <a:ext cx="23526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88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性质 </a:t>
            </a:r>
            <a:endParaRPr lang="zh-CN" altLang="en-US" sz="2400" dirty="0"/>
          </a:p>
          <a:p>
            <a:pPr marL="109728" indent="0">
              <a:buNone/>
            </a:pPr>
            <a:r>
              <a:rPr lang="en-US" altLang="zh-CN" sz="2400" dirty="0"/>
              <a:t>–</a:t>
            </a:r>
            <a:r>
              <a:rPr lang="zh-CN" altLang="en-US" sz="2400" dirty="0"/>
              <a:t>非负性：𝐻</a:t>
            </a:r>
            <a:r>
              <a:rPr lang="en-US" altLang="zh-CN" sz="2400" dirty="0"/>
              <a:t>(</a:t>
            </a:r>
            <a:r>
              <a:rPr lang="zh-CN" altLang="en-US" sz="2400" dirty="0"/>
              <a:t>𝑋</a:t>
            </a:r>
            <a:r>
              <a:rPr lang="en-US" altLang="zh-CN" sz="2400" dirty="0"/>
              <a:t>)</a:t>
            </a:r>
            <a:r>
              <a:rPr lang="zh-CN" altLang="en-US" sz="2400" dirty="0"/>
              <a:t>≥</a:t>
            </a:r>
            <a:r>
              <a:rPr lang="en-US" altLang="zh-CN" sz="2400" dirty="0"/>
              <a:t>0</a:t>
            </a:r>
            <a:r>
              <a:rPr lang="zh-CN" altLang="en-US" sz="2400" dirty="0"/>
              <a:t>，𝐻</a:t>
            </a:r>
            <a:r>
              <a:rPr lang="en-US" altLang="zh-CN" sz="2400" dirty="0"/>
              <a:t>(</a:t>
            </a:r>
            <a:r>
              <a:rPr lang="zh-CN" altLang="en-US" sz="2400" dirty="0"/>
              <a:t>𝑋</a:t>
            </a:r>
            <a:r>
              <a:rPr lang="en-US" altLang="zh-CN" sz="2400" dirty="0"/>
              <a:t>)=0 if </a:t>
            </a:r>
            <a:r>
              <a:rPr lang="zh-CN" altLang="en-US" sz="2400" dirty="0"/>
              <a:t>𝑋是确定性分布</a:t>
            </a:r>
            <a:r>
              <a:rPr lang="en-US" altLang="zh-CN" sz="2400" dirty="0"/>
              <a:t>:</a:t>
            </a:r>
            <a:r>
              <a:rPr lang="en-US" altLang="zh-CN" sz="2400" i="1" dirty="0"/>
              <a:t>H</a:t>
            </a:r>
            <a:r>
              <a:rPr lang="en-US" altLang="zh-CN" sz="2400" dirty="0"/>
              <a:t>(1,0)</a:t>
            </a:r>
            <a:r>
              <a:rPr lang="zh-CN" altLang="en-US" sz="2400" dirty="0"/>
              <a:t>＝</a:t>
            </a:r>
            <a:r>
              <a:rPr lang="en-US" altLang="zh-CN" sz="2400" i="1" dirty="0"/>
              <a:t>H</a:t>
            </a:r>
            <a:r>
              <a:rPr lang="en-US" altLang="zh-CN" sz="2400" dirty="0"/>
              <a:t>(0,1)</a:t>
            </a:r>
            <a:r>
              <a:rPr lang="zh-CN" altLang="en-US" sz="2400" dirty="0"/>
              <a:t>＝</a:t>
            </a:r>
            <a:r>
              <a:rPr lang="en-US" altLang="zh-CN" sz="2400" i="1" dirty="0"/>
              <a:t>H</a:t>
            </a:r>
            <a:r>
              <a:rPr lang="en-US" altLang="zh-CN" sz="2400" dirty="0"/>
              <a:t>(0,1,0,…)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endParaRPr lang="zh-CN" altLang="en-US" sz="2400" dirty="0"/>
          </a:p>
          <a:p>
            <a:pPr marL="109728" indent="0">
              <a:buNone/>
            </a:pPr>
            <a:r>
              <a:rPr lang="en-US" altLang="zh-CN" sz="2400" dirty="0"/>
              <a:t>–</a:t>
            </a:r>
            <a:r>
              <a:rPr lang="zh-CN" altLang="en-US" sz="2400" dirty="0"/>
              <a:t>对称性：概率分布下标置换不影响熵</a:t>
            </a:r>
            <a:r>
              <a:rPr lang="en-US" altLang="zh-CN" sz="2400" dirty="0"/>
              <a:t>,H(P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…,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…,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的排列次序无关； </a:t>
            </a:r>
          </a:p>
          <a:p>
            <a:pPr marL="109728" indent="0">
              <a:buNone/>
            </a:pPr>
            <a:r>
              <a:rPr lang="en-US" altLang="zh-CN" sz="2400" dirty="0"/>
              <a:t>–</a:t>
            </a:r>
            <a:r>
              <a:rPr lang="zh-CN" altLang="en-US" sz="2400" dirty="0"/>
              <a:t>极值</a:t>
            </a:r>
            <a:r>
              <a:rPr lang="zh-CN" altLang="en-US" sz="2400" dirty="0" smtClean="0"/>
              <a:t>性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P=0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5</a:t>
            </a:r>
            <a:r>
              <a:rPr lang="zh-CN" altLang="en-US" sz="2400" dirty="0"/>
              <a:t>时，</a:t>
            </a:r>
            <a:r>
              <a:rPr lang="en-US" altLang="zh-CN" sz="2400" dirty="0"/>
              <a:t>H(X)</a:t>
            </a:r>
            <a:r>
              <a:rPr lang="zh-CN" altLang="en-US" sz="2400" dirty="0"/>
              <a:t>最大；而且</a:t>
            </a:r>
            <a:r>
              <a:rPr lang="en-US" altLang="zh-CN" sz="2400" dirty="0"/>
              <a:t>H(X)</a:t>
            </a:r>
            <a:r>
              <a:rPr lang="zh-CN" altLang="en-US" sz="2400" dirty="0"/>
              <a:t>是</a:t>
            </a:r>
            <a:r>
              <a:rPr lang="en-US" altLang="zh-CN" sz="2400" dirty="0"/>
              <a:t>P</a:t>
            </a:r>
            <a:r>
              <a:rPr lang="zh-CN" altLang="en-US" sz="2400" dirty="0"/>
              <a:t>的上凸函数。</a:t>
            </a:r>
            <a:endParaRPr lang="en-US" altLang="zh-CN" sz="2400" dirty="0"/>
          </a:p>
          <a:p>
            <a:pPr marL="109728" indent="0">
              <a:buNone/>
            </a:pPr>
            <a:r>
              <a:rPr lang="en-US" altLang="zh-CN" sz="2400" dirty="0" smtClean="0"/>
              <a:t>–</a:t>
            </a:r>
            <a:r>
              <a:rPr lang="zh-CN" altLang="en-US" sz="2400" dirty="0" smtClean="0"/>
              <a:t>可加性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zh-CN" altLang="en-US" sz="2400" dirty="0"/>
              <a:t>不确定性函数</a:t>
            </a:r>
            <a:r>
              <a:rPr lang="en-US" altLang="zh-CN" sz="2400" dirty="0"/>
              <a:t>f</a:t>
            </a:r>
            <a:r>
              <a:rPr lang="zh-CN" altLang="en-US" sz="2400" dirty="0"/>
              <a:t>是概率</a:t>
            </a:r>
            <a:r>
              <a:rPr lang="en-US" altLang="zh-CN" sz="2400" dirty="0"/>
              <a:t>P</a:t>
            </a:r>
            <a:r>
              <a:rPr lang="zh-CN" altLang="en-US" sz="2400" dirty="0"/>
              <a:t>的单调递降函数；两个独立符号所产生的不确定性应等于各自不确定性之和，即</a:t>
            </a:r>
            <a:r>
              <a:rPr lang="en-US" altLang="zh-CN" sz="2400" dirty="0"/>
              <a:t>f(P</a:t>
            </a:r>
            <a:r>
              <a:rPr lang="en-US" altLang="zh-CN" sz="2400" baseline="-25000" dirty="0"/>
              <a:t>1,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)=f(P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)+f(P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，这称为可加性。</a:t>
            </a:r>
          </a:p>
        </p:txBody>
      </p:sp>
    </p:spTree>
    <p:extLst>
      <p:ext uri="{BB962C8B-B14F-4D97-AF65-F5344CB8AC3E}">
        <p14:creationId xmlns:p14="http://schemas.microsoft.com/office/powerpoint/2010/main" val="57438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4931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412776"/>
            <a:ext cx="82296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/>
              <a:t>一个关于信息熵的例子：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zh-CN" altLang="en-US" sz="2400" dirty="0"/>
              <a:t>世界杯的</a:t>
            </a:r>
            <a:r>
              <a:rPr lang="en-US" altLang="zh-CN" sz="2400" dirty="0"/>
              <a:t>32</a:t>
            </a:r>
            <a:r>
              <a:rPr lang="zh-CN" altLang="en-US" sz="2400" dirty="0"/>
              <a:t>支队伍里面</a:t>
            </a:r>
            <a:r>
              <a:rPr lang="en-US" altLang="zh-CN" sz="2400" dirty="0"/>
              <a:t>, </a:t>
            </a:r>
            <a:r>
              <a:rPr lang="zh-CN" altLang="en-US" sz="2400" dirty="0"/>
              <a:t>假设用</a:t>
            </a:r>
            <a:r>
              <a:rPr lang="en-US" altLang="zh-CN" sz="2400" dirty="0"/>
              <a:t>1~32</a:t>
            </a:r>
            <a:r>
              <a:rPr lang="zh-CN" altLang="en-US" sz="2400" dirty="0"/>
              <a:t>编码代表每一支球队</a:t>
            </a:r>
            <a:r>
              <a:rPr lang="en-US" altLang="zh-CN" sz="2400" dirty="0"/>
              <a:t>, </a:t>
            </a:r>
            <a:r>
              <a:rPr lang="zh-CN" altLang="en-US" sz="2400" dirty="0"/>
              <a:t>现在你想要知道那支球队获得冠军</a:t>
            </a:r>
            <a:r>
              <a:rPr lang="en-US" altLang="zh-CN" sz="2400" dirty="0"/>
              <a:t>, </a:t>
            </a:r>
            <a:r>
              <a:rPr lang="zh-CN" altLang="en-US" sz="2400" dirty="0"/>
              <a:t>你</a:t>
            </a:r>
            <a:r>
              <a:rPr lang="zh-CN" altLang="en-US" sz="2400" dirty="0" smtClean="0"/>
              <a:t>要用</a:t>
            </a:r>
            <a:r>
              <a:rPr lang="zh-CN" altLang="en-US" sz="2400" dirty="0"/>
              <a:t>最少的询问次数获得结果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通常采用</a:t>
            </a:r>
            <a:r>
              <a:rPr lang="zh-CN" altLang="en-US" sz="2400" dirty="0"/>
              <a:t>二分的方法</a:t>
            </a:r>
            <a:r>
              <a:rPr lang="en-US" altLang="zh-CN" sz="2400" dirty="0"/>
              <a:t>, log32 = 5, </a:t>
            </a:r>
            <a:r>
              <a:rPr lang="zh-CN" altLang="en-US" sz="2400" dirty="0"/>
              <a:t>最多</a:t>
            </a:r>
            <a:r>
              <a:rPr lang="en-US" altLang="zh-CN" sz="2400" dirty="0"/>
              <a:t>5</a:t>
            </a:r>
            <a:r>
              <a:rPr lang="zh-CN" altLang="en-US" sz="2400" dirty="0"/>
              <a:t>次结果就出来了</a:t>
            </a:r>
            <a:r>
              <a:rPr lang="en-US" altLang="zh-CN" sz="2400" dirty="0"/>
              <a:t>. </a:t>
            </a:r>
            <a:r>
              <a:rPr lang="zh-CN" altLang="en-US" sz="2400" dirty="0"/>
              <a:t>但是</a:t>
            </a:r>
            <a:r>
              <a:rPr lang="zh-CN" altLang="en-US" sz="2400" dirty="0" smtClean="0"/>
              <a:t>在实际</a:t>
            </a:r>
            <a:r>
              <a:rPr lang="zh-CN" altLang="en-US" sz="2400" dirty="0"/>
              <a:t>应用中你不需要</a:t>
            </a:r>
            <a:r>
              <a:rPr lang="en-US" altLang="zh-CN" sz="2400" dirty="0"/>
              <a:t>5</a:t>
            </a:r>
            <a:r>
              <a:rPr lang="zh-CN" altLang="en-US" sz="2400" dirty="0"/>
              <a:t>次就可以了</a:t>
            </a:r>
            <a:r>
              <a:rPr lang="en-US" altLang="zh-CN" sz="2400" dirty="0"/>
              <a:t>, </a:t>
            </a:r>
            <a:r>
              <a:rPr lang="zh-CN" altLang="en-US" sz="2400" dirty="0"/>
              <a:t>因为你绝对不会猜日本</a:t>
            </a:r>
            <a:r>
              <a:rPr lang="en-US" altLang="zh-CN" sz="2400" dirty="0"/>
              <a:t>, </a:t>
            </a:r>
            <a:r>
              <a:rPr lang="zh-CN" altLang="en-US" sz="2400" dirty="0"/>
              <a:t>韩国之类的球队</a:t>
            </a:r>
            <a:r>
              <a:rPr lang="en-US" altLang="zh-CN" sz="2400" dirty="0"/>
              <a:t>, </a:t>
            </a:r>
            <a:r>
              <a:rPr lang="zh-CN" altLang="en-US" sz="2400" dirty="0"/>
              <a:t>你会猜西班牙</a:t>
            </a:r>
            <a:r>
              <a:rPr lang="en-US" altLang="zh-CN" sz="2400" dirty="0"/>
              <a:t>, </a:t>
            </a:r>
            <a:r>
              <a:rPr lang="zh-CN" altLang="en-US" sz="2400" dirty="0"/>
              <a:t>德国和</a:t>
            </a:r>
            <a:r>
              <a:rPr lang="zh-CN" altLang="en-US" sz="2400" dirty="0" smtClean="0"/>
              <a:t>意大利这样</a:t>
            </a:r>
            <a:r>
              <a:rPr lang="zh-CN" altLang="en-US" sz="2400" dirty="0"/>
              <a:t>的球队</a:t>
            </a:r>
            <a:r>
              <a:rPr lang="en-US" altLang="zh-CN" sz="2400" dirty="0"/>
              <a:t>. </a:t>
            </a:r>
            <a:r>
              <a:rPr lang="zh-CN" altLang="en-US" sz="2400" dirty="0"/>
              <a:t>因此去除不会猜的队伍</a:t>
            </a:r>
            <a:r>
              <a:rPr lang="en-US" altLang="zh-CN" sz="2400" dirty="0"/>
              <a:t>, </a:t>
            </a:r>
            <a:r>
              <a:rPr lang="zh-CN" altLang="en-US" sz="2400" dirty="0"/>
              <a:t>在剩下中再次编码二分法</a:t>
            </a:r>
            <a:r>
              <a:rPr lang="en-US" altLang="zh-CN" sz="2400" dirty="0"/>
              <a:t>, </a:t>
            </a:r>
            <a:r>
              <a:rPr lang="zh-CN" altLang="en-US" sz="2400" dirty="0"/>
              <a:t>次数会大概</a:t>
            </a:r>
            <a:r>
              <a:rPr lang="en-US" altLang="zh-CN" sz="2400" dirty="0"/>
              <a:t>3~4</a:t>
            </a:r>
            <a:r>
              <a:rPr lang="zh-CN" altLang="en-US" sz="2400" dirty="0"/>
              <a:t>次</a:t>
            </a: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692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49313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联合熵和条件熵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1412776"/>
            <a:ext cx="82296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9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两个随机变量X，Y的联合分布，可以形成联合熵Joint Entropy，用H(X,Y)表示</a:t>
            </a:r>
          </a:p>
          <a:p>
            <a:r>
              <a:rPr lang="zh-CN" altLang="zh-CN" dirty="0"/>
              <a:t>H(X,Y) – H(Y)</a:t>
            </a:r>
          </a:p>
          <a:p>
            <a:pPr lvl="1"/>
            <a:r>
              <a:rPr lang="zh-CN" altLang="zh-CN" sz="2800" dirty="0"/>
              <a:t>(X,Y)发生所包含的信息熵，减去Y单独发生包含的信息熵——在Y发生的前提下，X发生“新”带来的信息熵</a:t>
            </a:r>
          </a:p>
          <a:p>
            <a:pPr lvl="1"/>
            <a:r>
              <a:rPr lang="zh-CN" altLang="zh-CN" sz="2800" dirty="0"/>
              <a:t>该式子定义为Y发生前提下，X的熵：</a:t>
            </a:r>
          </a:p>
          <a:p>
            <a:pPr lvl="2"/>
            <a:r>
              <a:rPr lang="zh-CN" altLang="zh-CN" sz="2800" dirty="0"/>
              <a:t>条件熵H(X|Y) = H(X,Y) – H(Y)</a:t>
            </a:r>
          </a:p>
          <a:p>
            <a:pPr lvl="2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4577836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Tailored">
      <a:dk1>
        <a:sysClr val="windowText" lastClr="000000"/>
      </a:dk1>
      <a:lt1>
        <a:sysClr val="window" lastClr="FFFFFF"/>
      </a:lt1>
      <a:dk2>
        <a:srgbClr val="123452"/>
      </a:dk2>
      <a:lt2>
        <a:srgbClr val="E0EDF8"/>
      </a:lt2>
      <a:accent1>
        <a:srgbClr val="2254A6"/>
      </a:accent1>
      <a:accent2>
        <a:srgbClr val="9B6261"/>
      </a:accent2>
      <a:accent3>
        <a:srgbClr val="939070"/>
      </a:accent3>
      <a:accent4>
        <a:srgbClr val="60254D"/>
      </a:accent4>
      <a:accent5>
        <a:srgbClr val="9FC6E9"/>
      </a:accent5>
      <a:accent6>
        <a:srgbClr val="8BA7B3"/>
      </a:accent6>
      <a:hlink>
        <a:srgbClr val="3286D2"/>
      </a:hlink>
      <a:folHlink>
        <a:srgbClr val="D99B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2498</TotalTime>
  <Words>3995</Words>
  <Application>Microsoft Office PowerPoint</Application>
  <PresentationFormat>全屏显示(4:3)</PresentationFormat>
  <Paragraphs>535</Paragraphs>
  <Slides>44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report</vt:lpstr>
      <vt:lpstr>Microsoft 公式 3.0</vt:lpstr>
      <vt:lpstr>决策树</vt:lpstr>
      <vt:lpstr>内容提要</vt:lpstr>
      <vt:lpstr>熵的概念与性质 </vt:lpstr>
      <vt:lpstr>熵的概念与性质 </vt:lpstr>
      <vt:lpstr>信息熵</vt:lpstr>
      <vt:lpstr>信息熵</vt:lpstr>
      <vt:lpstr>信息熵</vt:lpstr>
      <vt:lpstr>信息熵</vt:lpstr>
      <vt:lpstr>联合熵和条件熵</vt:lpstr>
      <vt:lpstr>推导条件熵的定义式</vt:lpstr>
      <vt:lpstr>决策树</vt:lpstr>
      <vt:lpstr>决策树</vt:lpstr>
      <vt:lpstr>决策树</vt:lpstr>
      <vt:lpstr>决策树与if-then规则</vt:lpstr>
      <vt:lpstr>决策树与条件概率分布</vt:lpstr>
      <vt:lpstr>决策树与条件概率分布</vt:lpstr>
      <vt:lpstr>决策树学习</vt:lpstr>
      <vt:lpstr>决策树学习</vt:lpstr>
      <vt:lpstr>特征选择</vt:lpstr>
      <vt:lpstr>特征选择</vt:lpstr>
      <vt:lpstr>信息增益</vt:lpstr>
      <vt:lpstr>信息增益算法</vt:lpstr>
      <vt:lpstr>信息增益算法</vt:lpstr>
      <vt:lpstr>信息增益算法</vt:lpstr>
      <vt:lpstr>决策树的生成</vt:lpstr>
      <vt:lpstr>决策树的生成</vt:lpstr>
      <vt:lpstr>决策树的生成</vt:lpstr>
      <vt:lpstr>决策树的生成</vt:lpstr>
      <vt:lpstr>信息增益比</vt:lpstr>
      <vt:lpstr>C4.5的生成算法</vt:lpstr>
      <vt:lpstr>决策树的剪枝</vt:lpstr>
      <vt:lpstr>剪枝算法</vt:lpstr>
      <vt:lpstr>CART算法</vt:lpstr>
      <vt:lpstr>CART生成</vt:lpstr>
      <vt:lpstr>CART剪枝</vt:lpstr>
      <vt:lpstr>随机森林</vt:lpstr>
      <vt:lpstr>随机森林</vt:lpstr>
      <vt:lpstr>随机森林</vt:lpstr>
      <vt:lpstr>Bagging抽样</vt:lpstr>
      <vt:lpstr>随机森林算法</vt:lpstr>
      <vt:lpstr>随机森林算法</vt:lpstr>
      <vt:lpstr>随机森林算法</vt:lpstr>
      <vt:lpstr>影响随机森林分类性能的主要因素</vt:lpstr>
      <vt:lpstr>随机森林的优点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</dc:title>
  <dc:creator>Yu</dc:creator>
  <cp:lastModifiedBy>liuxf</cp:lastModifiedBy>
  <cp:revision>22</cp:revision>
  <dcterms:created xsi:type="dcterms:W3CDTF">2016-04-02T17:07:43Z</dcterms:created>
  <dcterms:modified xsi:type="dcterms:W3CDTF">2018-04-15T15:11:56Z</dcterms:modified>
</cp:coreProperties>
</file>