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393" r:id="rId2"/>
    <p:sldId id="394" r:id="rId3"/>
    <p:sldId id="395" r:id="rId4"/>
    <p:sldId id="396" r:id="rId5"/>
    <p:sldId id="397" r:id="rId6"/>
    <p:sldId id="368" r:id="rId7"/>
    <p:sldId id="370" r:id="rId8"/>
    <p:sldId id="371" r:id="rId9"/>
    <p:sldId id="260" r:id="rId10"/>
    <p:sldId id="258" r:id="rId11"/>
    <p:sldId id="259" r:id="rId12"/>
    <p:sldId id="338" r:id="rId13"/>
    <p:sldId id="261" r:id="rId14"/>
    <p:sldId id="268" r:id="rId15"/>
    <p:sldId id="341" r:id="rId16"/>
    <p:sldId id="339" r:id="rId17"/>
    <p:sldId id="340" r:id="rId18"/>
    <p:sldId id="263" r:id="rId19"/>
    <p:sldId id="349" r:id="rId20"/>
    <p:sldId id="372" r:id="rId21"/>
    <p:sldId id="352" r:id="rId22"/>
    <p:sldId id="353" r:id="rId23"/>
    <p:sldId id="356" r:id="rId24"/>
    <p:sldId id="377" r:id="rId25"/>
    <p:sldId id="376" r:id="rId26"/>
    <p:sldId id="366" r:id="rId27"/>
    <p:sldId id="367" r:id="rId28"/>
    <p:sldId id="373" r:id="rId29"/>
    <p:sldId id="269" r:id="rId3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70" d="100"/>
          <a:sy n="70" d="100"/>
        </p:scale>
        <p:origin x="4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2018/11/7</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772985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Текст 18"/>
          <p:cNvSpPr>
            <a:spLocks noGrp="1"/>
          </p:cNvSpPr>
          <p:nvPr>
            <p:ph type="body" sz="quarter" idx="10" hasCustomPrompt="1"/>
          </p:nvPr>
        </p:nvSpPr>
        <p:spPr>
          <a:xfrm>
            <a:off x="4977694" y="1012335"/>
            <a:ext cx="2226529" cy="412019"/>
          </a:xfrm>
          <a:prstGeom prst="rect">
            <a:avLst/>
          </a:prstGeom>
        </p:spPr>
        <p:txBody>
          <a:bodyPr/>
          <a:lstStyle>
            <a:lvl1pPr algn="ctr">
              <a:defRPr sz="2485">
                <a:solidFill>
                  <a:schemeClr val="bg1"/>
                </a:solidFill>
                <a:latin typeface="Trebuchet MS" panose="020B0603020202020204" pitchFamily="34" charset="0"/>
              </a:defRPr>
            </a:lvl1pPr>
          </a:lstStyle>
          <a:p>
            <a:pPr lvl="0"/>
            <a:r>
              <a:rPr lang="en-US" dirty="0" smtClean="0"/>
              <a:t>LOREM IPSUM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2018/11/7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3"/>
          <p:cNvSpPr txBox="1"/>
          <p:nvPr/>
        </p:nvSpPr>
        <p:spPr>
          <a:xfrm>
            <a:off x="654685" y="2490470"/>
            <a:ext cx="10264140" cy="1477010"/>
          </a:xfrm>
          <a:prstGeom prst="rect">
            <a:avLst/>
          </a:prstGeom>
        </p:spPr>
        <p:txBody>
          <a:bodyPr vert="horz" wrap="square" lIns="0" tIns="0" rIns="0" bIns="0" rtlCol="0">
            <a:spAutoFit/>
          </a:bodyPr>
          <a:lstStyle/>
          <a:p>
            <a:pPr marL="12700" marR="5080" algn="ctr">
              <a:lnSpc>
                <a:spcPct val="150000"/>
              </a:lnSpc>
            </a:pPr>
            <a:r>
              <a:rPr lang="zh-CN" sz="4000" dirty="0">
                <a:solidFill>
                  <a:schemeClr val="tx1"/>
                </a:solidFill>
                <a:latin typeface="微软雅黑" panose="020B0503020204020204" charset="-122"/>
                <a:ea typeface="微软雅黑" panose="020B0503020204020204" charset="-122"/>
                <a:cs typeface="Trebuchet MS" panose="020B0603020202020204"/>
              </a:rPr>
              <a:t>逐梦江湖 赢战天下</a:t>
            </a:r>
            <a:endParaRPr lang="zh-CN" altLang="en-US" sz="4000" dirty="0">
              <a:solidFill>
                <a:schemeClr val="tx1"/>
              </a:solidFill>
              <a:latin typeface="微软雅黑" panose="020B0503020204020204" charset="-122"/>
              <a:ea typeface="微软雅黑" panose="020B0503020204020204" charset="-122"/>
              <a:cs typeface="Trebuchet MS" panose="020B0603020202020204"/>
            </a:endParaRPr>
          </a:p>
          <a:p>
            <a:pPr marL="12700" marR="5080" algn="r">
              <a:lnSpc>
                <a:spcPct val="150000"/>
              </a:lnSpc>
            </a:pPr>
            <a:r>
              <a:rPr lang="en-US" altLang="zh-CN" sz="2400" dirty="0">
                <a:solidFill>
                  <a:schemeClr val="tx1"/>
                </a:solidFill>
                <a:latin typeface="微软雅黑" panose="020B0503020204020204" charset="-122"/>
                <a:ea typeface="微软雅黑" panose="020B0503020204020204" charset="-122"/>
                <a:cs typeface="Trebuchet MS" panose="020B0603020202020204"/>
              </a:rPr>
              <a:t>——</a:t>
            </a:r>
            <a:r>
              <a:rPr lang="zh-CN" sz="2400" dirty="0">
                <a:solidFill>
                  <a:schemeClr val="tx1"/>
                </a:solidFill>
                <a:latin typeface="微软雅黑" panose="020B0503020204020204" charset="-122"/>
                <a:ea typeface="微软雅黑" panose="020B0503020204020204" charset="-122"/>
                <a:cs typeface="Trebuchet MS" panose="020B0603020202020204"/>
              </a:rPr>
              <a:t>钱盒子年会</a:t>
            </a:r>
            <a:endParaRPr lang="en-US" altLang="zh-CN" sz="2400" dirty="0">
              <a:solidFill>
                <a:schemeClr val="tx1"/>
              </a:solidFill>
              <a:latin typeface="微软雅黑" panose="020B0503020204020204" charset="-122"/>
              <a:ea typeface="微软雅黑" panose="020B0503020204020204" charset="-122"/>
              <a:cs typeface="Trebuchet MS" panose="020B0603020202020204"/>
            </a:endParaRPr>
          </a:p>
        </p:txBody>
      </p:sp>
      <p:pic>
        <p:nvPicPr>
          <p:cNvPr id="4" name="图片 3" descr="钱盒子LOGO"/>
          <p:cNvPicPr>
            <a:picLocks noChangeAspect="1"/>
          </p:cNvPicPr>
          <p:nvPr/>
        </p:nvPicPr>
        <p:blipFill>
          <a:blip r:embed="rId2"/>
          <a:stretch>
            <a:fillRect/>
          </a:stretch>
        </p:blipFill>
        <p:spPr>
          <a:xfrm>
            <a:off x="654685" y="521335"/>
            <a:ext cx="1905000" cy="619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2656" y="193611"/>
            <a:ext cx="3082290" cy="368300"/>
          </a:xfrm>
          <a:prstGeom prst="rect">
            <a:avLst/>
          </a:prstGeom>
          <a:noFill/>
        </p:spPr>
        <p:txBody>
          <a:bodyPr wrap="square" rtlCol="0">
            <a:spAutoFit/>
          </a:bodyPr>
          <a:lstStyle/>
          <a:p>
            <a:r>
              <a:rPr lang="zh-CN" altLang="en-US" dirty="0"/>
              <a:t>节目清单</a:t>
            </a:r>
            <a:r>
              <a:rPr lang="zh-CN" altLang="en-US" dirty="0" smtClean="0"/>
              <a:t>：</a:t>
            </a:r>
            <a:endParaRPr lang="zh-CN" altLang="en-US" dirty="0"/>
          </a:p>
        </p:txBody>
      </p:sp>
      <p:graphicFrame>
        <p:nvGraphicFramePr>
          <p:cNvPr id="3" name="表格 -1"/>
          <p:cNvGraphicFramePr/>
          <p:nvPr/>
        </p:nvGraphicFramePr>
        <p:xfrm>
          <a:off x="1135648" y="1724946"/>
          <a:ext cx="9656849" cy="2076508"/>
        </p:xfrm>
        <a:graphic>
          <a:graphicData uri="http://schemas.openxmlformats.org/drawingml/2006/table">
            <a:tbl>
              <a:tblPr firstRow="1" bandRow="1">
                <a:tableStyleId>{5C22544A-7EE6-4342-B048-85BDC9FD1C3A}</a:tableStyleId>
              </a:tblPr>
              <a:tblGrid>
                <a:gridCol w="885280"/>
                <a:gridCol w="2087433"/>
                <a:gridCol w="4443211"/>
                <a:gridCol w="1068946"/>
                <a:gridCol w="1171979"/>
              </a:tblGrid>
              <a:tr h="275779">
                <a:tc>
                  <a:txBody>
                    <a:bodyPr/>
                    <a:lstStyle/>
                    <a:p>
                      <a:pPr indent="0" algn="ctr">
                        <a:buNone/>
                      </a:pPr>
                      <a:r>
                        <a:rPr lang="zh-CN" altLang="en-US" sz="1400" b="0" dirty="0" smtClean="0">
                          <a:solidFill>
                            <a:schemeClr val="tx1"/>
                          </a:solidFill>
                          <a:latin typeface="微软雅黑" panose="020B0503020204020204" charset="-122"/>
                          <a:ea typeface="微软雅黑" panose="020B0503020204020204" charset="-122"/>
                          <a:cs typeface="微软雅黑" panose="020B0503020204020204" charset="-122"/>
                        </a:rPr>
                        <a:t>顺序</a:t>
                      </a:r>
                      <a:endParaRPr lang="zh-CN" altLang="en-US" sz="1400" b="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dirty="0" smtClean="0">
                          <a:solidFill>
                            <a:schemeClr val="tx1"/>
                          </a:solidFill>
                          <a:latin typeface="微软雅黑" panose="020B0503020204020204" charset="-122"/>
                          <a:ea typeface="微软雅黑" panose="020B0503020204020204" charset="-122"/>
                          <a:cs typeface="微软雅黑" panose="020B0503020204020204" charset="-122"/>
                        </a:rPr>
                        <a:t>节目</a:t>
                      </a:r>
                      <a:endParaRPr lang="zh-CN" altLang="en-US" sz="1400" b="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dirty="0" smtClean="0">
                          <a:solidFill>
                            <a:schemeClr val="tx1"/>
                          </a:solidFill>
                          <a:latin typeface="微软雅黑" panose="020B0503020204020204" charset="-122"/>
                          <a:ea typeface="微软雅黑" panose="020B0503020204020204" charset="-122"/>
                          <a:cs typeface="微软雅黑" panose="020B0503020204020204" charset="-122"/>
                        </a:rPr>
                        <a:t>参与人员</a:t>
                      </a:r>
                      <a:endParaRPr lang="zh-CN" altLang="en-US" sz="1400" b="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400" b="0" kern="1200" dirty="0" smtClean="0">
                          <a:solidFill>
                            <a:schemeClr val="tx1"/>
                          </a:solidFill>
                          <a:latin typeface="微软雅黑" panose="020B0503020204020204" charset="-122"/>
                          <a:ea typeface="微软雅黑" panose="020B0503020204020204" charset="-122"/>
                          <a:cs typeface="微软雅黑" panose="020B0503020204020204" charset="-122"/>
                        </a:rPr>
                        <a:t>负责人</a:t>
                      </a:r>
                      <a:endParaRPr lang="zh-CN" altLang="en-US"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dirty="0">
                          <a:solidFill>
                            <a:schemeClr val="tx1"/>
                          </a:solidFill>
                          <a:latin typeface="微软雅黑" panose="020B0503020204020204" charset="-122"/>
                          <a:ea typeface="微软雅黑" panose="020B0503020204020204" charset="-122"/>
                          <a:cs typeface="微软雅黑" panose="020B0503020204020204" charset="-122"/>
                        </a:rPr>
                        <a:t>备注</a:t>
                      </a: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43230">
                <a:tc>
                  <a:txBody>
                    <a:bodyPr/>
                    <a:lstStyle/>
                    <a:p>
                      <a:pPr indent="0" algn="ctr">
                        <a:buNone/>
                      </a:pPr>
                      <a:r>
                        <a:rPr lang="en-US" altLang="zh-CN" sz="1400" b="0" dirty="0" smtClean="0">
                          <a:solidFill>
                            <a:schemeClr val="tx1"/>
                          </a:solidFill>
                          <a:latin typeface="微软雅黑" panose="020B0503020204020204" charset="-122"/>
                          <a:ea typeface="微软雅黑" panose="020B0503020204020204" charset="-122"/>
                          <a:cs typeface="微软雅黑" panose="020B0503020204020204" charset="-122"/>
                        </a:rPr>
                        <a:t>1</a:t>
                      </a:r>
                      <a:endParaRPr lang="en-US" altLang="zh-CN" sz="1400" b="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开场沙画</a:t>
                      </a:r>
                      <a:endParaRPr lang="zh-CN" altLang="en-US" sz="1400" b="0" dirty="0" smtClean="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zh-CN" altLang="en-US" sz="1400" b="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400" b="0" kern="1200" dirty="0" smtClean="0">
                          <a:solidFill>
                            <a:schemeClr val="tx1"/>
                          </a:solidFill>
                          <a:latin typeface="微软雅黑" panose="020B0503020204020204" charset="-122"/>
                          <a:ea typeface="微软雅黑" panose="020B0503020204020204" charset="-122"/>
                          <a:cs typeface="微软雅黑" panose="020B0503020204020204" charset="-122"/>
                        </a:rPr>
                        <a:t>李有为</a:t>
                      </a:r>
                      <a:endParaRPr lang="zh-CN" altLang="en-US"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ctr">
                        <a:buNone/>
                      </a:pPr>
                      <a:endParaRPr lang="en-US" altLang="zh-CN" sz="1400" b="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99415">
                <a:tc>
                  <a:txBody>
                    <a:bodyPr/>
                    <a:lstStyle/>
                    <a:p>
                      <a:pPr indent="0" algn="ctr">
                        <a:buNone/>
                      </a:pPr>
                      <a:r>
                        <a:rPr lang="en-US" altLang="zh-CN" sz="1400" b="0" dirty="0" smtClean="0">
                          <a:solidFill>
                            <a:schemeClr val="tx1"/>
                          </a:solidFill>
                          <a:latin typeface="微软雅黑" panose="020B0503020204020204" charset="-122"/>
                          <a:ea typeface="微软雅黑" panose="020B0503020204020204" charset="-122"/>
                          <a:cs typeface="微软雅黑" panose="020B0503020204020204" charset="-122"/>
                        </a:rPr>
                        <a:t>2</a:t>
                      </a:r>
                      <a:endParaRPr lang="en-US" altLang="zh-CN" sz="1400" b="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kern="1200" dirty="0" smtClean="0">
                          <a:solidFill>
                            <a:schemeClr val="tx1"/>
                          </a:solidFill>
                          <a:latin typeface="微软雅黑" panose="020B0503020204020204" charset="-122"/>
                          <a:ea typeface="微软雅黑" panose="020B0503020204020204" charset="-122"/>
                          <a:cs typeface="微软雅黑" panose="020B0503020204020204" charset="-122"/>
                        </a:rPr>
                        <a:t>双节棍表演</a:t>
                      </a:r>
                      <a:endParaRPr lang="zh-CN" altLang="en-US"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kern="1200" dirty="0" smtClean="0">
                          <a:solidFill>
                            <a:schemeClr val="tx1"/>
                          </a:solidFill>
                          <a:latin typeface="微软雅黑" panose="020B0503020204020204" charset="-122"/>
                          <a:ea typeface="微软雅黑" panose="020B0503020204020204" charset="-122"/>
                          <a:cs typeface="微软雅黑" panose="020B0503020204020204" charset="-122"/>
                        </a:rPr>
                        <a:t>钟房英</a:t>
                      </a:r>
                      <a:endParaRPr lang="zh-CN" altLang="en-US"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endParaRPr lang="zh-CN" altLang="en-US"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altLang="zh-CN"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72284">
                <a:tc>
                  <a:txBody>
                    <a:bodyPr/>
                    <a:lstStyle/>
                    <a:p>
                      <a:pPr indent="0" algn="ctr">
                        <a:buNone/>
                      </a:pPr>
                      <a:r>
                        <a:rPr lang="en-US" altLang="zh-CN" sz="1400" b="0" dirty="0" smtClean="0">
                          <a:solidFill>
                            <a:schemeClr val="tx1"/>
                          </a:solidFill>
                          <a:latin typeface="微软雅黑" panose="020B0503020204020204" charset="-122"/>
                          <a:ea typeface="微软雅黑" panose="020B0503020204020204" charset="-122"/>
                          <a:cs typeface="微软雅黑" panose="020B0503020204020204" charset="-122"/>
                        </a:rPr>
                        <a:t>3</a:t>
                      </a:r>
                      <a:endParaRPr lang="en-US" altLang="zh-CN" sz="1400" b="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400" b="0" kern="1200" dirty="0" smtClean="0">
                          <a:solidFill>
                            <a:schemeClr val="tx1"/>
                          </a:solidFill>
                          <a:latin typeface="微软雅黑" panose="020B0503020204020204" charset="-122"/>
                          <a:ea typeface="微软雅黑" panose="020B0503020204020204" charset="-122"/>
                          <a:cs typeface="微软雅黑" panose="020B0503020204020204" charset="-122"/>
                        </a:rPr>
                        <a:t>吉他表演？</a:t>
                      </a:r>
                      <a:endParaRPr lang="zh-CN"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kern="1200" dirty="0" smtClean="0">
                          <a:solidFill>
                            <a:schemeClr val="tx1"/>
                          </a:solidFill>
                          <a:latin typeface="微软雅黑" panose="020B0503020204020204" charset="-122"/>
                          <a:ea typeface="微软雅黑" panose="020B0503020204020204" charset="-122"/>
                          <a:cs typeface="微软雅黑" panose="020B0503020204020204" charset="-122"/>
                        </a:rPr>
                        <a:t>周洛乐</a:t>
                      </a:r>
                      <a:endParaRPr lang="zh-CN" altLang="en-US"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endParaRPr lang="zh-CN" altLang="en-US"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400" b="0" kern="1200" dirty="0" smtClean="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42900">
                <a:tc>
                  <a:txBody>
                    <a:bodyPr/>
                    <a:lstStyle/>
                    <a:p>
                      <a:pPr indent="0" algn="ctr">
                        <a:buNone/>
                      </a:pPr>
                      <a:r>
                        <a:rPr lang="en-US" altLang="zh-CN" sz="1400" b="0" dirty="0" smtClean="0">
                          <a:solidFill>
                            <a:schemeClr val="tx1"/>
                          </a:solidFill>
                          <a:latin typeface="微软雅黑" panose="020B0503020204020204" charset="-122"/>
                          <a:ea typeface="微软雅黑" panose="020B0503020204020204" charset="-122"/>
                          <a:cs typeface="微软雅黑" panose="020B0503020204020204" charset="-122"/>
                        </a:rPr>
                        <a:t>4</a:t>
                      </a:r>
                      <a:endParaRPr lang="en-US" altLang="zh-CN" sz="1400" b="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a:endParaRPr lang="zh-CN" altLang="en-US"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zh-CN" altLang="en-US"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zh-CN" altLang="en-US"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a:endParaRPr lang="zh-CN" altLang="en-US"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42900">
                <a:tc>
                  <a:txBody>
                    <a:bodyPr/>
                    <a:lstStyle/>
                    <a:p>
                      <a:pPr indent="0" algn="ctr">
                        <a:buNone/>
                      </a:pPr>
                      <a:r>
                        <a:rPr lang="en-US" altLang="zh-CN" sz="1400" b="0" dirty="0">
                          <a:solidFill>
                            <a:schemeClr val="tx1"/>
                          </a:solidFill>
                          <a:latin typeface="微软雅黑" panose="020B0503020204020204" charset="-122"/>
                          <a:ea typeface="微软雅黑" panose="020B0503020204020204" charset="-122"/>
                          <a:cs typeface="微软雅黑" panose="020B0503020204020204" charset="-122"/>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lgn="ctr">
                        <a:buNone/>
                      </a:pPr>
                      <a:endParaRPr lang="zh-CN" altLang="en-US"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a:buNone/>
                      </a:pPr>
                      <a:endParaRPr lang="zh-CN" altLang="en-US"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a:buNone/>
                      </a:pPr>
                      <a:endParaRPr lang="zh-CN" altLang="en-US"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algn="ctr">
                        <a:buNone/>
                      </a:pPr>
                      <a:endParaRPr lang="zh-CN" altLang="en-US" sz="1400" b="0" kern="120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85360" y="2834640"/>
            <a:ext cx="2011680" cy="829945"/>
          </a:xfrm>
          <a:prstGeom prst="rect">
            <a:avLst/>
          </a:prstGeom>
          <a:noFill/>
        </p:spPr>
        <p:txBody>
          <a:bodyPr wrap="none" rtlCol="0" anchor="t">
            <a:spAutoFit/>
          </a:bodyPr>
          <a:lstStyle/>
          <a:p>
            <a:r>
              <a:rPr lang="zh-CN" altLang="en-US" sz="4800">
                <a:latin typeface="微软雅黑" panose="020B0503020204020204" charset="-122"/>
                <a:ea typeface="微软雅黑" panose="020B0503020204020204" charset="-122"/>
                <a:sym typeface="+mn-ea"/>
              </a:rPr>
              <a:t>小游戏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402205" y="2275205"/>
            <a:ext cx="6970395" cy="460375"/>
          </a:xfrm>
          <a:prstGeom prst="rect">
            <a:avLst/>
          </a:prstGeom>
          <a:noFill/>
          <a:ln w="9525">
            <a:noFill/>
          </a:ln>
        </p:spPr>
        <p:txBody>
          <a:bodyPr wrap="square">
            <a:spAutoFit/>
          </a:bodyPr>
          <a:lstStyle/>
          <a:p>
            <a:pPr indent="0"/>
            <a:r>
              <a:rPr lang="zh-CN" sz="2400" b="1">
                <a:latin typeface="微软雅黑" panose="020B0503020204020204" charset="-122"/>
                <a:ea typeface="微软雅黑" panose="020B0503020204020204" charset="-122"/>
                <a:cs typeface="宋体" panose="02010600030101010101" pitchFamily="2" charset="-122"/>
              </a:rPr>
              <a:t>待定</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920615" y="2785110"/>
            <a:ext cx="1402080" cy="829945"/>
          </a:xfrm>
          <a:prstGeom prst="rect">
            <a:avLst/>
          </a:prstGeom>
          <a:noFill/>
        </p:spPr>
        <p:txBody>
          <a:bodyPr wrap="none" rtlCol="0" anchor="t">
            <a:spAutoFit/>
          </a:bodyPr>
          <a:lstStyle/>
          <a:p>
            <a:r>
              <a:rPr lang="zh-CN" altLang="en-US" sz="4800">
                <a:latin typeface="微软雅黑" panose="020B0503020204020204" charset="-122"/>
                <a:ea typeface="微软雅黑" panose="020B0503020204020204" charset="-122"/>
                <a:sym typeface="+mn-ea"/>
              </a:rPr>
              <a:t>流程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1573530" y="1338580"/>
          <a:ext cx="9586595" cy="4937760"/>
        </p:xfrm>
        <a:graphic>
          <a:graphicData uri="http://schemas.openxmlformats.org/drawingml/2006/table">
            <a:tbl>
              <a:tblPr firstRow="1" bandRow="1">
                <a:tableStyleId>{5C22544A-7EE6-4342-B048-85BDC9FD1C3A}</a:tableStyleId>
              </a:tblPr>
              <a:tblGrid>
                <a:gridCol w="878840"/>
                <a:gridCol w="2376170"/>
                <a:gridCol w="3407410"/>
                <a:gridCol w="2924175"/>
              </a:tblGrid>
              <a:tr h="0">
                <a:tc>
                  <a:txBody>
                    <a:bodyPr/>
                    <a:lstStyle/>
                    <a:p>
                      <a:pPr indent="0" algn="ctr">
                        <a:buNone/>
                      </a:pPr>
                      <a:r>
                        <a:rPr lang="zh-CN" altLang="en-US" sz="2000" b="0" dirty="0">
                          <a:solidFill>
                            <a:schemeClr val="tx1"/>
                          </a:solidFill>
                          <a:latin typeface="微软雅黑" panose="020B0503020204020204" charset="-122"/>
                          <a:ea typeface="微软雅黑" panose="020B0503020204020204" charset="-122"/>
                          <a:cs typeface="微软雅黑" panose="020B0503020204020204" charset="-122"/>
                        </a:rPr>
                        <a:t>序号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活动流程</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主题</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solidFill>
                            <a:schemeClr val="tx1"/>
                          </a:solidFill>
                          <a:latin typeface="微软雅黑" panose="020B0503020204020204" charset="-122"/>
                          <a:ea typeface="微软雅黑" panose="020B0503020204020204" charset="-122"/>
                          <a:cs typeface="微软雅黑" panose="020B0503020204020204" charset="-122"/>
                        </a:rPr>
                        <a:t>备注</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65760">
                <a:tc>
                  <a:txBody>
                    <a:bodyPr/>
                    <a:lstStyle/>
                    <a:p>
                      <a:pPr indent="0" algn="ctr">
                        <a:buNone/>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签到迎宾</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2000" b="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solidFill>
                            <a:schemeClr val="tx1"/>
                          </a:solidFill>
                          <a:latin typeface="微软雅黑" panose="020B0503020204020204" charset="-122"/>
                          <a:ea typeface="微软雅黑" panose="020B0503020204020204" charset="-122"/>
                          <a:cs typeface="微软雅黑" panose="020B0503020204020204" charset="-122"/>
                        </a:rPr>
                        <a:t>播放暖场音乐</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4800">
                <a:tc>
                  <a:txBody>
                    <a:bodyPr/>
                    <a:lstStyle/>
                    <a:p>
                      <a:pPr indent="0" algn="ctr">
                        <a:buNone/>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开场沙画</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2000" b="0" dirty="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solidFill>
                            <a:schemeClr val="tx1"/>
                          </a:solidFill>
                          <a:latin typeface="微软雅黑" panose="020B0503020204020204" charset="-122"/>
                          <a:ea typeface="微软雅黑" panose="020B0503020204020204" charset="-122"/>
                          <a:cs typeface="微软雅黑" panose="020B0503020204020204" charset="-122"/>
                        </a:rPr>
                        <a:t>全场熄灯</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4800">
                <a:tc>
                  <a:txBody>
                    <a:bodyPr/>
                    <a:lstStyle/>
                    <a:p>
                      <a:pPr indent="0" algn="ctr">
                        <a:buNone/>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主持人开场</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2000" b="0" dirty="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400" b="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5430">
                <a:tc>
                  <a:txBody>
                    <a:bodyPr/>
                    <a:lstStyle/>
                    <a:p>
                      <a:pPr indent="0" algn="ctr">
                        <a:buNone/>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领导致辞</a:t>
                      </a:r>
                      <a:r>
                        <a:rPr lang="zh-CN" altLang="en-US" sz="1400" b="0" dirty="0" smtClean="0">
                          <a:solidFill>
                            <a:srgbClr val="FF0000"/>
                          </a:solidFill>
                          <a:latin typeface="微软雅黑" panose="020B0503020204020204" charset="-122"/>
                          <a:ea typeface="微软雅黑" panose="020B0503020204020204" charset="-122"/>
                          <a:cs typeface="微软雅黑" panose="020B0503020204020204" charset="-122"/>
                        </a:rPr>
                        <a:t>（年终总结？）</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2000" b="0" dirty="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400" b="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4800">
                <a:tc>
                  <a:txBody>
                    <a:bodyPr/>
                    <a:lstStyle/>
                    <a:p>
                      <a:pPr indent="0" algn="ctr">
                        <a:buNone/>
                      </a:pPr>
                      <a:r>
                        <a:rPr lang="en-US" altLang="zh-CN" sz="2000" b="0" dirty="0">
                          <a:solidFill>
                            <a:schemeClr val="tx1"/>
                          </a:solidFill>
                          <a:latin typeface="微软雅黑" panose="020B0503020204020204" charset="-122"/>
                          <a:ea typeface="微软雅黑" panose="020B0503020204020204" charset="-122"/>
                          <a:cs typeface="微软雅黑" panose="020B0503020204020204" charset="-122"/>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颁发优秀员工、优秀团队奖</a:t>
                      </a:r>
                      <a:endParaRPr lang="zh-CN" altLang="en-US" sz="1400" b="0" dirty="0" smtClean="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2000" b="0" dirty="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solidFill>
                            <a:schemeClr val="tx1"/>
                          </a:solidFill>
                          <a:latin typeface="微软雅黑" panose="020B0503020204020204" charset="-122"/>
                          <a:ea typeface="微软雅黑" panose="020B0503020204020204" charset="-122"/>
                          <a:cs typeface="微软雅黑" panose="020B0503020204020204" charset="-122"/>
                        </a:rPr>
                        <a:t>用餐</a:t>
                      </a:r>
                      <a:r>
                        <a:rPr lang="en-US" altLang="zh-CN" sz="1400" b="0">
                          <a:solidFill>
                            <a:schemeClr val="tx1"/>
                          </a:solidFill>
                          <a:latin typeface="微软雅黑" panose="020B0503020204020204" charset="-122"/>
                          <a:ea typeface="微软雅黑" panose="020B0503020204020204" charset="-122"/>
                          <a:cs typeface="微软雅黑" panose="020B0503020204020204" charset="-122"/>
                        </a:rPr>
                        <a:t>15</a:t>
                      </a:r>
                      <a:r>
                        <a:rPr lang="zh-CN" altLang="en-US" sz="1400" b="0">
                          <a:solidFill>
                            <a:schemeClr val="tx1"/>
                          </a:solidFill>
                          <a:latin typeface="微软雅黑" panose="020B0503020204020204" charset="-122"/>
                          <a:ea typeface="微软雅黑" panose="020B0503020204020204" charset="-122"/>
                          <a:cs typeface="微软雅黑" panose="020B0503020204020204" charset="-122"/>
                        </a:rPr>
                        <a:t>分钟</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4800">
                <a:tc>
                  <a:txBody>
                    <a:bodyPr/>
                    <a:lstStyle/>
                    <a:p>
                      <a:pPr indent="0" algn="ctr">
                        <a:buNone/>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节目一（待定）</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200" b="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400" b="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4800">
                <a:tc>
                  <a:txBody>
                    <a:bodyPr/>
                    <a:lstStyle/>
                    <a:p>
                      <a:pPr indent="0" algn="ctr">
                        <a:buNone/>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7</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抽奖（三等奖）</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200" b="0" dirty="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400" b="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9230">
                <a:tc>
                  <a:txBody>
                    <a:bodyPr/>
                    <a:lstStyle/>
                    <a:p>
                      <a:pPr indent="0" algn="ctr">
                        <a:buNone/>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solidFill>
                            <a:srgbClr val="000000"/>
                          </a:solidFill>
                          <a:latin typeface="微软雅黑" panose="020B0503020204020204" charset="-122"/>
                          <a:ea typeface="微软雅黑" panose="020B0503020204020204" charset="-122"/>
                          <a:cs typeface="微软雅黑" panose="020B0503020204020204" charset="-122"/>
                        </a:rPr>
                        <a:t>节目二（双节棍）</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2000" b="0" dirty="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400" b="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4800">
                <a:tc>
                  <a:txBody>
                    <a:bodyPr/>
                    <a:lstStyle/>
                    <a:p>
                      <a:pPr indent="0" algn="ctr">
                        <a:buNone/>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9</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a:solidFill>
                            <a:srgbClr val="000000"/>
                          </a:solidFill>
                          <a:latin typeface="微软雅黑" panose="020B0503020204020204" charset="-122"/>
                          <a:ea typeface="微软雅黑" panose="020B0503020204020204" charset="-122"/>
                          <a:cs typeface="微软雅黑" panose="020B0503020204020204" charset="-122"/>
                          <a:sym typeface="+mn-ea"/>
                        </a:rPr>
                        <a:t>抽奖（二等奖）</a:t>
                      </a:r>
                      <a:endParaRPr lang="zh-CN" alt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2000" b="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400" b="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solidFill>
                            <a:srgbClr val="000000"/>
                          </a:solidFill>
                          <a:latin typeface="微软雅黑" panose="020B0503020204020204" charset="-122"/>
                          <a:ea typeface="微软雅黑" panose="020B0503020204020204" charset="-122"/>
                          <a:cs typeface="微软雅黑" panose="020B0503020204020204" charset="-122"/>
                        </a:rPr>
                        <a:t>节目三（待定）</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2000" b="0" dirty="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400" b="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11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a:solidFill>
                            <a:srgbClr val="000000"/>
                          </a:solidFill>
                          <a:latin typeface="微软雅黑" panose="020B0503020204020204" charset="-122"/>
                          <a:ea typeface="微软雅黑" panose="020B0503020204020204" charset="-122"/>
                          <a:cs typeface="微软雅黑" panose="020B0503020204020204" charset="-122"/>
                          <a:sym typeface="+mn-ea"/>
                        </a:rPr>
                        <a:t>小游戏</a:t>
                      </a:r>
                      <a:endParaRPr lang="zh-CN" alt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2000" b="0" dirty="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400">
                          <a:solidFill>
                            <a:schemeClr val="tx1"/>
                          </a:solidFill>
                          <a:latin typeface="微软雅黑" panose="020B0503020204020204" charset="-122"/>
                          <a:ea typeface="微软雅黑" panose="020B0503020204020204" charset="-122"/>
                          <a:cs typeface="微软雅黑" panose="020B0503020204020204" charset="-122"/>
                          <a:sym typeface="+mn-ea"/>
                        </a:rPr>
                        <a:t>DJ</a:t>
                      </a:r>
                      <a:r>
                        <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rPr>
                        <a:t>背景音乐</a:t>
                      </a:r>
                      <a:endParaRPr lang="zh-CN" altLang="en-US" sz="1400" b="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12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a:solidFill>
                            <a:srgbClr val="000000"/>
                          </a:solidFill>
                          <a:latin typeface="微软雅黑" panose="020B0503020204020204" charset="-122"/>
                          <a:ea typeface="微软雅黑" panose="020B0503020204020204" charset="-122"/>
                          <a:cs typeface="微软雅黑" panose="020B0503020204020204" charset="-122"/>
                          <a:sym typeface="+mn-ea"/>
                        </a:rPr>
                        <a:t>抽奖（一等奖）</a:t>
                      </a:r>
                      <a:endParaRPr lang="zh-CN" alt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2000" b="0" dirty="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400" b="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4800">
                <a:tc>
                  <a:txBody>
                    <a:bodyPr/>
                    <a:lstStyle/>
                    <a:p>
                      <a:pPr indent="0" algn="ctr">
                        <a:buNone/>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13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solidFill>
                            <a:srgbClr val="000000"/>
                          </a:solidFill>
                          <a:latin typeface="微软雅黑" panose="020B0503020204020204" charset="-122"/>
                          <a:ea typeface="微软雅黑" panose="020B0503020204020204" charset="-122"/>
                          <a:cs typeface="微软雅黑" panose="020B0503020204020204" charset="-122"/>
                        </a:rPr>
                        <a:t>特等奖（待定，视情况定）</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2000" b="0" dirty="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400" b="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14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solidFill>
                            <a:srgbClr val="000000"/>
                          </a:solidFill>
                          <a:latin typeface="微软雅黑" panose="020B0503020204020204" charset="-122"/>
                          <a:ea typeface="微软雅黑" panose="020B0503020204020204" charset="-122"/>
                          <a:cs typeface="微软雅黑" panose="020B0503020204020204" charset="-122"/>
                        </a:rPr>
                        <a:t>节目四（待定）</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2000" b="0" dirty="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400" b="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lstStyle/>
                    <a:p>
                      <a:pPr indent="0" algn="ctr">
                        <a:buNone/>
                      </a:pPr>
                      <a:r>
                        <a:rPr lang="en-US" altLang="zh-CN" sz="2000" b="0">
                          <a:solidFill>
                            <a:schemeClr val="tx1"/>
                          </a:solidFill>
                          <a:latin typeface="微软雅黑" panose="020B0503020204020204" charset="-122"/>
                          <a:ea typeface="微软雅黑" panose="020B0503020204020204" charset="-122"/>
                          <a:cs typeface="微软雅黑" panose="020B0503020204020204" charset="-122"/>
                        </a:rPr>
                        <a:t>15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solidFill>
                            <a:srgbClr val="000000"/>
                          </a:solidFill>
                          <a:latin typeface="微软雅黑" panose="020B0503020204020204" charset="-122"/>
                          <a:ea typeface="微软雅黑" panose="020B0503020204020204" charset="-122"/>
                          <a:cs typeface="微软雅黑" panose="020B0503020204020204" charset="-122"/>
                        </a:rPr>
                        <a:t>晚会结束，合影留念</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2000" b="0" dirty="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400" b="0" dirty="0">
                        <a:solidFill>
                          <a:schemeClr val="tx1"/>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7" name="文本框 6"/>
          <p:cNvSpPr txBox="1"/>
          <p:nvPr/>
        </p:nvSpPr>
        <p:spPr>
          <a:xfrm>
            <a:off x="392430" y="374015"/>
            <a:ext cx="2011680" cy="829945"/>
          </a:xfrm>
          <a:prstGeom prst="rect">
            <a:avLst/>
          </a:prstGeom>
          <a:noFill/>
        </p:spPr>
        <p:txBody>
          <a:bodyPr wrap="none" rtlCol="0" anchor="t">
            <a:spAutoFit/>
          </a:bodyPr>
          <a:lstStyle/>
          <a:p>
            <a:r>
              <a:rPr lang="zh-CN" altLang="en-US" sz="4800">
                <a:latin typeface="微软雅黑" panose="020B0503020204020204" charset="-122"/>
                <a:ea typeface="微软雅黑" panose="020B0503020204020204" charset="-122"/>
                <a:sym typeface="+mn-ea"/>
              </a:rPr>
              <a:t>主流程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920615" y="2785110"/>
            <a:ext cx="2621280" cy="829945"/>
          </a:xfrm>
          <a:prstGeom prst="rect">
            <a:avLst/>
          </a:prstGeom>
          <a:noFill/>
        </p:spPr>
        <p:txBody>
          <a:bodyPr wrap="none" rtlCol="0" anchor="t">
            <a:spAutoFit/>
          </a:bodyPr>
          <a:lstStyle/>
          <a:p>
            <a:r>
              <a:rPr lang="zh-CN" altLang="en-US" sz="4800">
                <a:latin typeface="微软雅黑" panose="020B0503020204020204" charset="-122"/>
                <a:ea typeface="微软雅黑" panose="020B0503020204020204" charset="-122"/>
                <a:sym typeface="+mn-ea"/>
              </a:rPr>
              <a:t>详细流程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127000" y="203200"/>
          <a:ext cx="11753850" cy="6220983"/>
        </p:xfrm>
        <a:graphic>
          <a:graphicData uri="http://schemas.openxmlformats.org/drawingml/2006/table">
            <a:tbl>
              <a:tblPr firstRow="1" bandRow="1">
                <a:tableStyleId>{5C22544A-7EE6-4342-B048-85BDC9FD1C3A}</a:tableStyleId>
              </a:tblPr>
              <a:tblGrid>
                <a:gridCol w="1774371"/>
                <a:gridCol w="3178629"/>
                <a:gridCol w="1322705"/>
                <a:gridCol w="5478145"/>
              </a:tblGrid>
              <a:tr h="274320">
                <a:tc>
                  <a:txBody>
                    <a:bodyPr/>
                    <a:lstStyle/>
                    <a:p>
                      <a:pPr indent="0" algn="ctr">
                        <a:buNone/>
                      </a:pPr>
                      <a:r>
                        <a:rPr lang="zh-CN" altLang="en-US" sz="1800" b="0" dirty="0">
                          <a:solidFill>
                            <a:srgbClr val="000000"/>
                          </a:solidFill>
                          <a:latin typeface="微软雅黑" panose="020B0503020204020204" charset="-122"/>
                          <a:ea typeface="微软雅黑" panose="020B0503020204020204" charset="-122"/>
                          <a:cs typeface="微软雅黑" panose="020B0503020204020204" charset="-122"/>
                        </a:rPr>
                        <a:t>时间</a:t>
                      </a:r>
                    </a:p>
                  </a:txBody>
                  <a:tcPr marL="0" marR="0" marT="0" marB="0" anchor="ctr">
                    <a:lnL w="6350" cap="flat" cmpd="sng">
                      <a:solidFill>
                        <a:srgbClr val="60497A"/>
                      </a:solidFill>
                      <a:prstDash val="solid"/>
                      <a:headEnd type="none" w="med" len="med"/>
                      <a:tailEnd type="none" w="med" len="med"/>
                    </a:lnL>
                    <a:lnR w="25400" cap="flat" cmpd="sng">
                      <a:solidFill>
                        <a:srgbClr val="F2F2F2"/>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B1A0C7"/>
                    </a:solidFill>
                  </a:tcPr>
                </a:tc>
                <a:tc>
                  <a:txBody>
                    <a:bodyPr/>
                    <a:lstStyle/>
                    <a:p>
                      <a:pPr indent="0" algn="ctr">
                        <a:buNone/>
                      </a:pPr>
                      <a:r>
                        <a:rPr lang="zh-CN" altLang="en-US" sz="1800" b="0" dirty="0">
                          <a:solidFill>
                            <a:srgbClr val="000000"/>
                          </a:solidFill>
                          <a:latin typeface="微软雅黑" panose="020B0503020204020204" charset="-122"/>
                          <a:ea typeface="微软雅黑" panose="020B0503020204020204" charset="-122"/>
                          <a:cs typeface="微软雅黑" panose="020B0503020204020204" charset="-122"/>
                        </a:rPr>
                        <a:t>项目</a:t>
                      </a:r>
                    </a:p>
                  </a:txBody>
                  <a:tcPr marL="0" marR="0" marT="0" marB="0" anchor="ctr">
                    <a:lnL w="25400" cap="flat" cmpd="sng">
                      <a:solidFill>
                        <a:srgbClr val="F2F2F2"/>
                      </a:solidFill>
                      <a:prstDash val="solid"/>
                      <a:headEnd type="none" w="med" len="med"/>
                      <a:tailEnd type="none" w="med" len="med"/>
                    </a:lnL>
                    <a:lnR w="25400" cap="flat" cmpd="sng">
                      <a:solidFill>
                        <a:srgbClr val="F2F2F2"/>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B1A0C7"/>
                    </a:solidFill>
                  </a:tcPr>
                </a:tc>
                <a:tc>
                  <a:txBody>
                    <a:bodyPr/>
                    <a:lstStyle/>
                    <a:p>
                      <a:pPr indent="0" algn="ctr">
                        <a:buNone/>
                      </a:pPr>
                      <a:r>
                        <a:rPr lang="zh-CN" altLang="en-US" sz="1800" b="0" dirty="0">
                          <a:solidFill>
                            <a:srgbClr val="000000"/>
                          </a:solidFill>
                          <a:latin typeface="微软雅黑" panose="020B0503020204020204" charset="-122"/>
                          <a:ea typeface="微软雅黑" panose="020B0503020204020204" charset="-122"/>
                          <a:cs typeface="微软雅黑" panose="020B0503020204020204" charset="-122"/>
                        </a:rPr>
                        <a:t>人员</a:t>
                      </a:r>
                    </a:p>
                  </a:txBody>
                  <a:tcPr marL="0" marR="0" marT="0" marB="0" anchor="ctr">
                    <a:lnL w="25400" cap="flat" cmpd="sng">
                      <a:solidFill>
                        <a:srgbClr val="F2F2F2"/>
                      </a:solidFill>
                      <a:prstDash val="solid"/>
                      <a:headEnd type="none" w="med" len="med"/>
                      <a:tailEnd type="none" w="med" len="med"/>
                    </a:lnL>
                    <a:lnR w="25400" cap="flat" cmpd="sng">
                      <a:solidFill>
                        <a:srgbClr val="F2F2F2"/>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B1A0C7"/>
                    </a:solidFill>
                  </a:tcPr>
                </a:tc>
                <a:tc>
                  <a:txBody>
                    <a:bodyPr/>
                    <a:lstStyle/>
                    <a:p>
                      <a:pPr indent="0" algn="ctr">
                        <a:buNone/>
                      </a:pPr>
                      <a:r>
                        <a:rPr lang="zh-CN" altLang="en-US" sz="1800" b="0" dirty="0">
                          <a:solidFill>
                            <a:srgbClr val="000000"/>
                          </a:solidFill>
                          <a:latin typeface="微软雅黑" panose="020B0503020204020204" charset="-122"/>
                          <a:ea typeface="微软雅黑" panose="020B0503020204020204" charset="-122"/>
                          <a:cs typeface="微软雅黑" panose="020B0503020204020204" charset="-122"/>
                        </a:rPr>
                        <a:t>备注</a:t>
                      </a:r>
                    </a:p>
                  </a:txBody>
                  <a:tcPr marL="0" marR="0" marT="0" marB="0" anchor="ctr">
                    <a:lnL w="25400" cap="flat" cmpd="sng">
                      <a:solidFill>
                        <a:srgbClr val="F2F2F2"/>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B1A0C7"/>
                    </a:solidFill>
                  </a:tcPr>
                </a:tc>
              </a:tr>
              <a:tr h="613954">
                <a:tc rowSpan="2">
                  <a:txBody>
                    <a:bodyPr/>
                    <a:lstStyle/>
                    <a:p>
                      <a:pPr indent="0" algn="ctr">
                        <a:buNone/>
                      </a:pPr>
                      <a:r>
                        <a:rPr lang="en-US" altLang="zh-CN" sz="1400" b="0">
                          <a:solidFill>
                            <a:srgbClr val="000000"/>
                          </a:solidFill>
                          <a:latin typeface="微软雅黑" panose="020B0503020204020204" charset="-122"/>
                          <a:ea typeface="微软雅黑" panose="020B0503020204020204" charset="-122"/>
                          <a:cs typeface="微软雅黑" panose="020B0503020204020204" charset="-122"/>
                        </a:rPr>
                        <a:t>14:00-17:00</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晚会会场布置（签到处、舞台、吊顶处、背景墙、音响、桌椅、门口入场处等）</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endParaRPr lang="zh-CN" alt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noFill/>
                  </a:tcPr>
                </a:tc>
              </a:tr>
              <a:tr h="478972">
                <a:tc vMerge="1">
                  <a:txBody>
                    <a:bodyPr/>
                    <a:lstStyle/>
                    <a:p>
                      <a:endParaRPr lang="zh-CN"/>
                    </a:p>
                  </a:txBody>
                  <a:tcP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B w="6350" cap="flat" cmpd="sng">
                      <a:solidFill>
                        <a:srgbClr val="60497A"/>
                      </a:solidFill>
                      <a:prstDash val="solid"/>
                      <a:headEnd type="none" w="med" len="med"/>
                      <a:tailEnd type="none" w="med" len="med"/>
                    </a:lnB>
                  </a:tcPr>
                </a:tc>
                <a:tc>
                  <a:txBody>
                    <a:bodyPr/>
                    <a:lstStyle/>
                    <a:p>
                      <a:pPr indent="0">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物资到位（奖品、伴手礼品、道具、酒水等）</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endParaRPr lang="zh-CN" alt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400" b="0">
                          <a:solidFill>
                            <a:srgbClr val="000000"/>
                          </a:solidFill>
                          <a:latin typeface="微软雅黑" panose="020B0503020204020204" charset="-122"/>
                          <a:ea typeface="微软雅黑" panose="020B0503020204020204" charset="-122"/>
                          <a:cs typeface="微软雅黑" panose="020B0503020204020204" charset="-122"/>
                        </a:rPr>
                        <a:t>礼品、奖品、道具统一放到工作人员专用小屋</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r h="783590">
                <a:tc>
                  <a:txBody>
                    <a:bodyPr/>
                    <a:lstStyle/>
                    <a:p>
                      <a:pPr indent="0" algn="ctr">
                        <a:buNone/>
                      </a:pP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14</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30-18</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00</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现场彩排（主持人、演员）</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endParaRPr lang="zh-CN" alt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音响、设备、</a:t>
                      </a: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PPT</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、视频、背景墙全部确认无误；  </a:t>
                      </a: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彩排顺序：先主持人过一遍，然后全体人员过一遍，发现哪里有问题就各节目负责人带领大家练习，期间主持人继续走过程，最后大家再从新练一次。</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noFill/>
                  </a:tcPr>
                </a:tc>
              </a:tr>
              <a:tr h="1059543">
                <a:tc>
                  <a:txBody>
                    <a:bodyPr/>
                    <a:lstStyle/>
                    <a:p>
                      <a:pPr indent="0" algn="ctr">
                        <a:buNone/>
                      </a:pPr>
                      <a:r>
                        <a:rPr lang="en-US" altLang="zh-CN" sz="1400" b="0">
                          <a:solidFill>
                            <a:srgbClr val="000000"/>
                          </a:solidFill>
                          <a:latin typeface="微软雅黑" panose="020B0503020204020204" charset="-122"/>
                          <a:ea typeface="微软雅黑" panose="020B0503020204020204" charset="-122"/>
                          <a:cs typeface="微软雅黑" panose="020B0503020204020204" charset="-122"/>
                        </a:rPr>
                        <a:t>18:00</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工作人员就位</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endParaRPr lang="zh-CN" alt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衣服尽量统一，就算不统一也要着装大方得体（正装），需年会前一天交代安排； </a:t>
                      </a: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发放伴手礼；</a:t>
                      </a: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签到时顺带把抽奖券发下去让嘉宾在副券中签名，把副券撕下，投入抽奖箱，正券给到嘉宾</a:t>
                      </a: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；扫码加微信群</a:t>
                      </a:r>
                      <a:r>
                        <a:rPr lang="en-US" altLang="zh-CN" sz="1400" b="0" dirty="0" smtClean="0">
                          <a:solidFill>
                            <a:srgbClr val="000000"/>
                          </a:solidFill>
                          <a:latin typeface="微软雅黑" panose="020B0503020204020204" charset="-122"/>
                          <a:ea typeface="微软雅黑" panose="020B0503020204020204" charset="-122"/>
                          <a:cs typeface="微软雅黑" panose="020B0503020204020204" charset="-122"/>
                        </a:rPr>
                        <a:t>4</a:t>
                      </a: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由理财部的人员带领嘉宾到签到板签到</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noFill/>
                  </a:tcPr>
                </a:tc>
              </a:tr>
              <a:tr h="0">
                <a:tc rowSpan="3">
                  <a:txBody>
                    <a:bodyPr/>
                    <a:lstStyle/>
                    <a:p>
                      <a:pPr indent="0" algn="ctr">
                        <a:buNone/>
                      </a:pPr>
                      <a:r>
                        <a:rPr lang="en-US" altLang="zh-CN" sz="1400" b="0">
                          <a:solidFill>
                            <a:srgbClr val="000000"/>
                          </a:solidFill>
                          <a:latin typeface="微软雅黑" panose="020B0503020204020204" charset="-122"/>
                          <a:ea typeface="微软雅黑" panose="020B0503020204020204" charset="-122"/>
                          <a:cs typeface="微软雅黑" panose="020B0503020204020204" charset="-122"/>
                        </a:rPr>
                        <a:t>18:00-19:00</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r>
                        <a:rPr lang="zh-CN" altLang="en-US" sz="1400" dirty="0" smtClean="0">
                          <a:latin typeface="微软雅黑" panose="020B0503020204020204" charset="-122"/>
                          <a:ea typeface="微软雅黑" panose="020B0503020204020204" charset="-122"/>
                        </a:rPr>
                        <a:t>签到</a:t>
                      </a:r>
                      <a:endParaRPr lang="zh-CN" altLang="en-US" sz="1400" dirty="0">
                        <a:latin typeface="微软雅黑" panose="020B0503020204020204" charset="-122"/>
                        <a:ea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lgn="ctr">
                      <a:solidFill>
                        <a:srgbClr val="60497A"/>
                      </a:solidFill>
                      <a:prstDash val="solid"/>
                      <a:round/>
                      <a:headEnd type="none" w="med" len="med"/>
                      <a:tailEnd type="none" w="med" len="med"/>
                    </a:lnB>
                    <a:lnTlToBr>
                      <a:noFill/>
                    </a:lnTlToBr>
                    <a:lnBlToTr>
                      <a:noFill/>
                    </a:lnBlToTr>
                    <a:solidFill>
                      <a:srgbClr val="FFFFFF"/>
                    </a:solidFill>
                  </a:tcPr>
                </a:tc>
                <a:tc>
                  <a:txBody>
                    <a:bodyPr/>
                    <a:lstStyle/>
                    <a:p>
                      <a:endParaRPr lang="zh-CN" altLang="en-US" sz="1400" dirty="0">
                        <a:latin typeface="微软雅黑" panose="020B0503020204020204" charset="-122"/>
                        <a:ea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lgn="ctr">
                      <a:solidFill>
                        <a:srgbClr val="60497A"/>
                      </a:solidFill>
                      <a:prstDash val="solid"/>
                      <a:round/>
                      <a:headEnd type="none" w="med" len="med"/>
                      <a:tailEnd type="none" w="med" len="med"/>
                    </a:lnB>
                    <a:lnTlToBr>
                      <a:noFill/>
                    </a:lnTlToBr>
                    <a:lnBlToTr>
                      <a:noFill/>
                    </a:lnBlToTr>
                    <a:solidFill>
                      <a:srgbClr val="FFFFFF"/>
                    </a:solidFill>
                  </a:tcPr>
                </a:tc>
                <a:tc>
                  <a:txBody>
                    <a:bodyPr/>
                    <a:lstStyle/>
                    <a:p>
                      <a:r>
                        <a:rPr lang="zh-CN" altLang="en-US" sz="1400" dirty="0" smtClean="0">
                          <a:latin typeface="微软雅黑" panose="020B0503020204020204" charset="-122"/>
                          <a:ea typeface="微软雅黑" panose="020B0503020204020204" charset="-122"/>
                        </a:rPr>
                        <a:t>签名墙签到、进年会群</a:t>
                      </a:r>
                      <a:endParaRPr lang="zh-CN" altLang="en-US" sz="1400" dirty="0">
                        <a:latin typeface="微软雅黑" panose="020B0503020204020204" charset="-122"/>
                        <a:ea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lgn="ctr">
                      <a:solidFill>
                        <a:srgbClr val="60497A"/>
                      </a:solidFill>
                      <a:prstDash val="solid"/>
                      <a:round/>
                      <a:headEnd type="none" w="med" len="med"/>
                      <a:tailEnd type="none" w="med" len="med"/>
                    </a:lnB>
                    <a:lnTlToBr>
                      <a:noFill/>
                    </a:lnTlToBr>
                    <a:lnBlToTr>
                      <a:noFill/>
                    </a:lnBlToTr>
                    <a:solidFill>
                      <a:srgbClr val="FFFFFF"/>
                    </a:solidFill>
                  </a:tcPr>
                </a:tc>
              </a:tr>
              <a:tr h="213360">
                <a:tc vMerge="1">
                  <a:txBody>
                    <a:bodyPr/>
                    <a:lstStyle/>
                    <a:p>
                      <a:endParaRPr lang="zh-CN"/>
                    </a:p>
                  </a:txBody>
                  <a:tcPr/>
                </a:tc>
                <a:tc>
                  <a:txBody>
                    <a:bodyPr/>
                    <a:lstStyle/>
                    <a:p>
                      <a:pPr indent="0">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暖场</a:t>
                      </a:r>
                    </a:p>
                  </a:txBody>
                  <a:tcPr marL="0" marR="0" marT="0" marB="0" anchor="ctr">
                    <a:lnL w="6350" cap="flat" cmpd="sng" algn="ctr">
                      <a:solidFill>
                        <a:srgbClr val="60497A"/>
                      </a:solidFill>
                      <a:prstDash val="solid"/>
                      <a:round/>
                      <a:headEnd type="none" w="med" len="med"/>
                      <a:tailEnd type="none" w="med" len="med"/>
                    </a:lnL>
                    <a:lnR w="6350" cap="flat" cmpd="sng" algn="ctr">
                      <a:solidFill>
                        <a:srgbClr val="60497A"/>
                      </a:solidFill>
                      <a:prstDash val="solid"/>
                      <a:round/>
                      <a:headEnd type="none" w="med" len="med"/>
                      <a:tailEnd type="none" w="med" len="med"/>
                    </a:lnR>
                    <a:lnT w="6350" cap="flat" cmpd="sng" algn="ctr">
                      <a:solidFill>
                        <a:srgbClr val="60497A"/>
                      </a:solidFill>
                      <a:prstDash val="solid"/>
                      <a:roun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60497A"/>
                      </a:solidFill>
                      <a:prstDash val="solid"/>
                      <a:round/>
                      <a:headEnd type="none" w="med" len="med"/>
                      <a:tailEnd type="none" w="med" len="med"/>
                    </a:lnL>
                    <a:lnR w="6350" cap="flat" cmpd="sng" algn="ctr">
                      <a:solidFill>
                        <a:srgbClr val="60497A"/>
                      </a:solidFill>
                      <a:prstDash val="solid"/>
                      <a:round/>
                      <a:headEnd type="none" w="med" len="med"/>
                      <a:tailEnd type="none" w="med" len="med"/>
                    </a:lnR>
                    <a:lnT w="6350" cap="flat" cmpd="sng" algn="ctr">
                      <a:solidFill>
                        <a:srgbClr val="60497A"/>
                      </a:solidFill>
                      <a:prstDash val="solid"/>
                      <a:roun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400" b="0" dirty="0">
                          <a:solidFill>
                            <a:srgbClr val="FF0000"/>
                          </a:solidFill>
                          <a:latin typeface="微软雅黑" panose="020B0503020204020204" charset="-122"/>
                          <a:ea typeface="微软雅黑" panose="020B0503020204020204" charset="-122"/>
                          <a:cs typeface="微软雅黑" panose="020B0503020204020204" charset="-122"/>
                        </a:rPr>
                        <a:t>音乐</a:t>
                      </a:r>
                    </a:p>
                  </a:txBody>
                  <a:tcPr marL="0" marR="0" marT="0" marB="0" anchor="ctr">
                    <a:lnL w="6350" cap="flat" cmpd="sng" algn="ctr">
                      <a:solidFill>
                        <a:srgbClr val="60497A"/>
                      </a:solidFill>
                      <a:prstDash val="solid"/>
                      <a:round/>
                      <a:headEnd type="none" w="med" len="med"/>
                      <a:tailEnd type="none" w="med" len="med"/>
                    </a:lnL>
                    <a:lnR w="6350" cap="flat" cmpd="sng" algn="ctr">
                      <a:solidFill>
                        <a:srgbClr val="60497A"/>
                      </a:solidFill>
                      <a:prstDash val="solid"/>
                      <a:round/>
                      <a:headEnd type="none" w="med" len="med"/>
                      <a:tailEnd type="none" w="med" len="med"/>
                    </a:lnR>
                    <a:lnT w="6350" cap="flat" cmpd="sng" algn="ctr">
                      <a:solidFill>
                        <a:srgbClr val="60497A"/>
                      </a:solidFill>
                      <a:prstDash val="solid"/>
                      <a:roun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r h="516255">
                <a:tc vMerge="1">
                  <a:txBody>
                    <a:bodyPr/>
                    <a:lstStyle/>
                    <a:p>
                      <a:endParaRPr lang="zh-CN"/>
                    </a:p>
                  </a:txBody>
                  <a:tcP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B w="6350" cap="flat" cmpd="sng">
                      <a:solidFill>
                        <a:srgbClr val="60497A"/>
                      </a:solidFill>
                      <a:prstDash val="solid"/>
                      <a:headEnd type="none" w="med" len="med"/>
                      <a:tailEnd type="none" w="med" len="med"/>
                    </a:lnB>
                  </a:tcPr>
                </a:tc>
                <a:tc>
                  <a:txBody>
                    <a:bodyPr/>
                    <a:lstStyle/>
                    <a:p>
                      <a:pPr indent="0">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入席</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lgn="ctr">
                      <a:solidFill>
                        <a:srgbClr val="60497A"/>
                      </a:solidFill>
                      <a:prstDash val="solid"/>
                      <a:roun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endParaRPr lang="zh-CN" alt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lgn="ctr">
                      <a:solidFill>
                        <a:srgbClr val="60497A"/>
                      </a:solidFill>
                      <a:prstDash val="solid"/>
                      <a:roun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所有工作人员就位； </a:t>
                      </a: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第一场表演节目的同事和礼仪进入工作人员专用房间准备           </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lgn="ctr">
                      <a:solidFill>
                        <a:srgbClr val="60497A"/>
                      </a:solidFill>
                      <a:prstDash val="solid"/>
                      <a:roun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r h="537029">
                <a:tc>
                  <a:txBody>
                    <a:bodyPr/>
                    <a:lstStyle/>
                    <a:p>
                      <a:pPr indent="0" algn="ctr">
                        <a:buNone/>
                      </a:pPr>
                      <a:r>
                        <a:rPr lang="en-US" altLang="zh-CN" sz="1400" b="0">
                          <a:solidFill>
                            <a:srgbClr val="000000"/>
                          </a:solidFill>
                          <a:latin typeface="微软雅黑" panose="020B0503020204020204" charset="-122"/>
                          <a:ea typeface="微软雅黑" panose="020B0503020204020204" charset="-122"/>
                          <a:cs typeface="微软雅黑" panose="020B0503020204020204" charset="-122"/>
                        </a:rPr>
                        <a:t>19:00</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全部嘉宾入席</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endParaRPr lang="zh-CN" alt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当绝大部分人都入席就坐了，灯光调暗，舞台尽量没有灯光，然后播放沙画</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r h="213360">
                <a:tc>
                  <a:txBody>
                    <a:bodyPr/>
                    <a:lstStyle/>
                    <a:p>
                      <a:pPr indent="0" algn="ctr">
                        <a:buNone/>
                      </a:pPr>
                      <a:r>
                        <a:rPr lang="en-US" altLang="zh-CN" sz="1400" b="0">
                          <a:solidFill>
                            <a:srgbClr val="000000"/>
                          </a:solidFill>
                          <a:latin typeface="微软雅黑" panose="020B0503020204020204" charset="-122"/>
                          <a:ea typeface="微软雅黑" panose="020B0503020204020204" charset="-122"/>
                          <a:cs typeface="微软雅黑" panose="020B0503020204020204" charset="-122"/>
                        </a:rPr>
                        <a:t>19:00-19:05</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晚宴（播放沙画）</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endParaRPr lang="zh-CN" alt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400" b="0">
                          <a:solidFill>
                            <a:srgbClr val="000000"/>
                          </a:solidFill>
                          <a:latin typeface="微软雅黑" panose="020B0503020204020204" charset="-122"/>
                          <a:ea typeface="微软雅黑" panose="020B0503020204020204" charset="-122"/>
                          <a:cs typeface="微软雅黑" panose="020B0503020204020204" charset="-122"/>
                        </a:rPr>
                        <a:t>当视频播放完了，舞台熄灯，节目</a:t>
                      </a:r>
                      <a:r>
                        <a:rPr lang="en-US" altLang="zh-CN" sz="1400" b="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400" b="0">
                          <a:solidFill>
                            <a:srgbClr val="000000"/>
                          </a:solidFill>
                          <a:latin typeface="微软雅黑" panose="020B0503020204020204" charset="-122"/>
                          <a:ea typeface="微软雅黑" panose="020B0503020204020204" charset="-122"/>
                          <a:cs typeface="微软雅黑" panose="020B0503020204020204" charset="-122"/>
                        </a:rPr>
                        <a:t>人员上场，准备完毕后开灯</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r h="198120">
                <a:tc>
                  <a:txBody>
                    <a:bodyPr/>
                    <a:lstStyle/>
                    <a:p>
                      <a:pPr indent="0" algn="ctr">
                        <a:buNone/>
                      </a:pPr>
                      <a:r>
                        <a:rPr lang="en-US" altLang="zh-CN" sz="1400" b="0">
                          <a:solidFill>
                            <a:srgbClr val="000000"/>
                          </a:solidFill>
                          <a:latin typeface="微软雅黑" panose="020B0503020204020204" charset="-122"/>
                          <a:ea typeface="微软雅黑" panose="020B0503020204020204" charset="-122"/>
                          <a:cs typeface="微软雅黑" panose="020B0503020204020204" charset="-122"/>
                        </a:rPr>
                        <a:t>19:05-19:15</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主持人</a:t>
                      </a:r>
                      <a:r>
                        <a:rPr lang="zh-CN" sz="1400" b="0" dirty="0">
                          <a:solidFill>
                            <a:srgbClr val="000000"/>
                          </a:solidFill>
                          <a:latin typeface="微软雅黑" panose="020B0503020204020204" charset="-122"/>
                          <a:ea typeface="微软雅黑" panose="020B0503020204020204" charset="-122"/>
                          <a:cs typeface="微软雅黑" panose="020B0503020204020204" charset="-122"/>
                        </a:rPr>
                        <a:t>开场</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400" b="0">
                          <a:solidFill>
                            <a:srgbClr val="000000"/>
                          </a:solidFill>
                          <a:latin typeface="微软雅黑" panose="020B0503020204020204" charset="-122"/>
                          <a:ea typeface="微软雅黑" panose="020B0503020204020204" charset="-122"/>
                          <a:cs typeface="微软雅黑" panose="020B0503020204020204" charset="-122"/>
                        </a:rPr>
                        <a:t>正式开幕，主持人宣读开幕词</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r h="213360">
                <a:tc>
                  <a:txBody>
                    <a:bodyPr/>
                    <a:lstStyle/>
                    <a:p>
                      <a:pPr indent="0" algn="ctr">
                        <a:buNone/>
                      </a:pPr>
                      <a:r>
                        <a:rPr lang="en-US" altLang="zh-CN" sz="1400" b="0" dirty="0" smtClean="0">
                          <a:solidFill>
                            <a:srgbClr val="000000"/>
                          </a:solidFill>
                          <a:latin typeface="微软雅黑" panose="020B0503020204020204" charset="-122"/>
                          <a:ea typeface="微软雅黑" panose="020B0503020204020204" charset="-122"/>
                          <a:cs typeface="微软雅黑" panose="020B0503020204020204" charset="-122"/>
                        </a:rPr>
                        <a:t>19:15-19:30</a:t>
                      </a:r>
                      <a:endParaRPr lang="en-US" altLang="zh-CN"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领导致辞（董事长）</a:t>
                      </a:r>
                      <a:r>
                        <a:rPr lang="zh-CN" altLang="en-US" sz="1400" b="0" dirty="0" smtClean="0">
                          <a:solidFill>
                            <a:srgbClr val="FF0000"/>
                          </a:solidFill>
                          <a:latin typeface="微软雅黑" panose="020B0503020204020204" charset="-122"/>
                          <a:ea typeface="微软雅黑" panose="020B0503020204020204" charset="-122"/>
                          <a:cs typeface="微软雅黑" panose="020B0503020204020204" charset="-122"/>
                        </a:rPr>
                        <a:t>年会总结？</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endParaRPr lang="zh-CN" alt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19</a:t>
                      </a: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dirty="0" smtClean="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上菜</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r h="304800">
                <a:tc>
                  <a:txBody>
                    <a:bodyPr/>
                    <a:lstStyle/>
                    <a:p>
                      <a:pPr indent="0" algn="ctr">
                        <a:buNone/>
                      </a:pPr>
                      <a:r>
                        <a:rPr lang="en-US" altLang="zh-CN" sz="1400" dirty="0" smtClean="0">
                          <a:solidFill>
                            <a:srgbClr val="000000"/>
                          </a:solidFill>
                          <a:latin typeface="微软雅黑" panose="020B0503020204020204" charset="-122"/>
                          <a:ea typeface="微软雅黑" panose="020B0503020204020204" charset="-122"/>
                          <a:cs typeface="微软雅黑" panose="020B0503020204020204" charset="-122"/>
                          <a:sym typeface="+mn-ea"/>
                        </a:rPr>
                        <a:t>19:30-19:45</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颁发优秀员工奖、优秀团队奖</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r h="213360">
                <a:tc>
                  <a:txBody>
                    <a:bodyPr/>
                    <a:lstStyle/>
                    <a:p>
                      <a:pPr indent="0" algn="ctr">
                        <a:buNone/>
                      </a:pPr>
                      <a:r>
                        <a:rPr lang="en-US" altLang="zh-CN" sz="1400">
                          <a:solidFill>
                            <a:srgbClr val="000000"/>
                          </a:solidFill>
                          <a:latin typeface="微软雅黑" panose="020B0503020204020204" charset="-122"/>
                          <a:ea typeface="微软雅黑" panose="020B0503020204020204" charset="-122"/>
                          <a:cs typeface="微软雅黑" panose="020B0503020204020204" charset="-122"/>
                          <a:sym typeface="+mn-ea"/>
                        </a:rPr>
                        <a:t>20:00</a:t>
                      </a:r>
                      <a:r>
                        <a:rPr lang="en-US" altLang="zh-CN" sz="1400" b="0">
                          <a:solidFill>
                            <a:srgbClr val="000000"/>
                          </a:solidFill>
                          <a:latin typeface="微软雅黑" panose="020B0503020204020204" charset="-122"/>
                          <a:ea typeface="微软雅黑" panose="020B0503020204020204" charset="-122"/>
                          <a:cs typeface="微软雅黑" panose="020B0503020204020204" charset="-122"/>
                        </a:rPr>
                        <a:t>-20:15</a:t>
                      </a:r>
                      <a:endParaRPr lang="zh-CN" alt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用餐</a:t>
                      </a: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15</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分钟</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endParaRPr lang="zh-CN" alt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r h="372360">
                <a:tc>
                  <a:txBody>
                    <a:bodyPr/>
                    <a:lstStyle/>
                    <a:p>
                      <a:pPr indent="0" algn="ctr">
                        <a:buNone/>
                      </a:pPr>
                      <a:r>
                        <a:rPr lang="en-US" altLang="zh-CN" sz="1400">
                          <a:solidFill>
                            <a:srgbClr val="000000"/>
                          </a:solidFill>
                          <a:latin typeface="微软雅黑" panose="020B0503020204020204" charset="-122"/>
                          <a:ea typeface="微软雅黑" panose="020B0503020204020204" charset="-122"/>
                          <a:cs typeface="微软雅黑" panose="020B0503020204020204" charset="-122"/>
                          <a:sym typeface="+mn-ea"/>
                        </a:rPr>
                        <a:t>20:00-20:15</a:t>
                      </a:r>
                      <a:endParaRPr 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sym typeface="+mn-ea"/>
                        </a:rPr>
                        <a:t>节目一</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zh-CN"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605971" y="798014"/>
          <a:ext cx="10918372" cy="3207516"/>
        </p:xfrm>
        <a:graphic>
          <a:graphicData uri="http://schemas.openxmlformats.org/drawingml/2006/table">
            <a:tbl>
              <a:tblPr firstRow="1" bandRow="1">
                <a:tableStyleId>{5C22544A-7EE6-4342-B048-85BDC9FD1C3A}</a:tableStyleId>
              </a:tblPr>
              <a:tblGrid>
                <a:gridCol w="1844491"/>
                <a:gridCol w="2527938"/>
                <a:gridCol w="1894945"/>
                <a:gridCol w="4650998"/>
              </a:tblGrid>
              <a:tr h="377643">
                <a:tc>
                  <a:txBody>
                    <a:bodyPr/>
                    <a:lstStyle/>
                    <a:p>
                      <a:pPr indent="0" algn="l">
                        <a:buNone/>
                      </a:pP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dirty="0" smtClean="0">
                          <a:solidFill>
                            <a:srgbClr val="000000"/>
                          </a:solidFill>
                          <a:latin typeface="微软雅黑" panose="020B0503020204020204" charset="-122"/>
                          <a:ea typeface="微软雅黑" panose="020B0503020204020204" charset="-122"/>
                          <a:cs typeface="微软雅黑" panose="020B0503020204020204" charset="-122"/>
                        </a:rPr>
                        <a:t>15-20</a:t>
                      </a: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dirty="0" smtClean="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lgn="ctr">
                      <a:solidFill>
                        <a:srgbClr val="60497A"/>
                      </a:solidFill>
                      <a:prstDash val="solid"/>
                      <a:roun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三等奖（抽奖）</a:t>
                      </a:r>
                    </a:p>
                  </a:txBody>
                  <a:tcPr marL="0" marR="0" marT="0" marB="0" anchor="ctr">
                    <a:lnL w="6350" cap="flat" cmpd="sng" algn="ctr">
                      <a:solidFill>
                        <a:srgbClr val="60497A"/>
                      </a:solidFill>
                      <a:prstDash val="solid"/>
                      <a:round/>
                      <a:headEnd type="none" w="med" len="med"/>
                      <a:tailEnd type="none" w="med" len="med"/>
                    </a:lnL>
                    <a:lnR w="6350" cap="flat" cmpd="sng" algn="ctr">
                      <a:solidFill>
                        <a:srgbClr val="60497A"/>
                      </a:solidFill>
                      <a:prstDash val="solid"/>
                      <a:roun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60497A"/>
                      </a:solidFill>
                      <a:prstDash val="solid"/>
                      <a:round/>
                      <a:headEnd type="none" w="med" len="med"/>
                      <a:tailEnd type="none" w="med" len="med"/>
                    </a:lnL>
                    <a:lnR w="6350" cap="flat" cmpd="sng" algn="ctr">
                      <a:solidFill>
                        <a:srgbClr val="60497A"/>
                      </a:solidFill>
                      <a:prstDash val="solid"/>
                      <a:roun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60497A"/>
                      </a:solidFill>
                      <a:prstDash val="solid"/>
                      <a:roun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r h="340995">
                <a:tc>
                  <a:txBody>
                    <a:bodyPr/>
                    <a:lstStyle/>
                    <a:p>
                      <a:pPr indent="0" algn="l">
                        <a:buNone/>
                      </a:pP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20-20</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25</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双节棍（节目二）</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r h="387146">
                <a:tc>
                  <a:txBody>
                    <a:bodyPr/>
                    <a:lstStyle/>
                    <a:p>
                      <a:pPr indent="0" algn="l">
                        <a:buNone/>
                      </a:pP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25-20</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30</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二等奖（抽奖）</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r h="348480">
                <a:tc>
                  <a:txBody>
                    <a:bodyPr/>
                    <a:lstStyle/>
                    <a:p>
                      <a:pPr indent="0" algn="l">
                        <a:buNone/>
                      </a:pPr>
                      <a:r>
                        <a:rPr lang="en-US" altLang="zh-CN" sz="1400" b="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1400" b="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a:solidFill>
                            <a:srgbClr val="000000"/>
                          </a:solidFill>
                          <a:latin typeface="微软雅黑" panose="020B0503020204020204" charset="-122"/>
                          <a:ea typeface="微软雅黑" panose="020B0503020204020204" charset="-122"/>
                          <a:cs typeface="微软雅黑" panose="020B0503020204020204" charset="-122"/>
                        </a:rPr>
                        <a:t>30-20</a:t>
                      </a:r>
                      <a:r>
                        <a:rPr lang="zh-CN" altLang="en-US" sz="1400" b="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a:solidFill>
                            <a:srgbClr val="000000"/>
                          </a:solidFill>
                          <a:latin typeface="微软雅黑" panose="020B0503020204020204" charset="-122"/>
                          <a:ea typeface="微软雅黑" panose="020B0503020204020204" charset="-122"/>
                          <a:cs typeface="微软雅黑" panose="020B0503020204020204" charset="-122"/>
                        </a:rPr>
                        <a:t>45</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节目三</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r h="348480">
                <a:tc>
                  <a:txBody>
                    <a:bodyPr/>
                    <a:lstStyle/>
                    <a:p>
                      <a:pPr indent="0" algn="l">
                        <a:buNone/>
                      </a:pPr>
                      <a:endParaRPr lang="zh-CN" alt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小游戏</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主持人配合介绍游戏规则，活跃气氛</a:t>
                      </a: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r h="336525">
                <a:tc>
                  <a:txBody>
                    <a:bodyPr/>
                    <a:lstStyle/>
                    <a:p>
                      <a:pPr indent="0" algn="l">
                        <a:buNone/>
                      </a:pPr>
                      <a:r>
                        <a:rPr lang="en-US" altLang="zh-CN" sz="1400" b="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1400" b="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a:solidFill>
                            <a:srgbClr val="000000"/>
                          </a:solidFill>
                          <a:latin typeface="微软雅黑" panose="020B0503020204020204" charset="-122"/>
                          <a:ea typeface="微软雅黑" panose="020B0503020204020204" charset="-122"/>
                          <a:cs typeface="微软雅黑" panose="020B0503020204020204" charset="-122"/>
                        </a:rPr>
                        <a:t>45-20</a:t>
                      </a:r>
                      <a:r>
                        <a:rPr lang="zh-CN" altLang="en-US" sz="1400" b="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一等奖（抽奖）</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r h="324571">
                <a:tc>
                  <a:txBody>
                    <a:bodyPr/>
                    <a:lstStyle/>
                    <a:p>
                      <a:pPr indent="0" algn="l">
                        <a:buNone/>
                      </a:pP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1400" b="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50-21</a:t>
                      </a: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dirty="0" smtClean="0">
                          <a:solidFill>
                            <a:srgbClr val="000000"/>
                          </a:solidFill>
                          <a:latin typeface="微软雅黑" panose="020B0503020204020204" charset="-122"/>
                          <a:ea typeface="微软雅黑" panose="020B0503020204020204" charset="-122"/>
                          <a:cs typeface="微软雅黑" panose="020B0503020204020204" charset="-122"/>
                        </a:rPr>
                        <a:t>05</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现金抽奖</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金额待定、数量待定</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solidFill>
                        <a:srgbClr val="60497A"/>
                      </a:solidFill>
                      <a:prstDash val="solid"/>
                      <a:headEnd type="none" w="med" len="med"/>
                      <a:tailEnd type="none" w="med" len="med"/>
                    </a:lnR>
                    <a:lnT w="6350" cap="flat" cmpd="sng">
                      <a:solidFill>
                        <a:srgbClr val="60497A"/>
                      </a:solidFill>
                      <a:prstDash val="soli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r h="351790">
                <a:tc>
                  <a:txBody>
                    <a:bodyPr/>
                    <a:lstStyle/>
                    <a:p>
                      <a:pPr indent="0" algn="l">
                        <a:buNone/>
                      </a:pP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21</a:t>
                      </a: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dirty="0" smtClean="0">
                          <a:solidFill>
                            <a:srgbClr val="000000"/>
                          </a:solidFill>
                          <a:latin typeface="微软雅黑" panose="020B0503020204020204" charset="-122"/>
                          <a:ea typeface="微软雅黑" panose="020B0503020204020204" charset="-122"/>
                          <a:cs typeface="微软雅黑" panose="020B0503020204020204" charset="-122"/>
                        </a:rPr>
                        <a:t>05-21</a:t>
                      </a: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dirty="0" smtClean="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solidFill>
                        <a:srgbClr val="60497A"/>
                      </a:solidFill>
                      <a:prstDash val="solid"/>
                      <a:headEnd type="none" w="med" len="med"/>
                      <a:tailEnd type="none" w="med" len="med"/>
                    </a:lnL>
                    <a:lnR w="6350" cap="flat" cmpd="sng" algn="ctr">
                      <a:solidFill>
                        <a:srgbClr val="60497A"/>
                      </a:solidFill>
                      <a:prstDash val="solid"/>
                      <a:round/>
                      <a:headEnd type="none" w="med" len="med"/>
                      <a:tailEnd type="none" w="med" len="med"/>
                    </a:lnR>
                    <a:lnT w="6350" cap="flat" cmpd="sng" algn="ctr">
                      <a:solidFill>
                        <a:srgbClr val="60497A"/>
                      </a:solidFill>
                      <a:prstDash val="solid"/>
                      <a:round/>
                      <a:headEnd type="none" w="med" len="med"/>
                      <a:tailEnd type="none" w="med" len="med"/>
                    </a:lnT>
                    <a:lnB w="6350" cap="flat" cmpd="sng" algn="ctr">
                      <a:solidFill>
                        <a:srgbClr val="60497A"/>
                      </a:solidFill>
                      <a:prstDash val="solid"/>
                      <a:round/>
                      <a:headEnd type="none" w="med" len="med"/>
                      <a:tailEnd type="none" w="med" len="med"/>
                    </a:lnB>
                    <a:lnTlToBr>
                      <a:noFill/>
                    </a:lnTlToBr>
                    <a:lnBlToTr>
                      <a:noFill/>
                    </a:lnBlToTr>
                    <a:solidFill>
                      <a:srgbClr val="FFFFFF"/>
                    </a:solidFill>
                  </a:tcPr>
                </a:tc>
                <a:tc>
                  <a:txBody>
                    <a:bodyPr/>
                    <a:lstStyle/>
                    <a:p>
                      <a:pPr indent="0" algn="l">
                        <a:buNone/>
                      </a:pP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节目四</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60497A"/>
                      </a:solidFill>
                      <a:prstDash val="solid"/>
                      <a:round/>
                      <a:headEnd type="none" w="med" len="med"/>
                      <a:tailEnd type="none" w="med" len="med"/>
                    </a:lnL>
                    <a:lnR w="6350" cap="flat" cmpd="sng" algn="ctr">
                      <a:solidFill>
                        <a:srgbClr val="60497A"/>
                      </a:solidFill>
                      <a:prstDash val="solid"/>
                      <a:round/>
                      <a:headEnd type="none" w="med" len="med"/>
                      <a:tailEnd type="none" w="med" len="med"/>
                    </a:lnR>
                    <a:lnT w="6350" cap="flat" cmpd="sng" algn="ctr">
                      <a:solidFill>
                        <a:srgbClr val="60497A"/>
                      </a:solidFill>
                      <a:prstDash val="solid"/>
                      <a:round/>
                      <a:headEnd type="none" w="med" len="med"/>
                      <a:tailEnd type="none" w="med" len="med"/>
                    </a:lnT>
                    <a:lnB w="6350" cap="flat" cmpd="sng" algn="ctr">
                      <a:solidFill>
                        <a:srgbClr val="60497A"/>
                      </a:solidFill>
                      <a:prstDash val="solid"/>
                      <a:round/>
                      <a:headEnd type="none" w="med" len="med"/>
                      <a:tailEnd type="none" w="med" len="med"/>
                    </a:lnB>
                    <a:lnTlToBr>
                      <a:noFill/>
                    </a:lnTlToBr>
                    <a:lnBlToTr>
                      <a:noFill/>
                    </a:lnBlToTr>
                    <a:solidFill>
                      <a:srgbClr val="FFFFFF"/>
                    </a:solidFill>
                  </a:tcPr>
                </a:tc>
                <a:tc>
                  <a:txBody>
                    <a:bodyPr/>
                    <a:lstStyle/>
                    <a:p>
                      <a:pPr indent="0" algn="l">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60497A"/>
                      </a:solidFill>
                      <a:prstDash val="solid"/>
                      <a:round/>
                      <a:headEnd type="none" w="med" len="med"/>
                      <a:tailEnd type="none" w="med" len="med"/>
                    </a:lnL>
                    <a:lnR w="6350" cap="flat" cmpd="sng" algn="ctr">
                      <a:solidFill>
                        <a:srgbClr val="60497A"/>
                      </a:solidFill>
                      <a:prstDash val="solid"/>
                      <a:round/>
                      <a:headEnd type="none" w="med" len="med"/>
                      <a:tailEnd type="none" w="med" len="med"/>
                    </a:lnR>
                    <a:lnT w="6350" cap="flat" cmpd="sng" algn="ctr">
                      <a:solidFill>
                        <a:srgbClr val="60497A"/>
                      </a:solidFill>
                      <a:prstDash val="solid"/>
                      <a:round/>
                      <a:headEnd type="none" w="med" len="med"/>
                      <a:tailEnd type="none" w="med" len="med"/>
                    </a:lnT>
                    <a:lnB w="6350" cap="flat" cmpd="sng" algn="ctr">
                      <a:solidFill>
                        <a:srgbClr val="60497A"/>
                      </a:solidFill>
                      <a:prstDash val="solid"/>
                      <a:round/>
                      <a:headEnd type="none" w="med" len="med"/>
                      <a:tailEnd type="none" w="med" len="med"/>
                    </a:lnB>
                    <a:lnTlToBr>
                      <a:noFill/>
                    </a:lnTlToBr>
                    <a:lnBlToTr>
                      <a:noFill/>
                    </a:lnBlToTr>
                    <a:solidFill>
                      <a:srgbClr val="FFFFFF"/>
                    </a:solidFill>
                  </a:tcPr>
                </a:tc>
                <a:tc>
                  <a:txBody>
                    <a:bodyPr/>
                    <a:lstStyle/>
                    <a:p>
                      <a:pPr indent="0" algn="l">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60497A"/>
                      </a:solidFill>
                      <a:prstDash val="solid"/>
                      <a:round/>
                      <a:headEnd type="none" w="med" len="med"/>
                      <a:tailEnd type="none" w="med" len="med"/>
                    </a:lnL>
                    <a:lnR w="6350" cap="flat" cmpd="sng">
                      <a:solidFill>
                        <a:srgbClr val="60497A"/>
                      </a:solidFill>
                      <a:prstDash val="solid"/>
                      <a:headEnd type="none" w="med" len="med"/>
                      <a:tailEnd type="none" w="med" len="med"/>
                    </a:lnR>
                    <a:lnT w="6350" cap="flat" cmpd="sng" algn="ctr">
                      <a:solidFill>
                        <a:srgbClr val="60497A"/>
                      </a:solidFill>
                      <a:prstDash val="solid"/>
                      <a:round/>
                      <a:headEnd type="none" w="med" len="med"/>
                      <a:tailEnd type="none" w="med" len="med"/>
                    </a:lnT>
                    <a:lnB w="6350" cap="flat" cmpd="sng" algn="ctr">
                      <a:solidFill>
                        <a:srgbClr val="60497A"/>
                      </a:solidFill>
                      <a:prstDash val="solid"/>
                      <a:round/>
                      <a:headEnd type="none" w="med" len="med"/>
                      <a:tailEnd type="none" w="med" len="med"/>
                    </a:lnB>
                    <a:lnTlToBr>
                      <a:noFill/>
                    </a:lnTlToBr>
                    <a:lnBlToTr>
                      <a:noFill/>
                    </a:lnBlToTr>
                    <a:solidFill>
                      <a:srgbClr val="FFFFFF"/>
                    </a:solidFill>
                  </a:tcPr>
                </a:tc>
              </a:tr>
              <a:tr h="391886">
                <a:tc>
                  <a:txBody>
                    <a:bodyPr/>
                    <a:lstStyle/>
                    <a:p>
                      <a:pPr indent="0" algn="l">
                        <a:buNone/>
                      </a:pPr>
                      <a:r>
                        <a:rPr lang="en-US" altLang="zh-CN" sz="1400" b="0" dirty="0">
                          <a:solidFill>
                            <a:srgbClr val="000000"/>
                          </a:solidFill>
                          <a:latin typeface="微软雅黑" panose="020B0503020204020204" charset="-122"/>
                          <a:ea typeface="微软雅黑" panose="020B0503020204020204" charset="-122"/>
                          <a:cs typeface="微软雅黑" panose="020B0503020204020204" charset="-122"/>
                        </a:rPr>
                        <a:t>21</a:t>
                      </a: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b="0" dirty="0" smtClean="0">
                          <a:solidFill>
                            <a:srgbClr val="000000"/>
                          </a:solidFill>
                          <a:latin typeface="微软雅黑" panose="020B0503020204020204" charset="-122"/>
                          <a:ea typeface="微软雅黑" panose="020B0503020204020204" charset="-122"/>
                          <a:cs typeface="微软雅黑" panose="020B0503020204020204" charset="-122"/>
                        </a:rPr>
                        <a:t>20-21</a:t>
                      </a: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a:t>
                      </a:r>
                      <a:r>
                        <a:rPr lang="en-US" sz="1400" b="0" dirty="0" smtClean="0">
                          <a:solidFill>
                            <a:srgbClr val="000000"/>
                          </a:solidFill>
                          <a:latin typeface="微软雅黑" panose="020B0503020204020204" charset="-122"/>
                          <a:ea typeface="微软雅黑" panose="020B0503020204020204" charset="-122"/>
                          <a:cs typeface="微软雅黑" panose="020B0503020204020204" charset="-122"/>
                        </a:rPr>
                        <a:t>25</a:t>
                      </a:r>
                      <a:endParaRPr 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60497A"/>
                      </a:solidFill>
                      <a:prstDash val="solid"/>
                      <a:round/>
                      <a:headEnd type="none" w="med" len="med"/>
                      <a:tailEnd type="none" w="med" len="med"/>
                    </a:lnL>
                    <a:lnR w="6350" cap="flat" cmpd="sng" algn="ctr">
                      <a:solidFill>
                        <a:srgbClr val="60497A"/>
                      </a:solidFill>
                      <a:prstDash val="solid"/>
                      <a:round/>
                      <a:headEnd type="none" w="med" len="med"/>
                      <a:tailEnd type="none" w="med" len="med"/>
                    </a:lnR>
                    <a:lnT w="6350" cap="flat" cmpd="sng" algn="ctr">
                      <a:solidFill>
                        <a:srgbClr val="60497A"/>
                      </a:solidFill>
                      <a:prstDash val="solid"/>
                      <a:roun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zh-CN" altLang="en-US" sz="1400" b="0" dirty="0" smtClean="0">
                          <a:solidFill>
                            <a:srgbClr val="000000"/>
                          </a:solidFill>
                          <a:latin typeface="微软雅黑" panose="020B0503020204020204" charset="-122"/>
                          <a:ea typeface="微软雅黑" panose="020B0503020204020204" charset="-122"/>
                          <a:cs typeface="微软雅黑" panose="020B0503020204020204" charset="-122"/>
                        </a:rPr>
                        <a:t>晚会结束</a:t>
                      </a: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60497A"/>
                      </a:solidFill>
                      <a:prstDash val="solid"/>
                      <a:round/>
                      <a:headEnd type="none" w="med" len="med"/>
                      <a:tailEnd type="none" w="med" len="med"/>
                    </a:lnL>
                    <a:lnR w="6350" cap="flat" cmpd="sng" algn="ctr">
                      <a:solidFill>
                        <a:srgbClr val="60497A"/>
                      </a:solidFill>
                      <a:prstDash val="solid"/>
                      <a:round/>
                      <a:headEnd type="none" w="med" len="med"/>
                      <a:tailEnd type="none" w="med" len="med"/>
                    </a:lnR>
                    <a:lnT w="6350" cap="flat" cmpd="sng" algn="ctr">
                      <a:solidFill>
                        <a:srgbClr val="60497A"/>
                      </a:solidFill>
                      <a:prstDash val="solid"/>
                      <a:roun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60497A"/>
                      </a:solidFill>
                      <a:prstDash val="solid"/>
                      <a:round/>
                      <a:headEnd type="none" w="med" len="med"/>
                      <a:tailEnd type="none" w="med" len="med"/>
                    </a:lnL>
                    <a:lnR w="6350" cap="flat" cmpd="sng" algn="ctr">
                      <a:solidFill>
                        <a:srgbClr val="60497A"/>
                      </a:solidFill>
                      <a:prstDash val="solid"/>
                      <a:round/>
                      <a:headEnd type="none" w="med" len="med"/>
                      <a:tailEnd type="none" w="med" len="med"/>
                    </a:lnR>
                    <a:lnT w="6350" cap="flat" cmpd="sng" algn="ctr">
                      <a:solidFill>
                        <a:srgbClr val="60497A"/>
                      </a:solidFill>
                      <a:prstDash val="solid"/>
                      <a:roun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c>
                  <a:txBody>
                    <a:bodyPr/>
                    <a:lstStyle/>
                    <a:p>
                      <a:pPr indent="0" algn="l">
                        <a:buNone/>
                      </a:pPr>
                      <a:endParaRPr lang="zh-CN" altLang="en-US" sz="1400" b="0" dirty="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anchor="ctr">
                    <a:lnL w="6350" cap="flat" cmpd="sng" algn="ctr">
                      <a:solidFill>
                        <a:srgbClr val="60497A"/>
                      </a:solidFill>
                      <a:prstDash val="solid"/>
                      <a:round/>
                      <a:headEnd type="none" w="med" len="med"/>
                      <a:tailEnd type="none" w="med" len="med"/>
                    </a:lnL>
                    <a:lnR w="6350" cap="flat" cmpd="sng" algn="ctr">
                      <a:solidFill>
                        <a:srgbClr val="60497A"/>
                      </a:solidFill>
                      <a:prstDash val="solid"/>
                      <a:round/>
                      <a:headEnd type="none" w="med" len="med"/>
                      <a:tailEnd type="none" w="med" len="med"/>
                    </a:lnR>
                    <a:lnT w="6350" cap="flat" cmpd="sng" algn="ctr">
                      <a:solidFill>
                        <a:srgbClr val="60497A"/>
                      </a:solidFill>
                      <a:prstDash val="solid"/>
                      <a:round/>
                      <a:headEnd type="none" w="med" len="med"/>
                      <a:tailEnd type="none" w="med" len="med"/>
                    </a:lnT>
                    <a:lnB w="6350" cap="flat" cmpd="sng">
                      <a:solidFill>
                        <a:srgbClr val="60497A"/>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20615" y="2785110"/>
            <a:ext cx="2621280" cy="829945"/>
          </a:xfrm>
          <a:prstGeom prst="rect">
            <a:avLst/>
          </a:prstGeom>
          <a:noFill/>
        </p:spPr>
        <p:txBody>
          <a:bodyPr wrap="none" rtlCol="0" anchor="t">
            <a:spAutoFit/>
          </a:bodyPr>
          <a:lstStyle/>
          <a:p>
            <a:r>
              <a:rPr lang="zh-CN" altLang="en-US" sz="4800">
                <a:latin typeface="微软雅黑" panose="020B0503020204020204" charset="-122"/>
                <a:ea typeface="微软雅黑" panose="020B0503020204020204" charset="-122"/>
                <a:sym typeface="+mn-ea"/>
              </a:rPr>
              <a:t>工作任务</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625475" y="268605"/>
          <a:ext cx="10704195" cy="6528435"/>
        </p:xfrm>
        <a:graphic>
          <a:graphicData uri="http://schemas.openxmlformats.org/drawingml/2006/table">
            <a:tbl>
              <a:tblPr firstRow="1" bandRow="1">
                <a:tableStyleId>{5C22544A-7EE6-4342-B048-85BDC9FD1C3A}</a:tableStyleId>
              </a:tblPr>
              <a:tblGrid>
                <a:gridCol w="619760"/>
                <a:gridCol w="992505"/>
                <a:gridCol w="849630"/>
                <a:gridCol w="5267325"/>
                <a:gridCol w="2974975"/>
              </a:tblGrid>
              <a:tr h="407670">
                <a:tc>
                  <a:txBody>
                    <a:bodyPr/>
                    <a:lstStyle/>
                    <a:p>
                      <a:pPr indent="0" algn="ctr">
                        <a:buNone/>
                      </a:pPr>
                      <a:r>
                        <a:rPr lang="zh-CN" altLang="en-US" sz="1800" b="1" dirty="0">
                          <a:solidFill>
                            <a:srgbClr val="000000"/>
                          </a:solidFill>
                          <a:latin typeface="+mn-ea"/>
                          <a:cs typeface="微软雅黑" panose="020B0503020204020204" charset="-122"/>
                        </a:rPr>
                        <a:t>序号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solidFill>
                            <a:srgbClr val="000000"/>
                          </a:solidFill>
                          <a:latin typeface="+mn-ea"/>
                          <a:cs typeface="宋体" panose="02010600030101010101" pitchFamily="2" charset="-122"/>
                        </a:rPr>
                        <a:t>阶段</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solidFill>
                            <a:srgbClr val="000000"/>
                          </a:solidFill>
                          <a:latin typeface="+mn-ea"/>
                          <a:cs typeface="宋体" panose="02010600030101010101" pitchFamily="2" charset="-122"/>
                        </a:rPr>
                        <a:t>类别</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solidFill>
                            <a:srgbClr val="000000"/>
                          </a:solidFill>
                          <a:latin typeface="+mn-ea"/>
                          <a:cs typeface="微软雅黑" panose="020B0503020204020204" charset="-122"/>
                        </a:rPr>
                        <a:t>事项</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solidFill>
                            <a:srgbClr val="000000"/>
                          </a:solidFill>
                          <a:latin typeface="+mn-ea"/>
                          <a:cs typeface="微软雅黑" panose="020B0503020204020204" charset="-122"/>
                        </a:rPr>
                        <a:t>负责人</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060">
                <a:tc>
                  <a:txBody>
                    <a:bodyPr/>
                    <a:lstStyle/>
                    <a:p>
                      <a:pPr indent="0" algn="ctr">
                        <a:buNone/>
                      </a:pPr>
                      <a:r>
                        <a:rPr lang="en-US" altLang="zh-CN" sz="1600" b="0">
                          <a:solidFill>
                            <a:srgbClr val="000000"/>
                          </a:solidFill>
                          <a:latin typeface="+mn-ea"/>
                          <a:cs typeface="微软雅黑" panose="020B0503020204020204" charset="-122"/>
                        </a:rPr>
                        <a:t>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15">
                  <a:txBody>
                    <a:bodyPr/>
                    <a:lstStyle/>
                    <a:p>
                      <a:pPr indent="0" algn="ctr">
                        <a:buNone/>
                      </a:pPr>
                      <a:r>
                        <a:rPr lang="zh-CN" altLang="en-US" sz="1600" b="0">
                          <a:solidFill>
                            <a:srgbClr val="000000"/>
                          </a:solidFill>
                          <a:latin typeface="+mn-ea"/>
                          <a:cs typeface="宋体" panose="02010600030101010101" pitchFamily="2" charset="-122"/>
                        </a:rPr>
                        <a:t>前期筹备</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zh-CN" altLang="en-US" sz="1600" b="0">
                          <a:solidFill>
                            <a:srgbClr val="000000"/>
                          </a:solidFill>
                          <a:latin typeface="+mn-ea"/>
                          <a:cs typeface="宋体" panose="02010600030101010101" pitchFamily="2" charset="-122"/>
                        </a:rPr>
                        <a:t>场地</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chemeClr val="bg1">
                              <a:lumMod val="65000"/>
                            </a:schemeClr>
                          </a:solidFill>
                          <a:latin typeface="+mn-ea"/>
                          <a:cs typeface="微软雅黑" panose="020B0503020204020204" charset="-122"/>
                        </a:rPr>
                        <a:t>酒店预订、场地确认</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chemeClr val="bg1">
                              <a:lumMod val="65000"/>
                            </a:schemeClr>
                          </a:solidFill>
                          <a:latin typeface="+mn-ea"/>
                          <a:cs typeface="微软雅黑" panose="020B0503020204020204" charset="-122"/>
                        </a:rPr>
                        <a:t>曾日东</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695">
                <a:tc>
                  <a:txBody>
                    <a:bodyPr/>
                    <a:lstStyle/>
                    <a:p>
                      <a:pPr indent="0" algn="ctr">
                        <a:buNone/>
                      </a:pPr>
                      <a:r>
                        <a:rPr lang="en-US" altLang="zh-CN" sz="1600" b="0">
                          <a:solidFill>
                            <a:srgbClr val="000000"/>
                          </a:solidFill>
                          <a:latin typeface="+mn-ea"/>
                          <a:cs typeface="微软雅黑" panose="020B0503020204020204" charset="-122"/>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altLang="en-US" sz="1600" b="0" dirty="0">
                          <a:solidFill>
                            <a:schemeClr val="bg1">
                              <a:lumMod val="65000"/>
                            </a:schemeClr>
                          </a:solidFill>
                          <a:latin typeface="+mn-ea"/>
                          <a:cs typeface="微软雅黑" panose="020B0503020204020204" charset="-122"/>
                        </a:rPr>
                        <a:t>场地、舞台布置看现场</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chemeClr val="bg1">
                              <a:lumMod val="65000"/>
                            </a:schemeClr>
                          </a:solidFill>
                          <a:latin typeface="+mn-ea"/>
                          <a:cs typeface="微软雅黑" panose="020B0503020204020204" charset="-122"/>
                        </a:rPr>
                        <a:t>曾日东</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87680">
                <a:tc>
                  <a:txBody>
                    <a:bodyPr/>
                    <a:lstStyle/>
                    <a:p>
                      <a:pPr indent="0" algn="ctr">
                        <a:buNone/>
                      </a:pPr>
                      <a:r>
                        <a:rPr lang="en-US" altLang="zh-CN" sz="1600" b="0">
                          <a:solidFill>
                            <a:srgbClr val="000000"/>
                          </a:solidFill>
                          <a:latin typeface="+mn-ea"/>
                          <a:cs typeface="微软雅黑" panose="020B0503020204020204" charset="-122"/>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10">
                  <a:txBody>
                    <a:bodyPr/>
                    <a:lstStyle/>
                    <a:p>
                      <a:pPr indent="0" algn="ctr">
                        <a:buNone/>
                      </a:pPr>
                      <a:r>
                        <a:rPr lang="zh-CN" altLang="en-US" sz="1600" b="0">
                          <a:solidFill>
                            <a:srgbClr val="000000"/>
                          </a:solidFill>
                          <a:latin typeface="+mn-ea"/>
                          <a:cs typeface="宋体" panose="02010600030101010101" pitchFamily="2" charset="-122"/>
                        </a:rPr>
                        <a:t>物料</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rgbClr val="000000"/>
                          </a:solidFill>
                          <a:latin typeface="+mn-ea"/>
                          <a:cs typeface="微软雅黑" panose="020B0503020204020204" charset="-122"/>
                        </a:rPr>
                        <a:t>签到墙、舞台背景、背景墙、电子邀请函（英雄帖）、</a:t>
                      </a:r>
                    </a:p>
                    <a:p>
                      <a:pPr indent="0" algn="ctr">
                        <a:buNone/>
                      </a:pPr>
                      <a:r>
                        <a:rPr lang="zh-CN" altLang="en-US" sz="1600" b="0" dirty="0">
                          <a:solidFill>
                            <a:srgbClr val="000000"/>
                          </a:solidFill>
                          <a:latin typeface="+mn-ea"/>
                          <a:cs typeface="微软雅黑" panose="020B0503020204020204" charset="-122"/>
                        </a:rPr>
                        <a:t>主持卡、嘉宾席位牌、入场处的设计</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mn-ea"/>
                          <a:cs typeface="微软雅黑" panose="020B0503020204020204" charset="-122"/>
                        </a:rPr>
                        <a:t>高磊</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060">
                <a:tc>
                  <a:txBody>
                    <a:bodyPr/>
                    <a:lstStyle/>
                    <a:p>
                      <a:pPr indent="0" algn="ctr">
                        <a:buNone/>
                      </a:pPr>
                      <a:r>
                        <a:rPr lang="en-US" altLang="zh-CN" sz="1600" b="0">
                          <a:solidFill>
                            <a:srgbClr val="000000"/>
                          </a:solidFill>
                          <a:latin typeface="+mn-ea"/>
                          <a:cs typeface="微软雅黑" panose="020B0503020204020204" charset="-122"/>
                        </a:rPr>
                        <a:t>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altLang="en-US" sz="1600" b="0">
                          <a:solidFill>
                            <a:srgbClr val="000000"/>
                          </a:solidFill>
                          <a:latin typeface="+mn-ea"/>
                          <a:cs typeface="微软雅黑" panose="020B0503020204020204" charset="-122"/>
                        </a:rPr>
                        <a:t>晚会主题</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mn-ea"/>
                          <a:cs typeface="微软雅黑" panose="020B0503020204020204" charset="-122"/>
                        </a:rPr>
                        <a:t>何亚丽</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3840">
                <a:tc>
                  <a:txBody>
                    <a:bodyPr/>
                    <a:lstStyle/>
                    <a:p>
                      <a:pPr indent="0" algn="ctr">
                        <a:buNone/>
                      </a:pPr>
                      <a:r>
                        <a:rPr lang="en-US" altLang="zh-CN" sz="1600" b="0">
                          <a:solidFill>
                            <a:srgbClr val="000000"/>
                          </a:solidFill>
                          <a:latin typeface="+mn-ea"/>
                          <a:cs typeface="微软雅黑" panose="020B0503020204020204" charset="-122"/>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altLang="en-US" sz="1600" b="0" dirty="0">
                          <a:solidFill>
                            <a:schemeClr val="bg1">
                              <a:lumMod val="65000"/>
                            </a:schemeClr>
                          </a:solidFill>
                          <a:latin typeface="+mn-ea"/>
                          <a:cs typeface="微软雅黑" panose="020B0503020204020204" charset="-122"/>
                        </a:rPr>
                        <a:t>主持稿撰写</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mn-ea"/>
                          <a:cs typeface="宋体" panose="02010600030101010101" pitchFamily="2" charset="-122"/>
                        </a:rPr>
                        <a:t>李有为</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060">
                <a:tc>
                  <a:txBody>
                    <a:bodyPr/>
                    <a:lstStyle/>
                    <a:p>
                      <a:pPr indent="0" algn="ctr">
                        <a:buNone/>
                      </a:pPr>
                      <a:r>
                        <a:rPr lang="en-US" altLang="zh-CN" sz="1600" b="0">
                          <a:solidFill>
                            <a:srgbClr val="000000"/>
                          </a:solidFill>
                          <a:latin typeface="+mn-ea"/>
                          <a:cs typeface="微软雅黑" panose="020B0503020204020204" charset="-122"/>
                        </a:rPr>
                        <a:t>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altLang="en-US" sz="1600" b="0" dirty="0">
                          <a:solidFill>
                            <a:schemeClr val="bg1">
                              <a:lumMod val="65000"/>
                            </a:schemeClr>
                          </a:solidFill>
                          <a:latin typeface="+mn-ea"/>
                          <a:cs typeface="微软雅黑" panose="020B0503020204020204" charset="-122"/>
                        </a:rPr>
                        <a:t>晚会节目的提供</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mn-ea"/>
                          <a:cs typeface="微软雅黑" panose="020B0503020204020204" charset="-122"/>
                        </a:rPr>
                        <a:t>曾巧思</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060">
                <a:tc>
                  <a:txBody>
                    <a:bodyPr/>
                    <a:lstStyle/>
                    <a:p>
                      <a:pPr indent="0" algn="ctr">
                        <a:buNone/>
                      </a:pPr>
                      <a:r>
                        <a:rPr lang="en-US" altLang="zh-CN" sz="1600" b="0">
                          <a:solidFill>
                            <a:srgbClr val="000000"/>
                          </a:solidFill>
                          <a:latin typeface="+mn-ea"/>
                          <a:cs typeface="微软雅黑" panose="020B0503020204020204" charset="-122"/>
                        </a:rPr>
                        <a:t>7</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altLang="en-US" sz="1600" b="0" dirty="0">
                          <a:solidFill>
                            <a:srgbClr val="000000"/>
                          </a:solidFill>
                          <a:latin typeface="+mn-ea"/>
                          <a:cs typeface="微软雅黑" panose="020B0503020204020204" charset="-122"/>
                        </a:rPr>
                        <a:t>游戏环节的设计、准备道具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mn-ea"/>
                          <a:cs typeface="微软雅黑" panose="020B0503020204020204" charset="-122"/>
                        </a:rPr>
                        <a:t>官波</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695">
                <a:tc>
                  <a:txBody>
                    <a:bodyPr/>
                    <a:lstStyle/>
                    <a:p>
                      <a:pPr indent="0" algn="ctr">
                        <a:buNone/>
                      </a:pPr>
                      <a:r>
                        <a:rPr lang="en-US" altLang="zh-CN" sz="1600" b="0">
                          <a:solidFill>
                            <a:srgbClr val="000000"/>
                          </a:solidFill>
                          <a:latin typeface="+mn-ea"/>
                          <a:cs typeface="微软雅黑" panose="020B0503020204020204" charset="-122"/>
                        </a:rPr>
                        <a:t>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altLang="en-US" sz="1600" b="0" dirty="0">
                          <a:solidFill>
                            <a:srgbClr val="000000"/>
                          </a:solidFill>
                          <a:latin typeface="+mn-ea"/>
                          <a:cs typeface="微软雅黑" panose="020B0503020204020204" charset="-122"/>
                        </a:rPr>
                        <a:t>晚会流程的设计、排练、彩排的组织</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mn-ea"/>
                          <a:cs typeface="微软雅黑" panose="020B0503020204020204" charset="-122"/>
                        </a:rPr>
                        <a:t>李有为、曾巧思</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3840">
                <a:tc>
                  <a:txBody>
                    <a:bodyPr/>
                    <a:lstStyle/>
                    <a:p>
                      <a:pPr indent="0" algn="ctr">
                        <a:buNone/>
                      </a:pPr>
                      <a:r>
                        <a:rPr lang="en-US" altLang="zh-CN" sz="1600" b="0">
                          <a:solidFill>
                            <a:srgbClr val="000000"/>
                          </a:solidFill>
                          <a:latin typeface="+mn-ea"/>
                          <a:cs typeface="微软雅黑" panose="020B0503020204020204" charset="-122"/>
                        </a:rPr>
                        <a:t>9</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altLang="en-US" sz="1600" b="0" dirty="0">
                          <a:solidFill>
                            <a:srgbClr val="000000"/>
                          </a:solidFill>
                          <a:latin typeface="+mn-ea"/>
                          <a:cs typeface="微软雅黑" panose="020B0503020204020204" charset="-122"/>
                        </a:rPr>
                        <a:t>沙画制作</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mn-ea"/>
                          <a:cs typeface="微软雅黑" panose="020B0503020204020204" charset="-122"/>
                        </a:rPr>
                        <a:t>李有为</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3840">
                <a:tc>
                  <a:txBody>
                    <a:bodyPr/>
                    <a:lstStyle/>
                    <a:p>
                      <a:pPr indent="0" algn="ctr">
                        <a:buNone/>
                      </a:pPr>
                      <a:r>
                        <a:rPr lang="en-US" altLang="zh-CN" sz="1600" b="0">
                          <a:solidFill>
                            <a:srgbClr val="000000"/>
                          </a:solidFill>
                          <a:latin typeface="+mn-ea"/>
                          <a:cs typeface="微软雅黑" panose="020B0503020204020204" charset="-122"/>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altLang="en-US" sz="1600" b="0" dirty="0">
                          <a:solidFill>
                            <a:srgbClr val="000000"/>
                          </a:solidFill>
                          <a:latin typeface="+mn-ea"/>
                          <a:cs typeface="微软雅黑" panose="020B0503020204020204" charset="-122"/>
                        </a:rPr>
                        <a:t>晚会背景音乐的选择</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rgbClr val="000000"/>
                          </a:solidFill>
                          <a:latin typeface="+mn-ea"/>
                          <a:cs typeface="微软雅黑" panose="020B0503020204020204" charset="-122"/>
                        </a:rPr>
                        <a:t>何亚丽</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695">
                <a:tc>
                  <a:txBody>
                    <a:bodyPr/>
                    <a:lstStyle/>
                    <a:p>
                      <a:pPr indent="0" algn="ctr">
                        <a:buNone/>
                      </a:pPr>
                      <a:r>
                        <a:rPr lang="en-US" altLang="zh-CN" sz="1600" b="0">
                          <a:solidFill>
                            <a:srgbClr val="000000"/>
                          </a:solidFill>
                          <a:latin typeface="+mn-ea"/>
                          <a:cs typeface="微软雅黑" panose="020B0503020204020204" charset="-122"/>
                        </a:rPr>
                        <a:t>11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altLang="en-US" sz="1600" b="0" dirty="0">
                          <a:solidFill>
                            <a:srgbClr val="000000"/>
                          </a:solidFill>
                          <a:latin typeface="+mn-ea"/>
                          <a:cs typeface="微软雅黑" panose="020B0503020204020204" charset="-122"/>
                        </a:rPr>
                        <a:t>年会相关物品的统一采购（灯笼、奖杯、奖品、伴手礼等）</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rgbClr val="000000"/>
                          </a:solidFill>
                          <a:latin typeface="+mn-ea"/>
                          <a:cs typeface="微软雅黑" panose="020B0503020204020204" charset="-122"/>
                        </a:rPr>
                        <a:t>刘利华、曾巧思</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060">
                <a:tc>
                  <a:txBody>
                    <a:bodyPr/>
                    <a:lstStyle/>
                    <a:p>
                      <a:pPr indent="0" algn="ctr">
                        <a:buNone/>
                      </a:pPr>
                      <a:r>
                        <a:rPr lang="en-US" altLang="zh-CN" sz="1600" b="0">
                          <a:solidFill>
                            <a:srgbClr val="000000"/>
                          </a:solidFill>
                          <a:latin typeface="+mn-ea"/>
                          <a:cs typeface="微软雅黑" panose="020B0503020204020204" charset="-122"/>
                        </a:rPr>
                        <a:t>12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0" dirty="0" smtClean="0">
                          <a:solidFill>
                            <a:srgbClr val="000000"/>
                          </a:solidFill>
                          <a:latin typeface="+mn-ea"/>
                          <a:cs typeface="微软雅黑" panose="020B0503020204020204" charset="-122"/>
                        </a:rPr>
                        <a:t>设备调试</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600" b="0" dirty="0">
                        <a:solidFill>
                          <a:schemeClr val="bg1">
                            <a:lumMod val="65000"/>
                          </a:schemeClr>
                        </a:solidFill>
                        <a:latin typeface="+mn-ea"/>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3840">
                <a:tc>
                  <a:txBody>
                    <a:bodyPr/>
                    <a:lstStyle/>
                    <a:p>
                      <a:pPr indent="0" algn="ctr">
                        <a:buNone/>
                      </a:pPr>
                      <a:r>
                        <a:rPr lang="en-US" altLang="zh-CN" sz="1600" b="0">
                          <a:solidFill>
                            <a:srgbClr val="000000"/>
                          </a:solidFill>
                          <a:latin typeface="+mn-ea"/>
                          <a:cs typeface="微软雅黑" panose="020B0503020204020204" charset="-122"/>
                        </a:rPr>
                        <a:t>13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3">
                  <a:txBody>
                    <a:bodyPr/>
                    <a:lstStyle/>
                    <a:p>
                      <a:pPr indent="0" algn="ctr">
                        <a:buNone/>
                      </a:pPr>
                      <a:r>
                        <a:rPr lang="zh-CN" altLang="en-US" sz="1600" b="0" dirty="0">
                          <a:solidFill>
                            <a:srgbClr val="000000"/>
                          </a:solidFill>
                          <a:latin typeface="+mn-ea"/>
                          <a:cs typeface="宋体" panose="02010600030101010101" pitchFamily="2" charset="-122"/>
                        </a:rPr>
                        <a:t>用餐安排</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chemeClr val="bg1">
                              <a:lumMod val="65000"/>
                            </a:schemeClr>
                          </a:solidFill>
                          <a:latin typeface="+mn-ea"/>
                          <a:cs typeface="微软雅黑" panose="020B0503020204020204" charset="-122"/>
                        </a:rPr>
                        <a:t>确定宴会桌位</a:t>
                      </a:r>
                      <a:r>
                        <a:rPr lang="zh-CN" altLang="en-US" sz="1600" b="0" dirty="0" smtClean="0">
                          <a:solidFill>
                            <a:schemeClr val="bg1">
                              <a:lumMod val="65000"/>
                            </a:schemeClr>
                          </a:solidFill>
                          <a:latin typeface="+mn-ea"/>
                          <a:cs typeface="微软雅黑" panose="020B0503020204020204" charset="-122"/>
                        </a:rPr>
                        <a:t>（</a:t>
                      </a:r>
                      <a:r>
                        <a:rPr lang="en-US" altLang="zh-CN" sz="1600" b="0" dirty="0" smtClean="0">
                          <a:solidFill>
                            <a:schemeClr val="bg1">
                              <a:lumMod val="65000"/>
                            </a:schemeClr>
                          </a:solidFill>
                          <a:latin typeface="+mn-ea"/>
                          <a:cs typeface="微软雅黑" panose="020B0503020204020204" charset="-122"/>
                        </a:rPr>
                        <a:t>9+1</a:t>
                      </a:r>
                      <a:r>
                        <a:rPr lang="zh-CN" altLang="en-US" sz="1600" b="0" dirty="0">
                          <a:solidFill>
                            <a:schemeClr val="bg1">
                              <a:lumMod val="65000"/>
                            </a:schemeClr>
                          </a:solidFill>
                          <a:latin typeface="+mn-ea"/>
                          <a:cs typeface="微软雅黑" panose="020B0503020204020204" charset="-122"/>
                        </a:rPr>
                        <a:t>桌）、菜单</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chemeClr val="bg1">
                              <a:lumMod val="65000"/>
                            </a:schemeClr>
                          </a:solidFill>
                          <a:latin typeface="+mn-ea"/>
                          <a:cs typeface="微软雅黑" panose="020B0503020204020204" charset="-122"/>
                        </a:rPr>
                        <a:t>曾日东</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695">
                <a:tc>
                  <a:txBody>
                    <a:bodyPr/>
                    <a:lstStyle/>
                    <a:p>
                      <a:pPr indent="0" algn="ctr">
                        <a:buNone/>
                      </a:pPr>
                      <a:r>
                        <a:rPr lang="en-US" altLang="zh-CN" sz="1600" b="0">
                          <a:solidFill>
                            <a:srgbClr val="000000"/>
                          </a:solidFill>
                          <a:latin typeface="+mn-ea"/>
                          <a:cs typeface="微软雅黑" panose="020B0503020204020204" charset="-122"/>
                        </a:rPr>
                        <a:t>14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altLang="en-US" sz="1600" b="0" dirty="0">
                          <a:solidFill>
                            <a:srgbClr val="000000"/>
                          </a:solidFill>
                          <a:latin typeface="+mn-ea"/>
                          <a:cs typeface="微软雅黑" panose="020B0503020204020204" charset="-122"/>
                        </a:rPr>
                        <a:t>初步确定参会客户、合作伙伴</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rgbClr val="000000"/>
                          </a:solidFill>
                          <a:latin typeface="+mn-ea"/>
                          <a:cs typeface="微软雅黑" panose="020B0503020204020204" charset="-122"/>
                        </a:rPr>
                        <a:t>相关外联人员</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060">
                <a:tc>
                  <a:txBody>
                    <a:bodyPr/>
                    <a:lstStyle/>
                    <a:p>
                      <a:pPr indent="0" algn="ctr">
                        <a:buNone/>
                      </a:pPr>
                      <a:r>
                        <a:rPr lang="en-US" altLang="zh-CN" sz="1600" b="0">
                          <a:solidFill>
                            <a:srgbClr val="000000"/>
                          </a:solidFill>
                          <a:latin typeface="+mn-ea"/>
                          <a:cs typeface="微软雅黑" panose="020B0503020204020204" charset="-122"/>
                        </a:rPr>
                        <a:t>15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altLang="en-US" sz="1600" b="0" dirty="0">
                          <a:solidFill>
                            <a:srgbClr val="000000"/>
                          </a:solidFill>
                          <a:latin typeface="+mn-ea"/>
                          <a:cs typeface="微软雅黑" panose="020B0503020204020204" charset="-122"/>
                        </a:rPr>
                        <a:t>嘉宾及员工座位的安排，座位名单的准备</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rgbClr val="000000"/>
                          </a:solidFill>
                          <a:latin typeface="+mn-ea"/>
                          <a:cs typeface="微软雅黑" panose="020B0503020204020204" charset="-122"/>
                        </a:rPr>
                        <a:t>理财中心（王维）</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12445">
                <a:tc>
                  <a:txBody>
                    <a:bodyPr/>
                    <a:lstStyle/>
                    <a:p>
                      <a:pPr indent="0" algn="ctr">
                        <a:buNone/>
                      </a:pPr>
                      <a:r>
                        <a:rPr lang="en-US" altLang="zh-CN" sz="1600" b="0">
                          <a:solidFill>
                            <a:srgbClr val="000000"/>
                          </a:solidFill>
                          <a:latin typeface="+mn-ea"/>
                          <a:cs typeface="微软雅黑" panose="020B0503020204020204" charset="-122"/>
                        </a:rPr>
                        <a:t>16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8">
                  <a:txBody>
                    <a:bodyPr/>
                    <a:lstStyle/>
                    <a:p>
                      <a:pPr indent="0" algn="ctr">
                        <a:buNone/>
                      </a:pPr>
                      <a:r>
                        <a:rPr lang="zh-CN" altLang="en-US" sz="1600" b="0">
                          <a:solidFill>
                            <a:srgbClr val="000000"/>
                          </a:solidFill>
                          <a:latin typeface="+mn-ea"/>
                          <a:cs typeface="宋体" panose="02010600030101010101" pitchFamily="2" charset="-122"/>
                        </a:rPr>
                        <a:t>现场安排</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mn-ea"/>
                          <a:cs typeface="宋体" panose="02010600030101010101" pitchFamily="2" charset="-122"/>
                        </a:rPr>
                        <a:t>设备</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rgbClr val="000000"/>
                          </a:solidFill>
                          <a:latin typeface="+mn-ea"/>
                          <a:cs typeface="微软雅黑" panose="020B0503020204020204" charset="-122"/>
                        </a:rPr>
                        <a:t>调试音响设备、活动现场音乐、播放</a:t>
                      </a:r>
                      <a:r>
                        <a:rPr lang="en-US" altLang="zh-CN" sz="1600" b="0" dirty="0">
                          <a:solidFill>
                            <a:srgbClr val="000000"/>
                          </a:solidFill>
                          <a:latin typeface="+mn-ea"/>
                          <a:cs typeface="微软雅黑" panose="020B0503020204020204" charset="-122"/>
                        </a:rPr>
                        <a:t>VCR</a:t>
                      </a:r>
                      <a:r>
                        <a:rPr lang="zh-CN" altLang="en-US" sz="1600" b="0" dirty="0">
                          <a:solidFill>
                            <a:srgbClr val="000000"/>
                          </a:solidFill>
                          <a:latin typeface="+mn-ea"/>
                          <a:cs typeface="微软雅黑" panose="020B0503020204020204" charset="-122"/>
                        </a:rPr>
                        <a:t>、晚会背景音乐</a:t>
                      </a:r>
                    </a:p>
                    <a:p>
                      <a:pPr indent="0" algn="ctr">
                        <a:buNone/>
                      </a:pPr>
                      <a:r>
                        <a:rPr lang="zh-CN" altLang="en-US" sz="1600" b="0" dirty="0">
                          <a:solidFill>
                            <a:srgbClr val="000000"/>
                          </a:solidFill>
                          <a:latin typeface="+mn-ea"/>
                          <a:cs typeface="微软雅黑" panose="020B0503020204020204" charset="-122"/>
                        </a:rPr>
                        <a:t>（包括迎宾、领导上台、颁奖、抽奖、游戏、表演节目等）</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600" b="0" dirty="0">
                        <a:solidFill>
                          <a:srgbClr val="000000"/>
                        </a:solidFill>
                        <a:latin typeface="+mn-ea"/>
                        <a:cs typeface="宋体" panose="02010600030101010101" pitchFamily="2" charset="-122"/>
                      </a:endParaRPr>
                    </a:p>
                  </a:txBody>
                  <a:tcPr marL="0" marR="0" marT="0" marB="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3840">
                <a:tc>
                  <a:txBody>
                    <a:bodyPr/>
                    <a:lstStyle/>
                    <a:p>
                      <a:pPr indent="0" algn="ctr">
                        <a:buNone/>
                      </a:pPr>
                      <a:r>
                        <a:rPr lang="en-US" altLang="zh-CN" sz="1600" b="0">
                          <a:solidFill>
                            <a:srgbClr val="000000"/>
                          </a:solidFill>
                          <a:latin typeface="+mn-ea"/>
                          <a:cs typeface="微软雅黑" panose="020B0503020204020204" charset="-122"/>
                        </a:rPr>
                        <a:t>17</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altLang="en-US" sz="1600" b="0">
                          <a:solidFill>
                            <a:srgbClr val="000000"/>
                          </a:solidFill>
                          <a:latin typeface="+mn-ea"/>
                          <a:cs typeface="宋体" panose="02010600030101010101" pitchFamily="2" charset="-122"/>
                        </a:rPr>
                        <a:t>嘉宾</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rgbClr val="000000"/>
                          </a:solidFill>
                          <a:latin typeface="+mn-ea"/>
                          <a:cs typeface="微软雅黑" panose="020B0503020204020204" charset="-122"/>
                        </a:rPr>
                        <a:t>嘉宾邀请函的发放</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rgbClr val="000000"/>
                          </a:solidFill>
                          <a:latin typeface="+mn-ea"/>
                          <a:cs typeface="微软雅黑" panose="020B0503020204020204" charset="-122"/>
                        </a:rPr>
                        <a:t>相关外联人员</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695">
                <a:tc>
                  <a:txBody>
                    <a:bodyPr/>
                    <a:lstStyle/>
                    <a:p>
                      <a:pPr indent="0" algn="ctr">
                        <a:buNone/>
                      </a:pPr>
                      <a:r>
                        <a:rPr lang="en-US" altLang="zh-CN" sz="1600" b="0">
                          <a:solidFill>
                            <a:srgbClr val="000000"/>
                          </a:solidFill>
                          <a:latin typeface="+mn-ea"/>
                          <a:cs typeface="微软雅黑" panose="020B0503020204020204" charset="-122"/>
                        </a:rPr>
                        <a:t>18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6">
                  <a:txBody>
                    <a:bodyPr/>
                    <a:lstStyle/>
                    <a:p>
                      <a:pPr indent="0" algn="ctr">
                        <a:buNone/>
                      </a:pPr>
                      <a:r>
                        <a:rPr lang="zh-CN" altLang="en-US" sz="1600" b="0">
                          <a:solidFill>
                            <a:srgbClr val="000000"/>
                          </a:solidFill>
                          <a:latin typeface="+mn-ea"/>
                          <a:cs typeface="宋体" panose="02010600030101010101" pitchFamily="2" charset="-122"/>
                        </a:rPr>
                        <a:t>工作</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rgbClr val="000000"/>
                          </a:solidFill>
                          <a:latin typeface="+mn-ea"/>
                          <a:cs typeface="微软雅黑" panose="020B0503020204020204" charset="-122"/>
                        </a:rPr>
                        <a:t>迎宾接待、颁奖礼仪</a:t>
                      </a:r>
                      <a:r>
                        <a:rPr lang="en-US" altLang="zh-CN" sz="1600" b="0" dirty="0">
                          <a:solidFill>
                            <a:srgbClr val="000000"/>
                          </a:solidFill>
                          <a:latin typeface="+mn-ea"/>
                          <a:cs typeface="微软雅黑" panose="020B0503020204020204" charset="-122"/>
                        </a:rPr>
                        <a:t>4</a:t>
                      </a:r>
                      <a:r>
                        <a:rPr lang="zh-CN" altLang="en-US" sz="1600" b="0" dirty="0">
                          <a:solidFill>
                            <a:srgbClr val="000000"/>
                          </a:solidFill>
                          <a:latin typeface="+mn-ea"/>
                          <a:cs typeface="微软雅黑" panose="020B0503020204020204" charset="-122"/>
                        </a:rPr>
                        <a:t>人</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600" b="0" dirty="0">
                        <a:solidFill>
                          <a:srgbClr val="000000"/>
                        </a:solidFill>
                        <a:latin typeface="+mn-ea"/>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695">
                <a:tc>
                  <a:txBody>
                    <a:bodyPr/>
                    <a:lstStyle/>
                    <a:p>
                      <a:pPr indent="0" algn="ctr">
                        <a:buNone/>
                      </a:pPr>
                      <a:r>
                        <a:rPr lang="en-US" altLang="zh-CN" sz="1600" b="0">
                          <a:solidFill>
                            <a:srgbClr val="000000"/>
                          </a:solidFill>
                          <a:latin typeface="+mn-ea"/>
                          <a:cs typeface="微软雅黑" panose="020B0503020204020204" charset="-122"/>
                        </a:rPr>
                        <a:t>19</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altLang="en-US" sz="1600" b="0" dirty="0">
                          <a:solidFill>
                            <a:schemeClr val="bg1">
                              <a:lumMod val="65000"/>
                            </a:schemeClr>
                          </a:solidFill>
                          <a:latin typeface="+mn-ea"/>
                          <a:cs typeface="微软雅黑" panose="020B0503020204020204" charset="-122"/>
                        </a:rPr>
                        <a:t>主持人</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0" dirty="0" smtClean="0">
                          <a:solidFill>
                            <a:schemeClr val="bg1">
                              <a:lumMod val="65000"/>
                            </a:schemeClr>
                          </a:solidFill>
                          <a:latin typeface="+mn-ea"/>
                          <a:cs typeface="微软雅黑" panose="020B0503020204020204" charset="-122"/>
                        </a:rPr>
                        <a:t>李有为，女待定</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060">
                <a:tc>
                  <a:txBody>
                    <a:bodyPr/>
                    <a:lstStyle/>
                    <a:p>
                      <a:pPr indent="0" algn="ctr">
                        <a:buNone/>
                      </a:pPr>
                      <a:r>
                        <a:rPr lang="en-US" altLang="zh-CN" sz="1600" b="0">
                          <a:solidFill>
                            <a:srgbClr val="000000"/>
                          </a:solidFill>
                          <a:latin typeface="+mn-ea"/>
                          <a:cs typeface="微软雅黑" panose="020B0503020204020204" charset="-122"/>
                        </a:rPr>
                        <a:t>20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altLang="en-US" sz="1600" b="0" dirty="0">
                          <a:solidFill>
                            <a:srgbClr val="000000"/>
                          </a:solidFill>
                          <a:latin typeface="+mn-ea"/>
                          <a:cs typeface="微软雅黑" panose="020B0503020204020204" charset="-122"/>
                        </a:rPr>
                        <a:t>游戏环节</a:t>
                      </a:r>
                      <a:r>
                        <a:rPr lang="zh-CN" altLang="en-US" sz="1600" b="0" dirty="0" smtClean="0">
                          <a:solidFill>
                            <a:srgbClr val="000000"/>
                          </a:solidFill>
                          <a:latin typeface="+mn-ea"/>
                          <a:cs typeface="微软雅黑" panose="020B0503020204020204" charset="-122"/>
                        </a:rPr>
                        <a:t>组织者、现场建群</a:t>
                      </a:r>
                      <a:endParaRPr lang="zh-CN" altLang="en-US" sz="1600" b="0" dirty="0">
                        <a:solidFill>
                          <a:srgbClr val="000000"/>
                        </a:solidFill>
                        <a:latin typeface="+mn-ea"/>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smtClean="0">
                          <a:solidFill>
                            <a:srgbClr val="000000"/>
                          </a:solidFill>
                          <a:latin typeface="+mn-ea"/>
                          <a:cs typeface="微软雅黑" panose="020B0503020204020204" charset="-122"/>
                        </a:rPr>
                        <a:t>曾巧思</a:t>
                      </a:r>
                      <a:endParaRPr lang="zh-CN" altLang="en-US" sz="1600" b="0" dirty="0">
                        <a:solidFill>
                          <a:srgbClr val="000000"/>
                        </a:solidFill>
                        <a:latin typeface="+mn-ea"/>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060">
                <a:tc>
                  <a:txBody>
                    <a:bodyPr/>
                    <a:lstStyle/>
                    <a:p>
                      <a:pPr indent="0" algn="ctr">
                        <a:buNone/>
                      </a:pPr>
                      <a:r>
                        <a:rPr lang="en-US" altLang="zh-CN" sz="1600" b="0">
                          <a:solidFill>
                            <a:srgbClr val="000000"/>
                          </a:solidFill>
                          <a:latin typeface="+mn-ea"/>
                          <a:cs typeface="微软雅黑" panose="020B0503020204020204" charset="-122"/>
                        </a:rPr>
                        <a:t>21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altLang="en-US" sz="1600" b="0" dirty="0">
                          <a:solidFill>
                            <a:srgbClr val="000000"/>
                          </a:solidFill>
                          <a:latin typeface="+mn-ea"/>
                          <a:cs typeface="微软雅黑" panose="020B0503020204020204" charset="-122"/>
                        </a:rPr>
                        <a:t>摄像</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600" b="0" dirty="0">
                        <a:solidFill>
                          <a:srgbClr val="000000"/>
                        </a:solidFill>
                        <a:latin typeface="+mn-ea"/>
                        <a:cs typeface="微软雅黑" panose="020B050302020402020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695">
                <a:tc>
                  <a:txBody>
                    <a:bodyPr/>
                    <a:lstStyle/>
                    <a:p>
                      <a:pPr indent="0" algn="ctr">
                        <a:buNone/>
                      </a:pPr>
                      <a:r>
                        <a:rPr lang="en-US" altLang="zh-CN" sz="1600" b="0">
                          <a:solidFill>
                            <a:srgbClr val="000000"/>
                          </a:solidFill>
                          <a:latin typeface="+mn-ea"/>
                          <a:cs typeface="微软雅黑" panose="020B0503020204020204" charset="-122"/>
                        </a:rPr>
                        <a:t>22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altLang="en-US" sz="1600" b="0" dirty="0">
                          <a:solidFill>
                            <a:srgbClr val="000000"/>
                          </a:solidFill>
                          <a:latin typeface="+mn-ea"/>
                          <a:cs typeface="微软雅黑" panose="020B0503020204020204" charset="-122"/>
                        </a:rPr>
                        <a:t>中奖人员登记</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rgbClr val="000000"/>
                          </a:solidFill>
                          <a:latin typeface="+mn-ea"/>
                          <a:cs typeface="微软雅黑" panose="020B0503020204020204" charset="-122"/>
                        </a:rPr>
                        <a:t>李利娜</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lstStyle/>
                    <a:p>
                      <a:pPr indent="0" algn="ctr">
                        <a:buNone/>
                      </a:pPr>
                      <a:r>
                        <a:rPr lang="en-US" altLang="zh-CN" sz="1600" b="0">
                          <a:solidFill>
                            <a:srgbClr val="000000"/>
                          </a:solidFill>
                          <a:latin typeface="+mn-ea"/>
                          <a:cs typeface="微软雅黑" panose="020B0503020204020204" charset="-122"/>
                        </a:rPr>
                        <a:t>23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xBody>
                    <a:bodyPr/>
                    <a:lstStyle/>
                    <a:p>
                      <a:endParaRPr lang="zh-CN"/>
                    </a:p>
                  </a:txBody>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altLang="en-US" sz="1600" b="0" dirty="0">
                          <a:solidFill>
                            <a:srgbClr val="000000"/>
                          </a:solidFill>
                          <a:latin typeface="+mn-ea"/>
                          <a:cs typeface="微软雅黑" panose="020B0503020204020204" charset="-122"/>
                        </a:rPr>
                        <a:t>场控</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rgbClr val="000000"/>
                          </a:solidFill>
                          <a:latin typeface="+mn-ea"/>
                          <a:cs typeface="微软雅黑" panose="020B0503020204020204" charset="-122"/>
                        </a:rPr>
                        <a:t>官波</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48306" y="1092835"/>
            <a:ext cx="1808480" cy="583565"/>
          </a:xfrm>
          <a:prstGeom prst="rect">
            <a:avLst/>
          </a:prstGeom>
          <a:noFill/>
        </p:spPr>
        <p:txBody>
          <a:bodyPr wrap="none" rtlCol="0" anchor="t">
            <a:spAutoFit/>
          </a:bodyPr>
          <a:lstStyle/>
          <a:p>
            <a:pPr algn="ctr"/>
            <a:r>
              <a:rPr lang="zh-CN" altLang="en-US" sz="3200" dirty="0">
                <a:latin typeface="微软雅黑" panose="020B0503020204020204" charset="-122"/>
                <a:ea typeface="微软雅黑" panose="020B0503020204020204" charset="-122"/>
                <a:sym typeface="+mn-ea"/>
              </a:rPr>
              <a:t>创意构思</a:t>
            </a:r>
          </a:p>
        </p:txBody>
      </p:sp>
      <p:sp>
        <p:nvSpPr>
          <p:cNvPr id="2" name="文本框 1"/>
          <p:cNvSpPr txBox="1"/>
          <p:nvPr/>
        </p:nvSpPr>
        <p:spPr>
          <a:xfrm>
            <a:off x="1709419" y="2102485"/>
            <a:ext cx="8758413" cy="3415030"/>
          </a:xfrm>
          <a:prstGeom prst="rect">
            <a:avLst/>
          </a:prstGeom>
          <a:noFill/>
        </p:spPr>
        <p:txBody>
          <a:bodyPr wrap="square" rtlCol="0">
            <a:spAutoFit/>
          </a:bodyPr>
          <a:lstStyle/>
          <a:p>
            <a:pPr fontAlgn="auto">
              <a:lnSpc>
                <a:spcPct val="150000"/>
              </a:lnSpc>
            </a:pPr>
            <a:r>
              <a:rPr lang="zh-CN" altLang="en-US" dirty="0"/>
              <a:t>年会以</a:t>
            </a:r>
            <a:r>
              <a:rPr lang="en-US" altLang="zh-CN" dirty="0"/>
              <a:t>“</a:t>
            </a:r>
            <a:r>
              <a:rPr lang="zh-CN" altLang="en-US" dirty="0"/>
              <a:t>逐梦江湖 赢战天下</a:t>
            </a:r>
            <a:r>
              <a:rPr lang="en-US" altLang="zh-CN" dirty="0"/>
              <a:t>”</a:t>
            </a:r>
            <a:r>
              <a:rPr lang="zh-CN" altLang="en-US" dirty="0"/>
              <a:t>为主题，以</a:t>
            </a:r>
            <a:r>
              <a:rPr lang="en-US" altLang="zh-CN" dirty="0"/>
              <a:t>“</a:t>
            </a:r>
            <a:r>
              <a:rPr lang="zh-CN" altLang="en-US" dirty="0"/>
              <a:t>武侠风</a:t>
            </a:r>
            <a:r>
              <a:rPr lang="en-US" altLang="zh-CN" dirty="0"/>
              <a:t>”</a:t>
            </a:r>
            <a:r>
              <a:rPr lang="zh-CN" altLang="en-US" dirty="0"/>
              <a:t>为整体风格，寄托出钱盒子</a:t>
            </a:r>
            <a:r>
              <a:rPr lang="en-US" altLang="zh-CN" dirty="0"/>
              <a:t>“</a:t>
            </a:r>
            <a:r>
              <a:rPr lang="zh-CN" altLang="en-US" dirty="0"/>
              <a:t>心怀梦想，志在远方</a:t>
            </a:r>
            <a:r>
              <a:rPr lang="en-US" altLang="zh-CN" dirty="0"/>
              <a:t>”</a:t>
            </a:r>
            <a:r>
              <a:rPr lang="zh-CN" altLang="en-US" dirty="0"/>
              <a:t>的空阔境界与豪迈情思。</a:t>
            </a:r>
          </a:p>
          <a:p>
            <a:pPr fontAlgn="auto">
              <a:lnSpc>
                <a:spcPct val="150000"/>
              </a:lnSpc>
            </a:pPr>
            <a:endParaRPr lang="zh-CN" altLang="en-US" dirty="0"/>
          </a:p>
          <a:p>
            <a:pPr fontAlgn="auto">
              <a:lnSpc>
                <a:spcPct val="150000"/>
              </a:lnSpc>
            </a:pPr>
            <a:r>
              <a:rPr lang="zh-CN" altLang="en-US" dirty="0"/>
              <a:t>自成立以来，钱盒子就立志成为</a:t>
            </a:r>
            <a:r>
              <a:rPr lang="en-US" altLang="zh-CN" dirty="0"/>
              <a:t>“</a:t>
            </a:r>
            <a:r>
              <a:rPr lang="zh-CN" altLang="en-US" dirty="0"/>
              <a:t>领先的互联网金融服务平台</a:t>
            </a:r>
            <a:r>
              <a:rPr lang="en-US" altLang="zh-CN" dirty="0"/>
              <a:t>”</a:t>
            </a:r>
            <a:r>
              <a:rPr lang="zh-CN" altLang="en-US" dirty="0"/>
              <a:t>，助力用户实现财富增值，实现美好人生，帮助借款方解决融资难题</a:t>
            </a:r>
            <a:r>
              <a:rPr lang="zh-CN" altLang="en-US" dirty="0" smtClean="0"/>
              <a:t>。</a:t>
            </a:r>
            <a:endParaRPr lang="en-US" altLang="zh-CN" dirty="0" smtClean="0"/>
          </a:p>
          <a:p>
            <a:pPr fontAlgn="auto">
              <a:lnSpc>
                <a:spcPct val="150000"/>
              </a:lnSpc>
            </a:pPr>
            <a:r>
              <a:rPr lang="zh-CN" altLang="en-US" dirty="0" smtClean="0"/>
              <a:t>多年来</a:t>
            </a:r>
            <a:r>
              <a:rPr lang="zh-CN" altLang="en-US" dirty="0"/>
              <a:t>，钱盒子把自己的梦想作为前进的方向和动力，克服一个个难关仍然屹立不倒</a:t>
            </a:r>
            <a:r>
              <a:rPr lang="zh-CN" altLang="en-US" dirty="0" smtClean="0"/>
              <a:t>。</a:t>
            </a:r>
            <a:endParaRPr lang="en-US" altLang="zh-CN" dirty="0" smtClean="0"/>
          </a:p>
          <a:p>
            <a:pPr fontAlgn="auto">
              <a:lnSpc>
                <a:spcPct val="150000"/>
              </a:lnSpc>
            </a:pPr>
            <a:r>
              <a:rPr lang="zh-CN" altLang="en-US" dirty="0" smtClean="0"/>
              <a:t>如今</a:t>
            </a:r>
            <a:r>
              <a:rPr lang="zh-CN" altLang="en-US" dirty="0"/>
              <a:t>，网贷自净加速，合规备案可期，再次度过寒潮的钱盒子将与众多优质平台一起撑起网贷未来纯净的天空，尽情笑傲！</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2430" y="374015"/>
            <a:ext cx="2621280" cy="829945"/>
          </a:xfrm>
          <a:prstGeom prst="rect">
            <a:avLst/>
          </a:prstGeom>
          <a:noFill/>
        </p:spPr>
        <p:txBody>
          <a:bodyPr wrap="none" rtlCol="0" anchor="t">
            <a:spAutoFit/>
          </a:bodyPr>
          <a:lstStyle/>
          <a:p>
            <a:r>
              <a:rPr lang="zh-CN" altLang="en-US" sz="4800" dirty="0">
                <a:latin typeface="微软雅黑" panose="020B0503020204020204" charset="-122"/>
                <a:ea typeface="微软雅黑" panose="020B0503020204020204" charset="-122"/>
                <a:sym typeface="+mn-ea"/>
              </a:rPr>
              <a:t>奖品费用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20615" y="2785110"/>
            <a:ext cx="2621280" cy="829945"/>
          </a:xfrm>
          <a:prstGeom prst="rect">
            <a:avLst/>
          </a:prstGeom>
          <a:noFill/>
        </p:spPr>
        <p:txBody>
          <a:bodyPr wrap="none" rtlCol="0" anchor="t">
            <a:spAutoFit/>
          </a:bodyPr>
          <a:lstStyle/>
          <a:p>
            <a:r>
              <a:rPr lang="zh-CN" altLang="en-US" sz="4800">
                <a:latin typeface="微软雅黑" panose="020B0503020204020204" charset="-122"/>
                <a:ea typeface="微软雅黑" panose="020B0503020204020204" charset="-122"/>
                <a:sym typeface="+mn-ea"/>
              </a:rPr>
              <a:t>费用预算</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20615" y="2785110"/>
            <a:ext cx="2646878" cy="830997"/>
          </a:xfrm>
          <a:prstGeom prst="rect">
            <a:avLst/>
          </a:prstGeom>
          <a:noFill/>
        </p:spPr>
        <p:txBody>
          <a:bodyPr wrap="none" rtlCol="0" anchor="t">
            <a:spAutoFit/>
          </a:bodyPr>
          <a:lstStyle/>
          <a:p>
            <a:r>
              <a:rPr lang="zh-CN" altLang="en-US" sz="4800" dirty="0" smtClean="0">
                <a:latin typeface="微软雅黑" panose="020B0503020204020204" charset="-122"/>
                <a:ea typeface="微软雅黑" panose="020B0503020204020204" charset="-122"/>
                <a:sym typeface="+mn-ea"/>
              </a:rPr>
              <a:t>奖品设置</a:t>
            </a:r>
            <a:endParaRPr lang="zh-CN" altLang="en-US" sz="4800" dirty="0">
              <a:latin typeface="微软雅黑" panose="020B0503020204020204" charset="-122"/>
              <a:ea typeface="微软雅黑" panose="020B0503020204020204"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2430" y="374015"/>
            <a:ext cx="2031325" cy="830997"/>
          </a:xfrm>
          <a:prstGeom prst="rect">
            <a:avLst/>
          </a:prstGeom>
          <a:noFill/>
        </p:spPr>
        <p:txBody>
          <a:bodyPr wrap="none" rtlCol="0" anchor="t">
            <a:spAutoFit/>
          </a:bodyPr>
          <a:lstStyle/>
          <a:p>
            <a:r>
              <a:rPr lang="zh-CN" altLang="en-US" sz="4800" dirty="0" smtClean="0">
                <a:latin typeface="微软雅黑" panose="020B0503020204020204" charset="-122"/>
                <a:ea typeface="微软雅黑" panose="020B0503020204020204" charset="-122"/>
                <a:sym typeface="+mn-ea"/>
              </a:rPr>
              <a:t>一等奖</a:t>
            </a:r>
            <a:endParaRPr lang="zh-CN" altLang="en-US" sz="4800" dirty="0">
              <a:latin typeface="微软雅黑" panose="020B0503020204020204" charset="-122"/>
              <a:ea typeface="微软雅黑" panose="020B0503020204020204"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2430" y="374015"/>
            <a:ext cx="4493538" cy="830997"/>
          </a:xfrm>
          <a:prstGeom prst="rect">
            <a:avLst/>
          </a:prstGeom>
          <a:noFill/>
        </p:spPr>
        <p:txBody>
          <a:bodyPr wrap="none" rtlCol="0" anchor="t">
            <a:spAutoFit/>
          </a:bodyPr>
          <a:lstStyle/>
          <a:p>
            <a:r>
              <a:rPr lang="zh-CN" altLang="en-US" sz="4800" dirty="0" smtClean="0">
                <a:latin typeface="微软雅黑" panose="020B0503020204020204" charset="-122"/>
                <a:ea typeface="微软雅黑" panose="020B0503020204020204" charset="-122"/>
                <a:sym typeface="+mn-ea"/>
              </a:rPr>
              <a:t>二等奖（备选）</a:t>
            </a:r>
            <a:endParaRPr lang="zh-CN" altLang="en-US" sz="4800" dirty="0">
              <a:latin typeface="微软雅黑" panose="020B0503020204020204" charset="-122"/>
              <a:ea typeface="微软雅黑" panose="020B0503020204020204"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2430" y="374015"/>
            <a:ext cx="4493538" cy="830997"/>
          </a:xfrm>
          <a:prstGeom prst="rect">
            <a:avLst/>
          </a:prstGeom>
          <a:noFill/>
        </p:spPr>
        <p:txBody>
          <a:bodyPr wrap="none" rtlCol="0" anchor="t">
            <a:spAutoFit/>
          </a:bodyPr>
          <a:lstStyle/>
          <a:p>
            <a:r>
              <a:rPr lang="zh-CN" altLang="en-US" sz="4800" dirty="0" smtClean="0">
                <a:latin typeface="微软雅黑" panose="020B0503020204020204" charset="-122"/>
                <a:ea typeface="微软雅黑" panose="020B0503020204020204" charset="-122"/>
                <a:sym typeface="+mn-ea"/>
              </a:rPr>
              <a:t>三等奖（备选）</a:t>
            </a:r>
            <a:endParaRPr lang="zh-CN" altLang="en-US" sz="4800" dirty="0">
              <a:latin typeface="微软雅黑" panose="020B0503020204020204" charset="-122"/>
              <a:ea typeface="微软雅黑" panose="020B0503020204020204"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2430" y="374015"/>
            <a:ext cx="4493538" cy="830997"/>
          </a:xfrm>
          <a:prstGeom prst="rect">
            <a:avLst/>
          </a:prstGeom>
          <a:noFill/>
        </p:spPr>
        <p:txBody>
          <a:bodyPr wrap="none" rtlCol="0" anchor="t">
            <a:spAutoFit/>
          </a:bodyPr>
          <a:lstStyle/>
          <a:p>
            <a:r>
              <a:rPr lang="zh-CN" altLang="en-US" sz="4800" dirty="0" smtClean="0">
                <a:latin typeface="微软雅黑" panose="020B0503020204020204" charset="-122"/>
                <a:ea typeface="微软雅黑" panose="020B0503020204020204" charset="-122"/>
                <a:sym typeface="+mn-ea"/>
              </a:rPr>
              <a:t>三等奖（备选）</a:t>
            </a:r>
            <a:endParaRPr lang="zh-CN" altLang="en-US" sz="4800" dirty="0">
              <a:latin typeface="微软雅黑" panose="020B0503020204020204" charset="-122"/>
              <a:ea typeface="微软雅黑" panose="020B050302020402020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92430" y="374015"/>
            <a:ext cx="4493538" cy="830997"/>
          </a:xfrm>
          <a:prstGeom prst="rect">
            <a:avLst/>
          </a:prstGeom>
          <a:noFill/>
        </p:spPr>
        <p:txBody>
          <a:bodyPr wrap="none" rtlCol="0" anchor="t">
            <a:spAutoFit/>
          </a:bodyPr>
          <a:lstStyle/>
          <a:p>
            <a:r>
              <a:rPr lang="zh-CN" altLang="en-US" sz="4800" dirty="0" smtClean="0">
                <a:latin typeface="微软雅黑" panose="020B0503020204020204" charset="-122"/>
                <a:ea typeface="微软雅黑" panose="020B0503020204020204" charset="-122"/>
                <a:sym typeface="+mn-ea"/>
              </a:rPr>
              <a:t>三等奖（备选）</a:t>
            </a:r>
            <a:endParaRPr lang="zh-CN" altLang="en-US" sz="4800" dirty="0">
              <a:latin typeface="微软雅黑" panose="020B0503020204020204" charset="-122"/>
              <a:ea typeface="微软雅黑" panose="020B0503020204020204"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钱盒子LOGO"/>
          <p:cNvPicPr>
            <a:picLocks noChangeAspect="1"/>
          </p:cNvPicPr>
          <p:nvPr/>
        </p:nvPicPr>
        <p:blipFill>
          <a:blip r:embed="rId2"/>
          <a:stretch>
            <a:fillRect/>
          </a:stretch>
        </p:blipFill>
        <p:spPr>
          <a:xfrm>
            <a:off x="5143500" y="3119755"/>
            <a:ext cx="1905000" cy="6191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9475" y="1092835"/>
            <a:ext cx="1826142" cy="584775"/>
          </a:xfrm>
          <a:prstGeom prst="rect">
            <a:avLst/>
          </a:prstGeom>
          <a:noFill/>
        </p:spPr>
        <p:txBody>
          <a:bodyPr wrap="none" rtlCol="0" anchor="t">
            <a:spAutoFit/>
          </a:bodyPr>
          <a:lstStyle/>
          <a:p>
            <a:pPr algn="ctr"/>
            <a:r>
              <a:rPr lang="zh-CN" altLang="en-US" sz="3200" dirty="0" smtClean="0">
                <a:latin typeface="微软雅黑" panose="020B0503020204020204" charset="-122"/>
                <a:ea typeface="微软雅黑" panose="020B0503020204020204" charset="-122"/>
                <a:sym typeface="+mn-ea"/>
              </a:rPr>
              <a:t>开场环节</a:t>
            </a:r>
            <a:endParaRPr lang="zh-CN" altLang="en-US" sz="3200" dirty="0">
              <a:latin typeface="微软雅黑" panose="020B0503020204020204" charset="-122"/>
              <a:ea typeface="微软雅黑" panose="020B0503020204020204" charset="-122"/>
              <a:sym typeface="+mn-ea"/>
            </a:endParaRPr>
          </a:p>
        </p:txBody>
      </p:sp>
      <p:sp>
        <p:nvSpPr>
          <p:cNvPr id="3" name="文本框 2"/>
          <p:cNvSpPr txBox="1"/>
          <p:nvPr/>
        </p:nvSpPr>
        <p:spPr>
          <a:xfrm>
            <a:off x="1709420" y="2200275"/>
            <a:ext cx="8867595" cy="3416320"/>
          </a:xfrm>
          <a:prstGeom prst="rect">
            <a:avLst/>
          </a:prstGeom>
          <a:noFill/>
        </p:spPr>
        <p:txBody>
          <a:bodyPr wrap="square" rtlCol="0">
            <a:spAutoFit/>
          </a:bodyPr>
          <a:lstStyle/>
          <a:p>
            <a:pPr fontAlgn="auto">
              <a:lnSpc>
                <a:spcPct val="150000"/>
              </a:lnSpc>
            </a:pPr>
            <a:r>
              <a:rPr lang="zh-CN" dirty="0"/>
              <a:t>开场做沙画，沙画选取武侠世界做背景题材。把钱盒子拟人化，作为男主的钱大侠胸怀</a:t>
            </a:r>
            <a:r>
              <a:rPr lang="en-US" altLang="zh-CN" dirty="0"/>
              <a:t>“</a:t>
            </a:r>
            <a:r>
              <a:rPr lang="zh-CN" altLang="en-US" dirty="0"/>
              <a:t>侠之大者，为国为民</a:t>
            </a:r>
            <a:r>
              <a:rPr lang="en-US" altLang="zh-CN" dirty="0"/>
              <a:t>”</a:t>
            </a:r>
            <a:r>
              <a:rPr lang="zh-CN" altLang="en-US" dirty="0"/>
              <a:t>的情思，立志为普惠金融献出绵薄之力。为此，钱大侠内外兼修，对内开拓优质资产、严把风控、组建优秀团队</a:t>
            </a:r>
            <a:r>
              <a:rPr lang="en-US" altLang="zh-CN" dirty="0"/>
              <a:t>……</a:t>
            </a:r>
            <a:r>
              <a:rPr lang="zh-CN" altLang="en-US" dirty="0"/>
              <a:t>，对外上线银行存管、获取各项合规资质</a:t>
            </a:r>
            <a:r>
              <a:rPr lang="en-US" altLang="zh-CN" dirty="0"/>
              <a:t>……</a:t>
            </a:r>
            <a:r>
              <a:rPr lang="zh-CN" altLang="en-US" dirty="0"/>
              <a:t>（将公司发展过程中的几个重要资质、结点编进武侠沙画中）</a:t>
            </a:r>
            <a:endParaRPr lang="en-US" altLang="zh-CN" dirty="0"/>
          </a:p>
          <a:p>
            <a:pPr fontAlgn="auto">
              <a:lnSpc>
                <a:spcPct val="150000"/>
              </a:lnSpc>
            </a:pPr>
            <a:endParaRPr lang="en-US" altLang="zh-CN" dirty="0"/>
          </a:p>
          <a:p>
            <a:pPr fontAlgn="auto">
              <a:lnSpc>
                <a:spcPct val="150000"/>
              </a:lnSpc>
            </a:pPr>
            <a:r>
              <a:rPr lang="zh-CN" dirty="0"/>
              <a:t>在历经拜师、修炼、实战等磨炼后，钱盒子终成一代大侠，笑傲江湖。</a:t>
            </a:r>
          </a:p>
          <a:p>
            <a:pPr fontAlgn="auto">
              <a:lnSpc>
                <a:spcPct val="150000"/>
              </a:lnSpc>
            </a:pPr>
            <a:endParaRPr lang="zh-CN" dirty="0"/>
          </a:p>
          <a:p>
            <a:pPr fontAlgn="auto">
              <a:lnSpc>
                <a:spcPct val="150000"/>
              </a:lnSpc>
            </a:pPr>
            <a:r>
              <a:rPr lang="zh-CN" dirty="0"/>
              <a:t>其他节目、抽奖、游戏等都以武侠世界中的特有元素进行设计。</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09419" y="2200275"/>
            <a:ext cx="8526401" cy="3000821"/>
          </a:xfrm>
          <a:prstGeom prst="rect">
            <a:avLst/>
          </a:prstGeom>
          <a:noFill/>
        </p:spPr>
        <p:txBody>
          <a:bodyPr wrap="square" rtlCol="0">
            <a:spAutoFit/>
          </a:bodyPr>
          <a:lstStyle/>
          <a:p>
            <a:pPr fontAlgn="auto">
              <a:lnSpc>
                <a:spcPct val="150000"/>
              </a:lnSpc>
            </a:pPr>
            <a:r>
              <a:rPr lang="zh-CN" altLang="en-US" dirty="0"/>
              <a:t>整体布置武侠风。</a:t>
            </a:r>
          </a:p>
          <a:p>
            <a:pPr fontAlgn="auto">
              <a:lnSpc>
                <a:spcPct val="150000"/>
              </a:lnSpc>
            </a:pPr>
            <a:endParaRPr lang="zh-CN" altLang="en-US" dirty="0"/>
          </a:p>
          <a:p>
            <a:pPr fontAlgn="auto">
              <a:lnSpc>
                <a:spcPct val="150000"/>
              </a:lnSpc>
            </a:pPr>
            <a:r>
              <a:rPr lang="zh-CN" altLang="en-US" dirty="0"/>
              <a:t>舞台及背景设计成武林大会风，</a:t>
            </a:r>
            <a:r>
              <a:rPr lang="zh-CN" altLang="en-US" dirty="0" smtClean="0"/>
              <a:t>如下页</a:t>
            </a:r>
            <a:r>
              <a:rPr lang="zh-CN" altLang="en-US" dirty="0"/>
              <a:t>图，突出武侠元素，如旌旗、擂台、擂鼓等。</a:t>
            </a:r>
          </a:p>
          <a:p>
            <a:pPr fontAlgn="auto">
              <a:lnSpc>
                <a:spcPct val="150000"/>
              </a:lnSpc>
            </a:pPr>
            <a:r>
              <a:rPr lang="zh-CN" altLang="en-US" dirty="0"/>
              <a:t>就餐桌可分为武林各派，如华山派、武当派、少林派、峨眉派等等。</a:t>
            </a:r>
          </a:p>
          <a:p>
            <a:pPr fontAlgn="auto">
              <a:lnSpc>
                <a:spcPct val="150000"/>
              </a:lnSpc>
            </a:pPr>
            <a:r>
              <a:rPr lang="zh-CN" altLang="en-US" dirty="0"/>
              <a:t>房间吊顶挂两排古风灯笼进行装饰，其他地方均配以古风饰品。</a:t>
            </a:r>
          </a:p>
          <a:p>
            <a:pPr fontAlgn="auto">
              <a:lnSpc>
                <a:spcPct val="150000"/>
              </a:lnSpc>
            </a:pPr>
            <a:r>
              <a:rPr lang="zh-CN" altLang="en-US" dirty="0"/>
              <a:t>开场音乐及其他音乐均为大家熟悉的武侠歌曲。</a:t>
            </a:r>
          </a:p>
          <a:p>
            <a:pPr fontAlgn="auto">
              <a:lnSpc>
                <a:spcPct val="150000"/>
              </a:lnSpc>
            </a:pPr>
            <a:r>
              <a:rPr lang="zh-CN" altLang="en-US" dirty="0"/>
              <a:t>年会开始前，广发英雄帖，邀请各路英雄豪杰赴宴。</a:t>
            </a:r>
          </a:p>
        </p:txBody>
      </p:sp>
      <p:sp>
        <p:nvSpPr>
          <p:cNvPr id="5" name="文本框 4"/>
          <p:cNvSpPr txBox="1"/>
          <p:nvPr/>
        </p:nvSpPr>
        <p:spPr>
          <a:xfrm>
            <a:off x="1648306" y="1092835"/>
            <a:ext cx="1808480" cy="583565"/>
          </a:xfrm>
          <a:prstGeom prst="rect">
            <a:avLst/>
          </a:prstGeom>
          <a:noFill/>
        </p:spPr>
        <p:txBody>
          <a:bodyPr wrap="none" rtlCol="0" anchor="t">
            <a:spAutoFit/>
          </a:bodyPr>
          <a:lstStyle/>
          <a:p>
            <a:pPr algn="ctr"/>
            <a:r>
              <a:rPr lang="zh-CN" altLang="en-US" sz="3200" dirty="0">
                <a:latin typeface="微软雅黑" panose="020B0503020204020204" charset="-122"/>
                <a:ea typeface="微软雅黑" panose="020B0503020204020204" charset="-122"/>
                <a:sym typeface="+mn-ea"/>
              </a:rPr>
              <a:t>场景布置</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48306" y="1092835"/>
            <a:ext cx="1808480" cy="583565"/>
          </a:xfrm>
          <a:prstGeom prst="rect">
            <a:avLst/>
          </a:prstGeom>
          <a:noFill/>
        </p:spPr>
        <p:txBody>
          <a:bodyPr wrap="none" rtlCol="0" anchor="t">
            <a:spAutoFit/>
          </a:bodyPr>
          <a:lstStyle/>
          <a:p>
            <a:pPr algn="ctr"/>
            <a:r>
              <a:rPr lang="zh-CN" altLang="en-US" sz="3200" dirty="0">
                <a:latin typeface="微软雅黑" panose="020B0503020204020204" charset="-122"/>
                <a:ea typeface="微软雅黑" panose="020B0503020204020204" charset="-122"/>
                <a:sym typeface="+mn-ea"/>
              </a:rPr>
              <a:t>场景布置</a:t>
            </a:r>
          </a:p>
        </p:txBody>
      </p:sp>
      <p:sp>
        <p:nvSpPr>
          <p:cNvPr id="5" name="文本框 4"/>
          <p:cNvSpPr txBox="1"/>
          <p:nvPr/>
        </p:nvSpPr>
        <p:spPr>
          <a:xfrm>
            <a:off x="1709420" y="1878965"/>
            <a:ext cx="8183880" cy="506730"/>
          </a:xfrm>
          <a:prstGeom prst="rect">
            <a:avLst/>
          </a:prstGeom>
          <a:noFill/>
        </p:spPr>
        <p:txBody>
          <a:bodyPr wrap="square" rtlCol="0">
            <a:spAutoFit/>
          </a:bodyPr>
          <a:lstStyle/>
          <a:p>
            <a:pPr fontAlgn="auto">
              <a:lnSpc>
                <a:spcPct val="150000"/>
              </a:lnSpc>
            </a:pPr>
            <a:r>
              <a:rPr lang="zh-CN"/>
              <a:t>参考：</a:t>
            </a:r>
          </a:p>
        </p:txBody>
      </p:sp>
      <p:pic>
        <p:nvPicPr>
          <p:cNvPr id="6" name="图片 5"/>
          <p:cNvPicPr>
            <a:picLocks noChangeAspect="1"/>
          </p:cNvPicPr>
          <p:nvPr/>
        </p:nvPicPr>
        <p:blipFill>
          <a:blip r:embed="rId2"/>
          <a:stretch>
            <a:fillRect/>
          </a:stretch>
        </p:blipFill>
        <p:spPr>
          <a:xfrm>
            <a:off x="2684145" y="2086610"/>
            <a:ext cx="7425690" cy="38195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692496" y="2834640"/>
            <a:ext cx="2621280" cy="829945"/>
          </a:xfrm>
          <a:prstGeom prst="rect">
            <a:avLst/>
          </a:prstGeom>
          <a:noFill/>
        </p:spPr>
        <p:txBody>
          <a:bodyPr wrap="none" rtlCol="0" anchor="t">
            <a:spAutoFit/>
          </a:bodyPr>
          <a:lstStyle/>
          <a:p>
            <a:pPr algn="ctr"/>
            <a:r>
              <a:rPr lang="zh-CN" altLang="en-US" sz="4800" dirty="0" smtClean="0">
                <a:latin typeface="微软雅黑" panose="020B0503020204020204" charset="-122"/>
                <a:ea typeface="微软雅黑" panose="020B0503020204020204" charset="-122"/>
                <a:sym typeface="+mn-ea"/>
              </a:rPr>
              <a:t>方案细化</a:t>
            </a:r>
            <a:endParaRPr lang="zh-CN" altLang="en-US" sz="4800" dirty="0">
              <a:latin typeface="微软雅黑" panose="020B0503020204020204" charset="-122"/>
              <a:ea typeface="微软雅黑" panose="020B050302020402020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56366" y="2834640"/>
            <a:ext cx="4493538" cy="830997"/>
          </a:xfrm>
          <a:prstGeom prst="rect">
            <a:avLst/>
          </a:prstGeom>
          <a:noFill/>
        </p:spPr>
        <p:txBody>
          <a:bodyPr wrap="none" rtlCol="0" anchor="t">
            <a:spAutoFit/>
          </a:bodyPr>
          <a:lstStyle/>
          <a:p>
            <a:pPr algn="ctr"/>
            <a:r>
              <a:rPr lang="zh-CN" altLang="en-US" sz="4800" dirty="0" smtClean="0">
                <a:latin typeface="微软雅黑" panose="020B0503020204020204" charset="-122"/>
                <a:ea typeface="微软雅黑" panose="020B0503020204020204" charset="-122"/>
                <a:sym typeface="+mn-ea"/>
              </a:rPr>
              <a:t>入场签到小互动</a:t>
            </a:r>
            <a:endParaRPr lang="zh-CN" altLang="en-US" sz="4800" dirty="0">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69340" y="850265"/>
            <a:ext cx="9704070" cy="1814830"/>
          </a:xfrm>
          <a:prstGeom prst="rect">
            <a:avLst/>
          </a:prstGeom>
          <a:noFill/>
        </p:spPr>
        <p:txBody>
          <a:bodyPr wrap="square" rtlCol="0">
            <a:spAutoFit/>
          </a:bodyPr>
          <a:lstStyle/>
          <a:p>
            <a:r>
              <a:rPr lang="zh-CN" altLang="en-US" sz="3200" dirty="0" smtClean="0">
                <a:solidFill>
                  <a:schemeClr val="tx1"/>
                </a:solidFill>
                <a:latin typeface="微软雅黑" panose="020B0503020204020204" charset="-122"/>
                <a:ea typeface="微软雅黑" panose="020B0503020204020204" charset="-122"/>
              </a:rPr>
              <a:t>穿越古代 我是</a:t>
            </a:r>
            <a:r>
              <a:rPr lang="en-US" altLang="zh-CN" sz="3200" dirty="0" smtClean="0">
                <a:solidFill>
                  <a:schemeClr val="tx1"/>
                </a:solidFill>
                <a:latin typeface="微软雅黑" panose="020B0503020204020204" charset="-122"/>
                <a:ea typeface="微软雅黑" panose="020B0503020204020204" charset="-122"/>
              </a:rPr>
              <a:t>...</a:t>
            </a:r>
            <a:r>
              <a:rPr lang="zh-CN" altLang="en-US" sz="3200" dirty="0" smtClean="0">
                <a:solidFill>
                  <a:schemeClr val="tx1"/>
                </a:solidFill>
                <a:latin typeface="微软雅黑" panose="020B0503020204020204" charset="-122"/>
                <a:ea typeface="微软雅黑" panose="020B0503020204020204" charset="-122"/>
              </a:rPr>
              <a:t>（我的英雄梦）</a:t>
            </a:r>
            <a:endParaRPr lang="en-US" altLang="zh-CN" sz="3200" dirty="0" smtClean="0">
              <a:solidFill>
                <a:schemeClr val="tx1"/>
              </a:solidFill>
              <a:latin typeface="微软雅黑" panose="020B0503020204020204" charset="-122"/>
              <a:ea typeface="微软雅黑" panose="020B0503020204020204" charset="-122"/>
            </a:endParaRPr>
          </a:p>
          <a:p>
            <a:endParaRPr lang="en-US" altLang="zh-CN" sz="3200" dirty="0" smtClean="0">
              <a:solidFill>
                <a:schemeClr val="tx1"/>
              </a:solidFill>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入场时，在提前准备好的</a:t>
            </a:r>
            <a:r>
              <a:rPr lang="en-US" altLang="zh-CN" sz="1600" dirty="0">
                <a:latin typeface="微软雅黑" panose="020B0503020204020204" charset="-122"/>
                <a:ea typeface="微软雅黑" panose="020B0503020204020204" charset="-122"/>
              </a:rPr>
              <a:t>kt</a:t>
            </a:r>
            <a:r>
              <a:rPr lang="zh-CN" altLang="en-US" sz="1600" dirty="0">
                <a:latin typeface="微软雅黑" panose="020B0503020204020204" charset="-122"/>
                <a:ea typeface="微软雅黑" panose="020B0503020204020204" charset="-122"/>
              </a:rPr>
              <a:t>板上贴有各路英雄贴，选择自己梦想成为的那一位揭开，内有豪赏（考虑是否能用在游戏、抽奖等环节上）。</a:t>
            </a:r>
          </a:p>
          <a:p>
            <a:endParaRPr lang="zh-CN" altLang="en-US" sz="1600" dirty="0" smtClean="0">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2"/>
          <a:stretch>
            <a:fillRect/>
          </a:stretch>
        </p:blipFill>
        <p:spPr>
          <a:xfrm>
            <a:off x="1174750" y="2741295"/>
            <a:ext cx="2733040" cy="3218815"/>
          </a:xfrm>
          <a:prstGeom prst="rect">
            <a:avLst/>
          </a:prstGeom>
        </p:spPr>
      </p:pic>
      <p:pic>
        <p:nvPicPr>
          <p:cNvPr id="8" name="图片 7"/>
          <p:cNvPicPr>
            <a:picLocks noChangeAspect="1"/>
          </p:cNvPicPr>
          <p:nvPr/>
        </p:nvPicPr>
        <p:blipFill>
          <a:blip r:embed="rId3"/>
          <a:stretch>
            <a:fillRect/>
          </a:stretch>
        </p:blipFill>
        <p:spPr>
          <a:xfrm>
            <a:off x="3992880" y="2753360"/>
            <a:ext cx="3539490" cy="3223895"/>
          </a:xfrm>
          <a:prstGeom prst="rect">
            <a:avLst/>
          </a:prstGeom>
        </p:spPr>
      </p:pic>
      <p:pic>
        <p:nvPicPr>
          <p:cNvPr id="9" name="图片 8"/>
          <p:cNvPicPr>
            <a:picLocks noChangeAspect="1"/>
          </p:cNvPicPr>
          <p:nvPr/>
        </p:nvPicPr>
        <p:blipFill>
          <a:blip r:embed="rId4"/>
          <a:stretch>
            <a:fillRect/>
          </a:stretch>
        </p:blipFill>
        <p:spPr>
          <a:xfrm>
            <a:off x="7631430" y="2722880"/>
            <a:ext cx="2677795" cy="32378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85360" y="2834640"/>
            <a:ext cx="2621280" cy="829945"/>
          </a:xfrm>
          <a:prstGeom prst="rect">
            <a:avLst/>
          </a:prstGeom>
          <a:noFill/>
        </p:spPr>
        <p:txBody>
          <a:bodyPr wrap="none" rtlCol="0" anchor="t">
            <a:spAutoFit/>
          </a:bodyPr>
          <a:lstStyle/>
          <a:p>
            <a:r>
              <a:rPr lang="zh-CN" altLang="en-US" sz="4800">
                <a:latin typeface="微软雅黑" panose="020B0503020204020204" charset="-122"/>
                <a:ea typeface="微软雅黑" panose="020B0503020204020204" charset="-122"/>
                <a:sym typeface="+mn-ea"/>
              </a:rPr>
              <a:t>节目表演</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1315</Words>
  <Application>Microsoft Office PowerPoint</Application>
  <PresentationFormat>宽屏</PresentationFormat>
  <Paragraphs>237</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宋体</vt:lpstr>
      <vt:lpstr>微软雅黑</vt:lpstr>
      <vt:lpstr>Arial</vt:lpstr>
      <vt:lpstr>Calibri</vt:lpstr>
      <vt:lpstr>Calibri Light</vt:lpstr>
      <vt:lpstr>Trebuchet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qhz</dc:creator>
  <cp:lastModifiedBy>qhz</cp:lastModifiedBy>
  <cp:revision>235</cp:revision>
  <dcterms:created xsi:type="dcterms:W3CDTF">2017-08-10T03:54:00Z</dcterms:created>
  <dcterms:modified xsi:type="dcterms:W3CDTF">2018-11-07T09:46:25Z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