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2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78" r:id="rId11"/>
    <p:sldId id="279" r:id="rId12"/>
    <p:sldId id="266" r:id="rId13"/>
    <p:sldId id="268" r:id="rId14"/>
    <p:sldId id="272" r:id="rId15"/>
    <p:sldId id="271" r:id="rId16"/>
    <p:sldId id="270" r:id="rId17"/>
    <p:sldId id="269" r:id="rId18"/>
    <p:sldId id="273" r:id="rId19"/>
    <p:sldId id="274" r:id="rId20"/>
    <p:sldId id="275" r:id="rId21"/>
    <p:sldId id="276" r:id="rId22"/>
    <p:sldId id="277" r:id="rId23"/>
    <p:sldId id="280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331F7AB-D719-4D2E-8F19-7FDC2CDBC3CA}" type="datetimeFigureOut">
              <a:rPr lang="zh-CN" altLang="en-US"/>
              <a:pPr>
                <a:defRPr/>
              </a:pPr>
              <a:t>2018/9/15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1A64FDD-40A8-4560-AF21-BCD5EC255B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2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9B01ED-4A65-4EDF-8481-0D32EB65665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9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25AC-7FF5-47B7-896F-0A9A358614BB}" type="datetimeFigureOut">
              <a:rPr lang="zh-CN" altLang="en-US"/>
              <a:pPr>
                <a:defRPr/>
              </a:pPr>
              <a:t>2018/9/15</a:t>
            </a:fld>
            <a:endParaRPr lang="zh-CN" altLang="en-US"/>
          </a:p>
        </p:txBody>
      </p:sp>
      <p:sp>
        <p:nvSpPr>
          <p:cNvPr id="7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565E8-0C64-43A9-9631-D7E53C542B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23553-EE8B-4D85-9981-7778FE437C7B}" type="datetimeFigureOut">
              <a:rPr lang="zh-CN" altLang="en-US"/>
              <a:pPr>
                <a:defRPr/>
              </a:pPr>
              <a:t>2018/9/15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0AF12-553D-4D17-BFAE-82288C040A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7E6C3-70AB-4A3D-8524-CF1AC4C3069D}" type="datetimeFigureOut">
              <a:rPr lang="zh-CN" altLang="en-US"/>
              <a:pPr>
                <a:defRPr/>
              </a:pPr>
              <a:t>2018/9/15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7451D-8864-4DBF-AACE-170327E86A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31EF9-DE04-417B-B4F2-80CDF71F2BF7}" type="datetimeFigureOut">
              <a:rPr lang="zh-CN" altLang="en-US"/>
              <a:pPr>
                <a:defRPr/>
              </a:pPr>
              <a:t>2018/9/15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E35C8-0FF7-4C94-B1E1-B0A0FFBE1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CEB53-A5FA-4392-AD9F-62C1CF7141AC}" type="datetimeFigureOut">
              <a:rPr lang="zh-CN" altLang="en-US"/>
              <a:pPr>
                <a:defRPr/>
              </a:pPr>
              <a:t>2018/9/15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C9FBC-A119-42BB-8973-6570FCD921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DBFE5-1054-4CB7-AFB0-FA1A0A72C8A3}" type="datetimeFigureOut">
              <a:rPr lang="zh-CN" altLang="en-US"/>
              <a:pPr>
                <a:defRPr/>
              </a:pPr>
              <a:t>2018/9/15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0722-709D-41F9-B4C7-4687CFBB26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A5856-6F6D-4F7C-B72B-555F0865E11E}" type="datetimeFigureOut">
              <a:rPr lang="zh-CN" altLang="en-US"/>
              <a:pPr>
                <a:defRPr/>
              </a:pPr>
              <a:t>2018/9/15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2A9C7-97D7-4549-A9EB-7FCE3ACC59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772AA-3987-4E58-9433-96CFA5CD7637}" type="datetimeFigureOut">
              <a:rPr lang="zh-CN" altLang="en-US"/>
              <a:pPr>
                <a:defRPr/>
              </a:pPr>
              <a:t>2018/9/15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A83FB-0FF5-4911-83C9-303CBDBA1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2FA5E-F5D0-4C82-B734-D081256B9335}" type="datetimeFigureOut">
              <a:rPr lang="zh-CN" altLang="en-US"/>
              <a:pPr>
                <a:defRPr/>
              </a:pPr>
              <a:t>2018/9/15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D3221-60C5-42AC-B127-ACB79E0B40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3E0C2-8C55-4393-9616-F34317D54D91}" type="datetimeFigureOut">
              <a:rPr lang="zh-CN" altLang="en-US"/>
              <a:pPr>
                <a:defRPr/>
              </a:pPr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AFE05-87C9-490E-893F-DC4269D303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98441-554A-478A-9377-9BF5EDA73A2E}" type="datetimeFigureOut">
              <a:rPr lang="zh-CN" altLang="en-US"/>
              <a:pPr>
                <a:defRPr/>
              </a:pPr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A1263-8291-4FB7-9B58-BACD6E4DB9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9B085FD-48DF-4FDA-A89A-1DC57188602D}" type="datetimeFigureOut">
              <a:rPr lang="zh-CN" altLang="en-US"/>
              <a:pPr>
                <a:defRPr/>
              </a:pPr>
              <a:t>2018/9/15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AB0A3C-DF6C-4D47-821C-61231F11D9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66" r:id="rId2"/>
    <p:sldLayoutId id="2147483673" r:id="rId3"/>
    <p:sldLayoutId id="2147483667" r:id="rId4"/>
    <p:sldLayoutId id="2147483674" r:id="rId5"/>
    <p:sldLayoutId id="2147483668" r:id="rId6"/>
    <p:sldLayoutId id="2147483669" r:id="rId7"/>
    <p:sldLayoutId id="2147483675" r:id="rId8"/>
    <p:sldLayoutId id="2147483676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宋体" charset="-122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wba.szga.gov.cn/" TargetMode="External"/><Relationship Id="rId2" Type="http://schemas.openxmlformats.org/officeDocument/2006/relationships/hyperlink" Target="http://www.szmqs.gov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zzfgjj.com/" TargetMode="External"/><Relationship Id="rId5" Type="http://schemas.openxmlformats.org/officeDocument/2006/relationships/hyperlink" Target="http://www.szsi.gov.cn/" TargetMode="External"/><Relationship Id="rId4" Type="http://schemas.openxmlformats.org/officeDocument/2006/relationships/hyperlink" Target="http://www.szga.gov.c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zh-CN" altLang="en-US" dirty="0" smtClean="0"/>
              <a:t>公积金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离职封存</a:t>
            </a:r>
            <a:endParaRPr lang="en-US" altLang="zh-CN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zh-CN" altLang="en-US" dirty="0" smtClean="0"/>
              <a:t>公积金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转正调入（已办卡）</a:t>
            </a:r>
            <a:endParaRPr lang="en-US" altLang="zh-CN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zh-CN" altLang="en-US" dirty="0" smtClean="0"/>
              <a:t>公积金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转正账户设立（新办卡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zh-CN" altLang="en-US" dirty="0" smtClean="0"/>
              <a:t>公积金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转正账户设立（新办卡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zh-CN" altLang="en-US" dirty="0" smtClean="0"/>
              <a:t>公积金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每月扣费明细下载</a:t>
            </a:r>
            <a:endParaRPr lang="en-US" altLang="zh-CN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zh-CN" altLang="en-US" dirty="0" smtClean="0"/>
              <a:t>公积金网站办事指南类</a:t>
            </a:r>
            <a:endParaRPr lang="en-US" altLang="zh-CN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zh-CN" altLang="en-US" dirty="0" smtClean="0"/>
              <a:t>社保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离职停交</a:t>
            </a:r>
            <a:endParaRPr lang="en-US" altLang="zh-CN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zh-CN" altLang="en-US" dirty="0" smtClean="0"/>
              <a:t>社保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入职调入</a:t>
            </a:r>
            <a:endParaRPr lang="en-US" altLang="zh-CN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zh-CN" altLang="en-US" dirty="0" smtClean="0"/>
              <a:t>社保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入职新增（制卡）</a:t>
            </a:r>
            <a:endParaRPr lang="en-US" altLang="zh-CN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zh-CN" altLang="en-US" dirty="0" smtClean="0"/>
              <a:t>社保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每月扣费明细下载</a:t>
            </a:r>
            <a:endParaRPr lang="en-US" altLang="zh-CN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zh-CN" altLang="en-US" dirty="0" smtClean="0"/>
              <a:t>考勤数据下载</a:t>
            </a:r>
            <a:endParaRPr lang="en-US" altLang="zh-CN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zh-CN" altLang="en-US" dirty="0" smtClean="0"/>
              <a:t>各业务咨询电话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6" cy="5429288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smtClean="0"/>
              <a:t>入职新增（新制卡</a:t>
            </a:r>
            <a:r>
              <a:rPr altLang="zh-CN" smtClean="0"/>
              <a:t>1</a:t>
            </a:r>
            <a:r>
              <a:rPr lang="zh-CN" altLang="en-US" smtClean="0"/>
              <a:t>）</a:t>
            </a:r>
            <a:r>
              <a:rPr altLang="zh-CN" smtClean="0"/>
              <a:t/>
            </a:r>
            <a:br>
              <a:rPr altLang="zh-CN" smtClean="0"/>
            </a:br>
            <a:endParaRPr lang="zh-CN" altLang="en-US"/>
          </a:p>
        </p:txBody>
      </p:sp>
      <p:sp>
        <p:nvSpPr>
          <p:cNvPr id="23554" name="副标题 2"/>
          <p:cNvSpPr>
            <a:spLocks noGrp="1"/>
          </p:cNvSpPr>
          <p:nvPr>
            <p:ph type="subTitle" idx="1"/>
          </p:nvPr>
        </p:nvSpPr>
        <p:spPr>
          <a:xfrm>
            <a:off x="142875" y="285750"/>
            <a:ext cx="3786188" cy="42862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3600" b="1" smtClean="0"/>
              <a:t>社保</a:t>
            </a:r>
            <a:endParaRPr lang="zh-CN" altLang="en-US" sz="3600" b="1" smtClean="0">
              <a:solidFill>
                <a:srgbClr val="92D050"/>
              </a:solidFill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2357438"/>
            <a:ext cx="851058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矩形 5"/>
          <p:cNvSpPr>
            <a:spLocks noChangeArrowheads="1"/>
          </p:cNvSpPr>
          <p:nvPr/>
        </p:nvSpPr>
        <p:spPr bwMode="auto">
          <a:xfrm>
            <a:off x="285750" y="1571625"/>
            <a:ext cx="6715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来深圳首次办卡员工根据身份证号码进入填写员工资料（如有办理过社保卡的身份证号是进入不了的）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7886110" cy="842436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 smtClean="0"/>
              <a:t>入职新增（新制卡</a:t>
            </a:r>
            <a:r>
              <a:rPr altLang="zh-CN" dirty="0" smtClean="0"/>
              <a:t>2</a:t>
            </a:r>
            <a:r>
              <a:rPr lang="zh-CN" altLang="en-US" dirty="0" smtClean="0"/>
              <a:t>）</a:t>
            </a:r>
            <a:r>
              <a:rPr altLang="zh-CN" dirty="0" smtClean="0"/>
              <a:t/>
            </a:r>
            <a:br>
              <a:rPr altLang="zh-CN" dirty="0" smtClean="0"/>
            </a:br>
            <a:endParaRPr lang="zh-CN" altLang="en-US" dirty="0"/>
          </a:p>
        </p:txBody>
      </p:sp>
      <p:sp>
        <p:nvSpPr>
          <p:cNvPr id="24578" name="副标题 2"/>
          <p:cNvSpPr>
            <a:spLocks noGrp="1"/>
          </p:cNvSpPr>
          <p:nvPr>
            <p:ph type="subTitle" idx="1"/>
          </p:nvPr>
        </p:nvSpPr>
        <p:spPr>
          <a:xfrm>
            <a:off x="142875" y="285750"/>
            <a:ext cx="3786188" cy="42862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3600" b="1" smtClean="0"/>
              <a:t>社保</a:t>
            </a:r>
            <a:endParaRPr lang="zh-CN" altLang="en-US" sz="3600" b="1" smtClean="0">
              <a:solidFill>
                <a:srgbClr val="92D050"/>
              </a:solidFill>
            </a:endParaRPr>
          </a:p>
        </p:txBody>
      </p:sp>
      <p:sp>
        <p:nvSpPr>
          <p:cNvPr id="24579" name="矩形 5"/>
          <p:cNvSpPr>
            <a:spLocks noChangeArrowheads="1"/>
          </p:cNvSpPr>
          <p:nvPr/>
        </p:nvSpPr>
        <p:spPr bwMode="auto">
          <a:xfrm>
            <a:off x="197768" y="1484784"/>
            <a:ext cx="746258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黑体" pitchFamily="49" charset="-122"/>
              </a:rPr>
              <a:t>1.</a:t>
            </a:r>
            <a:r>
              <a:rPr lang="zh-CN" altLang="en-US" dirty="0">
                <a:ea typeface="黑体" pitchFamily="49" charset="-122"/>
              </a:rPr>
              <a:t>新增后需填写建行表格（金融社保</a:t>
            </a:r>
            <a:r>
              <a:rPr lang="en-US" altLang="zh-CN" dirty="0">
                <a:ea typeface="黑体" pitchFamily="49" charset="-122"/>
              </a:rPr>
              <a:t>IC</a:t>
            </a:r>
            <a:r>
              <a:rPr lang="zh-CN" altLang="en-US" dirty="0">
                <a:ea typeface="黑体" pitchFamily="49" charset="-122"/>
              </a:rPr>
              <a:t>卡申办清单）盖章拿去建行给（刘艳），同时发电子档给她：</a:t>
            </a:r>
            <a:r>
              <a:rPr lang="en-US" altLang="zh-CN" dirty="0">
                <a:ea typeface="黑体" pitchFamily="49" charset="-122"/>
              </a:rPr>
              <a:t>liuyan3.sz@ccb.com</a:t>
            </a:r>
          </a:p>
          <a:p>
            <a:r>
              <a:rPr lang="en-US" altLang="zh-CN" dirty="0">
                <a:ea typeface="黑体" pitchFamily="49" charset="-122"/>
              </a:rPr>
              <a:t>2.</a:t>
            </a:r>
            <a:r>
              <a:rPr lang="zh-CN" altLang="en-US" dirty="0">
                <a:ea typeface="黑体" pitchFamily="49" charset="-122"/>
              </a:rPr>
              <a:t>提交表格</a:t>
            </a:r>
            <a:r>
              <a:rPr lang="en-US" altLang="zh-CN" dirty="0">
                <a:ea typeface="黑体" pitchFamily="49" charset="-122"/>
              </a:rPr>
              <a:t>20</a:t>
            </a:r>
            <a:r>
              <a:rPr lang="zh-CN" altLang="en-US" dirty="0">
                <a:ea typeface="黑体" pitchFamily="49" charset="-122"/>
              </a:rPr>
              <a:t>个工作日后直接去</a:t>
            </a:r>
            <a:r>
              <a:rPr lang="en-US" altLang="zh-CN" dirty="0">
                <a:ea typeface="黑体" pitchFamily="49" charset="-122"/>
              </a:rPr>
              <a:t>2</a:t>
            </a:r>
            <a:r>
              <a:rPr lang="zh-CN" altLang="en-US" dirty="0">
                <a:ea typeface="黑体" pitchFamily="49" charset="-122"/>
              </a:rPr>
              <a:t>楼领卡（需</a:t>
            </a:r>
            <a:r>
              <a:rPr lang="en-US" altLang="zh-CN" dirty="0">
                <a:ea typeface="黑体" pitchFamily="49" charset="-122"/>
              </a:rPr>
              <a:t>2</a:t>
            </a:r>
            <a:r>
              <a:rPr lang="zh-CN" altLang="en-US" dirty="0">
                <a:ea typeface="黑体" pitchFamily="49" charset="-122"/>
              </a:rPr>
              <a:t>个人去）</a:t>
            </a:r>
            <a:endParaRPr lang="en-US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3.</a:t>
            </a:r>
            <a:r>
              <a:rPr lang="zh-CN" altLang="en-US" dirty="0">
                <a:ea typeface="黑体" pitchFamily="49" charset="-122"/>
              </a:rPr>
              <a:t>领卡资料：经办人和财务身份证（复印件盖章）、两个人的授权委托书（盖章）、金融社保</a:t>
            </a:r>
            <a:r>
              <a:rPr lang="en-US" altLang="zh-CN" dirty="0">
                <a:ea typeface="黑体" pitchFamily="49" charset="-122"/>
              </a:rPr>
              <a:t>IC</a:t>
            </a:r>
            <a:r>
              <a:rPr lang="zh-CN" altLang="en-US" dirty="0">
                <a:ea typeface="黑体" pitchFamily="49" charset="-122"/>
              </a:rPr>
              <a:t>卡申办清单、营业执照复印件（盖章）</a:t>
            </a:r>
            <a:endParaRPr lang="en-US" altLang="zh-CN" dirty="0">
              <a:ea typeface="黑体" pitchFamily="49" charset="-122"/>
            </a:endParaRPr>
          </a:p>
          <a:p>
            <a:r>
              <a:rPr lang="en-US" altLang="zh-CN" dirty="0" smtClean="0">
                <a:ea typeface="黑体" pitchFamily="49" charset="-122"/>
              </a:rPr>
              <a:t>PS</a:t>
            </a:r>
            <a:r>
              <a:rPr lang="en-US" altLang="zh-CN" dirty="0">
                <a:ea typeface="黑体" pitchFamily="49" charset="-122"/>
              </a:rPr>
              <a:t>:</a:t>
            </a:r>
            <a:r>
              <a:rPr lang="zh-CN" altLang="en-US" dirty="0">
                <a:ea typeface="黑体" pitchFamily="49" charset="-122"/>
              </a:rPr>
              <a:t>旧卡换卡方式同上（社保网上无需操作）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9384" y="3356992"/>
            <a:ext cx="8101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微信关注“我的社保卡”</a:t>
            </a:r>
            <a:r>
              <a:rPr lang="en-US" altLang="zh-CN" dirty="0"/>
              <a:t>-</a:t>
            </a:r>
            <a:r>
              <a:rPr lang="zh-CN" altLang="en-US" dirty="0"/>
              <a:t>我的</a:t>
            </a:r>
            <a:r>
              <a:rPr lang="en-US" altLang="zh-CN" dirty="0"/>
              <a:t>-</a:t>
            </a:r>
            <a:r>
              <a:rPr lang="zh-CN" altLang="en-US" dirty="0"/>
              <a:t>办理金融社保卡</a:t>
            </a:r>
          </a:p>
          <a:p>
            <a:r>
              <a:rPr lang="zh-CN" altLang="en-US" dirty="0" smtClean="0"/>
              <a:t>深圳金融社</a:t>
            </a:r>
            <a:r>
              <a:rPr lang="zh-CN" altLang="en-US" dirty="0"/>
              <a:t>保卡开卡申办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交通银行</a:t>
            </a:r>
            <a:r>
              <a:rPr lang="en-US" altLang="zh-CN" dirty="0"/>
              <a:t>】</a:t>
            </a:r>
            <a:r>
              <a:rPr lang="zh-CN" altLang="en-US" dirty="0"/>
              <a:t>发行的金融社保卡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招商银行</a:t>
            </a:r>
            <a:r>
              <a:rPr lang="en-US" altLang="zh-CN" dirty="0"/>
              <a:t>】</a:t>
            </a:r>
            <a:r>
              <a:rPr lang="zh-CN" altLang="en-US" dirty="0"/>
              <a:t>发行的金融社保卡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中国银行</a:t>
            </a:r>
            <a:r>
              <a:rPr lang="en-US" altLang="zh-CN" dirty="0"/>
              <a:t>】</a:t>
            </a:r>
            <a:r>
              <a:rPr lang="zh-CN" altLang="en-US" dirty="0"/>
              <a:t>发行的金融社保卡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工商银行</a:t>
            </a:r>
            <a:r>
              <a:rPr lang="en-US" altLang="zh-CN" dirty="0"/>
              <a:t>】</a:t>
            </a:r>
            <a:r>
              <a:rPr lang="zh-CN" altLang="en-US" dirty="0"/>
              <a:t>发行的金融社保卡 </a:t>
            </a:r>
          </a:p>
          <a:p>
            <a:r>
              <a:rPr lang="zh-CN" altLang="en-US" dirty="0"/>
              <a:t>除此之外，您还可以前往深圳</a:t>
            </a:r>
            <a:r>
              <a:rPr lang="en-US" altLang="zh-CN" dirty="0"/>
              <a:t>12</a:t>
            </a:r>
            <a:r>
              <a:rPr lang="zh-CN" altLang="en-US" dirty="0"/>
              <a:t>家金融社保卡发卡银行网点，在网点柜台申请办理。 </a:t>
            </a:r>
          </a:p>
          <a:p>
            <a:r>
              <a:rPr lang="zh-CN" altLang="en-US" dirty="0"/>
              <a:t>申办新版金融社保卡后，即可继续绑定社保卡，并使用微信医保支付功能。</a:t>
            </a:r>
          </a:p>
          <a:p>
            <a:r>
              <a:rPr lang="zh-CN" altLang="en-US" dirty="0" smtClean="0"/>
              <a:t>紧急</a:t>
            </a:r>
            <a:r>
              <a:rPr lang="zh-CN" altLang="en-US" dirty="0"/>
              <a:t>通知！深圳人月底前赶紧去办这件事，否则恐刷不了医保！  </a:t>
            </a:r>
            <a:r>
              <a:rPr lang="en-US" altLang="zh-CN" dirty="0"/>
              <a:t>https://mp.weixin.qq.com/s/QVLO8xCxBsQKFtDkTLBPLw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1000108"/>
            <a:ext cx="8715436" cy="5143536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smtClean="0"/>
              <a:t>每月扣费明细下载</a:t>
            </a:r>
            <a:r>
              <a:rPr altLang="zh-CN" smtClean="0"/>
              <a:t/>
            </a:r>
            <a:br>
              <a:rPr altLang="zh-CN" smtClean="0"/>
            </a:br>
            <a:endParaRPr lang="zh-CN" altLang="en-US"/>
          </a:p>
        </p:txBody>
      </p:sp>
      <p:sp>
        <p:nvSpPr>
          <p:cNvPr id="26626" name="副标题 2"/>
          <p:cNvSpPr>
            <a:spLocks noGrp="1"/>
          </p:cNvSpPr>
          <p:nvPr>
            <p:ph type="subTitle" idx="1"/>
          </p:nvPr>
        </p:nvSpPr>
        <p:spPr>
          <a:xfrm>
            <a:off x="142875" y="285750"/>
            <a:ext cx="3786188" cy="42862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3600" b="1" smtClean="0"/>
              <a:t>社保</a:t>
            </a:r>
            <a:endParaRPr lang="zh-CN" altLang="en-US" sz="3600" b="1" smtClean="0">
              <a:solidFill>
                <a:srgbClr val="92D050"/>
              </a:solidFill>
            </a:endParaRP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785938"/>
            <a:ext cx="8358187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矩形 6"/>
          <p:cNvSpPr>
            <a:spLocks noChangeArrowheads="1"/>
          </p:cNvSpPr>
          <p:nvPr/>
        </p:nvSpPr>
        <p:spPr bwMode="auto">
          <a:xfrm>
            <a:off x="5429250" y="2643188"/>
            <a:ext cx="318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ea typeface="黑体" pitchFamily="49" charset="-122"/>
              </a:rPr>
              <a:t>文档打开后直接保存桌面即可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考勤数据下载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295400"/>
            <a:ext cx="87153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3" y="261938"/>
            <a:ext cx="9020175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33363"/>
            <a:ext cx="882015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157163"/>
            <a:ext cx="9058275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185738"/>
            <a:ext cx="827722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304800"/>
            <a:ext cx="87820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071563"/>
            <a:ext cx="8869363" cy="520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1142984"/>
            <a:ext cx="8715436" cy="5429288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smtClean="0">
                <a:solidFill>
                  <a:srgbClr val="FF0000"/>
                </a:solidFill>
              </a:rPr>
              <a:t>离职封存</a:t>
            </a:r>
            <a:r>
              <a:rPr altLang="zh-CN" smtClean="0"/>
              <a:t/>
            </a:r>
            <a:br>
              <a:rPr altLang="zh-CN" smtClean="0"/>
            </a:br>
            <a:endParaRPr lang="zh-CN" altLang="en-US"/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142875" y="285750"/>
            <a:ext cx="3786188" cy="428625"/>
          </a:xfrm>
        </p:spPr>
        <p:txBody>
          <a:bodyPr/>
          <a:lstStyle/>
          <a:p>
            <a:pPr algn="ctr"/>
            <a:r>
              <a:rPr lang="zh-CN" altLang="en-US" b="1" smtClean="0"/>
              <a:t>公积金</a:t>
            </a:r>
            <a:r>
              <a:rPr lang="en-US" altLang="zh-CN" smtClean="0"/>
              <a:t>—</a:t>
            </a:r>
            <a:r>
              <a:rPr lang="zh-CN" altLang="en-US" smtClean="0">
                <a:solidFill>
                  <a:srgbClr val="92D050"/>
                </a:solidFill>
              </a:rPr>
              <a:t>登录密码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928813"/>
            <a:ext cx="8643938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214313"/>
            <a:ext cx="7572375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390525"/>
            <a:ext cx="8267700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33350"/>
            <a:ext cx="757237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各业务咨询电话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175" cy="447198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工商局：</a:t>
            </a:r>
            <a:r>
              <a:rPr lang="en-US" altLang="zh-CN" dirty="0" smtClean="0"/>
              <a:t>12315   </a:t>
            </a:r>
            <a:r>
              <a:rPr lang="en-US" altLang="zh-CN" dirty="0">
                <a:hlinkClick r:id="rId2"/>
              </a:rPr>
              <a:t>http://www.szmqs.gov.cn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出入境商务备案：</a:t>
            </a:r>
            <a:r>
              <a:rPr lang="en-US" altLang="zh-CN" dirty="0">
                <a:hlinkClick r:id="rId3"/>
              </a:rPr>
              <a:t>http://swba.szga.gov.cn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出入境、户政预约：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://www.szga.gov.cn/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社</a:t>
            </a:r>
            <a:r>
              <a:rPr lang="zh-CN" altLang="en-US" b="1" dirty="0" smtClean="0"/>
              <a:t>保局：</a:t>
            </a:r>
            <a:r>
              <a:rPr lang="en-US" altLang="zh-CN" b="1" dirty="0" smtClean="0"/>
              <a:t>12333  </a:t>
            </a:r>
            <a:r>
              <a:rPr lang="en-US" altLang="zh-CN" b="1" dirty="0">
                <a:hlinkClick r:id="rId5"/>
              </a:rPr>
              <a:t>http://www.szsi.gov.cn/</a:t>
            </a:r>
            <a:endParaRPr lang="en-US" altLang="zh-CN" b="1" dirty="0" smtClean="0"/>
          </a:p>
          <a:p>
            <a:pPr>
              <a:buFont typeface="Wingdings 2" pitchFamily="18" charset="2"/>
              <a:buNone/>
            </a:pPr>
            <a:r>
              <a:rPr lang="zh-CN" altLang="en-US" b="1" dirty="0" smtClean="0"/>
              <a:t>公积金：</a:t>
            </a:r>
            <a:r>
              <a:rPr lang="en-US" altLang="zh-CN" b="1" dirty="0" smtClean="0"/>
              <a:t>12329  </a:t>
            </a:r>
            <a:r>
              <a:rPr lang="en-US" altLang="zh-CN" b="1" dirty="0" smtClean="0">
                <a:hlinkClick r:id="rId6"/>
              </a:rPr>
              <a:t>http://www.szzfgjj.com/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/>
              <a:t>租赁所：</a:t>
            </a:r>
            <a:r>
              <a:rPr lang="en-US" altLang="zh-CN" b="1" dirty="0" smtClean="0"/>
              <a:t>82046039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1142984"/>
            <a:ext cx="8715436" cy="5429288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转正调入</a:t>
            </a:r>
            <a:r>
              <a:rPr lang="zh-CN" altLang="en-US" dirty="0" smtClean="0">
                <a:solidFill>
                  <a:srgbClr val="FF0000"/>
                </a:solidFill>
              </a:rPr>
              <a:t>（已买）</a:t>
            </a:r>
            <a:r>
              <a:rPr altLang="zh-CN" dirty="0" smtClean="0"/>
              <a:t/>
            </a:r>
            <a:br>
              <a:rPr altLang="zh-CN" dirty="0" smtClean="0"/>
            </a:br>
            <a:endParaRPr lang="zh-CN" altLang="en-US" dirty="0"/>
          </a:p>
        </p:txBody>
      </p:sp>
      <p:sp>
        <p:nvSpPr>
          <p:cNvPr id="16386" name="副标题 2"/>
          <p:cNvSpPr>
            <a:spLocks noGrp="1"/>
          </p:cNvSpPr>
          <p:nvPr>
            <p:ph type="subTitle" idx="1"/>
          </p:nvPr>
        </p:nvSpPr>
        <p:spPr>
          <a:xfrm>
            <a:off x="142875" y="285750"/>
            <a:ext cx="3786188" cy="428625"/>
          </a:xfrm>
        </p:spPr>
        <p:txBody>
          <a:bodyPr/>
          <a:lstStyle/>
          <a:p>
            <a:pPr algn="ctr"/>
            <a:r>
              <a:rPr lang="zh-CN" altLang="en-US" b="1" smtClean="0"/>
              <a:t>公积金</a:t>
            </a:r>
            <a:r>
              <a:rPr lang="en-US" altLang="zh-CN" smtClean="0"/>
              <a:t>—</a:t>
            </a:r>
            <a:r>
              <a:rPr lang="zh-CN" altLang="en-US" smtClean="0">
                <a:solidFill>
                  <a:srgbClr val="92D050"/>
                </a:solidFill>
              </a:rPr>
              <a:t>登录密码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924050"/>
            <a:ext cx="85725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1142984"/>
            <a:ext cx="8715436" cy="5429288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转正账户设立</a:t>
            </a:r>
            <a:r>
              <a:rPr lang="zh-CN" altLang="en-US" dirty="0" smtClean="0">
                <a:solidFill>
                  <a:srgbClr val="FF0000"/>
                </a:solidFill>
              </a:rPr>
              <a:t>（首次买）</a:t>
            </a:r>
            <a:r>
              <a:rPr altLang="zh-CN" dirty="0" smtClean="0"/>
              <a:t/>
            </a:r>
            <a:br>
              <a:rPr altLang="zh-CN" dirty="0" smtClean="0"/>
            </a:br>
            <a:endParaRPr lang="zh-CN" altLang="en-US" dirty="0"/>
          </a:p>
        </p:txBody>
      </p:sp>
      <p:sp>
        <p:nvSpPr>
          <p:cNvPr id="17410" name="副标题 2"/>
          <p:cNvSpPr>
            <a:spLocks noGrp="1"/>
          </p:cNvSpPr>
          <p:nvPr>
            <p:ph type="subTitle" idx="1"/>
          </p:nvPr>
        </p:nvSpPr>
        <p:spPr>
          <a:xfrm>
            <a:off x="142875" y="285750"/>
            <a:ext cx="3786188" cy="428625"/>
          </a:xfrm>
        </p:spPr>
        <p:txBody>
          <a:bodyPr/>
          <a:lstStyle/>
          <a:p>
            <a:pPr algn="ctr"/>
            <a:r>
              <a:rPr lang="zh-CN" altLang="en-US" b="1" smtClean="0"/>
              <a:t>公积金</a:t>
            </a:r>
            <a:r>
              <a:rPr lang="en-US" altLang="zh-CN" smtClean="0"/>
              <a:t>—</a:t>
            </a:r>
            <a:r>
              <a:rPr lang="zh-CN" altLang="en-US" smtClean="0">
                <a:solidFill>
                  <a:srgbClr val="92D050"/>
                </a:solidFill>
              </a:rPr>
              <a:t>登录密码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1857375"/>
            <a:ext cx="86217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1142984"/>
            <a:ext cx="8715436" cy="773848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转正账户设立</a:t>
            </a:r>
            <a:r>
              <a:rPr lang="zh-CN" altLang="en-US" dirty="0" smtClean="0">
                <a:solidFill>
                  <a:srgbClr val="FF0000"/>
                </a:solidFill>
              </a:rPr>
              <a:t>（公积金联名卡）</a:t>
            </a:r>
            <a:r>
              <a:rPr altLang="zh-CN" dirty="0" smtClean="0"/>
              <a:t/>
            </a:r>
            <a:br>
              <a:rPr altLang="zh-CN" dirty="0" smtClean="0"/>
            </a:br>
            <a:endParaRPr lang="zh-CN" altLang="en-US" dirty="0"/>
          </a:p>
        </p:txBody>
      </p:sp>
      <p:sp>
        <p:nvSpPr>
          <p:cNvPr id="18437" name="副标题 2"/>
          <p:cNvSpPr txBox="1">
            <a:spLocks/>
          </p:cNvSpPr>
          <p:nvPr/>
        </p:nvSpPr>
        <p:spPr bwMode="auto">
          <a:xfrm>
            <a:off x="0" y="285750"/>
            <a:ext cx="79295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45720" bIns="0"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zh-CN" altLang="en-US" sz="3600" b="1">
                <a:ea typeface="黑体" pitchFamily="49" charset="-122"/>
              </a:rPr>
              <a:t>公积金</a:t>
            </a:r>
            <a:r>
              <a:rPr lang="en-US" altLang="zh-CN" sz="3600">
                <a:ea typeface="黑体" pitchFamily="49" charset="-122"/>
              </a:rPr>
              <a:t>—</a:t>
            </a:r>
            <a:r>
              <a:rPr lang="zh-CN" altLang="en-US" sz="3600">
                <a:solidFill>
                  <a:srgbClr val="92D050"/>
                </a:solidFill>
                <a:ea typeface="黑体" pitchFamily="49" charset="-122"/>
              </a:rPr>
              <a:t>登录密码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8783" y="1988840"/>
            <a:ext cx="8415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支付宝自助关联住房公积金卡操作：支付宝</a:t>
            </a:r>
            <a:r>
              <a:rPr lang="en-US" altLang="zh-CN" dirty="0"/>
              <a:t>-</a:t>
            </a:r>
            <a:r>
              <a:rPr lang="zh-CN" altLang="en-US" dirty="0"/>
              <a:t>城市服务</a:t>
            </a:r>
            <a:r>
              <a:rPr lang="en-US" altLang="zh-CN" dirty="0"/>
              <a:t>-</a:t>
            </a:r>
            <a:r>
              <a:rPr lang="zh-CN" altLang="en-US" dirty="0"/>
              <a:t>深圳公积金</a:t>
            </a:r>
            <a:r>
              <a:rPr lang="en-US" altLang="zh-CN" dirty="0"/>
              <a:t>-</a:t>
            </a:r>
            <a:r>
              <a:rPr lang="zh-CN" altLang="en-US" dirty="0"/>
              <a:t>确认授权</a:t>
            </a:r>
            <a:r>
              <a:rPr lang="en-US" altLang="zh-CN" dirty="0"/>
              <a:t>-</a:t>
            </a:r>
            <a:r>
              <a:rPr lang="zh-CN" altLang="en-US" dirty="0"/>
              <a:t>进入</a:t>
            </a:r>
            <a:r>
              <a:rPr lang="en-US" altLang="zh-CN" dirty="0"/>
              <a:t>-</a:t>
            </a:r>
            <a:r>
              <a:rPr lang="zh-CN" altLang="en-US" dirty="0"/>
              <a:t>联名卡关联</a:t>
            </a:r>
            <a:r>
              <a:rPr lang="en-US" altLang="zh-CN" dirty="0"/>
              <a:t>-</a:t>
            </a:r>
            <a:r>
              <a:rPr lang="zh-CN" altLang="en-US" dirty="0"/>
              <a:t>关键资料</a:t>
            </a:r>
            <a:r>
              <a:rPr lang="en-US" altLang="zh-CN" dirty="0"/>
              <a:t>-</a:t>
            </a:r>
            <a:r>
              <a:rPr lang="zh-CN" altLang="en-US" dirty="0"/>
              <a:t>完成</a:t>
            </a:r>
          </a:p>
          <a:p>
            <a:r>
              <a:rPr lang="zh-CN" altLang="en-US" dirty="0"/>
              <a:t>支付宝自助关联住房公积金卡（附提取流程</a:t>
            </a:r>
            <a:r>
              <a:rPr lang="zh-CN" altLang="en-US" dirty="0" smtClean="0"/>
              <a:t>）（公积金密码不知道可以在支付宝直接刷脸更改）</a:t>
            </a:r>
            <a:endParaRPr lang="zh-CN" altLang="en-US" dirty="0"/>
          </a:p>
          <a:p>
            <a:r>
              <a:rPr lang="en-GB" altLang="zh-CN" dirty="0"/>
              <a:t>https://mp.weixin.qq.com/s/XRoxkPdC2FOciHKxjRORlQ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1384" y="3575344"/>
            <a:ext cx="8263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重要通知：深圳</a:t>
            </a:r>
            <a:r>
              <a:rPr lang="en-US" altLang="zh-CN" dirty="0"/>
              <a:t>2017</a:t>
            </a:r>
            <a:r>
              <a:rPr lang="zh-CN" altLang="en-US" dirty="0"/>
              <a:t>年开始不再有公积金卡！</a:t>
            </a:r>
            <a:r>
              <a:rPr lang="en-US" altLang="zh-CN" dirty="0"/>
              <a:t>(</a:t>
            </a:r>
            <a:r>
              <a:rPr lang="zh-CN" altLang="en-US" dirty="0"/>
              <a:t>附预约绑卡流程）</a:t>
            </a:r>
            <a:r>
              <a:rPr lang="en-GB" altLang="zh-CN" dirty="0"/>
              <a:t>https://mp.weixin.qq.com/s/DlEiG1H9eFUGDI3vSGTGiA</a:t>
            </a:r>
          </a:p>
          <a:p>
            <a:r>
              <a:rPr lang="zh-CN" altLang="en-US" dirty="0"/>
              <a:t>公积金联名卡关联业务办理：</a:t>
            </a:r>
            <a:r>
              <a:rPr lang="en-US" altLang="zh-CN" dirty="0"/>
              <a:t>7</a:t>
            </a:r>
            <a:r>
              <a:rPr lang="zh-CN" altLang="en-US" dirty="0"/>
              <a:t>家归集银行包括工商银行、建设银行、中国银行、中信银行、兴业银行、交通银行和招商银行。网上预约，去自己想要关联的银行，带身份证、银行卡💳</a:t>
            </a:r>
            <a:r>
              <a:rPr lang="en-US" altLang="zh-CN" dirty="0"/>
              <a:t>(</a:t>
            </a:r>
            <a:r>
              <a:rPr lang="zh-CN" altLang="en-US" dirty="0"/>
              <a:t>异地卡也行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857232"/>
            <a:ext cx="8786874" cy="571504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sz="3200" smtClean="0"/>
              <a:t>每月扣费明细下载</a:t>
            </a:r>
            <a:r>
              <a:rPr altLang="zh-CN" smtClean="0"/>
              <a:t/>
            </a:r>
            <a:br>
              <a:rPr altLang="zh-CN" smtClean="0"/>
            </a:br>
            <a:r>
              <a:rPr altLang="zh-CN" smtClean="0"/>
              <a:t/>
            </a:r>
            <a:br>
              <a:rPr altLang="zh-CN" smtClean="0"/>
            </a:br>
            <a:endParaRPr lang="zh-CN" altLang="en-US"/>
          </a:p>
        </p:txBody>
      </p:sp>
      <p:sp>
        <p:nvSpPr>
          <p:cNvPr id="19458" name="副标题 2"/>
          <p:cNvSpPr>
            <a:spLocks noGrp="1"/>
          </p:cNvSpPr>
          <p:nvPr>
            <p:ph type="subTitle" idx="1"/>
          </p:nvPr>
        </p:nvSpPr>
        <p:spPr>
          <a:xfrm>
            <a:off x="142875" y="285750"/>
            <a:ext cx="7929563" cy="571500"/>
          </a:xfrm>
        </p:spPr>
        <p:txBody>
          <a:bodyPr/>
          <a:lstStyle/>
          <a:p>
            <a:pPr algn="l"/>
            <a:r>
              <a:rPr lang="zh-CN" altLang="en-US" sz="3600" b="1" smtClean="0"/>
              <a:t>公积金</a:t>
            </a:r>
            <a:r>
              <a:rPr lang="en-US" altLang="zh-CN" sz="3600" smtClean="0"/>
              <a:t>—</a:t>
            </a:r>
            <a:r>
              <a:rPr lang="zh-CN" altLang="en-US" sz="3600" smtClean="0">
                <a:solidFill>
                  <a:srgbClr val="92D050"/>
                </a:solidFill>
              </a:rPr>
              <a:t>登录密码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50"/>
            <a:ext cx="8358188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29125"/>
            <a:ext cx="8358188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28625" y="1571625"/>
            <a:ext cx="7467600" cy="1143000"/>
          </a:xfrm>
        </p:spPr>
        <p:txBody>
          <a:bodyPr/>
          <a:lstStyle/>
          <a:p>
            <a:r>
              <a:rPr lang="zh-CN" altLang="en-US" smtClean="0"/>
              <a:t>公积金网站办事指南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625" y="2857500"/>
            <a:ext cx="7854950" cy="22145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6" cy="5429288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smtClean="0">
                <a:solidFill>
                  <a:srgbClr val="FF0000"/>
                </a:solidFill>
              </a:rPr>
              <a:t>离职停交</a:t>
            </a:r>
            <a:r>
              <a:rPr altLang="zh-CN" smtClean="0"/>
              <a:t/>
            </a:r>
            <a:br>
              <a:rPr altLang="zh-CN" smtClean="0"/>
            </a:br>
            <a:endParaRPr lang="zh-CN" altLang="en-US"/>
          </a:p>
        </p:txBody>
      </p:sp>
      <p:sp>
        <p:nvSpPr>
          <p:cNvPr id="21506" name="副标题 2"/>
          <p:cNvSpPr>
            <a:spLocks noGrp="1"/>
          </p:cNvSpPr>
          <p:nvPr>
            <p:ph type="subTitle" idx="1"/>
          </p:nvPr>
        </p:nvSpPr>
        <p:spPr>
          <a:xfrm>
            <a:off x="142875" y="285750"/>
            <a:ext cx="3786188" cy="42862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3600" b="1" smtClean="0"/>
              <a:t>社保</a:t>
            </a:r>
            <a:endParaRPr lang="zh-CN" altLang="en-US" sz="3600" b="1" smtClean="0">
              <a:solidFill>
                <a:srgbClr val="92D050"/>
              </a:solidFill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428750"/>
            <a:ext cx="87026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5429250"/>
            <a:ext cx="721518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6" cy="5429288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smtClean="0"/>
              <a:t>入职调入</a:t>
            </a:r>
            <a:r>
              <a:rPr altLang="zh-CN" smtClean="0"/>
              <a:t/>
            </a:r>
            <a:br>
              <a:rPr altLang="zh-CN" smtClean="0"/>
            </a:br>
            <a:endParaRPr lang="zh-CN" altLang="en-US"/>
          </a:p>
        </p:txBody>
      </p:sp>
      <p:sp>
        <p:nvSpPr>
          <p:cNvPr id="22530" name="副标题 2"/>
          <p:cNvSpPr>
            <a:spLocks noGrp="1"/>
          </p:cNvSpPr>
          <p:nvPr>
            <p:ph type="subTitle" idx="1"/>
          </p:nvPr>
        </p:nvSpPr>
        <p:spPr>
          <a:xfrm>
            <a:off x="142875" y="285750"/>
            <a:ext cx="3786188" cy="42862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3600" b="1" smtClean="0"/>
              <a:t>社保</a:t>
            </a:r>
            <a:endParaRPr lang="zh-CN" altLang="en-US" sz="3600" b="1" smtClean="0">
              <a:solidFill>
                <a:srgbClr val="92D050"/>
              </a:solidFill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500188"/>
            <a:ext cx="7215187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614</TotalTime>
  <Words>638</Words>
  <Application>Microsoft Office PowerPoint</Application>
  <PresentationFormat>全屏显示(4:3)</PresentationFormat>
  <Paragraphs>63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黑体</vt:lpstr>
      <vt:lpstr>宋体</vt:lpstr>
      <vt:lpstr>Arial</vt:lpstr>
      <vt:lpstr>Calibri</vt:lpstr>
      <vt:lpstr>Franklin Gothic Book</vt:lpstr>
      <vt:lpstr>Wingdings 2</vt:lpstr>
      <vt:lpstr>技巧</vt:lpstr>
      <vt:lpstr>目录</vt:lpstr>
      <vt:lpstr>离职封存 </vt:lpstr>
      <vt:lpstr>转正调入（已买） </vt:lpstr>
      <vt:lpstr>转正账户设立（首次买） </vt:lpstr>
      <vt:lpstr>转正账户设立（公积金联名卡） </vt:lpstr>
      <vt:lpstr>每月扣费明细下载  </vt:lpstr>
      <vt:lpstr>公积金网站办事指南</vt:lpstr>
      <vt:lpstr>离职停交 </vt:lpstr>
      <vt:lpstr>入职调入 </vt:lpstr>
      <vt:lpstr>入职新增（新制卡1） </vt:lpstr>
      <vt:lpstr>入职新增（新制卡2） </vt:lpstr>
      <vt:lpstr>每月扣费明细下载 </vt:lpstr>
      <vt:lpstr>考勤数据下载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各业务咨询电话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离职封存 </dc:title>
  <dc:creator>Administrator</dc:creator>
  <cp:lastModifiedBy>微软用户</cp:lastModifiedBy>
  <cp:revision>56</cp:revision>
  <dcterms:created xsi:type="dcterms:W3CDTF">2016-01-03T01:31:41Z</dcterms:created>
  <dcterms:modified xsi:type="dcterms:W3CDTF">2018-09-15T07:18:39Z</dcterms:modified>
</cp:coreProperties>
</file>