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15" r:id="rId2"/>
    <p:sldId id="304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9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9020" y="1661160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社保年审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3345" y="-5715"/>
            <a:ext cx="12194540" cy="6828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5490" y="842645"/>
            <a:ext cx="10134600" cy="210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  <a:sym typeface="+mn-ea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  <a:sym typeface="+mn-ea"/>
              </a:rPr>
              <a:t>、单位累计欠缴金额：指截至报告期末（即</a:t>
            </a:r>
            <a:r>
              <a:rPr lang="en-US" altLang="zh-CN" sz="2400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  <a:sym typeface="+mn-ea"/>
              </a:rPr>
              <a:t>12</a:t>
            </a:r>
            <a:r>
              <a:rPr lang="zh-CN" altLang="en-US" sz="2400">
                <a:solidFill>
                  <a:srgbClr val="000000"/>
                </a:solidFill>
                <a:latin typeface="仿宋_GB2312" charset="0"/>
                <a:ea typeface="仿宋_GB2312" charset="0"/>
                <a:cs typeface="仿宋_GB2312" charset="0"/>
                <a:sym typeface="+mn-ea"/>
              </a:rPr>
              <a:t>月份的数据）单位累计欠缴各项社会保险费金额（本金）。</a:t>
            </a: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algn="l">
              <a:lnSpc>
                <a:spcPct val="110000"/>
              </a:lnSpc>
            </a:pPr>
            <a:endParaRPr lang="zh-CN" altLang="en-US" sz="2400"/>
          </a:p>
          <a:p>
            <a:pPr algn="l">
              <a:lnSpc>
                <a:spcPct val="110000"/>
              </a:lnSpc>
            </a:pPr>
            <a:endParaRPr lang="zh-CN" altLang="en-US" sz="2400"/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注意：已补扣的不算。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4995" y="2058670"/>
            <a:ext cx="5922010" cy="11887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社保年审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9450" y="1343025"/>
            <a:ext cx="10674350" cy="316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20000"/>
              </a:lnSpc>
            </a:pP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一、年报范围：</a:t>
            </a: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   凡于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2016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年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12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月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31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日前在我市登记注册，领取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《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营业执照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》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的公司、非公司企业法人、合伙企业、个人独资企业、企业分支机构以及个体工商户（统称为商事主体），应当依法向市场监管部门报送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2016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年度年报并向社会公示。</a:t>
            </a: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>
              <a:lnSpc>
                <a:spcPct val="120000"/>
              </a:lnSpc>
            </a:pP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二、年报时间：</a:t>
            </a:r>
            <a:endParaRPr lang="zh-CN" altLang="en-US" sz="2400">
              <a:latin typeface="仿宋_GB2312" charset="0"/>
              <a:ea typeface="仿宋_GB2312" charset="0"/>
              <a:cs typeface="仿宋_GB2312" charset="0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2017年1月1日至6月30日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04495" y="1371600"/>
            <a:ext cx="11383010" cy="3674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40000"/>
              </a:lnSpc>
            </a:pP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三、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年报方式：</a:t>
            </a:r>
          </a:p>
          <a:p>
            <a:pPr marL="0" indent="0" algn="l">
              <a:lnSpc>
                <a:spcPct val="140000"/>
              </a:lnSpc>
            </a:pP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    商事主体全部实行网上报送年报。</a:t>
            </a:r>
          </a:p>
          <a:p>
            <a:pPr marL="0" indent="0" algn="l">
              <a:lnSpc>
                <a:spcPct val="140000"/>
              </a:lnSpc>
            </a:pP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 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（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）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深圳市市场和质量监督管理委员会网站（网址www.szmqs.gov.cn）</a:t>
            </a:r>
          </a:p>
          <a:p>
            <a:pPr marL="0" indent="0" algn="l">
              <a:lnSpc>
                <a:spcPct val="140000"/>
              </a:lnSpc>
            </a:pP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 （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2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）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深圳信用网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（网址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www.szcredit.com.cn）登录商事主体公示信息录入系统，按提示填写、报送年度报告。</a:t>
            </a:r>
          </a:p>
          <a:p>
            <a:pPr marL="0" indent="0" algn="l">
              <a:lnSpc>
                <a:spcPct val="140000"/>
              </a:lnSpc>
            </a:pP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 （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3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）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商事主体报送的年报信息通过国家企业信用信息公示系统（广东）（网址：gsxt.gdgs.gov.cn）向社会公示。</a:t>
            </a:r>
            <a:endParaRPr lang="en-US" altLang="zh-CN" sz="2400"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5579745"/>
            <a:ext cx="1064768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3200" b="0" u="none">
                <a:ln w="22225">
                  <a:solidFill>
                    <a:srgbClr val="333399"/>
                  </a:solidFill>
                  <a:prstDash val="solid"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注意事项：从</a:t>
            </a:r>
            <a:r>
              <a:rPr lang="en-US" altLang="zh-CN" sz="3200" b="0" u="none">
                <a:ln w="22225">
                  <a:solidFill>
                    <a:srgbClr val="333399"/>
                  </a:solidFill>
                  <a:prstDash val="solid"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2016</a:t>
            </a:r>
            <a:r>
              <a:rPr lang="zh-CN" altLang="en-US" sz="3200" b="0" u="none">
                <a:ln w="22225">
                  <a:solidFill>
                    <a:srgbClr val="333399"/>
                  </a:solidFill>
                  <a:prstDash val="solid"/>
                </a:ln>
                <a:solidFill>
                  <a:srgbClr val="333399">
                    <a:lumMod val="40000"/>
                    <a:lumOff val="60000"/>
                  </a:srgbClr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年度年报开始，企业年报新增社保年审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社保年审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90" y="-635"/>
            <a:ext cx="12022455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9270" y="777240"/>
            <a:ext cx="10897870" cy="435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r>
              <a:rPr lang="en-US" altLang="zh-CN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、参保各险种人数：指报告期末（即</a:t>
            </a:r>
            <a:r>
              <a:rPr lang="en-US" altLang="zh-CN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12</a:t>
            </a:r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月份的数据）参加社会保险的职工人数（不含离退休人数）。</a:t>
            </a:r>
            <a:endParaRPr lang="zh-CN" altLang="en-US" sz="28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sz="2800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举例说明：</a:t>
            </a:r>
            <a:endParaRPr lang="zh-CN" altLang="en-US" sz="2800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A公司1月-11月份参加社保的职工人数</a:t>
            </a:r>
            <a:r>
              <a:rPr lang="en-US" altLang="zh-CN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10</a:t>
            </a:r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人，12月份参加社保的职工人数</a:t>
            </a:r>
            <a:r>
              <a:rPr lang="en-US" altLang="zh-CN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11</a:t>
            </a:r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人。</a:t>
            </a:r>
            <a:endParaRPr lang="zh-CN" altLang="en-US" sz="2800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答：则表格中各险种的人数填写</a:t>
            </a:r>
            <a:r>
              <a:rPr lang="en-US" altLang="zh-CN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11</a:t>
            </a:r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（人）。</a:t>
            </a:r>
            <a:endParaRPr lang="zh-CN" altLang="en-US" sz="2800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sz="2800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 sz="2800">
                <a:latin typeface="仿宋_GB2312" charset="0"/>
                <a:ea typeface="仿宋_GB2312" charset="0"/>
                <a:cs typeface="仿宋_GB2312" charset="0"/>
                <a:sym typeface="+mn-ea"/>
              </a:rPr>
              <a:t>注意：一般情况下，公司的五险人数应该一致，除非有购买兼职工伤保险，则工伤保险人数会增加。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0" y="-8255"/>
            <a:ext cx="12267565" cy="6804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15620" y="516255"/>
            <a:ext cx="11344910" cy="500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30000"/>
              </a:lnSpc>
            </a:pP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2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、单位缴费基数：指报告期内（即全年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12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个月社保缴费基数的总和）单位缴纳社会保险费的工资总额，按参保人员的社保缴交基数口径计算。</a:t>
            </a:r>
          </a:p>
          <a:p>
            <a:pPr marL="0" indent="0" algn="l">
              <a:lnSpc>
                <a:spcPct val="130000"/>
              </a:lnSpc>
            </a:pP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>
              <a:lnSpc>
                <a:spcPct val="130000"/>
              </a:lnSpc>
            </a:pP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举例：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A公司1月-11月份参加社保的职工人数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10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人，12月份参加社保的职工人数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11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人。</a:t>
            </a:r>
          </a:p>
          <a:p>
            <a:pPr marL="0" indent="0" algn="l">
              <a:lnSpc>
                <a:spcPct val="130000"/>
              </a:lnSpc>
            </a:pP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“单位参加城镇职工基本养老保险缴费基数”=0.203</a:t>
            </a:r>
            <a:r>
              <a:rPr lang="zh-CN" altLang="en-US" sz="2400" b="0" u="none">
                <a:solidFill>
                  <a:srgbClr val="FF0000"/>
                </a:solidFill>
                <a:latin typeface="仿宋_GB2312" charset="0"/>
                <a:ea typeface="仿宋_GB2312" charset="0"/>
                <a:cs typeface="仿宋_GB2312" charset="0"/>
              </a:rPr>
              <a:t>万元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/人月*10人*1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个月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+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0.203</a:t>
            </a:r>
            <a:r>
              <a:rPr lang="zh-CN" altLang="en-US" sz="2400">
                <a:solidFill>
                  <a:srgbClr val="FF0000"/>
                </a:solidFill>
                <a:latin typeface="仿宋_GB2312" charset="0"/>
                <a:ea typeface="仿宋_GB2312" charset="0"/>
                <a:cs typeface="仿宋_GB2312" charset="0"/>
                <a:sym typeface="+mn-ea"/>
              </a:rPr>
              <a:t>万元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/人月*1</a:t>
            </a:r>
            <a:r>
              <a:rPr lang="en-US" altLang="zh-CN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2400">
                <a:latin typeface="仿宋_GB2312" charset="0"/>
                <a:ea typeface="仿宋_GB2312" charset="0"/>
                <a:cs typeface="仿宋_GB2312" charset="0"/>
                <a:sym typeface="+mn-ea"/>
              </a:rPr>
              <a:t>人*1个月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=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24.563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万元；</a:t>
            </a:r>
          </a:p>
          <a:p>
            <a:pPr marL="0" indent="0" algn="l">
              <a:lnSpc>
                <a:spcPct val="130000"/>
              </a:lnSpc>
            </a:pPr>
            <a:endParaRPr lang="zh-CN" altLang="en-US" sz="2400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>
              <a:lnSpc>
                <a:spcPct val="130000"/>
              </a:lnSpc>
            </a:pP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注意：假设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B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员工的缴费基数是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5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万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/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月，但是由于社保的缴费基数限定，最高不能高于社平工资的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3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倍（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20259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元），所以他的养老保险缴费基数还是按照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20259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元填写。另外失业保险的缴费基数是全市统一，按照最低工资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2030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元填写，所以要注意不是所有的险种缴费基数都是一致。（如果缴费基数低于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2030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元，一律也是按照</a:t>
            </a:r>
            <a:r>
              <a:rPr lang="en-US" altLang="zh-CN" sz="2000" b="0" u="none">
                <a:latin typeface="仿宋_GB2312" charset="0"/>
                <a:ea typeface="仿宋_GB2312" charset="0"/>
                <a:cs typeface="仿宋_GB2312" charset="0"/>
              </a:rPr>
              <a:t>2030</a:t>
            </a:r>
            <a:r>
              <a:rPr lang="zh-CN" altLang="en-US" sz="2000" b="0" u="none">
                <a:latin typeface="仿宋_GB2312" charset="0"/>
                <a:ea typeface="仿宋_GB2312" charset="0"/>
                <a:cs typeface="仿宋_GB2312" charset="0"/>
              </a:rPr>
              <a:t>元填写）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-19685"/>
            <a:ext cx="12174220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63550" y="1188085"/>
            <a:ext cx="11292840" cy="334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10000"/>
              </a:lnSpc>
            </a:pP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3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、本期实际缴费金额：指报告期内（即全年</a:t>
            </a:r>
            <a:r>
              <a:rPr lang="en-US" altLang="zh-CN" sz="2400" b="0" u="none">
                <a:latin typeface="仿宋_GB2312" charset="0"/>
                <a:ea typeface="仿宋_GB2312" charset="0"/>
                <a:cs typeface="仿宋_GB2312" charset="0"/>
              </a:rPr>
              <a:t>12</a:t>
            </a:r>
            <a:r>
              <a:rPr lang="zh-CN" altLang="en-US" sz="2400" b="0" u="none">
                <a:latin typeface="仿宋_GB2312" charset="0"/>
                <a:ea typeface="仿宋_GB2312" charset="0"/>
                <a:cs typeface="仿宋_GB2312" charset="0"/>
              </a:rPr>
              <a:t>个月缴费金额的总和）单位实际缴纳（单位和个人两部分的合计）的社会保险费，不包括补缴欠费。</a:t>
            </a:r>
          </a:p>
          <a:p>
            <a:pPr marL="0" indent="0" algn="l">
              <a:lnSpc>
                <a:spcPct val="110000"/>
              </a:lnSpc>
            </a:pPr>
            <a:endParaRPr lang="zh-CN" altLang="en-US" sz="2400"/>
          </a:p>
          <a:p>
            <a:pPr marL="0" indent="0" algn="l">
              <a:lnSpc>
                <a:spcPct val="140000"/>
              </a:lnSpc>
            </a:pPr>
            <a:r>
              <a:rPr lang="zh-CN" altLang="en-US" sz="2400"/>
              <a:t>注意：单位每个月的扣费台账金额（不包括滞纳金），在企业社保网上申报系统中可以进行打印五险台账，进行相加。</a:t>
            </a:r>
          </a:p>
          <a:p>
            <a:pPr marL="0" indent="0" algn="l">
              <a:lnSpc>
                <a:spcPct val="140000"/>
              </a:lnSpc>
            </a:pPr>
            <a:r>
              <a:rPr lang="zh-CN" altLang="en-US" sz="2400"/>
              <a:t>假如这个月帮</a:t>
            </a:r>
            <a:r>
              <a:rPr lang="en-US" altLang="zh-CN" sz="2400"/>
              <a:t>C</a:t>
            </a:r>
            <a:r>
              <a:rPr lang="zh-CN" altLang="en-US" sz="2400"/>
              <a:t>员工补缴上个月的养老保险，则只统计当月的台账，不能算补缴</a:t>
            </a:r>
            <a:r>
              <a:rPr lang="en-US" altLang="zh-CN" sz="2400"/>
              <a:t>C</a:t>
            </a:r>
            <a:r>
              <a:rPr lang="zh-CN" altLang="en-US" sz="2400"/>
              <a:t>员工所产生的养老保险费及利息或滞纳金。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3"/>
</p:tagLst>
</file>

<file path=ppt/theme/theme1.xml><?xml version="1.0" encoding="utf-8"?>
<a:theme xmlns:a="http://schemas.openxmlformats.org/drawingml/2006/main" name="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612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仿宋_GB2312</vt:lpstr>
      <vt:lpstr>黑体</vt:lpstr>
      <vt:lpstr>宋体</vt:lpstr>
      <vt:lpstr>Arial</vt:lpstr>
      <vt:lpstr>Calibri</vt:lpstr>
      <vt:lpstr>Wingdings 2</vt:lpstr>
      <vt:lpstr>A000120140530A99PPBG</vt:lpstr>
      <vt:lpstr>PowerPoint 演示文稿</vt:lpstr>
      <vt:lpstr>社保年审</vt:lpstr>
      <vt:lpstr>社保年审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</dc:creator>
  <cp:lastModifiedBy>微软用户</cp:lastModifiedBy>
  <cp:revision>6</cp:revision>
  <dcterms:created xsi:type="dcterms:W3CDTF">2017-05-10T14:44:00Z</dcterms:created>
  <dcterms:modified xsi:type="dcterms:W3CDTF">2017-05-12T12:44:14Z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