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3.xml" ContentType="application/vnd.openxmlformats-officedocument.presentationml.comments+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4.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8.xml" ContentType="application/vnd.openxmlformats-officedocument.presentationml.comments+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omments/comment9.xml" ContentType="application/vnd.openxmlformats-officedocument.presentationml.comments+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comment10.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
  <p:sldMasterIdLst>
    <p:sldMasterId id="2147483674" r:id="rId1"/>
  </p:sldMasterIdLst>
  <p:notesMasterIdLst>
    <p:notesMasterId r:id="rId42"/>
  </p:notesMasterIdLst>
  <p:handoutMasterIdLst>
    <p:handoutMasterId r:id="rId43"/>
  </p:handoutMasterIdLst>
  <p:sldIdLst>
    <p:sldId id="256" r:id="rId2"/>
    <p:sldId id="325" r:id="rId3"/>
    <p:sldId id="326" r:id="rId4"/>
    <p:sldId id="365" r:id="rId5"/>
    <p:sldId id="366" r:id="rId6"/>
    <p:sldId id="367" r:id="rId7"/>
    <p:sldId id="359" r:id="rId8"/>
    <p:sldId id="361" r:id="rId9"/>
    <p:sldId id="328" r:id="rId10"/>
    <p:sldId id="327" r:id="rId11"/>
    <p:sldId id="368" r:id="rId12"/>
    <p:sldId id="363" r:id="rId13"/>
    <p:sldId id="337" r:id="rId14"/>
    <p:sldId id="335" r:id="rId15"/>
    <p:sldId id="329" r:id="rId16"/>
    <p:sldId id="360" r:id="rId17"/>
    <p:sldId id="344" r:id="rId18"/>
    <p:sldId id="362" r:id="rId19"/>
    <p:sldId id="339" r:id="rId20"/>
    <p:sldId id="338" r:id="rId21"/>
    <p:sldId id="333" r:id="rId22"/>
    <p:sldId id="334" r:id="rId23"/>
    <p:sldId id="341" r:id="rId24"/>
    <p:sldId id="345" r:id="rId25"/>
    <p:sldId id="346" r:id="rId26"/>
    <p:sldId id="347" r:id="rId27"/>
    <p:sldId id="348" r:id="rId28"/>
    <p:sldId id="353" r:id="rId29"/>
    <p:sldId id="349" r:id="rId30"/>
    <p:sldId id="350" r:id="rId31"/>
    <p:sldId id="351" r:id="rId32"/>
    <p:sldId id="352" r:id="rId33"/>
    <p:sldId id="357" r:id="rId34"/>
    <p:sldId id="342" r:id="rId35"/>
    <p:sldId id="356" r:id="rId36"/>
    <p:sldId id="355" r:id="rId37"/>
    <p:sldId id="358" r:id="rId38"/>
    <p:sldId id="324" r:id="rId39"/>
    <p:sldId id="332" r:id="rId40"/>
    <p:sldId id="343" r:id="rId41"/>
  </p:sldIdLst>
  <p:sldSz cx="9144000" cy="5143500" type="screen16x9"/>
  <p:notesSz cx="6858000" cy="9144000"/>
  <p:defaultTextStyle>
    <a:defPPr>
      <a:defRPr lang="zh-CN"/>
    </a:defPPr>
    <a:lvl1pPr marL="0" algn="l" defTabSz="914384" rtl="0" eaLnBrk="1" latinLnBrk="0" hangingPunct="1">
      <a:defRPr sz="1800" kern="1200">
        <a:solidFill>
          <a:schemeClr val="tx1"/>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118047F-26A7-49AF-A795-E8752D56A00A}">
          <p14:sldIdLst>
            <p14:sldId id="256"/>
            <p14:sldId id="325"/>
            <p14:sldId id="326"/>
            <p14:sldId id="365"/>
            <p14:sldId id="366"/>
            <p14:sldId id="367"/>
            <p14:sldId id="359"/>
            <p14:sldId id="361"/>
            <p14:sldId id="328"/>
            <p14:sldId id="327"/>
            <p14:sldId id="368"/>
            <p14:sldId id="363"/>
            <p14:sldId id="337"/>
            <p14:sldId id="335"/>
            <p14:sldId id="329"/>
            <p14:sldId id="360"/>
            <p14:sldId id="344"/>
            <p14:sldId id="362"/>
            <p14:sldId id="339"/>
            <p14:sldId id="338"/>
            <p14:sldId id="333"/>
            <p14:sldId id="334"/>
            <p14:sldId id="341"/>
            <p14:sldId id="345"/>
            <p14:sldId id="346"/>
            <p14:sldId id="347"/>
            <p14:sldId id="348"/>
            <p14:sldId id="353"/>
            <p14:sldId id="349"/>
            <p14:sldId id="350"/>
            <p14:sldId id="351"/>
            <p14:sldId id="352"/>
            <p14:sldId id="357"/>
            <p14:sldId id="342"/>
            <p14:sldId id="356"/>
            <p14:sldId id="355"/>
            <p14:sldId id="358"/>
          </p14:sldIdLst>
        </p14:section>
        <p14:section name="无标题节" id="{0C99A53A-5A30-418E-B348-7EFB9A7DDC7B}">
          <p14:sldIdLst>
            <p14:sldId id="324"/>
            <p14:sldId id="332"/>
            <p14:sldId id="343"/>
          </p14:sldIdLst>
        </p14:section>
      </p14:sectionLst>
    </p:ex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le" initials="CL" lastIdx="30" clrIdx="0">
    <p:extLst/>
  </p:cmAuthor>
  <p:cmAuthor id="2" name="hongyan.guo" initials="h" lastIdx="1" clrIdx="1"/>
  <p:cmAuthor id="3" name="zhuyi" initials="z" lastIdx="49" clrIdx="2">
    <p:extLst/>
  </p:cmAuthor>
  <p:cmAuthor id="4" name="lg31415" initials="lg"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6FF"/>
    <a:srgbClr val="408CFF"/>
    <a:srgbClr val="0569FF"/>
    <a:srgbClr val="DCBB00"/>
    <a:srgbClr val="F5D000"/>
    <a:srgbClr val="FF6155"/>
    <a:srgbClr val="00F018"/>
    <a:srgbClr val="FF0505"/>
    <a:srgbClr val="004CBD"/>
    <a:srgbClr val="7D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3" autoAdjust="0"/>
    <p:restoredTop sz="85688" autoAdjust="0"/>
  </p:normalViewPr>
  <p:slideViewPr>
    <p:cSldViewPr>
      <p:cViewPr>
        <p:scale>
          <a:sx n="75" d="100"/>
          <a:sy n="75" d="100"/>
        </p:scale>
        <p:origin x="-1116" y="-204"/>
      </p:cViewPr>
      <p:guideLst>
        <p:guide orient="horz" pos="1620"/>
        <p:guide pos="2880"/>
      </p:guideLst>
    </p:cSldViewPr>
  </p:slideViewPr>
  <p:outlineViewPr>
    <p:cViewPr>
      <p:scale>
        <a:sx n="33" d="100"/>
        <a:sy n="33" d="100"/>
      </p:scale>
      <p:origin x="0" y="78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5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a:pPr>
            <a:r>
              <a:rPr lang="zh-CN" altLang="en-US" sz="1050"/>
              <a:t>加速前下载速度</a:t>
            </a:r>
            <a:endParaRPr lang="zh-CN" sz="1050"/>
          </a:p>
        </c:rich>
      </c:tx>
      <c:layout/>
      <c:overlay val="0"/>
    </c:title>
    <c:autoTitleDeleted val="0"/>
    <c:plotArea>
      <c:layout/>
      <c:lineChart>
        <c:grouping val="standard"/>
        <c:varyColors val="0"/>
        <c:ser>
          <c:idx val="0"/>
          <c:order val="0"/>
          <c:tx>
            <c:strRef>
              <c:f>Sheet1!$B$1</c:f>
              <c:strCache>
                <c:ptCount val="1"/>
                <c:pt idx="0">
                  <c:v>电信→联通(加速前)</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Sheet1!$B$2:$B$25</c:f>
              <c:numCache>
                <c:formatCode>0_ </c:formatCode>
                <c:ptCount val="24"/>
                <c:pt idx="0">
                  <c:v>300</c:v>
                </c:pt>
                <c:pt idx="1">
                  <c:v>306</c:v>
                </c:pt>
                <c:pt idx="2">
                  <c:v>312</c:v>
                </c:pt>
                <c:pt idx="3">
                  <c:v>316</c:v>
                </c:pt>
                <c:pt idx="4">
                  <c:v>318</c:v>
                </c:pt>
                <c:pt idx="5">
                  <c:v>324</c:v>
                </c:pt>
                <c:pt idx="6">
                  <c:v>320</c:v>
                </c:pt>
                <c:pt idx="7">
                  <c:v>316</c:v>
                </c:pt>
                <c:pt idx="8">
                  <c:v>296</c:v>
                </c:pt>
                <c:pt idx="9">
                  <c:v>290</c:v>
                </c:pt>
                <c:pt idx="10">
                  <c:v>288</c:v>
                </c:pt>
                <c:pt idx="11">
                  <c:v>286</c:v>
                </c:pt>
                <c:pt idx="12">
                  <c:v>304</c:v>
                </c:pt>
                <c:pt idx="13">
                  <c:v>294</c:v>
                </c:pt>
                <c:pt idx="14">
                  <c:v>286</c:v>
                </c:pt>
                <c:pt idx="15">
                  <c:v>276</c:v>
                </c:pt>
                <c:pt idx="16">
                  <c:v>274</c:v>
                </c:pt>
                <c:pt idx="17">
                  <c:v>298</c:v>
                </c:pt>
                <c:pt idx="18">
                  <c:v>294</c:v>
                </c:pt>
                <c:pt idx="19">
                  <c:v>268</c:v>
                </c:pt>
                <c:pt idx="20">
                  <c:v>258</c:v>
                </c:pt>
                <c:pt idx="21">
                  <c:v>228</c:v>
                </c:pt>
                <c:pt idx="22">
                  <c:v>256</c:v>
                </c:pt>
                <c:pt idx="23">
                  <c:v>274</c:v>
                </c:pt>
              </c:numCache>
            </c:numRef>
          </c:val>
          <c:smooth val="0"/>
        </c:ser>
        <c:ser>
          <c:idx val="1"/>
          <c:order val="1"/>
          <c:tx>
            <c:strRef>
              <c:f>Sheet1!$C$1</c:f>
              <c:strCache>
                <c:ptCount val="1"/>
                <c:pt idx="0">
                  <c:v>电信→华数(加速前)</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Sheet1!$C$2:$C$25</c:f>
              <c:numCache>
                <c:formatCode>0_ </c:formatCode>
                <c:ptCount val="24"/>
                <c:pt idx="0">
                  <c:v>350</c:v>
                </c:pt>
                <c:pt idx="1">
                  <c:v>357</c:v>
                </c:pt>
                <c:pt idx="2">
                  <c:v>364</c:v>
                </c:pt>
                <c:pt idx="3">
                  <c:v>368</c:v>
                </c:pt>
                <c:pt idx="4">
                  <c:v>371</c:v>
                </c:pt>
                <c:pt idx="5">
                  <c:v>378</c:v>
                </c:pt>
                <c:pt idx="6">
                  <c:v>380</c:v>
                </c:pt>
                <c:pt idx="7">
                  <c:v>368</c:v>
                </c:pt>
                <c:pt idx="8">
                  <c:v>322</c:v>
                </c:pt>
                <c:pt idx="9">
                  <c:v>319</c:v>
                </c:pt>
                <c:pt idx="10">
                  <c:v>312</c:v>
                </c:pt>
                <c:pt idx="11">
                  <c:v>333</c:v>
                </c:pt>
                <c:pt idx="12">
                  <c:v>354</c:v>
                </c:pt>
                <c:pt idx="13">
                  <c:v>343</c:v>
                </c:pt>
                <c:pt idx="14">
                  <c:v>333</c:v>
                </c:pt>
                <c:pt idx="15">
                  <c:v>322</c:v>
                </c:pt>
                <c:pt idx="16">
                  <c:v>312</c:v>
                </c:pt>
                <c:pt idx="17">
                  <c:v>347</c:v>
                </c:pt>
                <c:pt idx="18">
                  <c:v>343</c:v>
                </c:pt>
                <c:pt idx="19">
                  <c:v>312</c:v>
                </c:pt>
                <c:pt idx="20">
                  <c:v>301</c:v>
                </c:pt>
                <c:pt idx="21">
                  <c:v>280</c:v>
                </c:pt>
                <c:pt idx="22">
                  <c:v>298</c:v>
                </c:pt>
                <c:pt idx="23">
                  <c:v>319</c:v>
                </c:pt>
              </c:numCache>
            </c:numRef>
          </c:val>
          <c:smooth val="0"/>
        </c:ser>
        <c:dLbls>
          <c:showLegendKey val="0"/>
          <c:showVal val="0"/>
          <c:showCatName val="0"/>
          <c:showSerName val="0"/>
          <c:showPercent val="0"/>
          <c:showBubbleSize val="0"/>
        </c:dLbls>
        <c:marker val="1"/>
        <c:smooth val="0"/>
        <c:axId val="130103296"/>
        <c:axId val="127199488"/>
      </c:lineChart>
      <c:catAx>
        <c:axId val="130103296"/>
        <c:scaling>
          <c:orientation val="minMax"/>
        </c:scaling>
        <c:delete val="0"/>
        <c:axPos val="b"/>
        <c:numFmt formatCode="General" sourceLinked="0"/>
        <c:majorTickMark val="none"/>
        <c:minorTickMark val="none"/>
        <c:tickLblPos val="nextTo"/>
        <c:crossAx val="127199488"/>
        <c:crosses val="autoZero"/>
        <c:auto val="1"/>
        <c:lblAlgn val="ctr"/>
        <c:lblOffset val="100"/>
        <c:noMultiLvlLbl val="0"/>
      </c:catAx>
      <c:valAx>
        <c:axId val="127199488"/>
        <c:scaling>
          <c:orientation val="minMax"/>
          <c:max val="400"/>
          <c:min val="0"/>
        </c:scaling>
        <c:delete val="0"/>
        <c:axPos val="l"/>
        <c:majorGridlines/>
        <c:numFmt formatCode="#,##0.00_);[Red]\(#,##0.00\)" sourceLinked="0"/>
        <c:majorTickMark val="none"/>
        <c:minorTickMark val="none"/>
        <c:tickLblPos val="nextTo"/>
        <c:crossAx val="130103296"/>
        <c:crosses val="autoZero"/>
        <c:crossBetween val="between"/>
        <c:dispUnits>
          <c:builtInUnit val="thousands"/>
          <c:dispUnitsLbl>
            <c:layout>
              <c:manualLayout>
                <c:xMode val="edge"/>
                <c:yMode val="edge"/>
                <c:x val="9.9913894439130499E-2"/>
                <c:y val="4.9141934181304346E-4"/>
              </c:manualLayout>
            </c:layout>
            <c:tx>
              <c:rich>
                <a:bodyPr/>
                <a:lstStyle/>
                <a:p>
                  <a:pPr>
                    <a:defRPr/>
                  </a:pPr>
                  <a:r>
                    <a:rPr lang="en-US" altLang="zh-CN"/>
                    <a:t>MBps</a:t>
                  </a:r>
                  <a:endParaRPr lang="zh-CN" altLang="en-US"/>
                </a:p>
              </c:rich>
            </c:tx>
          </c:dispUnitsLbl>
        </c:dispUnits>
      </c:valAx>
    </c:plotArea>
    <c:legend>
      <c:legendPos val="b"/>
      <c:layout/>
      <c:overlay val="0"/>
    </c:legend>
    <c:plotVisOnly val="1"/>
    <c:dispBlanksAs val="zero"/>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a:pPr>
            <a:r>
              <a:rPr lang="zh-CN" altLang="en-US" sz="1050"/>
              <a:t>加速后下载速度</a:t>
            </a:r>
            <a:endParaRPr lang="en-US" altLang="zh-CN" sz="1050"/>
          </a:p>
        </c:rich>
      </c:tx>
      <c:layout/>
      <c:overlay val="0"/>
    </c:title>
    <c:autoTitleDeleted val="0"/>
    <c:plotArea>
      <c:layout/>
      <c:lineChart>
        <c:grouping val="standard"/>
        <c:varyColors val="0"/>
        <c:ser>
          <c:idx val="0"/>
          <c:order val="0"/>
          <c:tx>
            <c:strRef>
              <c:f>Sheet1!$B$1</c:f>
              <c:strCache>
                <c:ptCount val="1"/>
                <c:pt idx="0">
                  <c:v>电信→联通(加速后)</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Sheet1!$B$2:$B$25</c:f>
              <c:numCache>
                <c:formatCode>General</c:formatCode>
                <c:ptCount val="24"/>
                <c:pt idx="0">
                  <c:v>1001</c:v>
                </c:pt>
                <c:pt idx="1">
                  <c:v>1001</c:v>
                </c:pt>
                <c:pt idx="2">
                  <c:v>1001</c:v>
                </c:pt>
                <c:pt idx="3">
                  <c:v>995</c:v>
                </c:pt>
                <c:pt idx="4">
                  <c:v>1012</c:v>
                </c:pt>
                <c:pt idx="5">
                  <c:v>999</c:v>
                </c:pt>
                <c:pt idx="6">
                  <c:v>1000</c:v>
                </c:pt>
                <c:pt idx="7">
                  <c:v>1005</c:v>
                </c:pt>
                <c:pt idx="8">
                  <c:v>1004</c:v>
                </c:pt>
                <c:pt idx="9">
                  <c:v>1006</c:v>
                </c:pt>
                <c:pt idx="10">
                  <c:v>1001</c:v>
                </c:pt>
                <c:pt idx="11">
                  <c:v>998</c:v>
                </c:pt>
                <c:pt idx="12">
                  <c:v>997</c:v>
                </c:pt>
                <c:pt idx="13">
                  <c:v>989</c:v>
                </c:pt>
                <c:pt idx="14">
                  <c:v>992</c:v>
                </c:pt>
                <c:pt idx="15">
                  <c:v>994</c:v>
                </c:pt>
                <c:pt idx="16">
                  <c:v>997</c:v>
                </c:pt>
                <c:pt idx="17">
                  <c:v>996</c:v>
                </c:pt>
                <c:pt idx="18">
                  <c:v>1005</c:v>
                </c:pt>
                <c:pt idx="19">
                  <c:v>1007</c:v>
                </c:pt>
                <c:pt idx="20">
                  <c:v>1008</c:v>
                </c:pt>
                <c:pt idx="21">
                  <c:v>1009</c:v>
                </c:pt>
                <c:pt idx="22">
                  <c:v>1001</c:v>
                </c:pt>
                <c:pt idx="23">
                  <c:v>1000</c:v>
                </c:pt>
              </c:numCache>
            </c:numRef>
          </c:val>
          <c:smooth val="0"/>
        </c:ser>
        <c:ser>
          <c:idx val="1"/>
          <c:order val="1"/>
          <c:tx>
            <c:strRef>
              <c:f>Sheet1!$C$1</c:f>
              <c:strCache>
                <c:ptCount val="1"/>
                <c:pt idx="0">
                  <c:v>电信→华数(加速后)</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Sheet1!$C$2:$C$25</c:f>
              <c:numCache>
                <c:formatCode>General</c:formatCode>
                <c:ptCount val="24"/>
                <c:pt idx="0">
                  <c:v>994</c:v>
                </c:pt>
                <c:pt idx="1">
                  <c:v>997</c:v>
                </c:pt>
                <c:pt idx="2">
                  <c:v>996</c:v>
                </c:pt>
                <c:pt idx="3">
                  <c:v>1005</c:v>
                </c:pt>
                <c:pt idx="4">
                  <c:v>994</c:v>
                </c:pt>
                <c:pt idx="5">
                  <c:v>997</c:v>
                </c:pt>
                <c:pt idx="6">
                  <c:v>996</c:v>
                </c:pt>
                <c:pt idx="7">
                  <c:v>1005</c:v>
                </c:pt>
                <c:pt idx="8">
                  <c:v>995</c:v>
                </c:pt>
                <c:pt idx="9">
                  <c:v>992</c:v>
                </c:pt>
                <c:pt idx="10">
                  <c:v>999</c:v>
                </c:pt>
                <c:pt idx="11">
                  <c:v>1000</c:v>
                </c:pt>
                <c:pt idx="12">
                  <c:v>1005</c:v>
                </c:pt>
                <c:pt idx="13">
                  <c:v>1004</c:v>
                </c:pt>
                <c:pt idx="14">
                  <c:v>1006</c:v>
                </c:pt>
                <c:pt idx="15">
                  <c:v>1007</c:v>
                </c:pt>
                <c:pt idx="16">
                  <c:v>1008</c:v>
                </c:pt>
                <c:pt idx="17">
                  <c:v>1009</c:v>
                </c:pt>
                <c:pt idx="18">
                  <c:v>1007</c:v>
                </c:pt>
                <c:pt idx="19">
                  <c:v>1008</c:v>
                </c:pt>
                <c:pt idx="20">
                  <c:v>1009</c:v>
                </c:pt>
                <c:pt idx="21">
                  <c:v>1001</c:v>
                </c:pt>
                <c:pt idx="22">
                  <c:v>996</c:v>
                </c:pt>
                <c:pt idx="23">
                  <c:v>992</c:v>
                </c:pt>
              </c:numCache>
            </c:numRef>
          </c:val>
          <c:smooth val="0"/>
        </c:ser>
        <c:dLbls>
          <c:showLegendKey val="0"/>
          <c:showVal val="0"/>
          <c:showCatName val="0"/>
          <c:showSerName val="0"/>
          <c:showPercent val="0"/>
          <c:showBubbleSize val="0"/>
        </c:dLbls>
        <c:marker val="1"/>
        <c:smooth val="0"/>
        <c:axId val="130101760"/>
        <c:axId val="127198912"/>
      </c:lineChart>
      <c:catAx>
        <c:axId val="130101760"/>
        <c:scaling>
          <c:orientation val="minMax"/>
        </c:scaling>
        <c:delete val="0"/>
        <c:axPos val="b"/>
        <c:numFmt formatCode="General" sourceLinked="0"/>
        <c:majorTickMark val="none"/>
        <c:minorTickMark val="none"/>
        <c:tickLblPos val="nextTo"/>
        <c:crossAx val="127198912"/>
        <c:crosses val="autoZero"/>
        <c:auto val="1"/>
        <c:lblAlgn val="ctr"/>
        <c:lblOffset val="100"/>
        <c:noMultiLvlLbl val="0"/>
      </c:catAx>
      <c:valAx>
        <c:axId val="127198912"/>
        <c:scaling>
          <c:orientation val="minMax"/>
          <c:max val="1100"/>
          <c:min val="0"/>
        </c:scaling>
        <c:delete val="0"/>
        <c:axPos val="l"/>
        <c:majorGridlines/>
        <c:numFmt formatCode="#,##0.00_);[Red]\(#,##0.00\)" sourceLinked="0"/>
        <c:majorTickMark val="none"/>
        <c:minorTickMark val="none"/>
        <c:tickLblPos val="nextTo"/>
        <c:spPr>
          <a:ln w="9525">
            <a:noFill/>
          </a:ln>
        </c:spPr>
        <c:crossAx val="130101760"/>
        <c:crosses val="autoZero"/>
        <c:crossBetween val="between"/>
        <c:dispUnits>
          <c:builtInUnit val="thousands"/>
          <c:dispUnitsLbl>
            <c:layout>
              <c:manualLayout>
                <c:xMode val="edge"/>
                <c:yMode val="edge"/>
                <c:x val="0.10003405479143616"/>
                <c:y val="3.5311507114242302E-2"/>
              </c:manualLayout>
            </c:layout>
            <c:tx>
              <c:rich>
                <a:bodyPr/>
                <a:lstStyle/>
                <a:p>
                  <a:pPr>
                    <a:defRPr/>
                  </a:pPr>
                  <a:r>
                    <a:rPr lang="en-US" altLang="zh-CN"/>
                    <a:t>MBps</a:t>
                  </a:r>
                  <a:endParaRPr lang="zh-CN" altLang="en-US"/>
                </a:p>
              </c:rich>
            </c:tx>
          </c:dispUnitsLbl>
        </c:dispUnits>
      </c:valAx>
    </c:plotArea>
    <c:legend>
      <c:legendPos val="b"/>
      <c:layout/>
      <c:overlay val="0"/>
    </c:legend>
    <c:plotVisOnly val="1"/>
    <c:dispBlanksAs val="zero"/>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a:pPr>
            <a:r>
              <a:rPr lang="zh-CN" altLang="en-US" sz="1050"/>
              <a:t>加速前上传速度</a:t>
            </a:r>
            <a:endParaRPr lang="zh-CN" sz="1050"/>
          </a:p>
        </c:rich>
      </c:tx>
      <c:layout/>
      <c:overlay val="0"/>
    </c:title>
    <c:autoTitleDeleted val="0"/>
    <c:plotArea>
      <c:layout/>
      <c:lineChart>
        <c:grouping val="standard"/>
        <c:varyColors val="0"/>
        <c:ser>
          <c:idx val="0"/>
          <c:order val="0"/>
          <c:tx>
            <c:strRef>
              <c:f>Sheet1!$B$1</c:f>
              <c:strCache>
                <c:ptCount val="1"/>
                <c:pt idx="0">
                  <c:v>电信→联通(加速前)</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Sheet1!$B$2:$B$25</c:f>
              <c:numCache>
                <c:formatCode>General</c:formatCode>
                <c:ptCount val="24"/>
                <c:pt idx="0">
                  <c:v>250</c:v>
                </c:pt>
                <c:pt idx="1">
                  <c:v>255</c:v>
                </c:pt>
                <c:pt idx="2">
                  <c:v>260</c:v>
                </c:pt>
                <c:pt idx="3">
                  <c:v>263</c:v>
                </c:pt>
                <c:pt idx="4">
                  <c:v>265</c:v>
                </c:pt>
                <c:pt idx="5">
                  <c:v>270</c:v>
                </c:pt>
                <c:pt idx="6">
                  <c:v>280</c:v>
                </c:pt>
                <c:pt idx="7">
                  <c:v>263</c:v>
                </c:pt>
                <c:pt idx="8">
                  <c:v>230</c:v>
                </c:pt>
                <c:pt idx="9">
                  <c:v>228</c:v>
                </c:pt>
                <c:pt idx="10">
                  <c:v>223</c:v>
                </c:pt>
                <c:pt idx="11">
                  <c:v>238</c:v>
                </c:pt>
                <c:pt idx="12">
                  <c:v>253</c:v>
                </c:pt>
                <c:pt idx="13">
                  <c:v>245</c:v>
                </c:pt>
                <c:pt idx="14">
                  <c:v>238</c:v>
                </c:pt>
                <c:pt idx="15">
                  <c:v>230</c:v>
                </c:pt>
                <c:pt idx="16">
                  <c:v>223</c:v>
                </c:pt>
                <c:pt idx="17">
                  <c:v>248</c:v>
                </c:pt>
                <c:pt idx="18">
                  <c:v>245</c:v>
                </c:pt>
                <c:pt idx="19">
                  <c:v>223</c:v>
                </c:pt>
                <c:pt idx="20">
                  <c:v>215</c:v>
                </c:pt>
                <c:pt idx="21">
                  <c:v>200</c:v>
                </c:pt>
                <c:pt idx="22">
                  <c:v>213</c:v>
                </c:pt>
                <c:pt idx="23">
                  <c:v>228</c:v>
                </c:pt>
              </c:numCache>
            </c:numRef>
          </c:val>
          <c:smooth val="0"/>
        </c:ser>
        <c:ser>
          <c:idx val="1"/>
          <c:order val="1"/>
          <c:tx>
            <c:strRef>
              <c:f>Sheet1!$C$1</c:f>
              <c:strCache>
                <c:ptCount val="1"/>
                <c:pt idx="0">
                  <c:v>电信→华数(加速前)</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Sheet1!$C$2:$C$25</c:f>
              <c:numCache>
                <c:formatCode>General</c:formatCode>
                <c:ptCount val="24"/>
                <c:pt idx="0">
                  <c:v>288</c:v>
                </c:pt>
                <c:pt idx="1">
                  <c:v>294</c:v>
                </c:pt>
                <c:pt idx="2">
                  <c:v>300</c:v>
                </c:pt>
                <c:pt idx="3">
                  <c:v>300</c:v>
                </c:pt>
                <c:pt idx="4">
                  <c:v>300</c:v>
                </c:pt>
                <c:pt idx="5">
                  <c:v>312</c:v>
                </c:pt>
                <c:pt idx="6">
                  <c:v>324</c:v>
                </c:pt>
                <c:pt idx="7">
                  <c:v>300</c:v>
                </c:pt>
                <c:pt idx="8">
                  <c:v>264</c:v>
                </c:pt>
                <c:pt idx="9">
                  <c:v>264</c:v>
                </c:pt>
                <c:pt idx="10">
                  <c:v>258</c:v>
                </c:pt>
                <c:pt idx="11">
                  <c:v>276</c:v>
                </c:pt>
                <c:pt idx="12">
                  <c:v>288</c:v>
                </c:pt>
                <c:pt idx="13">
                  <c:v>282</c:v>
                </c:pt>
                <c:pt idx="14">
                  <c:v>276</c:v>
                </c:pt>
                <c:pt idx="15">
                  <c:v>264</c:v>
                </c:pt>
                <c:pt idx="16">
                  <c:v>252</c:v>
                </c:pt>
                <c:pt idx="17">
                  <c:v>288</c:v>
                </c:pt>
                <c:pt idx="18">
                  <c:v>282</c:v>
                </c:pt>
                <c:pt idx="19">
                  <c:v>252</c:v>
                </c:pt>
                <c:pt idx="20">
                  <c:v>252</c:v>
                </c:pt>
                <c:pt idx="21">
                  <c:v>234</c:v>
                </c:pt>
                <c:pt idx="22">
                  <c:v>240</c:v>
                </c:pt>
                <c:pt idx="23">
                  <c:v>264</c:v>
                </c:pt>
              </c:numCache>
            </c:numRef>
          </c:val>
          <c:smooth val="0"/>
        </c:ser>
        <c:dLbls>
          <c:showLegendKey val="0"/>
          <c:showVal val="0"/>
          <c:showCatName val="0"/>
          <c:showSerName val="0"/>
          <c:showPercent val="0"/>
          <c:showBubbleSize val="0"/>
        </c:dLbls>
        <c:marker val="1"/>
        <c:smooth val="0"/>
        <c:axId val="115070464"/>
        <c:axId val="127202944"/>
      </c:lineChart>
      <c:catAx>
        <c:axId val="115070464"/>
        <c:scaling>
          <c:orientation val="minMax"/>
        </c:scaling>
        <c:delete val="0"/>
        <c:axPos val="b"/>
        <c:numFmt formatCode="General" sourceLinked="0"/>
        <c:majorTickMark val="none"/>
        <c:minorTickMark val="none"/>
        <c:tickLblPos val="nextTo"/>
        <c:crossAx val="127202944"/>
        <c:crosses val="autoZero"/>
        <c:auto val="1"/>
        <c:lblAlgn val="ctr"/>
        <c:lblOffset val="100"/>
        <c:noMultiLvlLbl val="0"/>
      </c:catAx>
      <c:valAx>
        <c:axId val="127202944"/>
        <c:scaling>
          <c:orientation val="minMax"/>
          <c:max val="400"/>
          <c:min val="0"/>
        </c:scaling>
        <c:delete val="0"/>
        <c:axPos val="l"/>
        <c:majorGridlines/>
        <c:numFmt formatCode="#,##0.00_);[Red]\(#,##0.00\)" sourceLinked="0"/>
        <c:majorTickMark val="none"/>
        <c:minorTickMark val="none"/>
        <c:tickLblPos val="nextTo"/>
        <c:crossAx val="115070464"/>
        <c:crosses val="autoZero"/>
        <c:crossBetween val="between"/>
        <c:dispUnits>
          <c:builtInUnit val="thousands"/>
          <c:dispUnitsLbl>
            <c:layout>
              <c:manualLayout>
                <c:xMode val="edge"/>
                <c:yMode val="edge"/>
                <c:x val="9.9913894439130499E-2"/>
                <c:y val="4.9141934181304346E-4"/>
              </c:manualLayout>
            </c:layout>
            <c:tx>
              <c:rich>
                <a:bodyPr/>
                <a:lstStyle/>
                <a:p>
                  <a:pPr>
                    <a:defRPr/>
                  </a:pPr>
                  <a:r>
                    <a:rPr lang="en-US" altLang="zh-CN"/>
                    <a:t>MBps</a:t>
                  </a:r>
                  <a:endParaRPr lang="zh-CN" altLang="en-US"/>
                </a:p>
              </c:rich>
            </c:tx>
          </c:dispUnitsLbl>
        </c:dispUnits>
      </c:valAx>
    </c:plotArea>
    <c:legend>
      <c:legendPos val="b"/>
      <c:layout/>
      <c:overlay val="0"/>
    </c:legend>
    <c:plotVisOnly val="1"/>
    <c:dispBlanksAs val="zero"/>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a:pPr>
            <a:r>
              <a:rPr lang="zh-CN" altLang="en-US" sz="1050"/>
              <a:t>加速后上传速度</a:t>
            </a:r>
            <a:endParaRPr lang="en-US" altLang="zh-CN" sz="1050"/>
          </a:p>
        </c:rich>
      </c:tx>
      <c:layout/>
      <c:overlay val="0"/>
    </c:title>
    <c:autoTitleDeleted val="0"/>
    <c:plotArea>
      <c:layout/>
      <c:lineChart>
        <c:grouping val="standard"/>
        <c:varyColors val="0"/>
        <c:ser>
          <c:idx val="0"/>
          <c:order val="0"/>
          <c:tx>
            <c:strRef>
              <c:f>Sheet1!$B$1</c:f>
              <c:strCache>
                <c:ptCount val="1"/>
                <c:pt idx="0">
                  <c:v>电信→联通(加速后)</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Sheet1!$B$2:$B$25</c:f>
              <c:numCache>
                <c:formatCode>General</c:formatCode>
                <c:ptCount val="24"/>
                <c:pt idx="0">
                  <c:v>1602</c:v>
                </c:pt>
                <c:pt idx="1">
                  <c:v>1602</c:v>
                </c:pt>
                <c:pt idx="2">
                  <c:v>1602</c:v>
                </c:pt>
                <c:pt idx="3">
                  <c:v>1592</c:v>
                </c:pt>
                <c:pt idx="4">
                  <c:v>1618</c:v>
                </c:pt>
                <c:pt idx="5">
                  <c:v>1598</c:v>
                </c:pt>
                <c:pt idx="6">
                  <c:v>1600</c:v>
                </c:pt>
                <c:pt idx="7">
                  <c:v>1608</c:v>
                </c:pt>
                <c:pt idx="8">
                  <c:v>1606</c:v>
                </c:pt>
                <c:pt idx="9">
                  <c:v>1610</c:v>
                </c:pt>
                <c:pt idx="10">
                  <c:v>1602</c:v>
                </c:pt>
                <c:pt idx="11">
                  <c:v>1597</c:v>
                </c:pt>
                <c:pt idx="12">
                  <c:v>1595</c:v>
                </c:pt>
                <c:pt idx="13">
                  <c:v>1582</c:v>
                </c:pt>
                <c:pt idx="14">
                  <c:v>1587</c:v>
                </c:pt>
                <c:pt idx="15">
                  <c:v>1590</c:v>
                </c:pt>
                <c:pt idx="16">
                  <c:v>1595</c:v>
                </c:pt>
                <c:pt idx="17">
                  <c:v>1594</c:v>
                </c:pt>
                <c:pt idx="18">
                  <c:v>1608</c:v>
                </c:pt>
                <c:pt idx="19">
                  <c:v>1611</c:v>
                </c:pt>
                <c:pt idx="20">
                  <c:v>1613</c:v>
                </c:pt>
                <c:pt idx="21">
                  <c:v>1614</c:v>
                </c:pt>
                <c:pt idx="22">
                  <c:v>1602</c:v>
                </c:pt>
                <c:pt idx="23">
                  <c:v>1600</c:v>
                </c:pt>
              </c:numCache>
            </c:numRef>
          </c:val>
          <c:smooth val="0"/>
        </c:ser>
        <c:ser>
          <c:idx val="1"/>
          <c:order val="1"/>
          <c:tx>
            <c:strRef>
              <c:f>Sheet1!$C$1</c:f>
              <c:strCache>
                <c:ptCount val="1"/>
                <c:pt idx="0">
                  <c:v>电信→华数(加速后)</c:v>
                </c:pt>
              </c:strCache>
            </c:strRef>
          </c:tx>
          <c:marker>
            <c:symbol val="none"/>
          </c:marker>
          <c:cat>
            <c:strRef>
              <c:f>Sheet1!$A$2:$A$25</c:f>
              <c:strCache>
                <c:ptCount val="24"/>
                <c:pt idx="0">
                  <c:v>0点</c:v>
                </c:pt>
                <c:pt idx="1">
                  <c:v>1点</c:v>
                </c:pt>
                <c:pt idx="2">
                  <c:v>2点</c:v>
                </c:pt>
                <c:pt idx="3">
                  <c:v>3点</c:v>
                </c:pt>
                <c:pt idx="4">
                  <c:v>4点</c:v>
                </c:pt>
                <c:pt idx="5">
                  <c:v>5点</c:v>
                </c:pt>
                <c:pt idx="6">
                  <c:v>6点</c:v>
                </c:pt>
                <c:pt idx="7">
                  <c:v>7点</c:v>
                </c:pt>
                <c:pt idx="8">
                  <c:v>8点</c:v>
                </c:pt>
                <c:pt idx="9">
                  <c:v>9点</c:v>
                </c:pt>
                <c:pt idx="10">
                  <c:v>10点</c:v>
                </c:pt>
                <c:pt idx="11">
                  <c:v>11点</c:v>
                </c:pt>
                <c:pt idx="12">
                  <c:v>12点</c:v>
                </c:pt>
                <c:pt idx="13">
                  <c:v>13点</c:v>
                </c:pt>
                <c:pt idx="14">
                  <c:v>14点</c:v>
                </c:pt>
                <c:pt idx="15">
                  <c:v>15点</c:v>
                </c:pt>
                <c:pt idx="16">
                  <c:v>16点</c:v>
                </c:pt>
                <c:pt idx="17">
                  <c:v>17点</c:v>
                </c:pt>
                <c:pt idx="18">
                  <c:v>18点</c:v>
                </c:pt>
                <c:pt idx="19">
                  <c:v>19点</c:v>
                </c:pt>
                <c:pt idx="20">
                  <c:v>20点</c:v>
                </c:pt>
                <c:pt idx="21">
                  <c:v>21点</c:v>
                </c:pt>
                <c:pt idx="22">
                  <c:v>22点</c:v>
                </c:pt>
                <c:pt idx="23">
                  <c:v>23点</c:v>
                </c:pt>
              </c:strCache>
            </c:strRef>
          </c:cat>
          <c:val>
            <c:numRef>
              <c:f>Sheet1!$C$2:$C$25</c:f>
              <c:numCache>
                <c:formatCode>General</c:formatCode>
                <c:ptCount val="24"/>
                <c:pt idx="0">
                  <c:v>1401</c:v>
                </c:pt>
                <c:pt idx="1">
                  <c:v>1401</c:v>
                </c:pt>
                <c:pt idx="2">
                  <c:v>1401</c:v>
                </c:pt>
                <c:pt idx="3">
                  <c:v>1393</c:v>
                </c:pt>
                <c:pt idx="4">
                  <c:v>1415</c:v>
                </c:pt>
                <c:pt idx="5">
                  <c:v>1399</c:v>
                </c:pt>
                <c:pt idx="6">
                  <c:v>1400</c:v>
                </c:pt>
                <c:pt idx="7">
                  <c:v>1407</c:v>
                </c:pt>
                <c:pt idx="8">
                  <c:v>1406</c:v>
                </c:pt>
                <c:pt idx="9">
                  <c:v>1408</c:v>
                </c:pt>
                <c:pt idx="10">
                  <c:v>1401</c:v>
                </c:pt>
                <c:pt idx="11">
                  <c:v>1397</c:v>
                </c:pt>
                <c:pt idx="12">
                  <c:v>1396</c:v>
                </c:pt>
                <c:pt idx="13">
                  <c:v>1385</c:v>
                </c:pt>
                <c:pt idx="14">
                  <c:v>1389</c:v>
                </c:pt>
                <c:pt idx="15">
                  <c:v>1392</c:v>
                </c:pt>
                <c:pt idx="16">
                  <c:v>1396</c:v>
                </c:pt>
                <c:pt idx="17">
                  <c:v>1394</c:v>
                </c:pt>
                <c:pt idx="18">
                  <c:v>1407</c:v>
                </c:pt>
                <c:pt idx="19">
                  <c:v>1410</c:v>
                </c:pt>
                <c:pt idx="20">
                  <c:v>1411</c:v>
                </c:pt>
                <c:pt idx="21">
                  <c:v>1413</c:v>
                </c:pt>
                <c:pt idx="22">
                  <c:v>1401</c:v>
                </c:pt>
                <c:pt idx="23">
                  <c:v>1400</c:v>
                </c:pt>
              </c:numCache>
            </c:numRef>
          </c:val>
          <c:smooth val="0"/>
        </c:ser>
        <c:dLbls>
          <c:showLegendKey val="0"/>
          <c:showVal val="0"/>
          <c:showCatName val="0"/>
          <c:showSerName val="0"/>
          <c:showPercent val="0"/>
          <c:showBubbleSize val="0"/>
        </c:dLbls>
        <c:marker val="1"/>
        <c:smooth val="0"/>
        <c:axId val="115070976"/>
        <c:axId val="127204672"/>
      </c:lineChart>
      <c:catAx>
        <c:axId val="115070976"/>
        <c:scaling>
          <c:orientation val="minMax"/>
        </c:scaling>
        <c:delete val="0"/>
        <c:axPos val="b"/>
        <c:numFmt formatCode="General" sourceLinked="0"/>
        <c:majorTickMark val="none"/>
        <c:minorTickMark val="none"/>
        <c:tickLblPos val="nextTo"/>
        <c:crossAx val="127204672"/>
        <c:crosses val="autoZero"/>
        <c:auto val="1"/>
        <c:lblAlgn val="ctr"/>
        <c:lblOffset val="100"/>
        <c:noMultiLvlLbl val="0"/>
      </c:catAx>
      <c:valAx>
        <c:axId val="127204672"/>
        <c:scaling>
          <c:orientation val="minMax"/>
          <c:max val="1800"/>
          <c:min val="0"/>
        </c:scaling>
        <c:delete val="0"/>
        <c:axPos val="l"/>
        <c:majorGridlines/>
        <c:numFmt formatCode="#,##0.00_);[Red]\(#,##0.00\)" sourceLinked="0"/>
        <c:majorTickMark val="none"/>
        <c:minorTickMark val="none"/>
        <c:tickLblPos val="nextTo"/>
        <c:spPr>
          <a:ln w="9525">
            <a:noFill/>
          </a:ln>
        </c:spPr>
        <c:crossAx val="115070976"/>
        <c:crosses val="autoZero"/>
        <c:crossBetween val="between"/>
        <c:dispUnits>
          <c:builtInUnit val="thousands"/>
          <c:dispUnitsLbl>
            <c:layout>
              <c:manualLayout>
                <c:xMode val="edge"/>
                <c:yMode val="edge"/>
                <c:x val="0.10003405479143616"/>
                <c:y val="3.5311507114242302E-2"/>
              </c:manualLayout>
            </c:layout>
            <c:tx>
              <c:rich>
                <a:bodyPr/>
                <a:lstStyle/>
                <a:p>
                  <a:pPr>
                    <a:defRPr/>
                  </a:pPr>
                  <a:r>
                    <a:rPr lang="en-US" altLang="zh-CN"/>
                    <a:t>MBps</a:t>
                  </a:r>
                  <a:endParaRPr lang="zh-CN" altLang="en-US"/>
                </a:p>
              </c:rich>
            </c:tx>
          </c:dispUnitsLbl>
        </c:dispUnits>
      </c:valAx>
    </c:plotArea>
    <c:legend>
      <c:legendPos val="b"/>
      <c:layout/>
      <c:overlay val="0"/>
    </c:legend>
    <c:plotVisOnly val="1"/>
    <c:dispBlanksAs val="zero"/>
    <c:showDLblsOverMax val="0"/>
  </c:chart>
  <c:externalData r:id="rId1">
    <c:autoUpdate val="0"/>
  </c:externalData>
  <c:userShapes r:id="rId2"/>
</c:chartSpace>
</file>

<file path=ppt/comments/comment1.xml><?xml version="1.0" encoding="utf-8"?>
<p:cmLst xmlns:a="http://schemas.openxmlformats.org/drawingml/2006/main" xmlns:r="http://schemas.openxmlformats.org/officeDocument/2006/relationships" xmlns:p="http://schemas.openxmlformats.org/presentationml/2006/main">
  <p:cm authorId="3" dt="2014-10-21T15:38:01.823" idx="30">
    <p:pos x="10" y="16"/>
    <p:text>图，体现1、多运营商 2、网络的不稳定性 3.数据安全</p:text>
    <p:extLst mod="1">
      <p:ext uri="{C676402C-5697-4E1C-873F-D02D1690AC5C}">
        <p15:threadingInfo xmlns:p15="http://schemas.microsoft.com/office/powerpoint/2012/main" timeZoneBias="-480"/>
      </p:ext>
    </p:extLst>
  </p:cm>
  <p:cm authorId="3" dt="2014-10-21T15:41:02.405" idx="31">
    <p:pos x="153" y="146"/>
    <p:text>表，表现现有的解决跨网瓶颈和传输稳定性的常用方案对比。包含BGP，专线，CDN。。。比较成本（那个贵，业务限制，安全问题。。。）</p:text>
    <p:extLst mod="1">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4-10-21T16:42:22.032" idx="35">
    <p:pos x="10" y="10"/>
    <p:text>？</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4-10-21T15:38:01.823" idx="42">
    <p:pos x="10" y="16"/>
    <p:text>图，体现1、多运营商 2、网络的不稳定性 3.数据安全</p:text>
    <p:extLst>
      <p:ext uri="{C676402C-5697-4E1C-873F-D02D1690AC5C}">
        <p15:threadingInfo xmlns:p15="http://schemas.microsoft.com/office/powerpoint/2012/main" timeZoneBias="-480"/>
      </p:ext>
    </p:extLst>
  </p:cm>
  <p:cm authorId="3" dt="2014-10-21T15:41:02.405" idx="43">
    <p:pos x="153" y="146"/>
    <p:text>表，表现现有的解决跨网瓶颈和传输稳定性的常用方案对比。包含BGP，专线，CDN。。。比较成本（那个贵，业务限制，安全问题。。。）</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4-10-21T15:38:01.823" idx="44">
    <p:pos x="10" y="16"/>
    <p:text>图，体现1、多运营商 2、网络的不稳定性 3.数据安全</p:text>
    <p:extLst>
      <p:ext uri="{C676402C-5697-4E1C-873F-D02D1690AC5C}">
        <p15:threadingInfo xmlns:p15="http://schemas.microsoft.com/office/powerpoint/2012/main" timeZoneBias="-480"/>
      </p:ext>
    </p:extLst>
  </p:cm>
  <p:cm authorId="3" dt="2014-10-21T15:41:02.405" idx="45">
    <p:pos x="153" y="146"/>
    <p:text>表，表现现有的解决跨网瓶颈和传输稳定性的常用方案对比。包含BGP，专线，CDN。。。比较成本（那个贵，业务限制，安全问题。。。）</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4-10-21T15:38:01.823" idx="46">
    <p:pos x="10" y="16"/>
    <p:text>图，体现1、多运营商 2、网络的不稳定性 3.数据安全</p:text>
    <p:extLst>
      <p:ext uri="{C676402C-5697-4E1C-873F-D02D1690AC5C}">
        <p15:threadingInfo xmlns:p15="http://schemas.microsoft.com/office/powerpoint/2012/main" timeZoneBias="-480"/>
      </p:ext>
    </p:extLst>
  </p:cm>
  <p:cm authorId="3" dt="2014-10-21T15:41:02.405" idx="47">
    <p:pos x="153" y="146"/>
    <p:text>表，表现现有的解决跨网瓶颈和传输稳定性的常用方案对比。包含BGP，专线，CDN。。。比较成本（那个贵，业务限制，安全问题。。。）</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4-10-21T17:18:54.535" idx="36">
    <p:pos x="10" y="10"/>
    <p:text>5.6合并</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4-10-21T15:37:11.033" idx="29">
    <p:pos x="10" y="10"/>
    <p:text>1.快线的定义2、快线的价值</p:text>
    <p:extLst>
      <p:ext uri="{C676402C-5697-4E1C-873F-D02D1690AC5C}">
        <p15:threadingInfo xmlns:p15="http://schemas.microsoft.com/office/powerpoint/2012/main" timeZoneBias="-480"/>
      </p:ext>
    </p:extLst>
  </p:cm>
  <p:cm authorId="3" dt="2014-10-21T15:43:38.699" idx="32">
    <p:pos x="10" y="146"/>
    <p:text>参考上次那个ppt里的定义，核心是我们提供了一个高速、稳定、安全、底成本的智能数据传输网络</p:text>
    <p:extLst>
      <p:ext uri="{C676402C-5697-4E1C-873F-D02D1690AC5C}">
        <p15:threadingInfo xmlns:p15="http://schemas.microsoft.com/office/powerpoint/2012/main" timeZoneBias="-480">
          <p15:parentCm authorId="3" idx="2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4-10-21T15:37:11.033" idx="48">
    <p:pos x="10" y="10"/>
    <p:text>1.快线的定义2、快线的价值</p:text>
    <p:extLst>
      <p:ext uri="{C676402C-5697-4E1C-873F-D02D1690AC5C}">
        <p15:threadingInfo xmlns:p15="http://schemas.microsoft.com/office/powerpoint/2012/main" timeZoneBias="-480"/>
      </p:ext>
    </p:extLst>
  </p:cm>
  <p:cm authorId="3" dt="2014-10-21T15:43:38.699" idx="49">
    <p:pos x="10" y="146"/>
    <p:text>参考上次那个ppt里的定义，核心是我们提供了一个高速、稳定、安全、底成本的智能数据传输网络</p:text>
    <p:extLst>
      <p:ext uri="{C676402C-5697-4E1C-873F-D02D1690AC5C}">
        <p15:threadingInfo xmlns:p15="http://schemas.microsoft.com/office/powerpoint/2012/main" timeZoneBias="-480">
          <p15:parentCm authorId="3" idx="29"/>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4-10-21T15:53:58.435" idx="33">
    <p:pos x="2524" y="2432"/>
    <p:text>与CDN比还有对上传业务的支持保障；BGP，专线一起比，价格更优，可以给一个百分比</p:text>
    <p:extLst>
      <p:ext uri="{C676402C-5697-4E1C-873F-D02D1690AC5C}">
        <p15:threadingInfo xmlns:p15="http://schemas.microsoft.com/office/powerpoint/2012/main" timeZoneBias="-480"/>
      </p:ext>
    </p:extLst>
  </p:cm>
  <p:cm authorId="3" dt="2014-10-21T18:00:01.624" idx="37">
    <p:pos x="10" y="16"/>
    <p:text>按服务产品</p:text>
    <p:extLst mod="1">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4-10-21T15:53:58.435" idx="38">
    <p:pos x="2524" y="2432"/>
    <p:text>与CDN比还有对上传业务的支持保障；BGP，专线一起比，价格更优，可以给一个百分比</p:text>
    <p:extLst>
      <p:ext uri="{C676402C-5697-4E1C-873F-D02D1690AC5C}">
        <p15:threadingInfo xmlns:p15="http://schemas.microsoft.com/office/powerpoint/2012/main" timeZoneBias="-480"/>
      </p:ext>
    </p:extLst>
  </p:cm>
  <p:cm authorId="3" dt="2014-10-21T18:00:01.624" idx="39">
    <p:pos x="10" y="10"/>
    <p:text>按服务产品</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3E6-0BA5-401A-88E9-620E19476AFD}" type="doc">
      <dgm:prSet loTypeId="urn:microsoft.com/office/officeart/2005/8/layout/default" loCatId="list" qsTypeId="urn:microsoft.com/office/officeart/2005/8/quickstyle/3d2" qsCatId="3D" csTypeId="urn:microsoft.com/office/officeart/2005/8/colors/accent2_2" csCatId="accent2" phldr="1"/>
      <dgm:spPr/>
      <dgm:t>
        <a:bodyPr/>
        <a:lstStyle/>
        <a:p>
          <a:endParaRPr lang="zh-CN" altLang="en-US"/>
        </a:p>
      </dgm:t>
    </dgm:pt>
    <dgm:pt modelId="{D92ADF2D-82FA-401F-9B05-F23C9CB63F31}">
      <dgm:prSet phldrT="[文本]">
        <dgm:style>
          <a:lnRef idx="0">
            <a:schemeClr val="accent4"/>
          </a:lnRef>
          <a:fillRef idx="3">
            <a:schemeClr val="accent4"/>
          </a:fillRef>
          <a:effectRef idx="3">
            <a:schemeClr val="accent4"/>
          </a:effectRef>
          <a:fontRef idx="minor">
            <a:schemeClr val="lt1"/>
          </a:fontRef>
        </dgm:style>
      </dgm:prSet>
      <dgm:spPr/>
      <dgm:t>
        <a:bodyPr/>
        <a:lstStyle/>
        <a:p>
          <a:r>
            <a:rPr lang="zh-CN" altLang="en-US" b="0" i="0" dirty="0" smtClean="0"/>
            <a:t>公网数据服务面临的问题</a:t>
          </a:r>
          <a:endParaRPr lang="zh-CN" altLang="en-US" dirty="0">
            <a:latin typeface="Times New Roman" pitchFamily="18" charset="0"/>
            <a:ea typeface="华文细黑" pitchFamily="2" charset="-122"/>
            <a:cs typeface="Times New Roman" pitchFamily="18" charset="0"/>
          </a:endParaRPr>
        </a:p>
      </dgm:t>
    </dgm:pt>
    <dgm:pt modelId="{8CEEFC43-47FE-4FD3-B3AA-F5F90CE99968}" type="parTrans" cxnId="{386D594C-D9D5-46E3-AB82-16098F586999}">
      <dgm:prSet/>
      <dgm:spPr/>
      <dgm:t>
        <a:bodyPr/>
        <a:lstStyle/>
        <a:p>
          <a:endParaRPr lang="zh-CN" altLang="en-US"/>
        </a:p>
      </dgm:t>
    </dgm:pt>
    <dgm:pt modelId="{A4F71419-EEE2-4162-810C-16EC04A2257A}" type="sibTrans" cxnId="{386D594C-D9D5-46E3-AB82-16098F586999}">
      <dgm:prSet/>
      <dgm:spPr/>
      <dgm:t>
        <a:bodyPr/>
        <a:lstStyle/>
        <a:p>
          <a:endParaRPr lang="zh-CN" altLang="en-US"/>
        </a:p>
      </dgm:t>
    </dgm:pt>
    <dgm:pt modelId="{98EF16AA-4931-4ED6-9FD4-15DDA9808E43}">
      <dgm:prSet/>
      <dgm:spPr/>
      <dgm:t>
        <a:bodyPr/>
        <a:lstStyle/>
        <a:p>
          <a:r>
            <a:rPr lang="zh-CN" altLang="en-US" b="0" i="0" dirty="0" smtClean="0"/>
            <a:t>快线能帮你解决什么问题</a:t>
          </a:r>
          <a:endParaRPr lang="zh-CN" altLang="en-US" b="0" i="0" dirty="0"/>
        </a:p>
      </dgm:t>
    </dgm:pt>
    <dgm:pt modelId="{D32C7189-ED14-4468-96AC-0C095AF919AB}" type="parTrans" cxnId="{58F852B1-7CDC-453D-B9A2-794441F1D3EC}">
      <dgm:prSet/>
      <dgm:spPr/>
      <dgm:t>
        <a:bodyPr/>
        <a:lstStyle/>
        <a:p>
          <a:endParaRPr lang="zh-CN" altLang="en-US"/>
        </a:p>
      </dgm:t>
    </dgm:pt>
    <dgm:pt modelId="{A423BADC-7747-450B-ADF7-F8CF4E19DD23}" type="sibTrans" cxnId="{58F852B1-7CDC-453D-B9A2-794441F1D3EC}">
      <dgm:prSet/>
      <dgm:spPr/>
      <dgm:t>
        <a:bodyPr/>
        <a:lstStyle/>
        <a:p>
          <a:endParaRPr lang="zh-CN" altLang="en-US"/>
        </a:p>
      </dgm:t>
    </dgm:pt>
    <dgm:pt modelId="{17200E42-DA37-4A35-B84B-F516A658929F}">
      <dgm:prSet/>
      <dgm:spPr/>
      <dgm:t>
        <a:bodyPr/>
        <a:lstStyle/>
        <a:p>
          <a:r>
            <a:rPr lang="zh-CN" altLang="en-US" b="0" i="0" dirty="0" smtClean="0"/>
            <a:t>应用场景</a:t>
          </a:r>
          <a:endParaRPr lang="zh-CN" altLang="en-US" b="0" i="0" dirty="0"/>
        </a:p>
      </dgm:t>
    </dgm:pt>
    <dgm:pt modelId="{7CFDD7DC-3A42-4245-B51C-C32F87EAB021}" type="parTrans" cxnId="{7A021BF0-6D16-4029-8485-4F49FC595FBA}">
      <dgm:prSet/>
      <dgm:spPr/>
      <dgm:t>
        <a:bodyPr/>
        <a:lstStyle/>
        <a:p>
          <a:endParaRPr lang="zh-CN" altLang="en-US"/>
        </a:p>
      </dgm:t>
    </dgm:pt>
    <dgm:pt modelId="{D44D9B52-6240-4113-BE7E-F81A9D4AE091}" type="sibTrans" cxnId="{7A021BF0-6D16-4029-8485-4F49FC595FBA}">
      <dgm:prSet/>
      <dgm:spPr/>
      <dgm:t>
        <a:bodyPr/>
        <a:lstStyle/>
        <a:p>
          <a:endParaRPr lang="zh-CN" altLang="en-US"/>
        </a:p>
      </dgm:t>
    </dgm:pt>
    <dgm:pt modelId="{6A8848DA-C77A-42E0-B638-CF1FF23D0BD3}">
      <dgm:prSet/>
      <dgm:spPr/>
      <dgm:t>
        <a:bodyPr/>
        <a:lstStyle/>
        <a:p>
          <a:r>
            <a:rPr lang="zh-CN" altLang="en-US" b="0" i="0" dirty="0" smtClean="0"/>
            <a:t>快线产品的基本工作原理</a:t>
          </a:r>
          <a:endParaRPr lang="en-US" altLang="zh-CN" b="0" i="0" dirty="0"/>
        </a:p>
      </dgm:t>
    </dgm:pt>
    <dgm:pt modelId="{8696B679-774F-479C-842E-00FA9B3740F5}" type="parTrans" cxnId="{67EACD6D-0234-4A10-A6CC-C0CAD8B46F1A}">
      <dgm:prSet/>
      <dgm:spPr/>
      <dgm:t>
        <a:bodyPr/>
        <a:lstStyle/>
        <a:p>
          <a:endParaRPr lang="zh-CN" altLang="en-US"/>
        </a:p>
      </dgm:t>
    </dgm:pt>
    <dgm:pt modelId="{096F0678-2713-4FAA-BDA6-AD073DF34C4F}" type="sibTrans" cxnId="{67EACD6D-0234-4A10-A6CC-C0CAD8B46F1A}">
      <dgm:prSet/>
      <dgm:spPr/>
      <dgm:t>
        <a:bodyPr/>
        <a:lstStyle/>
        <a:p>
          <a:endParaRPr lang="zh-CN" altLang="en-US"/>
        </a:p>
      </dgm:t>
    </dgm:pt>
    <dgm:pt modelId="{1ADBF3EA-BDBC-45CF-8D32-6A054959229E}">
      <dgm:prSet/>
      <dgm:spPr/>
      <dgm:t>
        <a:bodyPr/>
        <a:lstStyle/>
        <a:p>
          <a:r>
            <a:rPr lang="zh-CN" altLang="en-US" b="0" i="0" dirty="0" smtClean="0"/>
            <a:t>产品价值与优势</a:t>
          </a:r>
          <a:endParaRPr lang="zh-CN" altLang="en-US" b="0" i="0" dirty="0"/>
        </a:p>
      </dgm:t>
    </dgm:pt>
    <dgm:pt modelId="{40B70A00-0E19-4624-A7EC-04914727ADCA}" type="parTrans" cxnId="{ED890409-F736-47F6-9D2E-3D6F5905226E}">
      <dgm:prSet/>
      <dgm:spPr/>
      <dgm:t>
        <a:bodyPr/>
        <a:lstStyle/>
        <a:p>
          <a:endParaRPr lang="zh-CN" altLang="en-US"/>
        </a:p>
      </dgm:t>
    </dgm:pt>
    <dgm:pt modelId="{DED8FB08-CCC1-42D7-A227-5D3E4054839A}" type="sibTrans" cxnId="{ED890409-F736-47F6-9D2E-3D6F5905226E}">
      <dgm:prSet/>
      <dgm:spPr/>
      <dgm:t>
        <a:bodyPr/>
        <a:lstStyle/>
        <a:p>
          <a:endParaRPr lang="zh-CN" altLang="en-US"/>
        </a:p>
      </dgm:t>
    </dgm:pt>
    <dgm:pt modelId="{F0C9DF7C-D01D-4F34-BA2A-41B74EF1A53D}">
      <dgm:prSet/>
      <dgm:spPr/>
      <dgm:t>
        <a:bodyPr/>
        <a:lstStyle/>
        <a:p>
          <a:r>
            <a:rPr lang="zh-CN" altLang="en-US" b="0" i="0" dirty="0" smtClean="0"/>
            <a:t>常用的部署方案</a:t>
          </a:r>
          <a:endParaRPr lang="zh-CN" altLang="en-US" b="0" i="0" dirty="0"/>
        </a:p>
      </dgm:t>
    </dgm:pt>
    <dgm:pt modelId="{4BC5678D-0F30-4283-BEB8-824D525E4766}" type="parTrans" cxnId="{9854F407-BE33-4EA0-990E-1FC808029A1A}">
      <dgm:prSet/>
      <dgm:spPr/>
      <dgm:t>
        <a:bodyPr/>
        <a:lstStyle/>
        <a:p>
          <a:endParaRPr lang="zh-CN" altLang="en-US"/>
        </a:p>
      </dgm:t>
    </dgm:pt>
    <dgm:pt modelId="{5C765612-587E-44AD-8A38-129A960D4F09}" type="sibTrans" cxnId="{9854F407-BE33-4EA0-990E-1FC808029A1A}">
      <dgm:prSet/>
      <dgm:spPr/>
      <dgm:t>
        <a:bodyPr/>
        <a:lstStyle/>
        <a:p>
          <a:endParaRPr lang="zh-CN" altLang="en-US"/>
        </a:p>
      </dgm:t>
    </dgm:pt>
    <dgm:pt modelId="{FBF29596-9FA6-44DF-A368-799252414844}">
      <dgm:prSet/>
      <dgm:spPr/>
      <dgm:t>
        <a:bodyPr/>
        <a:lstStyle/>
        <a:p>
          <a:r>
            <a:rPr lang="zh-CN" altLang="en-US" b="0" i="0" dirty="0" smtClean="0"/>
            <a:t>设备基本功能</a:t>
          </a:r>
          <a:r>
            <a:rPr lang="en-US" altLang="zh-CN" b="0" i="0" dirty="0" smtClean="0"/>
            <a:t>/</a:t>
          </a:r>
          <a:r>
            <a:rPr lang="zh-CN" altLang="en-US" b="0" i="0" dirty="0" smtClean="0"/>
            <a:t>指标</a:t>
          </a:r>
          <a:r>
            <a:rPr lang="en-US" altLang="zh-CN" b="0" i="0" dirty="0" smtClean="0"/>
            <a:t>/</a:t>
          </a:r>
          <a:r>
            <a:rPr lang="zh-CN" altLang="en-US" b="0" i="0" dirty="0" smtClean="0"/>
            <a:t>参数</a:t>
          </a:r>
          <a:endParaRPr lang="zh-CN" altLang="en-US" b="0" i="0" dirty="0"/>
        </a:p>
      </dgm:t>
    </dgm:pt>
    <dgm:pt modelId="{6BB02FBA-053A-4937-9379-0929DE533CB3}" type="parTrans" cxnId="{B58CA9BE-655C-4337-A3DA-20474E3F4E22}">
      <dgm:prSet/>
      <dgm:spPr/>
      <dgm:t>
        <a:bodyPr/>
        <a:lstStyle/>
        <a:p>
          <a:endParaRPr lang="zh-CN" altLang="en-US"/>
        </a:p>
      </dgm:t>
    </dgm:pt>
    <dgm:pt modelId="{F35F16B8-B9EF-4819-ABB2-20B1BD3B4E42}" type="sibTrans" cxnId="{B58CA9BE-655C-4337-A3DA-20474E3F4E22}">
      <dgm:prSet/>
      <dgm:spPr/>
      <dgm:t>
        <a:bodyPr/>
        <a:lstStyle/>
        <a:p>
          <a:endParaRPr lang="zh-CN" altLang="en-US"/>
        </a:p>
      </dgm:t>
    </dgm:pt>
    <dgm:pt modelId="{AE91A832-9195-44C0-931A-E6CCF52FC36E}">
      <dgm:prSet/>
      <dgm:spPr/>
      <dgm:t>
        <a:bodyPr/>
        <a:lstStyle/>
        <a:p>
          <a:r>
            <a:rPr lang="zh-CN" altLang="en-US" b="0" i="0" dirty="0" smtClean="0"/>
            <a:t>业务加速效果测试分析</a:t>
          </a:r>
          <a:endParaRPr lang="zh-CN" altLang="en-US" b="0" i="0" dirty="0"/>
        </a:p>
      </dgm:t>
    </dgm:pt>
    <dgm:pt modelId="{EA6D8E50-175D-432D-9C90-1AF2B45F9C79}" type="parTrans" cxnId="{0265B063-79B4-4C62-BE7F-22D4BB590BB1}">
      <dgm:prSet/>
      <dgm:spPr/>
      <dgm:t>
        <a:bodyPr/>
        <a:lstStyle/>
        <a:p>
          <a:endParaRPr lang="zh-CN" altLang="en-US"/>
        </a:p>
      </dgm:t>
    </dgm:pt>
    <dgm:pt modelId="{F9185735-0D48-4688-B7BF-68BD7E1E368E}" type="sibTrans" cxnId="{0265B063-79B4-4C62-BE7F-22D4BB590BB1}">
      <dgm:prSet/>
      <dgm:spPr/>
      <dgm:t>
        <a:bodyPr/>
        <a:lstStyle/>
        <a:p>
          <a:endParaRPr lang="zh-CN" altLang="en-US"/>
        </a:p>
      </dgm:t>
    </dgm:pt>
    <dgm:pt modelId="{C45EE391-9D23-4BB9-8A78-43D6C2ED582A}">
      <dgm:prSet/>
      <dgm:spPr/>
      <dgm:t>
        <a:bodyPr/>
        <a:lstStyle/>
        <a:p>
          <a:r>
            <a:rPr lang="zh-CN" altLang="en-US" b="0" i="0" dirty="0" smtClean="0"/>
            <a:t>商业模式推介</a:t>
          </a:r>
          <a:endParaRPr lang="zh-CN" altLang="en-US" b="0" i="0" dirty="0"/>
        </a:p>
      </dgm:t>
    </dgm:pt>
    <dgm:pt modelId="{925C5CF3-2BAA-4D24-B6CE-9879DEF03C5F}" type="parTrans" cxnId="{00C3FE85-0B84-4CE6-B87F-A2EC1FBE94D9}">
      <dgm:prSet/>
      <dgm:spPr/>
      <dgm:t>
        <a:bodyPr/>
        <a:lstStyle/>
        <a:p>
          <a:endParaRPr lang="zh-CN" altLang="en-US"/>
        </a:p>
      </dgm:t>
    </dgm:pt>
    <dgm:pt modelId="{3412E220-1483-413D-81FF-1A04DCA3D59C}" type="sibTrans" cxnId="{00C3FE85-0B84-4CE6-B87F-A2EC1FBE94D9}">
      <dgm:prSet/>
      <dgm:spPr/>
      <dgm:t>
        <a:bodyPr/>
        <a:lstStyle/>
        <a:p>
          <a:endParaRPr lang="zh-CN" altLang="en-US"/>
        </a:p>
      </dgm:t>
    </dgm:pt>
    <dgm:pt modelId="{A7EC55B9-9ADB-43AA-A351-7162A7AFECDD}" type="pres">
      <dgm:prSet presAssocID="{9D2813E6-0BA5-401A-88E9-620E19476AFD}" presName="diagram" presStyleCnt="0">
        <dgm:presLayoutVars>
          <dgm:dir/>
          <dgm:resizeHandles val="exact"/>
        </dgm:presLayoutVars>
      </dgm:prSet>
      <dgm:spPr/>
      <dgm:t>
        <a:bodyPr/>
        <a:lstStyle/>
        <a:p>
          <a:endParaRPr lang="zh-CN" altLang="en-US"/>
        </a:p>
      </dgm:t>
    </dgm:pt>
    <dgm:pt modelId="{A4B6E930-C4A2-48C9-B4A9-8A08BF9E1234}" type="pres">
      <dgm:prSet presAssocID="{D92ADF2D-82FA-401F-9B05-F23C9CB63F31}" presName="node" presStyleLbl="node1" presStyleIdx="0" presStyleCnt="9">
        <dgm:presLayoutVars>
          <dgm:bulletEnabled val="1"/>
        </dgm:presLayoutVars>
      </dgm:prSet>
      <dgm:spPr/>
      <dgm:t>
        <a:bodyPr/>
        <a:lstStyle/>
        <a:p>
          <a:endParaRPr lang="zh-CN" altLang="en-US"/>
        </a:p>
      </dgm:t>
    </dgm:pt>
    <dgm:pt modelId="{BD87FD30-4957-40FB-A353-6B855746C491}" type="pres">
      <dgm:prSet presAssocID="{A4F71419-EEE2-4162-810C-16EC04A2257A}" presName="sibTrans" presStyleCnt="0"/>
      <dgm:spPr/>
    </dgm:pt>
    <dgm:pt modelId="{486405D9-95BF-410C-B882-CC8AD43689A7}" type="pres">
      <dgm:prSet presAssocID="{98EF16AA-4931-4ED6-9FD4-15DDA9808E43}" presName="node" presStyleLbl="node1" presStyleIdx="1" presStyleCnt="9">
        <dgm:presLayoutVars>
          <dgm:bulletEnabled val="1"/>
        </dgm:presLayoutVars>
      </dgm:prSet>
      <dgm:spPr/>
      <dgm:t>
        <a:bodyPr/>
        <a:lstStyle/>
        <a:p>
          <a:endParaRPr lang="zh-CN" altLang="en-US"/>
        </a:p>
      </dgm:t>
    </dgm:pt>
    <dgm:pt modelId="{8F5D02E9-7CFD-4BEA-9DF6-F99E2CC8E1BF}" type="pres">
      <dgm:prSet presAssocID="{A423BADC-7747-450B-ADF7-F8CF4E19DD23}" presName="sibTrans" presStyleCnt="0"/>
      <dgm:spPr/>
    </dgm:pt>
    <dgm:pt modelId="{9AF86587-BA4E-40D5-8DBC-7FF7E4D95166}" type="pres">
      <dgm:prSet presAssocID="{17200E42-DA37-4A35-B84B-F516A658929F}" presName="node" presStyleLbl="node1" presStyleIdx="2" presStyleCnt="9">
        <dgm:presLayoutVars>
          <dgm:bulletEnabled val="1"/>
        </dgm:presLayoutVars>
      </dgm:prSet>
      <dgm:spPr/>
      <dgm:t>
        <a:bodyPr/>
        <a:lstStyle/>
        <a:p>
          <a:endParaRPr lang="zh-CN" altLang="en-US"/>
        </a:p>
      </dgm:t>
    </dgm:pt>
    <dgm:pt modelId="{B858CCAD-02B2-4165-A024-58C907200DA2}" type="pres">
      <dgm:prSet presAssocID="{D44D9B52-6240-4113-BE7E-F81A9D4AE091}" presName="sibTrans" presStyleCnt="0"/>
      <dgm:spPr/>
    </dgm:pt>
    <dgm:pt modelId="{5344FFF9-7717-47CA-899B-7FCDB79E84B2}" type="pres">
      <dgm:prSet presAssocID="{6A8848DA-C77A-42E0-B638-CF1FF23D0BD3}" presName="node" presStyleLbl="node1" presStyleIdx="3" presStyleCnt="9">
        <dgm:presLayoutVars>
          <dgm:bulletEnabled val="1"/>
        </dgm:presLayoutVars>
      </dgm:prSet>
      <dgm:spPr/>
      <dgm:t>
        <a:bodyPr/>
        <a:lstStyle/>
        <a:p>
          <a:endParaRPr lang="zh-CN" altLang="en-US"/>
        </a:p>
      </dgm:t>
    </dgm:pt>
    <dgm:pt modelId="{7B8FACE9-928C-435E-9084-D1ABF0C1A820}" type="pres">
      <dgm:prSet presAssocID="{096F0678-2713-4FAA-BDA6-AD073DF34C4F}" presName="sibTrans" presStyleCnt="0"/>
      <dgm:spPr/>
    </dgm:pt>
    <dgm:pt modelId="{8138DCFF-D6F8-4445-B2EF-54B3B78F037B}" type="pres">
      <dgm:prSet presAssocID="{1ADBF3EA-BDBC-45CF-8D32-6A054959229E}" presName="node" presStyleLbl="node1" presStyleIdx="4" presStyleCnt="9">
        <dgm:presLayoutVars>
          <dgm:bulletEnabled val="1"/>
        </dgm:presLayoutVars>
      </dgm:prSet>
      <dgm:spPr/>
      <dgm:t>
        <a:bodyPr/>
        <a:lstStyle/>
        <a:p>
          <a:endParaRPr lang="zh-CN" altLang="en-US"/>
        </a:p>
      </dgm:t>
    </dgm:pt>
    <dgm:pt modelId="{46A45276-E904-4C44-880A-57EBEE374FF3}" type="pres">
      <dgm:prSet presAssocID="{DED8FB08-CCC1-42D7-A227-5D3E4054839A}" presName="sibTrans" presStyleCnt="0"/>
      <dgm:spPr/>
    </dgm:pt>
    <dgm:pt modelId="{920AD118-6479-4E1D-A39E-AD9C6A521B63}" type="pres">
      <dgm:prSet presAssocID="{F0C9DF7C-D01D-4F34-BA2A-41B74EF1A53D}" presName="node" presStyleLbl="node1" presStyleIdx="5" presStyleCnt="9">
        <dgm:presLayoutVars>
          <dgm:bulletEnabled val="1"/>
        </dgm:presLayoutVars>
      </dgm:prSet>
      <dgm:spPr/>
      <dgm:t>
        <a:bodyPr/>
        <a:lstStyle/>
        <a:p>
          <a:endParaRPr lang="zh-CN" altLang="en-US"/>
        </a:p>
      </dgm:t>
    </dgm:pt>
    <dgm:pt modelId="{108A0382-3F3C-45D0-9DFA-C882830F1E2C}" type="pres">
      <dgm:prSet presAssocID="{5C765612-587E-44AD-8A38-129A960D4F09}" presName="sibTrans" presStyleCnt="0"/>
      <dgm:spPr/>
    </dgm:pt>
    <dgm:pt modelId="{3B832092-58DD-44A9-9610-FFB71F85FDF9}" type="pres">
      <dgm:prSet presAssocID="{FBF29596-9FA6-44DF-A368-799252414844}" presName="node" presStyleLbl="node1" presStyleIdx="6" presStyleCnt="9">
        <dgm:presLayoutVars>
          <dgm:bulletEnabled val="1"/>
        </dgm:presLayoutVars>
      </dgm:prSet>
      <dgm:spPr/>
      <dgm:t>
        <a:bodyPr/>
        <a:lstStyle/>
        <a:p>
          <a:endParaRPr lang="zh-CN" altLang="en-US"/>
        </a:p>
      </dgm:t>
    </dgm:pt>
    <dgm:pt modelId="{73C6F4FC-1899-4821-A1ED-1B95CEAD62CA}" type="pres">
      <dgm:prSet presAssocID="{F35F16B8-B9EF-4819-ABB2-20B1BD3B4E42}" presName="sibTrans" presStyleCnt="0"/>
      <dgm:spPr/>
    </dgm:pt>
    <dgm:pt modelId="{40C71083-2F27-4C6C-949D-DB77F0D809E4}" type="pres">
      <dgm:prSet presAssocID="{AE91A832-9195-44C0-931A-E6CCF52FC36E}" presName="node" presStyleLbl="node1" presStyleIdx="7" presStyleCnt="9">
        <dgm:presLayoutVars>
          <dgm:bulletEnabled val="1"/>
        </dgm:presLayoutVars>
      </dgm:prSet>
      <dgm:spPr/>
      <dgm:t>
        <a:bodyPr/>
        <a:lstStyle/>
        <a:p>
          <a:endParaRPr lang="zh-CN" altLang="en-US"/>
        </a:p>
      </dgm:t>
    </dgm:pt>
    <dgm:pt modelId="{0E0DDB2E-4846-483D-9B91-4D6BCD36798C}" type="pres">
      <dgm:prSet presAssocID="{F9185735-0D48-4688-B7BF-68BD7E1E368E}" presName="sibTrans" presStyleCnt="0"/>
      <dgm:spPr/>
    </dgm:pt>
    <dgm:pt modelId="{B19A1CDA-5546-4106-9B93-B5ED60718F74}" type="pres">
      <dgm:prSet presAssocID="{C45EE391-9D23-4BB9-8A78-43D6C2ED582A}" presName="node" presStyleLbl="node1" presStyleIdx="8" presStyleCnt="9">
        <dgm:presLayoutVars>
          <dgm:bulletEnabled val="1"/>
        </dgm:presLayoutVars>
      </dgm:prSet>
      <dgm:spPr/>
      <dgm:t>
        <a:bodyPr/>
        <a:lstStyle/>
        <a:p>
          <a:endParaRPr lang="zh-CN" altLang="en-US"/>
        </a:p>
      </dgm:t>
    </dgm:pt>
  </dgm:ptLst>
  <dgm:cxnLst>
    <dgm:cxn modelId="{58F852B1-7CDC-453D-B9A2-794441F1D3EC}" srcId="{9D2813E6-0BA5-401A-88E9-620E19476AFD}" destId="{98EF16AA-4931-4ED6-9FD4-15DDA9808E43}" srcOrd="1" destOrd="0" parTransId="{D32C7189-ED14-4468-96AC-0C095AF919AB}" sibTransId="{A423BADC-7747-450B-ADF7-F8CF4E19DD23}"/>
    <dgm:cxn modelId="{1A23650D-1614-40C4-B42F-DDB024E7B73C}" type="presOf" srcId="{C45EE391-9D23-4BB9-8A78-43D6C2ED582A}" destId="{B19A1CDA-5546-4106-9B93-B5ED60718F74}" srcOrd="0" destOrd="0" presId="urn:microsoft.com/office/officeart/2005/8/layout/default"/>
    <dgm:cxn modelId="{D2809737-508D-4C27-A52B-D697AA5D3F7F}" type="presOf" srcId="{9D2813E6-0BA5-401A-88E9-620E19476AFD}" destId="{A7EC55B9-9ADB-43AA-A351-7162A7AFECDD}" srcOrd="0" destOrd="0" presId="urn:microsoft.com/office/officeart/2005/8/layout/default"/>
    <dgm:cxn modelId="{0265B063-79B4-4C62-BE7F-22D4BB590BB1}" srcId="{9D2813E6-0BA5-401A-88E9-620E19476AFD}" destId="{AE91A832-9195-44C0-931A-E6CCF52FC36E}" srcOrd="7" destOrd="0" parTransId="{EA6D8E50-175D-432D-9C90-1AF2B45F9C79}" sibTransId="{F9185735-0D48-4688-B7BF-68BD7E1E368E}"/>
    <dgm:cxn modelId="{F1C92EC0-E580-48FA-9171-E8E8F285EE15}" type="presOf" srcId="{1ADBF3EA-BDBC-45CF-8D32-6A054959229E}" destId="{8138DCFF-D6F8-4445-B2EF-54B3B78F037B}" srcOrd="0" destOrd="0" presId="urn:microsoft.com/office/officeart/2005/8/layout/default"/>
    <dgm:cxn modelId="{57441C65-686E-440D-BC8C-FFC2908D1B9D}" type="presOf" srcId="{F0C9DF7C-D01D-4F34-BA2A-41B74EF1A53D}" destId="{920AD118-6479-4E1D-A39E-AD9C6A521B63}" srcOrd="0" destOrd="0" presId="urn:microsoft.com/office/officeart/2005/8/layout/default"/>
    <dgm:cxn modelId="{0047F585-F398-4AB7-B947-0E7B5461020F}" type="presOf" srcId="{98EF16AA-4931-4ED6-9FD4-15DDA9808E43}" destId="{486405D9-95BF-410C-B882-CC8AD43689A7}" srcOrd="0" destOrd="0" presId="urn:microsoft.com/office/officeart/2005/8/layout/default"/>
    <dgm:cxn modelId="{53B08D7F-1AFF-4520-B1FE-83C965827795}" type="presOf" srcId="{AE91A832-9195-44C0-931A-E6CCF52FC36E}" destId="{40C71083-2F27-4C6C-949D-DB77F0D809E4}" srcOrd="0" destOrd="0" presId="urn:microsoft.com/office/officeart/2005/8/layout/default"/>
    <dgm:cxn modelId="{9854F407-BE33-4EA0-990E-1FC808029A1A}" srcId="{9D2813E6-0BA5-401A-88E9-620E19476AFD}" destId="{F0C9DF7C-D01D-4F34-BA2A-41B74EF1A53D}" srcOrd="5" destOrd="0" parTransId="{4BC5678D-0F30-4283-BEB8-824D525E4766}" sibTransId="{5C765612-587E-44AD-8A38-129A960D4F09}"/>
    <dgm:cxn modelId="{386D594C-D9D5-46E3-AB82-16098F586999}" srcId="{9D2813E6-0BA5-401A-88E9-620E19476AFD}" destId="{D92ADF2D-82FA-401F-9B05-F23C9CB63F31}" srcOrd="0" destOrd="0" parTransId="{8CEEFC43-47FE-4FD3-B3AA-F5F90CE99968}" sibTransId="{A4F71419-EEE2-4162-810C-16EC04A2257A}"/>
    <dgm:cxn modelId="{B7929727-CEE0-4B8A-A446-256266639BEE}" type="presOf" srcId="{FBF29596-9FA6-44DF-A368-799252414844}" destId="{3B832092-58DD-44A9-9610-FFB71F85FDF9}" srcOrd="0" destOrd="0" presId="urn:microsoft.com/office/officeart/2005/8/layout/default"/>
    <dgm:cxn modelId="{00C3FE85-0B84-4CE6-B87F-A2EC1FBE94D9}" srcId="{9D2813E6-0BA5-401A-88E9-620E19476AFD}" destId="{C45EE391-9D23-4BB9-8A78-43D6C2ED582A}" srcOrd="8" destOrd="0" parTransId="{925C5CF3-2BAA-4D24-B6CE-9879DEF03C5F}" sibTransId="{3412E220-1483-413D-81FF-1A04DCA3D59C}"/>
    <dgm:cxn modelId="{10D6CBD9-233D-4DDE-9945-6F8212BCCAFF}" type="presOf" srcId="{D92ADF2D-82FA-401F-9B05-F23C9CB63F31}" destId="{A4B6E930-C4A2-48C9-B4A9-8A08BF9E1234}" srcOrd="0" destOrd="0" presId="urn:microsoft.com/office/officeart/2005/8/layout/default"/>
    <dgm:cxn modelId="{67EACD6D-0234-4A10-A6CC-C0CAD8B46F1A}" srcId="{9D2813E6-0BA5-401A-88E9-620E19476AFD}" destId="{6A8848DA-C77A-42E0-B638-CF1FF23D0BD3}" srcOrd="3" destOrd="0" parTransId="{8696B679-774F-479C-842E-00FA9B3740F5}" sibTransId="{096F0678-2713-4FAA-BDA6-AD073DF34C4F}"/>
    <dgm:cxn modelId="{18284CFD-B7A2-44C5-9D4E-81B57351CADA}" type="presOf" srcId="{6A8848DA-C77A-42E0-B638-CF1FF23D0BD3}" destId="{5344FFF9-7717-47CA-899B-7FCDB79E84B2}" srcOrd="0" destOrd="0" presId="urn:microsoft.com/office/officeart/2005/8/layout/default"/>
    <dgm:cxn modelId="{ED890409-F736-47F6-9D2E-3D6F5905226E}" srcId="{9D2813E6-0BA5-401A-88E9-620E19476AFD}" destId="{1ADBF3EA-BDBC-45CF-8D32-6A054959229E}" srcOrd="4" destOrd="0" parTransId="{40B70A00-0E19-4624-A7EC-04914727ADCA}" sibTransId="{DED8FB08-CCC1-42D7-A227-5D3E4054839A}"/>
    <dgm:cxn modelId="{7893FF5E-25B0-4DFE-82E9-0E1A198178F3}" type="presOf" srcId="{17200E42-DA37-4A35-B84B-F516A658929F}" destId="{9AF86587-BA4E-40D5-8DBC-7FF7E4D95166}" srcOrd="0" destOrd="0" presId="urn:microsoft.com/office/officeart/2005/8/layout/default"/>
    <dgm:cxn modelId="{7A021BF0-6D16-4029-8485-4F49FC595FBA}" srcId="{9D2813E6-0BA5-401A-88E9-620E19476AFD}" destId="{17200E42-DA37-4A35-B84B-F516A658929F}" srcOrd="2" destOrd="0" parTransId="{7CFDD7DC-3A42-4245-B51C-C32F87EAB021}" sibTransId="{D44D9B52-6240-4113-BE7E-F81A9D4AE091}"/>
    <dgm:cxn modelId="{B58CA9BE-655C-4337-A3DA-20474E3F4E22}" srcId="{9D2813E6-0BA5-401A-88E9-620E19476AFD}" destId="{FBF29596-9FA6-44DF-A368-799252414844}" srcOrd="6" destOrd="0" parTransId="{6BB02FBA-053A-4937-9379-0929DE533CB3}" sibTransId="{F35F16B8-B9EF-4819-ABB2-20B1BD3B4E42}"/>
    <dgm:cxn modelId="{926C1D5E-D2B9-42E3-A430-EB012728B488}" type="presParOf" srcId="{A7EC55B9-9ADB-43AA-A351-7162A7AFECDD}" destId="{A4B6E930-C4A2-48C9-B4A9-8A08BF9E1234}" srcOrd="0" destOrd="0" presId="urn:microsoft.com/office/officeart/2005/8/layout/default"/>
    <dgm:cxn modelId="{CCF52B45-0C0C-4167-8829-1B9501D24B52}" type="presParOf" srcId="{A7EC55B9-9ADB-43AA-A351-7162A7AFECDD}" destId="{BD87FD30-4957-40FB-A353-6B855746C491}" srcOrd="1" destOrd="0" presId="urn:microsoft.com/office/officeart/2005/8/layout/default"/>
    <dgm:cxn modelId="{2579213C-C4F9-4EBD-8282-EAEE126050CD}" type="presParOf" srcId="{A7EC55B9-9ADB-43AA-A351-7162A7AFECDD}" destId="{486405D9-95BF-410C-B882-CC8AD43689A7}" srcOrd="2" destOrd="0" presId="urn:microsoft.com/office/officeart/2005/8/layout/default"/>
    <dgm:cxn modelId="{BC660B29-0F42-4532-8252-12B1C64A41D5}" type="presParOf" srcId="{A7EC55B9-9ADB-43AA-A351-7162A7AFECDD}" destId="{8F5D02E9-7CFD-4BEA-9DF6-F99E2CC8E1BF}" srcOrd="3" destOrd="0" presId="urn:microsoft.com/office/officeart/2005/8/layout/default"/>
    <dgm:cxn modelId="{548EBAD4-80E2-4A41-BFEB-ABFCFB67FF01}" type="presParOf" srcId="{A7EC55B9-9ADB-43AA-A351-7162A7AFECDD}" destId="{9AF86587-BA4E-40D5-8DBC-7FF7E4D95166}" srcOrd="4" destOrd="0" presId="urn:microsoft.com/office/officeart/2005/8/layout/default"/>
    <dgm:cxn modelId="{6459D1CA-EDDC-4116-9449-6A9AFD5FCAE4}" type="presParOf" srcId="{A7EC55B9-9ADB-43AA-A351-7162A7AFECDD}" destId="{B858CCAD-02B2-4165-A024-58C907200DA2}" srcOrd="5" destOrd="0" presId="urn:microsoft.com/office/officeart/2005/8/layout/default"/>
    <dgm:cxn modelId="{AFEFD466-9155-4A46-B666-C103245E2A1B}" type="presParOf" srcId="{A7EC55B9-9ADB-43AA-A351-7162A7AFECDD}" destId="{5344FFF9-7717-47CA-899B-7FCDB79E84B2}" srcOrd="6" destOrd="0" presId="urn:microsoft.com/office/officeart/2005/8/layout/default"/>
    <dgm:cxn modelId="{E7733F91-0D70-4C9E-9659-512F5F3BEC5A}" type="presParOf" srcId="{A7EC55B9-9ADB-43AA-A351-7162A7AFECDD}" destId="{7B8FACE9-928C-435E-9084-D1ABF0C1A820}" srcOrd="7" destOrd="0" presId="urn:microsoft.com/office/officeart/2005/8/layout/default"/>
    <dgm:cxn modelId="{C594F38A-81C9-404E-A3CF-0B402F079953}" type="presParOf" srcId="{A7EC55B9-9ADB-43AA-A351-7162A7AFECDD}" destId="{8138DCFF-D6F8-4445-B2EF-54B3B78F037B}" srcOrd="8" destOrd="0" presId="urn:microsoft.com/office/officeart/2005/8/layout/default"/>
    <dgm:cxn modelId="{2F50AB46-4CB3-4A23-80B1-A2C70BCFE2ED}" type="presParOf" srcId="{A7EC55B9-9ADB-43AA-A351-7162A7AFECDD}" destId="{46A45276-E904-4C44-880A-57EBEE374FF3}" srcOrd="9" destOrd="0" presId="urn:microsoft.com/office/officeart/2005/8/layout/default"/>
    <dgm:cxn modelId="{E17CBFF9-A61B-4FC3-810A-1C3B89556FD0}" type="presParOf" srcId="{A7EC55B9-9ADB-43AA-A351-7162A7AFECDD}" destId="{920AD118-6479-4E1D-A39E-AD9C6A521B63}" srcOrd="10" destOrd="0" presId="urn:microsoft.com/office/officeart/2005/8/layout/default"/>
    <dgm:cxn modelId="{986D63BE-05DD-4608-9ABB-203818E0597A}" type="presParOf" srcId="{A7EC55B9-9ADB-43AA-A351-7162A7AFECDD}" destId="{108A0382-3F3C-45D0-9DFA-C882830F1E2C}" srcOrd="11" destOrd="0" presId="urn:microsoft.com/office/officeart/2005/8/layout/default"/>
    <dgm:cxn modelId="{813E26C6-2991-4A3D-BF6F-D7E379B1084F}" type="presParOf" srcId="{A7EC55B9-9ADB-43AA-A351-7162A7AFECDD}" destId="{3B832092-58DD-44A9-9610-FFB71F85FDF9}" srcOrd="12" destOrd="0" presId="urn:microsoft.com/office/officeart/2005/8/layout/default"/>
    <dgm:cxn modelId="{9A389D79-8DC8-4331-A117-1DD37B2C0939}" type="presParOf" srcId="{A7EC55B9-9ADB-43AA-A351-7162A7AFECDD}" destId="{73C6F4FC-1899-4821-A1ED-1B95CEAD62CA}" srcOrd="13" destOrd="0" presId="urn:microsoft.com/office/officeart/2005/8/layout/default"/>
    <dgm:cxn modelId="{1CD8B238-1046-4D19-B918-B9A2137483CB}" type="presParOf" srcId="{A7EC55B9-9ADB-43AA-A351-7162A7AFECDD}" destId="{40C71083-2F27-4C6C-949D-DB77F0D809E4}" srcOrd="14" destOrd="0" presId="urn:microsoft.com/office/officeart/2005/8/layout/default"/>
    <dgm:cxn modelId="{BABE32F8-CCEE-4C8B-8AD9-D18C6E443CE1}" type="presParOf" srcId="{A7EC55B9-9ADB-43AA-A351-7162A7AFECDD}" destId="{0E0DDB2E-4846-483D-9B91-4D6BCD36798C}" srcOrd="15" destOrd="0" presId="urn:microsoft.com/office/officeart/2005/8/layout/default"/>
    <dgm:cxn modelId="{53883CAD-7BA4-4ED9-AC41-12E6ABC73E7F}" type="presParOf" srcId="{A7EC55B9-9ADB-43AA-A351-7162A7AFECDD}" destId="{B19A1CDA-5546-4106-9B93-B5ED60718F74}"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920145-5C99-4B3A-9AD9-047D54AE6B3E}" type="doc">
      <dgm:prSet loTypeId="urn:microsoft.com/office/officeart/2005/8/layout/hList1" loCatId="list" qsTypeId="urn:microsoft.com/office/officeart/2005/8/quickstyle/3d1" qsCatId="3D" csTypeId="urn:microsoft.com/office/officeart/2005/8/colors/colorful3" csCatId="colorful" phldr="1"/>
      <dgm:spPr/>
      <dgm:t>
        <a:bodyPr/>
        <a:lstStyle/>
        <a:p>
          <a:endParaRPr lang="zh-CN" altLang="en-US"/>
        </a:p>
      </dgm:t>
    </dgm:pt>
    <dgm:pt modelId="{2C7624AE-8882-4BC9-9260-77371DDA0D48}">
      <dgm:prSet/>
      <dgm:spPr/>
      <dgm:t>
        <a:bodyPr/>
        <a:lstStyle/>
        <a:p>
          <a:pPr rtl="0"/>
          <a:r>
            <a:rPr lang="zh-CN" altLang="en-US" dirty="0" smtClean="0"/>
            <a:t>用户覆盖范围更广的</a:t>
          </a:r>
          <a:r>
            <a:rPr lang="en-US" altLang="zh-CN" dirty="0" smtClean="0"/>
            <a:t>VPN</a:t>
          </a:r>
          <a:r>
            <a:rPr lang="zh-CN" altLang="en-US" dirty="0" smtClean="0"/>
            <a:t>接入点；</a:t>
          </a:r>
          <a:endParaRPr lang="zh-CN" dirty="0"/>
        </a:p>
      </dgm:t>
    </dgm:pt>
    <dgm:pt modelId="{A4C10FBC-47C7-465D-ACB9-298B767CE7F0}">
      <dgm:prSet/>
      <dgm:spPr/>
      <dgm:t>
        <a:bodyPr/>
        <a:lstStyle/>
        <a:p>
          <a:pPr rtl="0"/>
          <a:r>
            <a:rPr lang="zh-CN" altLang="en-US" dirty="0" smtClean="0"/>
            <a:t>避免了专有</a:t>
          </a:r>
          <a:r>
            <a:rPr lang="en-US" altLang="zh-CN" dirty="0" smtClean="0"/>
            <a:t>VPN</a:t>
          </a:r>
          <a:r>
            <a:rPr lang="zh-CN" altLang="en-US" dirty="0" smtClean="0"/>
            <a:t>设备的采购和维护；</a:t>
          </a:r>
          <a:endParaRPr lang="zh-CN" dirty="0"/>
        </a:p>
      </dgm:t>
    </dgm:pt>
    <dgm:pt modelId="{591A3BF3-3416-4E87-A7E4-88731D91E7BD}">
      <dgm:prSet/>
      <dgm:spPr/>
      <dgm:t>
        <a:bodyPr/>
        <a:lstStyle/>
        <a:p>
          <a:pPr rtl="0"/>
          <a:r>
            <a:rPr lang="zh-CN" altLang="en-US" dirty="0" smtClean="0"/>
            <a:t>快速部署，迅速上下线；</a:t>
          </a:r>
          <a:endParaRPr lang="zh-CN" dirty="0"/>
        </a:p>
      </dgm:t>
    </dgm:pt>
    <dgm:pt modelId="{6F053B30-445D-46CD-BD41-ECAFBFEA8908}">
      <dgm:prSet/>
      <dgm:spPr/>
      <dgm:t>
        <a:bodyPr/>
        <a:lstStyle/>
        <a:p>
          <a:pPr rtl="0"/>
          <a:r>
            <a:rPr lang="zh-CN" dirty="0" smtClean="0"/>
            <a:t>与</a:t>
          </a:r>
          <a:r>
            <a:rPr lang="zh-CN" altLang="en-US" dirty="0" smtClean="0"/>
            <a:t>自建</a:t>
          </a:r>
          <a:r>
            <a:rPr lang="en-US" dirty="0" smtClean="0"/>
            <a:t>VPN</a:t>
          </a:r>
          <a:r>
            <a:rPr lang="zh-CN" dirty="0" smtClean="0"/>
            <a:t>对比优势</a:t>
          </a:r>
          <a:endParaRPr lang="zh-CN" dirty="0"/>
        </a:p>
      </dgm:t>
    </dgm:pt>
    <dgm:pt modelId="{2243D53A-97C2-4A5B-9B98-45B05A1A42A7}" type="sibTrans" cxnId="{5B8FAECF-140F-4F11-A9E3-ED4138568942}">
      <dgm:prSet/>
      <dgm:spPr/>
      <dgm:t>
        <a:bodyPr/>
        <a:lstStyle/>
        <a:p>
          <a:endParaRPr lang="zh-CN" altLang="en-US"/>
        </a:p>
      </dgm:t>
    </dgm:pt>
    <dgm:pt modelId="{FC7207C6-3812-4280-BC77-1FC8018E2E78}" type="parTrans" cxnId="{5B8FAECF-140F-4F11-A9E3-ED4138568942}">
      <dgm:prSet/>
      <dgm:spPr/>
      <dgm:t>
        <a:bodyPr/>
        <a:lstStyle/>
        <a:p>
          <a:endParaRPr lang="zh-CN" altLang="en-US"/>
        </a:p>
      </dgm:t>
    </dgm:pt>
    <dgm:pt modelId="{0725BC9C-469F-43F5-A042-B5833C2AC31D}" type="sibTrans" cxnId="{2C15BC4C-07EB-4ECF-B161-E1E546928018}">
      <dgm:prSet/>
      <dgm:spPr/>
      <dgm:t>
        <a:bodyPr/>
        <a:lstStyle/>
        <a:p>
          <a:endParaRPr lang="zh-CN" altLang="en-US"/>
        </a:p>
      </dgm:t>
    </dgm:pt>
    <dgm:pt modelId="{C25D1C08-EDC0-4A47-AC5D-13B01615E9B0}" type="parTrans" cxnId="{2C15BC4C-07EB-4ECF-B161-E1E546928018}">
      <dgm:prSet/>
      <dgm:spPr/>
      <dgm:t>
        <a:bodyPr/>
        <a:lstStyle/>
        <a:p>
          <a:endParaRPr lang="zh-CN" altLang="en-US"/>
        </a:p>
      </dgm:t>
    </dgm:pt>
    <dgm:pt modelId="{348A588D-3E5F-4EE7-8F97-635A852EBF8E}" type="sibTrans" cxnId="{0D77CD91-C4F6-4FFC-B097-3CDE9DC7CE53}">
      <dgm:prSet/>
      <dgm:spPr/>
      <dgm:t>
        <a:bodyPr/>
        <a:lstStyle/>
        <a:p>
          <a:endParaRPr lang="zh-CN" altLang="en-US"/>
        </a:p>
      </dgm:t>
    </dgm:pt>
    <dgm:pt modelId="{CF013DE4-D9FE-4F18-A63D-327C8B917096}" type="parTrans" cxnId="{0D77CD91-C4F6-4FFC-B097-3CDE9DC7CE53}">
      <dgm:prSet/>
      <dgm:spPr/>
      <dgm:t>
        <a:bodyPr/>
        <a:lstStyle/>
        <a:p>
          <a:endParaRPr lang="zh-CN" altLang="en-US"/>
        </a:p>
      </dgm:t>
    </dgm:pt>
    <dgm:pt modelId="{7553167F-21D0-42ED-8740-7A76ABE4C09E}" type="sibTrans" cxnId="{D222572B-857C-4D8A-AFC5-12112F3495BF}">
      <dgm:prSet/>
      <dgm:spPr/>
      <dgm:t>
        <a:bodyPr/>
        <a:lstStyle/>
        <a:p>
          <a:endParaRPr lang="zh-CN" altLang="en-US"/>
        </a:p>
      </dgm:t>
    </dgm:pt>
    <dgm:pt modelId="{AA49CC23-9BBA-4374-944F-A0F3F32055EE}" type="parTrans" cxnId="{D222572B-857C-4D8A-AFC5-12112F3495BF}">
      <dgm:prSet/>
      <dgm:spPr/>
      <dgm:t>
        <a:bodyPr/>
        <a:lstStyle/>
        <a:p>
          <a:endParaRPr lang="zh-CN" altLang="en-US"/>
        </a:p>
      </dgm:t>
    </dgm:pt>
    <dgm:pt modelId="{7E8C4DD3-67A1-45C1-81F9-0C782C77996E}">
      <dgm:prSet/>
      <dgm:spPr/>
      <dgm:t>
        <a:bodyPr/>
        <a:lstStyle/>
        <a:p>
          <a:pPr rtl="0"/>
          <a:r>
            <a:rPr lang="zh-CN" altLang="en-US" dirty="0" smtClean="0"/>
            <a:t>与专线互联对比优势</a:t>
          </a:r>
          <a:endParaRPr lang="zh-CN" dirty="0"/>
        </a:p>
      </dgm:t>
    </dgm:pt>
    <dgm:pt modelId="{8A3F047D-A810-4B6D-8589-66518ABD1164}" type="parTrans" cxnId="{1F5AC934-B70F-4DF2-81B5-A437ED19C903}">
      <dgm:prSet/>
      <dgm:spPr/>
      <dgm:t>
        <a:bodyPr/>
        <a:lstStyle/>
        <a:p>
          <a:endParaRPr lang="zh-CN" altLang="en-US"/>
        </a:p>
      </dgm:t>
    </dgm:pt>
    <dgm:pt modelId="{9E593C66-DEC2-47BC-A621-11D1C46DDCBD}" type="sibTrans" cxnId="{1F5AC934-B70F-4DF2-81B5-A437ED19C903}">
      <dgm:prSet/>
      <dgm:spPr/>
      <dgm:t>
        <a:bodyPr/>
        <a:lstStyle/>
        <a:p>
          <a:endParaRPr lang="zh-CN" altLang="en-US"/>
        </a:p>
      </dgm:t>
    </dgm:pt>
    <dgm:pt modelId="{05225A92-03C9-41C2-98F3-0BABFE28DA8B}">
      <dgm:prSet/>
      <dgm:spPr/>
      <dgm:t>
        <a:bodyPr/>
        <a:lstStyle/>
        <a:p>
          <a:pPr rtl="0"/>
          <a:r>
            <a:rPr lang="zh-CN" altLang="en-US" dirty="0" smtClean="0"/>
            <a:t>减少网络建设投入</a:t>
          </a:r>
          <a:endParaRPr lang="zh-CN" dirty="0"/>
        </a:p>
      </dgm:t>
    </dgm:pt>
    <dgm:pt modelId="{C6D4761F-3D5E-4622-9E0E-3AFC874F0B60}" type="parTrans" cxnId="{FD4A6AAB-B120-41E8-87FF-50F252E54108}">
      <dgm:prSet/>
      <dgm:spPr/>
      <dgm:t>
        <a:bodyPr/>
        <a:lstStyle/>
        <a:p>
          <a:endParaRPr lang="zh-CN" altLang="en-US"/>
        </a:p>
      </dgm:t>
    </dgm:pt>
    <dgm:pt modelId="{09E7A246-CA0D-4211-B70A-3D26D7CCB391}" type="sibTrans" cxnId="{FD4A6AAB-B120-41E8-87FF-50F252E54108}">
      <dgm:prSet/>
      <dgm:spPr/>
      <dgm:t>
        <a:bodyPr/>
        <a:lstStyle/>
        <a:p>
          <a:endParaRPr lang="zh-CN" altLang="en-US"/>
        </a:p>
      </dgm:t>
    </dgm:pt>
    <dgm:pt modelId="{9A703F73-37F6-44A8-A9A3-93DBD8C53195}">
      <dgm:prSet/>
      <dgm:spPr/>
      <dgm:t>
        <a:bodyPr/>
        <a:lstStyle/>
        <a:p>
          <a:pPr rtl="0"/>
          <a:r>
            <a:rPr lang="zh-CN" altLang="en-US" dirty="0" smtClean="0"/>
            <a:t>灵活的对网络进行扩充和削减，便捷的对网拓扑进行调整</a:t>
          </a:r>
          <a:endParaRPr lang="zh-CN" dirty="0"/>
        </a:p>
      </dgm:t>
    </dgm:pt>
    <dgm:pt modelId="{A5F79ECA-089A-47F6-9167-06A6D8ACAA38}" type="parTrans" cxnId="{341C98A8-2627-49B9-B72D-AB1BF865F684}">
      <dgm:prSet/>
      <dgm:spPr/>
      <dgm:t>
        <a:bodyPr/>
        <a:lstStyle/>
        <a:p>
          <a:endParaRPr lang="zh-CN" altLang="en-US"/>
        </a:p>
      </dgm:t>
    </dgm:pt>
    <dgm:pt modelId="{50A9652B-34CB-434C-B652-5315BCEE519B}" type="sibTrans" cxnId="{341C98A8-2627-49B9-B72D-AB1BF865F684}">
      <dgm:prSet/>
      <dgm:spPr/>
      <dgm:t>
        <a:bodyPr/>
        <a:lstStyle/>
        <a:p>
          <a:endParaRPr lang="zh-CN" altLang="en-US"/>
        </a:p>
      </dgm:t>
    </dgm:pt>
    <dgm:pt modelId="{35DAD4AB-7D9C-41C7-BC17-10943568B638}">
      <dgm:prSet/>
      <dgm:spPr/>
      <dgm:t>
        <a:bodyPr/>
        <a:lstStyle/>
        <a:p>
          <a:pPr rtl="0"/>
          <a:endParaRPr lang="zh-CN" dirty="0"/>
        </a:p>
      </dgm:t>
    </dgm:pt>
    <dgm:pt modelId="{F366B8BA-7D66-4237-8B66-3E1C9DCA5085}" type="parTrans" cxnId="{8C284737-9872-4352-88C0-3C3E222FBDD4}">
      <dgm:prSet/>
      <dgm:spPr/>
      <dgm:t>
        <a:bodyPr/>
        <a:lstStyle/>
        <a:p>
          <a:endParaRPr lang="zh-CN" altLang="en-US"/>
        </a:p>
      </dgm:t>
    </dgm:pt>
    <dgm:pt modelId="{3DE878D3-3D56-4A52-9F1D-B5C1998E88E7}" type="sibTrans" cxnId="{8C284737-9872-4352-88C0-3C3E222FBDD4}">
      <dgm:prSet/>
      <dgm:spPr/>
      <dgm:t>
        <a:bodyPr/>
        <a:lstStyle/>
        <a:p>
          <a:endParaRPr lang="zh-CN" altLang="en-US"/>
        </a:p>
      </dgm:t>
    </dgm:pt>
    <dgm:pt modelId="{3319E701-838F-40AA-90F0-855DC28E0C93}">
      <dgm:prSet/>
      <dgm:spPr/>
      <dgm:t>
        <a:bodyPr/>
        <a:lstStyle/>
        <a:p>
          <a:pPr rtl="0"/>
          <a:endParaRPr lang="zh-CN" dirty="0"/>
        </a:p>
      </dgm:t>
    </dgm:pt>
    <dgm:pt modelId="{4C603BB0-1132-49DA-9862-E00B461801CB}" type="parTrans" cxnId="{0E8D1678-94A5-4FBB-86AF-C74BD636EDDA}">
      <dgm:prSet/>
      <dgm:spPr/>
      <dgm:t>
        <a:bodyPr/>
        <a:lstStyle/>
        <a:p>
          <a:endParaRPr lang="zh-CN" altLang="en-US"/>
        </a:p>
      </dgm:t>
    </dgm:pt>
    <dgm:pt modelId="{574EDFF5-D034-4E8A-8586-2F16798049DB}" type="sibTrans" cxnId="{0E8D1678-94A5-4FBB-86AF-C74BD636EDDA}">
      <dgm:prSet/>
      <dgm:spPr/>
      <dgm:t>
        <a:bodyPr/>
        <a:lstStyle/>
        <a:p>
          <a:endParaRPr lang="zh-CN" altLang="en-US"/>
        </a:p>
      </dgm:t>
    </dgm:pt>
    <dgm:pt modelId="{BE5B6497-2B93-46AD-BB7D-D57469DC0479}">
      <dgm:prSet/>
      <dgm:spPr/>
      <dgm:t>
        <a:bodyPr/>
        <a:lstStyle/>
        <a:p>
          <a:pPr rtl="0"/>
          <a:endParaRPr lang="zh-CN" dirty="0"/>
        </a:p>
      </dgm:t>
    </dgm:pt>
    <dgm:pt modelId="{CE1445CD-67B5-4ECC-BBF6-82CAF834C822}" type="parTrans" cxnId="{C2CB11B0-8C26-4342-B253-80E88417A69C}">
      <dgm:prSet/>
      <dgm:spPr/>
      <dgm:t>
        <a:bodyPr/>
        <a:lstStyle/>
        <a:p>
          <a:endParaRPr lang="zh-CN" altLang="en-US"/>
        </a:p>
      </dgm:t>
    </dgm:pt>
    <dgm:pt modelId="{FC3420E0-D446-4390-9D1C-8C04BB5B784B}" type="sibTrans" cxnId="{C2CB11B0-8C26-4342-B253-80E88417A69C}">
      <dgm:prSet/>
      <dgm:spPr/>
      <dgm:t>
        <a:bodyPr/>
        <a:lstStyle/>
        <a:p>
          <a:endParaRPr lang="zh-CN" altLang="en-US"/>
        </a:p>
      </dgm:t>
    </dgm:pt>
    <dgm:pt modelId="{06A1175B-C94B-45F0-A35D-E751B192AAC1}" type="pres">
      <dgm:prSet presAssocID="{AA920145-5C99-4B3A-9AD9-047D54AE6B3E}" presName="Name0" presStyleCnt="0">
        <dgm:presLayoutVars>
          <dgm:dir/>
          <dgm:animLvl val="lvl"/>
          <dgm:resizeHandles val="exact"/>
        </dgm:presLayoutVars>
      </dgm:prSet>
      <dgm:spPr/>
      <dgm:t>
        <a:bodyPr/>
        <a:lstStyle/>
        <a:p>
          <a:endParaRPr lang="zh-CN" altLang="en-US"/>
        </a:p>
      </dgm:t>
    </dgm:pt>
    <dgm:pt modelId="{485A8D35-7501-4F9A-832A-96704CAD72EF}" type="pres">
      <dgm:prSet presAssocID="{6F053B30-445D-46CD-BD41-ECAFBFEA8908}" presName="composite" presStyleCnt="0"/>
      <dgm:spPr/>
      <dgm:t>
        <a:bodyPr/>
        <a:lstStyle/>
        <a:p>
          <a:endParaRPr lang="zh-CN" altLang="en-US"/>
        </a:p>
      </dgm:t>
    </dgm:pt>
    <dgm:pt modelId="{FCCBA6C8-DE60-43A0-B427-3867612EAC94}" type="pres">
      <dgm:prSet presAssocID="{6F053B30-445D-46CD-BD41-ECAFBFEA8908}" presName="parTx" presStyleLbl="alignNode1" presStyleIdx="0" presStyleCnt="2">
        <dgm:presLayoutVars>
          <dgm:chMax val="0"/>
          <dgm:chPref val="0"/>
          <dgm:bulletEnabled val="1"/>
        </dgm:presLayoutVars>
      </dgm:prSet>
      <dgm:spPr/>
      <dgm:t>
        <a:bodyPr/>
        <a:lstStyle/>
        <a:p>
          <a:endParaRPr lang="zh-CN" altLang="en-US"/>
        </a:p>
      </dgm:t>
    </dgm:pt>
    <dgm:pt modelId="{7953BB09-5090-45C9-AE4E-BFF5B0681020}" type="pres">
      <dgm:prSet presAssocID="{6F053B30-445D-46CD-BD41-ECAFBFEA8908}" presName="desTx" presStyleLbl="alignAccFollowNode1" presStyleIdx="0" presStyleCnt="2">
        <dgm:presLayoutVars>
          <dgm:bulletEnabled val="1"/>
        </dgm:presLayoutVars>
      </dgm:prSet>
      <dgm:spPr/>
      <dgm:t>
        <a:bodyPr/>
        <a:lstStyle/>
        <a:p>
          <a:endParaRPr lang="zh-CN" altLang="en-US"/>
        </a:p>
      </dgm:t>
    </dgm:pt>
    <dgm:pt modelId="{EC36AACC-42ED-419D-9330-3B12D895DB7F}" type="pres">
      <dgm:prSet presAssocID="{2243D53A-97C2-4A5B-9B98-45B05A1A42A7}" presName="space" presStyleCnt="0"/>
      <dgm:spPr/>
      <dgm:t>
        <a:bodyPr/>
        <a:lstStyle/>
        <a:p>
          <a:endParaRPr lang="zh-CN" altLang="en-US"/>
        </a:p>
      </dgm:t>
    </dgm:pt>
    <dgm:pt modelId="{9B4559A9-D66F-4CEE-AB54-309099BDC6F7}" type="pres">
      <dgm:prSet presAssocID="{7E8C4DD3-67A1-45C1-81F9-0C782C77996E}" presName="composite" presStyleCnt="0"/>
      <dgm:spPr/>
      <dgm:t>
        <a:bodyPr/>
        <a:lstStyle/>
        <a:p>
          <a:endParaRPr lang="zh-CN" altLang="en-US"/>
        </a:p>
      </dgm:t>
    </dgm:pt>
    <dgm:pt modelId="{00675681-1DFF-41C5-A0A1-1DB829ABCC99}" type="pres">
      <dgm:prSet presAssocID="{7E8C4DD3-67A1-45C1-81F9-0C782C77996E}" presName="parTx" presStyleLbl="alignNode1" presStyleIdx="1" presStyleCnt="2">
        <dgm:presLayoutVars>
          <dgm:chMax val="0"/>
          <dgm:chPref val="0"/>
          <dgm:bulletEnabled val="1"/>
        </dgm:presLayoutVars>
      </dgm:prSet>
      <dgm:spPr/>
      <dgm:t>
        <a:bodyPr/>
        <a:lstStyle/>
        <a:p>
          <a:endParaRPr lang="zh-CN" altLang="en-US"/>
        </a:p>
      </dgm:t>
    </dgm:pt>
    <dgm:pt modelId="{53736C92-5DA7-4318-B4B9-2A35EAFA99DD}" type="pres">
      <dgm:prSet presAssocID="{7E8C4DD3-67A1-45C1-81F9-0C782C77996E}" presName="desTx" presStyleLbl="alignAccFollowNode1" presStyleIdx="1" presStyleCnt="2">
        <dgm:presLayoutVars>
          <dgm:bulletEnabled val="1"/>
        </dgm:presLayoutVars>
      </dgm:prSet>
      <dgm:spPr/>
      <dgm:t>
        <a:bodyPr/>
        <a:lstStyle/>
        <a:p>
          <a:endParaRPr lang="zh-CN" altLang="en-US"/>
        </a:p>
      </dgm:t>
    </dgm:pt>
  </dgm:ptLst>
  <dgm:cxnLst>
    <dgm:cxn modelId="{D1432B47-1C55-497B-99FF-49568743527E}" type="presOf" srcId="{BE5B6497-2B93-46AD-BB7D-D57469DC0479}" destId="{53736C92-5DA7-4318-B4B9-2A35EAFA99DD}" srcOrd="0" destOrd="2" presId="urn:microsoft.com/office/officeart/2005/8/layout/hList1"/>
    <dgm:cxn modelId="{D222572B-857C-4D8A-AFC5-12112F3495BF}" srcId="{6F053B30-445D-46CD-BD41-ECAFBFEA8908}" destId="{591A3BF3-3416-4E87-A7E4-88731D91E7BD}" srcOrd="0" destOrd="0" parTransId="{AA49CC23-9BBA-4374-944F-A0F3F32055EE}" sibTransId="{7553167F-21D0-42ED-8740-7A76ABE4C09E}"/>
    <dgm:cxn modelId="{5B8FAECF-140F-4F11-A9E3-ED4138568942}" srcId="{AA920145-5C99-4B3A-9AD9-047D54AE6B3E}" destId="{6F053B30-445D-46CD-BD41-ECAFBFEA8908}" srcOrd="0" destOrd="0" parTransId="{FC7207C6-3812-4280-BC77-1FC8018E2E78}" sibTransId="{2243D53A-97C2-4A5B-9B98-45B05A1A42A7}"/>
    <dgm:cxn modelId="{C2CB11B0-8C26-4342-B253-80E88417A69C}" srcId="{7E8C4DD3-67A1-45C1-81F9-0C782C77996E}" destId="{BE5B6497-2B93-46AD-BB7D-D57469DC0479}" srcOrd="2" destOrd="0" parTransId="{CE1445CD-67B5-4ECC-BBF6-82CAF834C822}" sibTransId="{FC3420E0-D446-4390-9D1C-8C04BB5B784B}"/>
    <dgm:cxn modelId="{0E8D1678-94A5-4FBB-86AF-C74BD636EDDA}" srcId="{7E8C4DD3-67A1-45C1-81F9-0C782C77996E}" destId="{3319E701-838F-40AA-90F0-855DC28E0C93}" srcOrd="3" destOrd="0" parTransId="{4C603BB0-1132-49DA-9862-E00B461801CB}" sibTransId="{574EDFF5-D034-4E8A-8586-2F16798049DB}"/>
    <dgm:cxn modelId="{97134422-ED1B-4320-B20F-7569A9B15C38}" type="presOf" srcId="{05225A92-03C9-41C2-98F3-0BABFE28DA8B}" destId="{53736C92-5DA7-4318-B4B9-2A35EAFA99DD}" srcOrd="0" destOrd="0" presId="urn:microsoft.com/office/officeart/2005/8/layout/hList1"/>
    <dgm:cxn modelId="{2D145276-92CE-48C3-99D9-E54466013FFF}" type="presOf" srcId="{AA920145-5C99-4B3A-9AD9-047D54AE6B3E}" destId="{06A1175B-C94B-45F0-A35D-E751B192AAC1}" srcOrd="0" destOrd="0" presId="urn:microsoft.com/office/officeart/2005/8/layout/hList1"/>
    <dgm:cxn modelId="{F77398F7-B5DB-410D-96E4-3AC7ABC78A2E}" type="presOf" srcId="{591A3BF3-3416-4E87-A7E4-88731D91E7BD}" destId="{7953BB09-5090-45C9-AE4E-BFF5B0681020}" srcOrd="0" destOrd="0" presId="urn:microsoft.com/office/officeart/2005/8/layout/hList1"/>
    <dgm:cxn modelId="{1F5AC934-B70F-4DF2-81B5-A437ED19C903}" srcId="{AA920145-5C99-4B3A-9AD9-047D54AE6B3E}" destId="{7E8C4DD3-67A1-45C1-81F9-0C782C77996E}" srcOrd="1" destOrd="0" parTransId="{8A3F047D-A810-4B6D-8589-66518ABD1164}" sibTransId="{9E593C66-DEC2-47BC-A621-11D1C46DDCBD}"/>
    <dgm:cxn modelId="{0D77CD91-C4F6-4FFC-B097-3CDE9DC7CE53}" srcId="{6F053B30-445D-46CD-BD41-ECAFBFEA8908}" destId="{A4C10FBC-47C7-465D-ACB9-298B767CE7F0}" srcOrd="1" destOrd="0" parTransId="{CF013DE4-D9FE-4F18-A63D-327C8B917096}" sibTransId="{348A588D-3E5F-4EE7-8F97-635A852EBF8E}"/>
    <dgm:cxn modelId="{E6C851BF-87A6-4A61-B8A2-A831F1F7E644}" type="presOf" srcId="{6F053B30-445D-46CD-BD41-ECAFBFEA8908}" destId="{FCCBA6C8-DE60-43A0-B427-3867612EAC94}" srcOrd="0" destOrd="0" presId="urn:microsoft.com/office/officeart/2005/8/layout/hList1"/>
    <dgm:cxn modelId="{61510917-C1FD-4194-8A94-27808E0E8843}" type="presOf" srcId="{3319E701-838F-40AA-90F0-855DC28E0C93}" destId="{53736C92-5DA7-4318-B4B9-2A35EAFA99DD}" srcOrd="0" destOrd="3" presId="urn:microsoft.com/office/officeart/2005/8/layout/hList1"/>
    <dgm:cxn modelId="{07FE7CDA-5376-4483-90AD-268BC19DEDD5}" type="presOf" srcId="{A4C10FBC-47C7-465D-ACB9-298B767CE7F0}" destId="{7953BB09-5090-45C9-AE4E-BFF5B0681020}" srcOrd="0" destOrd="1" presId="urn:microsoft.com/office/officeart/2005/8/layout/hList1"/>
    <dgm:cxn modelId="{8C284737-9872-4352-88C0-3C3E222FBDD4}" srcId="{7E8C4DD3-67A1-45C1-81F9-0C782C77996E}" destId="{35DAD4AB-7D9C-41C7-BC17-10943568B638}" srcOrd="4" destOrd="0" parTransId="{F366B8BA-7D66-4237-8B66-3E1C9DCA5085}" sibTransId="{3DE878D3-3D56-4A52-9F1D-B5C1998E88E7}"/>
    <dgm:cxn modelId="{396367FF-E0E6-44CE-9266-27DC313F7F5F}" type="presOf" srcId="{35DAD4AB-7D9C-41C7-BC17-10943568B638}" destId="{53736C92-5DA7-4318-B4B9-2A35EAFA99DD}" srcOrd="0" destOrd="4" presId="urn:microsoft.com/office/officeart/2005/8/layout/hList1"/>
    <dgm:cxn modelId="{341C98A8-2627-49B9-B72D-AB1BF865F684}" srcId="{7E8C4DD3-67A1-45C1-81F9-0C782C77996E}" destId="{9A703F73-37F6-44A8-A9A3-93DBD8C53195}" srcOrd="1" destOrd="0" parTransId="{A5F79ECA-089A-47F6-9167-06A6D8ACAA38}" sibTransId="{50A9652B-34CB-434C-B652-5315BCEE519B}"/>
    <dgm:cxn modelId="{2C15BC4C-07EB-4ECF-B161-E1E546928018}" srcId="{6F053B30-445D-46CD-BD41-ECAFBFEA8908}" destId="{2C7624AE-8882-4BC9-9260-77371DDA0D48}" srcOrd="2" destOrd="0" parTransId="{C25D1C08-EDC0-4A47-AC5D-13B01615E9B0}" sibTransId="{0725BC9C-469F-43F5-A042-B5833C2AC31D}"/>
    <dgm:cxn modelId="{FD4A6AAB-B120-41E8-87FF-50F252E54108}" srcId="{7E8C4DD3-67A1-45C1-81F9-0C782C77996E}" destId="{05225A92-03C9-41C2-98F3-0BABFE28DA8B}" srcOrd="0" destOrd="0" parTransId="{C6D4761F-3D5E-4622-9E0E-3AFC874F0B60}" sibTransId="{09E7A246-CA0D-4211-B70A-3D26D7CCB391}"/>
    <dgm:cxn modelId="{74DBD6AF-D664-490B-B9FE-93BEFF4E6D94}" type="presOf" srcId="{2C7624AE-8882-4BC9-9260-77371DDA0D48}" destId="{7953BB09-5090-45C9-AE4E-BFF5B0681020}" srcOrd="0" destOrd="2" presId="urn:microsoft.com/office/officeart/2005/8/layout/hList1"/>
    <dgm:cxn modelId="{844BADEF-5CA6-461F-80C1-84837432E3B8}" type="presOf" srcId="{9A703F73-37F6-44A8-A9A3-93DBD8C53195}" destId="{53736C92-5DA7-4318-B4B9-2A35EAFA99DD}" srcOrd="0" destOrd="1" presId="urn:microsoft.com/office/officeart/2005/8/layout/hList1"/>
    <dgm:cxn modelId="{805D496D-AD25-4A5B-A742-82F15B2DD770}" type="presOf" srcId="{7E8C4DD3-67A1-45C1-81F9-0C782C77996E}" destId="{00675681-1DFF-41C5-A0A1-1DB829ABCC99}" srcOrd="0" destOrd="0" presId="urn:microsoft.com/office/officeart/2005/8/layout/hList1"/>
    <dgm:cxn modelId="{8FEEE571-4E25-4B28-8AE9-9080F4851766}" type="presParOf" srcId="{06A1175B-C94B-45F0-A35D-E751B192AAC1}" destId="{485A8D35-7501-4F9A-832A-96704CAD72EF}" srcOrd="0" destOrd="0" presId="urn:microsoft.com/office/officeart/2005/8/layout/hList1"/>
    <dgm:cxn modelId="{EACBD2ED-FF11-4789-ABFD-F88F71DE2595}" type="presParOf" srcId="{485A8D35-7501-4F9A-832A-96704CAD72EF}" destId="{FCCBA6C8-DE60-43A0-B427-3867612EAC94}" srcOrd="0" destOrd="0" presId="urn:microsoft.com/office/officeart/2005/8/layout/hList1"/>
    <dgm:cxn modelId="{A29BCA54-ABA1-4EC2-A7D5-1BFC10E40195}" type="presParOf" srcId="{485A8D35-7501-4F9A-832A-96704CAD72EF}" destId="{7953BB09-5090-45C9-AE4E-BFF5B0681020}" srcOrd="1" destOrd="0" presId="urn:microsoft.com/office/officeart/2005/8/layout/hList1"/>
    <dgm:cxn modelId="{4D8DF1FD-3DF3-4035-8014-1E470C388891}" type="presParOf" srcId="{06A1175B-C94B-45F0-A35D-E751B192AAC1}" destId="{EC36AACC-42ED-419D-9330-3B12D895DB7F}" srcOrd="1" destOrd="0" presId="urn:microsoft.com/office/officeart/2005/8/layout/hList1"/>
    <dgm:cxn modelId="{5510EC78-7D67-44E6-AEBF-026419DE755C}" type="presParOf" srcId="{06A1175B-C94B-45F0-A35D-E751B192AAC1}" destId="{9B4559A9-D66F-4CEE-AB54-309099BDC6F7}" srcOrd="2" destOrd="0" presId="urn:microsoft.com/office/officeart/2005/8/layout/hList1"/>
    <dgm:cxn modelId="{25E60E21-8E6F-4660-BD38-2090593FC5A6}" type="presParOf" srcId="{9B4559A9-D66F-4CEE-AB54-309099BDC6F7}" destId="{00675681-1DFF-41C5-A0A1-1DB829ABCC99}" srcOrd="0" destOrd="0" presId="urn:microsoft.com/office/officeart/2005/8/layout/hList1"/>
    <dgm:cxn modelId="{C7E9F518-5C4C-47BD-BCE8-BC8C21C59940}" type="presParOf" srcId="{9B4559A9-D66F-4CEE-AB54-309099BDC6F7}" destId="{53736C92-5DA7-4318-B4B9-2A35EAFA99D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F7ED563-702B-49B5-88D8-42F2CC87BF6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8470AD52-E17E-4C03-BA05-00401AA26029}">
      <dgm:prSet/>
      <dgm:spPr/>
      <dgm:t>
        <a:bodyPr/>
        <a:lstStyle/>
        <a:p>
          <a:pPr rtl="0"/>
          <a:r>
            <a:rPr lang="zh-CN" altLang="en-US" dirty="0" smtClean="0"/>
            <a:t>对于已经测试的</a:t>
          </a:r>
          <a:r>
            <a:rPr lang="en-US" altLang="zh-CN" dirty="0" smtClean="0"/>
            <a:t>HTTP</a:t>
          </a:r>
          <a:r>
            <a:rPr lang="zh-CN" altLang="en-US" dirty="0" smtClean="0"/>
            <a:t>，</a:t>
          </a:r>
          <a:r>
            <a:rPr lang="en-US" altLang="zh-CN" dirty="0" smtClean="0"/>
            <a:t>HTTPS</a:t>
          </a:r>
          <a:r>
            <a:rPr lang="zh-CN" altLang="en-US" dirty="0" smtClean="0"/>
            <a:t>，</a:t>
          </a:r>
          <a:r>
            <a:rPr lang="en-US" altLang="zh-CN" dirty="0" smtClean="0"/>
            <a:t>FTP</a:t>
          </a:r>
          <a:r>
            <a:rPr lang="zh-CN" altLang="en-US" dirty="0" smtClean="0"/>
            <a:t>业务快线都可以进行加速，并且</a:t>
          </a:r>
          <a:r>
            <a:rPr lang="zh-CN" dirty="0" smtClean="0"/>
            <a:t>快线加速后访问延时明显减少，说明减少转发跳数和专有网络传输，对改善访问质量作用明显；</a:t>
          </a:r>
          <a:endParaRPr lang="zh-CN" dirty="0"/>
        </a:p>
      </dgm:t>
    </dgm:pt>
    <dgm:pt modelId="{E0A88075-9D29-4F9C-BE08-00C8101C6264}" type="parTrans" cxnId="{A4DC8AC4-EDCC-4C3E-82AA-44396B52ED98}">
      <dgm:prSet/>
      <dgm:spPr/>
      <dgm:t>
        <a:bodyPr/>
        <a:lstStyle/>
        <a:p>
          <a:endParaRPr lang="zh-CN" altLang="en-US"/>
        </a:p>
      </dgm:t>
    </dgm:pt>
    <dgm:pt modelId="{04DB2F02-BD04-4399-9B0F-1D6487AFE5B0}" type="sibTrans" cxnId="{A4DC8AC4-EDCC-4C3E-82AA-44396B52ED98}">
      <dgm:prSet/>
      <dgm:spPr/>
      <dgm:t>
        <a:bodyPr/>
        <a:lstStyle/>
        <a:p>
          <a:endParaRPr lang="zh-CN" altLang="en-US"/>
        </a:p>
      </dgm:t>
    </dgm:pt>
    <dgm:pt modelId="{939E8654-4DA3-40C1-AF15-B418ACAFBCDF}">
      <dgm:prSet/>
      <dgm:spPr/>
      <dgm:t>
        <a:bodyPr/>
        <a:lstStyle/>
        <a:p>
          <a:pPr rtl="0"/>
          <a:r>
            <a:rPr lang="en-US" dirty="0" smtClean="0"/>
            <a:t>24</a:t>
          </a:r>
          <a:r>
            <a:rPr lang="zh-CN" dirty="0" smtClean="0"/>
            <a:t>小时连续观察，互联网访问受骨干网压力影响明显，访问高峰期质量明显下降，而采用快线加速后，服务质量</a:t>
          </a:r>
          <a:r>
            <a:rPr lang="en-US" dirty="0" smtClean="0"/>
            <a:t>24</a:t>
          </a:r>
          <a:r>
            <a:rPr lang="zh-CN" dirty="0" smtClean="0"/>
            <a:t>小时有保障，不受骨干网堵塞影响；</a:t>
          </a:r>
          <a:endParaRPr lang="zh-CN" dirty="0"/>
        </a:p>
      </dgm:t>
    </dgm:pt>
    <dgm:pt modelId="{BA13B003-DFC0-4F78-A6DF-0A741AF4B824}" type="parTrans" cxnId="{FA96BA7E-A907-43C0-B9DD-5E45FEBC0D79}">
      <dgm:prSet/>
      <dgm:spPr/>
      <dgm:t>
        <a:bodyPr/>
        <a:lstStyle/>
        <a:p>
          <a:endParaRPr lang="zh-CN" altLang="en-US"/>
        </a:p>
      </dgm:t>
    </dgm:pt>
    <dgm:pt modelId="{3073A563-2205-4EC9-8EB3-7819DA0EED52}" type="sibTrans" cxnId="{FA96BA7E-A907-43C0-B9DD-5E45FEBC0D79}">
      <dgm:prSet/>
      <dgm:spPr/>
      <dgm:t>
        <a:bodyPr/>
        <a:lstStyle/>
        <a:p>
          <a:endParaRPr lang="zh-CN" altLang="en-US"/>
        </a:p>
      </dgm:t>
    </dgm:pt>
    <dgm:pt modelId="{9F40A7DC-F967-415A-8580-4C58AE627BB7}">
      <dgm:prSet/>
      <dgm:spPr/>
      <dgm:t>
        <a:bodyPr/>
        <a:lstStyle/>
        <a:p>
          <a:pPr rtl="0"/>
          <a:r>
            <a:rPr lang="zh-CN" dirty="0" smtClean="0"/>
            <a:t>在跨运营商环境中加速前后，下载和上传速度提升一倍以上，</a:t>
          </a:r>
          <a:r>
            <a:rPr lang="zh-CN" altLang="en-US" dirty="0" smtClean="0"/>
            <a:t>在网络拥塞时</a:t>
          </a:r>
          <a:r>
            <a:rPr lang="zh-CN" dirty="0" smtClean="0"/>
            <a:t>最高可达</a:t>
          </a:r>
          <a:r>
            <a:rPr lang="en-US" dirty="0" smtClean="0"/>
            <a:t>5</a:t>
          </a:r>
          <a:r>
            <a:rPr lang="zh-CN" dirty="0" smtClean="0"/>
            <a:t>倍，说明越恶劣的网络环境，加速效果越显著</a:t>
          </a:r>
          <a:r>
            <a:rPr lang="zh-CN" altLang="en-US" dirty="0" smtClean="0"/>
            <a:t>。</a:t>
          </a:r>
          <a:endParaRPr lang="zh-CN" dirty="0"/>
        </a:p>
      </dgm:t>
    </dgm:pt>
    <dgm:pt modelId="{0C2186CA-C0B2-4476-905C-39C3BB06A5F1}" type="parTrans" cxnId="{34CDFEF5-47E2-4776-B926-F3AD6FDAB708}">
      <dgm:prSet/>
      <dgm:spPr/>
      <dgm:t>
        <a:bodyPr/>
        <a:lstStyle/>
        <a:p>
          <a:endParaRPr lang="zh-CN" altLang="en-US"/>
        </a:p>
      </dgm:t>
    </dgm:pt>
    <dgm:pt modelId="{EB563576-B538-41DF-B1C5-DC883A11DEEB}" type="sibTrans" cxnId="{34CDFEF5-47E2-4776-B926-F3AD6FDAB708}">
      <dgm:prSet/>
      <dgm:spPr/>
      <dgm:t>
        <a:bodyPr/>
        <a:lstStyle/>
        <a:p>
          <a:endParaRPr lang="zh-CN" altLang="en-US"/>
        </a:p>
      </dgm:t>
    </dgm:pt>
    <dgm:pt modelId="{001F540B-F9AA-492A-8043-FE85FADC5642}" type="pres">
      <dgm:prSet presAssocID="{0F7ED563-702B-49B5-88D8-42F2CC87BF62}" presName="linear" presStyleCnt="0">
        <dgm:presLayoutVars>
          <dgm:animLvl val="lvl"/>
          <dgm:resizeHandles val="exact"/>
        </dgm:presLayoutVars>
      </dgm:prSet>
      <dgm:spPr/>
      <dgm:t>
        <a:bodyPr/>
        <a:lstStyle/>
        <a:p>
          <a:endParaRPr lang="zh-CN" altLang="en-US"/>
        </a:p>
      </dgm:t>
    </dgm:pt>
    <dgm:pt modelId="{59567A14-EBC8-40F8-87D6-13ADAC952CA8}" type="pres">
      <dgm:prSet presAssocID="{8470AD52-E17E-4C03-BA05-00401AA26029}" presName="parentText" presStyleLbl="node1" presStyleIdx="0" presStyleCnt="3">
        <dgm:presLayoutVars>
          <dgm:chMax val="0"/>
          <dgm:bulletEnabled val="1"/>
        </dgm:presLayoutVars>
      </dgm:prSet>
      <dgm:spPr/>
      <dgm:t>
        <a:bodyPr/>
        <a:lstStyle/>
        <a:p>
          <a:endParaRPr lang="zh-CN" altLang="en-US"/>
        </a:p>
      </dgm:t>
    </dgm:pt>
    <dgm:pt modelId="{CBD3F712-7B67-4687-979D-FA4DDA4641EF}" type="pres">
      <dgm:prSet presAssocID="{04DB2F02-BD04-4399-9B0F-1D6487AFE5B0}" presName="spacer" presStyleCnt="0"/>
      <dgm:spPr/>
      <dgm:t>
        <a:bodyPr/>
        <a:lstStyle/>
        <a:p>
          <a:endParaRPr lang="zh-CN" altLang="en-US"/>
        </a:p>
      </dgm:t>
    </dgm:pt>
    <dgm:pt modelId="{E6F9163D-9FEA-434C-BEC2-8AD952534024}" type="pres">
      <dgm:prSet presAssocID="{939E8654-4DA3-40C1-AF15-B418ACAFBCDF}" presName="parentText" presStyleLbl="node1" presStyleIdx="1" presStyleCnt="3">
        <dgm:presLayoutVars>
          <dgm:chMax val="0"/>
          <dgm:bulletEnabled val="1"/>
        </dgm:presLayoutVars>
      </dgm:prSet>
      <dgm:spPr/>
      <dgm:t>
        <a:bodyPr/>
        <a:lstStyle/>
        <a:p>
          <a:endParaRPr lang="zh-CN" altLang="en-US"/>
        </a:p>
      </dgm:t>
    </dgm:pt>
    <dgm:pt modelId="{85416C65-8265-4D60-84D3-2A3894D14968}" type="pres">
      <dgm:prSet presAssocID="{3073A563-2205-4EC9-8EB3-7819DA0EED52}" presName="spacer" presStyleCnt="0"/>
      <dgm:spPr/>
      <dgm:t>
        <a:bodyPr/>
        <a:lstStyle/>
        <a:p>
          <a:endParaRPr lang="zh-CN" altLang="en-US"/>
        </a:p>
      </dgm:t>
    </dgm:pt>
    <dgm:pt modelId="{441D0A67-ADD5-4B37-BEA8-D29E5B534C44}" type="pres">
      <dgm:prSet presAssocID="{9F40A7DC-F967-415A-8580-4C58AE627BB7}" presName="parentText" presStyleLbl="node1" presStyleIdx="2" presStyleCnt="3">
        <dgm:presLayoutVars>
          <dgm:chMax val="0"/>
          <dgm:bulletEnabled val="1"/>
        </dgm:presLayoutVars>
      </dgm:prSet>
      <dgm:spPr/>
      <dgm:t>
        <a:bodyPr/>
        <a:lstStyle/>
        <a:p>
          <a:endParaRPr lang="zh-CN" altLang="en-US"/>
        </a:p>
      </dgm:t>
    </dgm:pt>
  </dgm:ptLst>
  <dgm:cxnLst>
    <dgm:cxn modelId="{97C612B6-EE99-44A5-97C4-B4C3BD14325B}" type="presOf" srcId="{9F40A7DC-F967-415A-8580-4C58AE627BB7}" destId="{441D0A67-ADD5-4B37-BEA8-D29E5B534C44}" srcOrd="0" destOrd="0" presId="urn:microsoft.com/office/officeart/2005/8/layout/vList2"/>
    <dgm:cxn modelId="{FA96BA7E-A907-43C0-B9DD-5E45FEBC0D79}" srcId="{0F7ED563-702B-49B5-88D8-42F2CC87BF62}" destId="{939E8654-4DA3-40C1-AF15-B418ACAFBCDF}" srcOrd="1" destOrd="0" parTransId="{BA13B003-DFC0-4F78-A6DF-0A741AF4B824}" sibTransId="{3073A563-2205-4EC9-8EB3-7819DA0EED52}"/>
    <dgm:cxn modelId="{E0EDBDC8-CAA2-4FD7-B1D3-938BF009CC3C}" type="presOf" srcId="{939E8654-4DA3-40C1-AF15-B418ACAFBCDF}" destId="{E6F9163D-9FEA-434C-BEC2-8AD952534024}" srcOrd="0" destOrd="0" presId="urn:microsoft.com/office/officeart/2005/8/layout/vList2"/>
    <dgm:cxn modelId="{34CDFEF5-47E2-4776-B926-F3AD6FDAB708}" srcId="{0F7ED563-702B-49B5-88D8-42F2CC87BF62}" destId="{9F40A7DC-F967-415A-8580-4C58AE627BB7}" srcOrd="2" destOrd="0" parTransId="{0C2186CA-C0B2-4476-905C-39C3BB06A5F1}" sibTransId="{EB563576-B538-41DF-B1C5-DC883A11DEEB}"/>
    <dgm:cxn modelId="{A4DC8AC4-EDCC-4C3E-82AA-44396B52ED98}" srcId="{0F7ED563-702B-49B5-88D8-42F2CC87BF62}" destId="{8470AD52-E17E-4C03-BA05-00401AA26029}" srcOrd="0" destOrd="0" parTransId="{E0A88075-9D29-4F9C-BE08-00C8101C6264}" sibTransId="{04DB2F02-BD04-4399-9B0F-1D6487AFE5B0}"/>
    <dgm:cxn modelId="{45F9C154-C9FB-45FC-BA9C-1C4F8D1C883A}" type="presOf" srcId="{8470AD52-E17E-4C03-BA05-00401AA26029}" destId="{59567A14-EBC8-40F8-87D6-13ADAC952CA8}" srcOrd="0" destOrd="0" presId="urn:microsoft.com/office/officeart/2005/8/layout/vList2"/>
    <dgm:cxn modelId="{4862C9D8-5F99-43B4-B119-A94F47D15D72}" type="presOf" srcId="{0F7ED563-702B-49B5-88D8-42F2CC87BF62}" destId="{001F540B-F9AA-492A-8043-FE85FADC5642}" srcOrd="0" destOrd="0" presId="urn:microsoft.com/office/officeart/2005/8/layout/vList2"/>
    <dgm:cxn modelId="{C3A96E05-FB07-430B-B271-54191EF132E8}" type="presParOf" srcId="{001F540B-F9AA-492A-8043-FE85FADC5642}" destId="{59567A14-EBC8-40F8-87D6-13ADAC952CA8}" srcOrd="0" destOrd="0" presId="urn:microsoft.com/office/officeart/2005/8/layout/vList2"/>
    <dgm:cxn modelId="{5B2DBD96-20A9-4510-B89B-1593C7B2117A}" type="presParOf" srcId="{001F540B-F9AA-492A-8043-FE85FADC5642}" destId="{CBD3F712-7B67-4687-979D-FA4DDA4641EF}" srcOrd="1" destOrd="0" presId="urn:microsoft.com/office/officeart/2005/8/layout/vList2"/>
    <dgm:cxn modelId="{B9EE631A-D295-433A-886F-A295429FA7ED}" type="presParOf" srcId="{001F540B-F9AA-492A-8043-FE85FADC5642}" destId="{E6F9163D-9FEA-434C-BEC2-8AD952534024}" srcOrd="2" destOrd="0" presId="urn:microsoft.com/office/officeart/2005/8/layout/vList2"/>
    <dgm:cxn modelId="{5A6F59C8-282C-4213-BC02-039CD38AEEFC}" type="presParOf" srcId="{001F540B-F9AA-492A-8043-FE85FADC5642}" destId="{85416C65-8265-4D60-84D3-2A3894D14968}" srcOrd="3" destOrd="0" presId="urn:microsoft.com/office/officeart/2005/8/layout/vList2"/>
    <dgm:cxn modelId="{C2492DC8-7C0A-4BE2-827D-542E22A6BCCC}" type="presParOf" srcId="{001F540B-F9AA-492A-8043-FE85FADC5642}" destId="{441D0A67-ADD5-4B37-BEA8-D29E5B534C4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873A3D-E6F5-40E2-A2CA-2B30D6BD408A}"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zh-CN" altLang="en-US"/>
        </a:p>
      </dgm:t>
    </dgm:pt>
    <dgm:pt modelId="{D8FC272F-CD90-4D62-AC69-049E70185414}">
      <dgm:prSet/>
      <dgm:spPr/>
      <dgm:t>
        <a:bodyPr/>
        <a:lstStyle/>
        <a:p>
          <a:pPr rtl="0"/>
          <a:r>
            <a:rPr lang="zh-CN" smtClean="0"/>
            <a:t>互联网中的运营商壁垒</a:t>
          </a:r>
          <a:endParaRPr lang="zh-CN"/>
        </a:p>
      </dgm:t>
    </dgm:pt>
    <dgm:pt modelId="{76C83C70-C8B5-4F39-8865-424755F739BB}" type="parTrans" cxnId="{53E57836-4390-4D4B-B826-EAE3601AF86C}">
      <dgm:prSet/>
      <dgm:spPr/>
      <dgm:t>
        <a:bodyPr/>
        <a:lstStyle/>
        <a:p>
          <a:endParaRPr lang="zh-CN" altLang="en-US"/>
        </a:p>
      </dgm:t>
    </dgm:pt>
    <dgm:pt modelId="{3CE75BB8-9E3C-4C3F-9356-C0044C8D2BFA}" type="sibTrans" cxnId="{53E57836-4390-4D4B-B826-EAE3601AF86C}">
      <dgm:prSet/>
      <dgm:spPr/>
      <dgm:t>
        <a:bodyPr/>
        <a:lstStyle/>
        <a:p>
          <a:endParaRPr lang="zh-CN" altLang="en-US"/>
        </a:p>
      </dgm:t>
    </dgm:pt>
    <dgm:pt modelId="{249E9337-8622-4F35-B423-F4C9DB775917}">
      <dgm:prSet/>
      <dgm:spPr/>
      <dgm:t>
        <a:bodyPr/>
        <a:lstStyle/>
        <a:p>
          <a:pPr rtl="0"/>
          <a:r>
            <a:rPr lang="zh-CN" smtClean="0"/>
            <a:t>网络性能的规律性波动</a:t>
          </a:r>
          <a:endParaRPr lang="zh-CN"/>
        </a:p>
      </dgm:t>
    </dgm:pt>
    <dgm:pt modelId="{7ABBB2F1-C781-45F8-B862-231F79A55438}" type="parTrans" cxnId="{15DDB97C-AC37-48CD-BCC9-E82F0D706065}">
      <dgm:prSet/>
      <dgm:spPr/>
      <dgm:t>
        <a:bodyPr/>
        <a:lstStyle/>
        <a:p>
          <a:endParaRPr lang="zh-CN" altLang="en-US"/>
        </a:p>
      </dgm:t>
    </dgm:pt>
    <dgm:pt modelId="{829E3672-0EF9-4323-A344-4675DB82ECD3}" type="sibTrans" cxnId="{15DDB97C-AC37-48CD-BCC9-E82F0D706065}">
      <dgm:prSet/>
      <dgm:spPr/>
      <dgm:t>
        <a:bodyPr/>
        <a:lstStyle/>
        <a:p>
          <a:endParaRPr lang="zh-CN" altLang="en-US"/>
        </a:p>
      </dgm:t>
    </dgm:pt>
    <dgm:pt modelId="{199DFF43-23B7-46B8-9CDA-794854C6EFC8}">
      <dgm:prSet/>
      <dgm:spPr/>
      <dgm:t>
        <a:bodyPr/>
        <a:lstStyle/>
        <a:p>
          <a:pPr rtl="0"/>
          <a:r>
            <a:rPr lang="en-US" smtClean="0"/>
            <a:t>BGP</a:t>
          </a:r>
          <a:r>
            <a:rPr lang="zh-CN" smtClean="0"/>
            <a:t>带宽价格昂贵</a:t>
          </a:r>
          <a:endParaRPr lang="zh-CN"/>
        </a:p>
      </dgm:t>
    </dgm:pt>
    <dgm:pt modelId="{5DDFBF6D-0B3E-4A5F-A6BC-E5929882FBF8}" type="parTrans" cxnId="{C4F13BE7-F788-4562-A96D-FB0E1475E706}">
      <dgm:prSet/>
      <dgm:spPr/>
      <dgm:t>
        <a:bodyPr/>
        <a:lstStyle/>
        <a:p>
          <a:endParaRPr lang="zh-CN" altLang="en-US"/>
        </a:p>
      </dgm:t>
    </dgm:pt>
    <dgm:pt modelId="{68EE77FF-61D2-410B-95B5-ABF285867F64}" type="sibTrans" cxnId="{C4F13BE7-F788-4562-A96D-FB0E1475E706}">
      <dgm:prSet/>
      <dgm:spPr/>
      <dgm:t>
        <a:bodyPr/>
        <a:lstStyle/>
        <a:p>
          <a:endParaRPr lang="zh-CN" altLang="en-US"/>
        </a:p>
      </dgm:t>
    </dgm:pt>
    <dgm:pt modelId="{C69CABA3-7BA9-41E0-85A9-5C5D411AD9BF}">
      <dgm:prSet/>
      <dgm:spPr/>
      <dgm:t>
        <a:bodyPr/>
        <a:lstStyle/>
        <a:p>
          <a:pPr rtl="0"/>
          <a:r>
            <a:rPr lang="en-US" smtClean="0"/>
            <a:t>CDN</a:t>
          </a:r>
          <a:r>
            <a:rPr lang="zh-CN" smtClean="0"/>
            <a:t>服务的局限性</a:t>
          </a:r>
          <a:endParaRPr lang="zh-CN"/>
        </a:p>
      </dgm:t>
    </dgm:pt>
    <dgm:pt modelId="{82E9C8D4-E2AF-470A-8CF9-9DF44192C88A}" type="parTrans" cxnId="{512A33A8-E90C-4A75-8532-504FD2FB7097}">
      <dgm:prSet/>
      <dgm:spPr/>
      <dgm:t>
        <a:bodyPr/>
        <a:lstStyle/>
        <a:p>
          <a:endParaRPr lang="zh-CN" altLang="en-US"/>
        </a:p>
      </dgm:t>
    </dgm:pt>
    <dgm:pt modelId="{0A9BE009-D366-4689-97A1-76348849CDB4}" type="sibTrans" cxnId="{512A33A8-E90C-4A75-8532-504FD2FB7097}">
      <dgm:prSet/>
      <dgm:spPr/>
      <dgm:t>
        <a:bodyPr/>
        <a:lstStyle/>
        <a:p>
          <a:endParaRPr lang="zh-CN" altLang="en-US"/>
        </a:p>
      </dgm:t>
    </dgm:pt>
    <dgm:pt modelId="{B397B318-8400-4226-B78E-C914DD4AE9FB}" type="pres">
      <dgm:prSet presAssocID="{D1873A3D-E6F5-40E2-A2CA-2B30D6BD408A}" presName="linear" presStyleCnt="0">
        <dgm:presLayoutVars>
          <dgm:animLvl val="lvl"/>
          <dgm:resizeHandles val="exact"/>
        </dgm:presLayoutVars>
      </dgm:prSet>
      <dgm:spPr/>
    </dgm:pt>
    <dgm:pt modelId="{8E3E4B7D-37AB-436C-9859-516A94E426AE}" type="pres">
      <dgm:prSet presAssocID="{D8FC272F-CD90-4D62-AC69-049E70185414}" presName="parentText" presStyleLbl="node1" presStyleIdx="0" presStyleCnt="4">
        <dgm:presLayoutVars>
          <dgm:chMax val="0"/>
          <dgm:bulletEnabled val="1"/>
        </dgm:presLayoutVars>
      </dgm:prSet>
      <dgm:spPr/>
    </dgm:pt>
    <dgm:pt modelId="{470D38BB-4CDC-479C-8CFA-950C03B94460}" type="pres">
      <dgm:prSet presAssocID="{3CE75BB8-9E3C-4C3F-9356-C0044C8D2BFA}" presName="spacer" presStyleCnt="0"/>
      <dgm:spPr/>
    </dgm:pt>
    <dgm:pt modelId="{8AF7C75B-BCED-431E-87A1-9CA01F8AC771}" type="pres">
      <dgm:prSet presAssocID="{249E9337-8622-4F35-B423-F4C9DB775917}" presName="parentText" presStyleLbl="node1" presStyleIdx="1" presStyleCnt="4">
        <dgm:presLayoutVars>
          <dgm:chMax val="0"/>
          <dgm:bulletEnabled val="1"/>
        </dgm:presLayoutVars>
      </dgm:prSet>
      <dgm:spPr/>
    </dgm:pt>
    <dgm:pt modelId="{4F544652-9EE6-4037-9E57-437715351BC3}" type="pres">
      <dgm:prSet presAssocID="{829E3672-0EF9-4323-A344-4675DB82ECD3}" presName="spacer" presStyleCnt="0"/>
      <dgm:spPr/>
    </dgm:pt>
    <dgm:pt modelId="{29C6C879-A1AF-46BC-AE4E-91DDD15F452E}" type="pres">
      <dgm:prSet presAssocID="{199DFF43-23B7-46B8-9CDA-794854C6EFC8}" presName="parentText" presStyleLbl="node1" presStyleIdx="2" presStyleCnt="4">
        <dgm:presLayoutVars>
          <dgm:chMax val="0"/>
          <dgm:bulletEnabled val="1"/>
        </dgm:presLayoutVars>
      </dgm:prSet>
      <dgm:spPr/>
    </dgm:pt>
    <dgm:pt modelId="{8F48EE32-5550-49B9-BB78-B01297E85937}" type="pres">
      <dgm:prSet presAssocID="{68EE77FF-61D2-410B-95B5-ABF285867F64}" presName="spacer" presStyleCnt="0"/>
      <dgm:spPr/>
    </dgm:pt>
    <dgm:pt modelId="{42043893-8EC3-4D63-A2FD-BA804BB31F5D}" type="pres">
      <dgm:prSet presAssocID="{C69CABA3-7BA9-41E0-85A9-5C5D411AD9BF}" presName="parentText" presStyleLbl="node1" presStyleIdx="3" presStyleCnt="4">
        <dgm:presLayoutVars>
          <dgm:chMax val="0"/>
          <dgm:bulletEnabled val="1"/>
        </dgm:presLayoutVars>
      </dgm:prSet>
      <dgm:spPr/>
    </dgm:pt>
  </dgm:ptLst>
  <dgm:cxnLst>
    <dgm:cxn modelId="{289EBB1B-7F70-4D67-A86C-23D4EFB4012D}" type="presOf" srcId="{D8FC272F-CD90-4D62-AC69-049E70185414}" destId="{8E3E4B7D-37AB-436C-9859-516A94E426AE}" srcOrd="0" destOrd="0" presId="urn:microsoft.com/office/officeart/2005/8/layout/vList2"/>
    <dgm:cxn modelId="{512A33A8-E90C-4A75-8532-504FD2FB7097}" srcId="{D1873A3D-E6F5-40E2-A2CA-2B30D6BD408A}" destId="{C69CABA3-7BA9-41E0-85A9-5C5D411AD9BF}" srcOrd="3" destOrd="0" parTransId="{82E9C8D4-E2AF-470A-8CF9-9DF44192C88A}" sibTransId="{0A9BE009-D366-4689-97A1-76348849CDB4}"/>
    <dgm:cxn modelId="{53E57836-4390-4D4B-B826-EAE3601AF86C}" srcId="{D1873A3D-E6F5-40E2-A2CA-2B30D6BD408A}" destId="{D8FC272F-CD90-4D62-AC69-049E70185414}" srcOrd="0" destOrd="0" parTransId="{76C83C70-C8B5-4F39-8865-424755F739BB}" sibTransId="{3CE75BB8-9E3C-4C3F-9356-C0044C8D2BFA}"/>
    <dgm:cxn modelId="{C4F13BE7-F788-4562-A96D-FB0E1475E706}" srcId="{D1873A3D-E6F5-40E2-A2CA-2B30D6BD408A}" destId="{199DFF43-23B7-46B8-9CDA-794854C6EFC8}" srcOrd="2" destOrd="0" parTransId="{5DDFBF6D-0B3E-4A5F-A6BC-E5929882FBF8}" sibTransId="{68EE77FF-61D2-410B-95B5-ABF285867F64}"/>
    <dgm:cxn modelId="{7A1E34A8-4AF1-4725-BC11-447A1594B4C8}" type="presOf" srcId="{D1873A3D-E6F5-40E2-A2CA-2B30D6BD408A}" destId="{B397B318-8400-4226-B78E-C914DD4AE9FB}" srcOrd="0" destOrd="0" presId="urn:microsoft.com/office/officeart/2005/8/layout/vList2"/>
    <dgm:cxn modelId="{CA35BF0B-9655-43E9-B742-2310100AF683}" type="presOf" srcId="{199DFF43-23B7-46B8-9CDA-794854C6EFC8}" destId="{29C6C879-A1AF-46BC-AE4E-91DDD15F452E}" srcOrd="0" destOrd="0" presId="urn:microsoft.com/office/officeart/2005/8/layout/vList2"/>
    <dgm:cxn modelId="{8A5F5BFD-7005-4D1D-8D3B-01E972156AAF}" type="presOf" srcId="{C69CABA3-7BA9-41E0-85A9-5C5D411AD9BF}" destId="{42043893-8EC3-4D63-A2FD-BA804BB31F5D}" srcOrd="0" destOrd="0" presId="urn:microsoft.com/office/officeart/2005/8/layout/vList2"/>
    <dgm:cxn modelId="{251FA33D-9D6F-4E65-A435-0A865DE787A3}" type="presOf" srcId="{249E9337-8622-4F35-B423-F4C9DB775917}" destId="{8AF7C75B-BCED-431E-87A1-9CA01F8AC771}" srcOrd="0" destOrd="0" presId="urn:microsoft.com/office/officeart/2005/8/layout/vList2"/>
    <dgm:cxn modelId="{15DDB97C-AC37-48CD-BCC9-E82F0D706065}" srcId="{D1873A3D-E6F5-40E2-A2CA-2B30D6BD408A}" destId="{249E9337-8622-4F35-B423-F4C9DB775917}" srcOrd="1" destOrd="0" parTransId="{7ABBB2F1-C781-45F8-B862-231F79A55438}" sibTransId="{829E3672-0EF9-4323-A344-4675DB82ECD3}"/>
    <dgm:cxn modelId="{B830D7AB-0D25-4570-9001-0DEB0623EA7F}" type="presParOf" srcId="{B397B318-8400-4226-B78E-C914DD4AE9FB}" destId="{8E3E4B7D-37AB-436C-9859-516A94E426AE}" srcOrd="0" destOrd="0" presId="urn:microsoft.com/office/officeart/2005/8/layout/vList2"/>
    <dgm:cxn modelId="{CCB87C00-84DE-4162-8DB3-BED9BD36054C}" type="presParOf" srcId="{B397B318-8400-4226-B78E-C914DD4AE9FB}" destId="{470D38BB-4CDC-479C-8CFA-950C03B94460}" srcOrd="1" destOrd="0" presId="urn:microsoft.com/office/officeart/2005/8/layout/vList2"/>
    <dgm:cxn modelId="{E40DC380-ED9B-43B9-B868-08A627F63F28}" type="presParOf" srcId="{B397B318-8400-4226-B78E-C914DD4AE9FB}" destId="{8AF7C75B-BCED-431E-87A1-9CA01F8AC771}" srcOrd="2" destOrd="0" presId="urn:microsoft.com/office/officeart/2005/8/layout/vList2"/>
    <dgm:cxn modelId="{4AB70619-8D78-41B1-8753-CE49E4483CE4}" type="presParOf" srcId="{B397B318-8400-4226-B78E-C914DD4AE9FB}" destId="{4F544652-9EE6-4037-9E57-437715351BC3}" srcOrd="3" destOrd="0" presId="urn:microsoft.com/office/officeart/2005/8/layout/vList2"/>
    <dgm:cxn modelId="{448339E4-6401-46D3-B430-D92F0DEE8671}" type="presParOf" srcId="{B397B318-8400-4226-B78E-C914DD4AE9FB}" destId="{29C6C879-A1AF-46BC-AE4E-91DDD15F452E}" srcOrd="4" destOrd="0" presId="urn:microsoft.com/office/officeart/2005/8/layout/vList2"/>
    <dgm:cxn modelId="{05B5B8B5-C6D3-43A8-A582-ED96E0498F1B}" type="presParOf" srcId="{B397B318-8400-4226-B78E-C914DD4AE9FB}" destId="{8F48EE32-5550-49B9-BB78-B01297E85937}" srcOrd="5" destOrd="0" presId="urn:microsoft.com/office/officeart/2005/8/layout/vList2"/>
    <dgm:cxn modelId="{26EAC257-D3B0-4AB2-B400-D8EE7EC98765}" type="presParOf" srcId="{B397B318-8400-4226-B78E-C914DD4AE9FB}" destId="{42043893-8EC3-4D63-A2FD-BA804BB31F5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DC9AF5-05F8-4169-8B19-C016094CFC4B}"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zh-CN" altLang="en-US"/>
        </a:p>
      </dgm:t>
    </dgm:pt>
    <dgm:pt modelId="{1B1888E5-6DA2-4794-B9F2-8F4CA60A8C01}">
      <dgm:prSet/>
      <dgm:spPr/>
      <dgm:t>
        <a:bodyPr/>
        <a:lstStyle/>
        <a:p>
          <a:pPr rtl="0"/>
          <a:r>
            <a:rPr lang="zh-CN" smtClean="0"/>
            <a:t>互联网的问题改进一：</a:t>
          </a:r>
          <a:r>
            <a:rPr lang="en-US" smtClean="0"/>
            <a:t>BGP</a:t>
          </a:r>
          <a:r>
            <a:rPr lang="zh-CN" smtClean="0"/>
            <a:t>方式优化网络</a:t>
          </a:r>
          <a:endParaRPr lang="zh-CN"/>
        </a:p>
      </dgm:t>
    </dgm:pt>
    <dgm:pt modelId="{4B29E54F-0765-4488-A696-C0786795BC1C}" type="parTrans" cxnId="{4AA85479-09D6-407A-A8D7-2C5C138C0D11}">
      <dgm:prSet/>
      <dgm:spPr/>
      <dgm:t>
        <a:bodyPr/>
        <a:lstStyle/>
        <a:p>
          <a:endParaRPr lang="zh-CN" altLang="en-US"/>
        </a:p>
      </dgm:t>
    </dgm:pt>
    <dgm:pt modelId="{77F9A447-84CF-4F53-9925-F706E073B7B9}" type="sibTrans" cxnId="{4AA85479-09D6-407A-A8D7-2C5C138C0D11}">
      <dgm:prSet/>
      <dgm:spPr/>
      <dgm:t>
        <a:bodyPr/>
        <a:lstStyle/>
        <a:p>
          <a:endParaRPr lang="zh-CN" altLang="en-US"/>
        </a:p>
      </dgm:t>
    </dgm:pt>
    <dgm:pt modelId="{64F3C1BE-51FF-4EFD-8ECB-8D04A4F17311}" type="pres">
      <dgm:prSet presAssocID="{57DC9AF5-05F8-4169-8B19-C016094CFC4B}" presName="linear" presStyleCnt="0">
        <dgm:presLayoutVars>
          <dgm:animLvl val="lvl"/>
          <dgm:resizeHandles val="exact"/>
        </dgm:presLayoutVars>
      </dgm:prSet>
      <dgm:spPr/>
    </dgm:pt>
    <dgm:pt modelId="{4EE17D4A-FAE5-45BF-B107-2C65F9450059}" type="pres">
      <dgm:prSet presAssocID="{1B1888E5-6DA2-4794-B9F2-8F4CA60A8C01}" presName="parentText" presStyleLbl="node1" presStyleIdx="0" presStyleCnt="1">
        <dgm:presLayoutVars>
          <dgm:chMax val="0"/>
          <dgm:bulletEnabled val="1"/>
        </dgm:presLayoutVars>
      </dgm:prSet>
      <dgm:spPr/>
    </dgm:pt>
  </dgm:ptLst>
  <dgm:cxnLst>
    <dgm:cxn modelId="{3EA5B522-CADE-4083-85D9-6759B040171F}" type="presOf" srcId="{57DC9AF5-05F8-4169-8B19-C016094CFC4B}" destId="{64F3C1BE-51FF-4EFD-8ECB-8D04A4F17311}" srcOrd="0" destOrd="0" presId="urn:microsoft.com/office/officeart/2005/8/layout/vList2"/>
    <dgm:cxn modelId="{4AD12819-E6E0-4C09-81B2-9A457FC9BDD4}" type="presOf" srcId="{1B1888E5-6DA2-4794-B9F2-8F4CA60A8C01}" destId="{4EE17D4A-FAE5-45BF-B107-2C65F9450059}" srcOrd="0" destOrd="0" presId="urn:microsoft.com/office/officeart/2005/8/layout/vList2"/>
    <dgm:cxn modelId="{4AA85479-09D6-407A-A8D7-2C5C138C0D11}" srcId="{57DC9AF5-05F8-4169-8B19-C016094CFC4B}" destId="{1B1888E5-6DA2-4794-B9F2-8F4CA60A8C01}" srcOrd="0" destOrd="0" parTransId="{4B29E54F-0765-4488-A696-C0786795BC1C}" sibTransId="{77F9A447-84CF-4F53-9925-F706E073B7B9}"/>
    <dgm:cxn modelId="{37693B0D-4879-458D-BDFE-CD6602F51102}" type="presParOf" srcId="{64F3C1BE-51FF-4EFD-8ECB-8D04A4F17311}" destId="{4EE17D4A-FAE5-45BF-B107-2C65F9450059}"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ED65EA-DD6F-46B1-B252-98E49644E60B}"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zh-CN" altLang="en-US"/>
        </a:p>
      </dgm:t>
    </dgm:pt>
    <dgm:pt modelId="{4967E426-19D9-415D-B55A-6B4FA444FC7B}">
      <dgm:prSet/>
      <dgm:spPr/>
      <dgm:t>
        <a:bodyPr/>
        <a:lstStyle/>
        <a:p>
          <a:pPr rtl="0"/>
          <a:r>
            <a:rPr lang="zh-CN" smtClean="0"/>
            <a:t>互联网的问题改进二：</a:t>
          </a:r>
          <a:r>
            <a:rPr lang="en-US" smtClean="0"/>
            <a:t>CDN</a:t>
          </a:r>
          <a:r>
            <a:rPr lang="zh-CN" smtClean="0"/>
            <a:t>方式内容分发</a:t>
          </a:r>
          <a:endParaRPr lang="zh-CN"/>
        </a:p>
      </dgm:t>
    </dgm:pt>
    <dgm:pt modelId="{C8201981-F135-4CB6-AFDF-5F1F2129DF08}" type="parTrans" cxnId="{17B8ACC1-DC99-4D91-911A-9F2FF10BB332}">
      <dgm:prSet/>
      <dgm:spPr/>
      <dgm:t>
        <a:bodyPr/>
        <a:lstStyle/>
        <a:p>
          <a:endParaRPr lang="zh-CN" altLang="en-US"/>
        </a:p>
      </dgm:t>
    </dgm:pt>
    <dgm:pt modelId="{E40622C5-5FCE-4C97-8A63-C2A56DA4A2BC}" type="sibTrans" cxnId="{17B8ACC1-DC99-4D91-911A-9F2FF10BB332}">
      <dgm:prSet/>
      <dgm:spPr/>
      <dgm:t>
        <a:bodyPr/>
        <a:lstStyle/>
        <a:p>
          <a:endParaRPr lang="zh-CN" altLang="en-US"/>
        </a:p>
      </dgm:t>
    </dgm:pt>
    <dgm:pt modelId="{ED4A91BF-B496-4A97-9CE6-E53E6E4A8D27}" type="pres">
      <dgm:prSet presAssocID="{96ED65EA-DD6F-46B1-B252-98E49644E60B}" presName="linear" presStyleCnt="0">
        <dgm:presLayoutVars>
          <dgm:animLvl val="lvl"/>
          <dgm:resizeHandles val="exact"/>
        </dgm:presLayoutVars>
      </dgm:prSet>
      <dgm:spPr/>
    </dgm:pt>
    <dgm:pt modelId="{BAB97251-83CD-4E69-9C97-9A29E0C5A139}" type="pres">
      <dgm:prSet presAssocID="{4967E426-19D9-415D-B55A-6B4FA444FC7B}" presName="parentText" presStyleLbl="node1" presStyleIdx="0" presStyleCnt="1">
        <dgm:presLayoutVars>
          <dgm:chMax val="0"/>
          <dgm:bulletEnabled val="1"/>
        </dgm:presLayoutVars>
      </dgm:prSet>
      <dgm:spPr/>
    </dgm:pt>
  </dgm:ptLst>
  <dgm:cxnLst>
    <dgm:cxn modelId="{88A11260-972B-4DC1-8FB0-37655D62EB34}" type="presOf" srcId="{96ED65EA-DD6F-46B1-B252-98E49644E60B}" destId="{ED4A91BF-B496-4A97-9CE6-E53E6E4A8D27}" srcOrd="0" destOrd="0" presId="urn:microsoft.com/office/officeart/2005/8/layout/vList2"/>
    <dgm:cxn modelId="{17B8ACC1-DC99-4D91-911A-9F2FF10BB332}" srcId="{96ED65EA-DD6F-46B1-B252-98E49644E60B}" destId="{4967E426-19D9-415D-B55A-6B4FA444FC7B}" srcOrd="0" destOrd="0" parTransId="{C8201981-F135-4CB6-AFDF-5F1F2129DF08}" sibTransId="{E40622C5-5FCE-4C97-8A63-C2A56DA4A2BC}"/>
    <dgm:cxn modelId="{24BFA1E0-7B21-4414-824A-D770BD189BE6}" type="presOf" srcId="{4967E426-19D9-415D-B55A-6B4FA444FC7B}" destId="{BAB97251-83CD-4E69-9C97-9A29E0C5A139}" srcOrd="0" destOrd="0" presId="urn:microsoft.com/office/officeart/2005/8/layout/vList2"/>
    <dgm:cxn modelId="{3505A765-37BA-487C-A2EA-FD112679167C}" type="presParOf" srcId="{ED4A91BF-B496-4A97-9CE6-E53E6E4A8D27}" destId="{BAB97251-83CD-4E69-9C97-9A29E0C5A139}"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F074C1-966E-4CFF-BF74-E163AABD3CF0}"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zh-CN" altLang="en-US"/>
        </a:p>
      </dgm:t>
    </dgm:pt>
    <dgm:pt modelId="{6EECAF42-EABE-4592-8756-92631E1F1ACF}">
      <dgm:prSet/>
      <dgm:spPr/>
      <dgm:t>
        <a:bodyPr/>
        <a:lstStyle/>
        <a:p>
          <a:pPr rtl="0"/>
          <a:r>
            <a:rPr lang="zh-CN" dirty="0" smtClean="0"/>
            <a:t>多节点网络互联高成本方案</a:t>
          </a:r>
          <a:endParaRPr lang="zh-CN" dirty="0"/>
        </a:p>
      </dgm:t>
    </dgm:pt>
    <dgm:pt modelId="{498D01F7-C88C-44D5-826D-0B3EEB4C8869}" type="parTrans" cxnId="{4AB4B43C-C851-43C4-8132-D14220DB1C94}">
      <dgm:prSet/>
      <dgm:spPr/>
      <dgm:t>
        <a:bodyPr/>
        <a:lstStyle/>
        <a:p>
          <a:endParaRPr lang="zh-CN" altLang="en-US"/>
        </a:p>
      </dgm:t>
    </dgm:pt>
    <dgm:pt modelId="{3CE108BD-85D4-4FB9-926E-E16C66D9CA03}" type="sibTrans" cxnId="{4AB4B43C-C851-43C4-8132-D14220DB1C94}">
      <dgm:prSet/>
      <dgm:spPr/>
      <dgm:t>
        <a:bodyPr/>
        <a:lstStyle/>
        <a:p>
          <a:endParaRPr lang="zh-CN" altLang="en-US"/>
        </a:p>
      </dgm:t>
    </dgm:pt>
    <dgm:pt modelId="{8D846199-A6F5-4589-AAF8-45C0A2AFEBB3}">
      <dgm:prSet/>
      <dgm:spPr/>
      <dgm:t>
        <a:bodyPr/>
        <a:lstStyle/>
        <a:p>
          <a:pPr rtl="0"/>
          <a:r>
            <a:rPr lang="zh-CN" smtClean="0"/>
            <a:t>优点：链路独占，带宽稳定</a:t>
          </a:r>
          <a:endParaRPr lang="zh-CN"/>
        </a:p>
      </dgm:t>
    </dgm:pt>
    <dgm:pt modelId="{3B2E1758-8016-448B-BCFD-BE497F3ED573}" type="parTrans" cxnId="{519FC058-F649-4042-9B62-DE4CE416D706}">
      <dgm:prSet/>
      <dgm:spPr/>
      <dgm:t>
        <a:bodyPr/>
        <a:lstStyle/>
        <a:p>
          <a:endParaRPr lang="zh-CN" altLang="en-US"/>
        </a:p>
      </dgm:t>
    </dgm:pt>
    <dgm:pt modelId="{F617FC7B-B3E3-4B79-99B3-333178CBE529}" type="sibTrans" cxnId="{519FC058-F649-4042-9B62-DE4CE416D706}">
      <dgm:prSet/>
      <dgm:spPr/>
      <dgm:t>
        <a:bodyPr/>
        <a:lstStyle/>
        <a:p>
          <a:endParaRPr lang="zh-CN" altLang="en-US"/>
        </a:p>
      </dgm:t>
    </dgm:pt>
    <dgm:pt modelId="{E0D9435C-2C5C-4CEF-8692-29C3097EC73F}">
      <dgm:prSet/>
      <dgm:spPr/>
      <dgm:t>
        <a:bodyPr/>
        <a:lstStyle/>
        <a:p>
          <a:pPr rtl="0"/>
          <a:r>
            <a:rPr lang="zh-CN" smtClean="0"/>
            <a:t>缺点：成本高昂，维护复杂</a:t>
          </a:r>
          <a:endParaRPr lang="zh-CN"/>
        </a:p>
      </dgm:t>
    </dgm:pt>
    <dgm:pt modelId="{2C8A7F1A-7FF4-4F88-B033-0F0B03B07A3A}" type="parTrans" cxnId="{26024994-F3E0-4A93-A369-51C75D83D6F8}">
      <dgm:prSet/>
      <dgm:spPr/>
      <dgm:t>
        <a:bodyPr/>
        <a:lstStyle/>
        <a:p>
          <a:endParaRPr lang="zh-CN" altLang="en-US"/>
        </a:p>
      </dgm:t>
    </dgm:pt>
    <dgm:pt modelId="{A431FF1C-2755-42DC-99C7-DF461D94DCD6}" type="sibTrans" cxnId="{26024994-F3E0-4A93-A369-51C75D83D6F8}">
      <dgm:prSet/>
      <dgm:spPr/>
      <dgm:t>
        <a:bodyPr/>
        <a:lstStyle/>
        <a:p>
          <a:endParaRPr lang="zh-CN" altLang="en-US"/>
        </a:p>
      </dgm:t>
    </dgm:pt>
    <dgm:pt modelId="{09731DB8-6A5B-4D2D-849E-38DB15EFF841}" type="pres">
      <dgm:prSet presAssocID="{4CF074C1-966E-4CFF-BF74-E163AABD3CF0}" presName="linear" presStyleCnt="0">
        <dgm:presLayoutVars>
          <dgm:animLvl val="lvl"/>
          <dgm:resizeHandles val="exact"/>
        </dgm:presLayoutVars>
      </dgm:prSet>
      <dgm:spPr/>
    </dgm:pt>
    <dgm:pt modelId="{8A5F1EF5-5B4B-421C-8A6D-793963FD9DB1}" type="pres">
      <dgm:prSet presAssocID="{6EECAF42-EABE-4592-8756-92631E1F1ACF}" presName="parentText" presStyleLbl="node1" presStyleIdx="0" presStyleCnt="1">
        <dgm:presLayoutVars>
          <dgm:chMax val="0"/>
          <dgm:bulletEnabled val="1"/>
        </dgm:presLayoutVars>
      </dgm:prSet>
      <dgm:spPr/>
    </dgm:pt>
    <dgm:pt modelId="{E2068DA1-26A5-441E-B3ED-3AFBA9C861E3}" type="pres">
      <dgm:prSet presAssocID="{6EECAF42-EABE-4592-8756-92631E1F1ACF}" presName="childText" presStyleLbl="revTx" presStyleIdx="0" presStyleCnt="1">
        <dgm:presLayoutVars>
          <dgm:bulletEnabled val="1"/>
        </dgm:presLayoutVars>
      </dgm:prSet>
      <dgm:spPr/>
    </dgm:pt>
  </dgm:ptLst>
  <dgm:cxnLst>
    <dgm:cxn modelId="{CE63B481-2736-46D4-9248-009497B976AB}" type="presOf" srcId="{8D846199-A6F5-4589-AAF8-45C0A2AFEBB3}" destId="{E2068DA1-26A5-441E-B3ED-3AFBA9C861E3}" srcOrd="0" destOrd="0" presId="urn:microsoft.com/office/officeart/2005/8/layout/vList2"/>
    <dgm:cxn modelId="{84233D57-90C1-41DC-982E-28DFA5937C6A}" type="presOf" srcId="{E0D9435C-2C5C-4CEF-8692-29C3097EC73F}" destId="{E2068DA1-26A5-441E-B3ED-3AFBA9C861E3}" srcOrd="0" destOrd="1" presId="urn:microsoft.com/office/officeart/2005/8/layout/vList2"/>
    <dgm:cxn modelId="{519FC058-F649-4042-9B62-DE4CE416D706}" srcId="{6EECAF42-EABE-4592-8756-92631E1F1ACF}" destId="{8D846199-A6F5-4589-AAF8-45C0A2AFEBB3}" srcOrd="0" destOrd="0" parTransId="{3B2E1758-8016-448B-BCFD-BE497F3ED573}" sibTransId="{F617FC7B-B3E3-4B79-99B3-333178CBE529}"/>
    <dgm:cxn modelId="{4AB4B43C-C851-43C4-8132-D14220DB1C94}" srcId="{4CF074C1-966E-4CFF-BF74-E163AABD3CF0}" destId="{6EECAF42-EABE-4592-8756-92631E1F1ACF}" srcOrd="0" destOrd="0" parTransId="{498D01F7-C88C-44D5-826D-0B3EEB4C8869}" sibTransId="{3CE108BD-85D4-4FB9-926E-E16C66D9CA03}"/>
    <dgm:cxn modelId="{26024994-F3E0-4A93-A369-51C75D83D6F8}" srcId="{6EECAF42-EABE-4592-8756-92631E1F1ACF}" destId="{E0D9435C-2C5C-4CEF-8692-29C3097EC73F}" srcOrd="1" destOrd="0" parTransId="{2C8A7F1A-7FF4-4F88-B033-0F0B03B07A3A}" sibTransId="{A431FF1C-2755-42DC-99C7-DF461D94DCD6}"/>
    <dgm:cxn modelId="{D4EDE585-24C2-477A-8544-2D35FAA45204}" type="presOf" srcId="{4CF074C1-966E-4CFF-BF74-E163AABD3CF0}" destId="{09731DB8-6A5B-4D2D-849E-38DB15EFF841}" srcOrd="0" destOrd="0" presId="urn:microsoft.com/office/officeart/2005/8/layout/vList2"/>
    <dgm:cxn modelId="{29062062-566A-4B57-98B4-44CFE8A7D9E3}" type="presOf" srcId="{6EECAF42-EABE-4592-8756-92631E1F1ACF}" destId="{8A5F1EF5-5B4B-421C-8A6D-793963FD9DB1}" srcOrd="0" destOrd="0" presId="urn:microsoft.com/office/officeart/2005/8/layout/vList2"/>
    <dgm:cxn modelId="{223A0E73-87B4-406C-800C-4C4146AA6C7E}" type="presParOf" srcId="{09731DB8-6A5B-4D2D-849E-38DB15EFF841}" destId="{8A5F1EF5-5B4B-421C-8A6D-793963FD9DB1}" srcOrd="0" destOrd="0" presId="urn:microsoft.com/office/officeart/2005/8/layout/vList2"/>
    <dgm:cxn modelId="{6CD45299-0B41-43AD-B82E-EC3BACCB3BD1}" type="presParOf" srcId="{09731DB8-6A5B-4D2D-849E-38DB15EFF841}" destId="{E2068DA1-26A5-441E-B3ED-3AFBA9C861E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10A288-387F-4033-8109-7CD2CE128DA3}"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zh-CN" altLang="en-US"/>
        </a:p>
      </dgm:t>
    </dgm:pt>
    <dgm:pt modelId="{3509FC10-E90B-4A3E-A5F9-AB2E494E1252}">
      <dgm:prSet/>
      <dgm:spPr/>
      <dgm:t>
        <a:bodyPr/>
        <a:lstStyle/>
        <a:p>
          <a:pPr rtl="0"/>
          <a:r>
            <a:rPr lang="zh-CN" dirty="0" smtClean="0"/>
            <a:t>多节点网络互联廉价解决方案</a:t>
          </a:r>
          <a:endParaRPr lang="zh-CN" dirty="0"/>
        </a:p>
      </dgm:t>
    </dgm:pt>
    <dgm:pt modelId="{F6B4EFA4-A6D0-4BDA-A545-6E4CDDD482DB}" type="parTrans" cxnId="{EEA32B92-7A43-4CE9-AD79-D71110C95CF3}">
      <dgm:prSet/>
      <dgm:spPr/>
      <dgm:t>
        <a:bodyPr/>
        <a:lstStyle/>
        <a:p>
          <a:endParaRPr lang="zh-CN" altLang="en-US"/>
        </a:p>
      </dgm:t>
    </dgm:pt>
    <dgm:pt modelId="{3FD25748-C20B-4E3A-9B5D-37D1827B73FB}" type="sibTrans" cxnId="{EEA32B92-7A43-4CE9-AD79-D71110C95CF3}">
      <dgm:prSet/>
      <dgm:spPr/>
      <dgm:t>
        <a:bodyPr/>
        <a:lstStyle/>
        <a:p>
          <a:endParaRPr lang="zh-CN" altLang="en-US"/>
        </a:p>
      </dgm:t>
    </dgm:pt>
    <dgm:pt modelId="{9474854C-7C50-4ACC-B4EE-0606177FA5D0}">
      <dgm:prSet/>
      <dgm:spPr/>
      <dgm:t>
        <a:bodyPr/>
        <a:lstStyle/>
        <a:p>
          <a:pPr rtl="0"/>
          <a:r>
            <a:rPr lang="zh-CN" smtClean="0"/>
            <a:t>优点：廉价轻便，部署方便</a:t>
          </a:r>
          <a:endParaRPr lang="zh-CN"/>
        </a:p>
      </dgm:t>
    </dgm:pt>
    <dgm:pt modelId="{ADFF98D9-E3EC-4A0A-A113-F2B8192B8193}" type="parTrans" cxnId="{00696E21-0F15-4883-9E70-255236EE411F}">
      <dgm:prSet/>
      <dgm:spPr/>
      <dgm:t>
        <a:bodyPr/>
        <a:lstStyle/>
        <a:p>
          <a:endParaRPr lang="zh-CN" altLang="en-US"/>
        </a:p>
      </dgm:t>
    </dgm:pt>
    <dgm:pt modelId="{F66051C4-8252-4F9F-AF90-CE22D7250532}" type="sibTrans" cxnId="{00696E21-0F15-4883-9E70-255236EE411F}">
      <dgm:prSet/>
      <dgm:spPr/>
      <dgm:t>
        <a:bodyPr/>
        <a:lstStyle/>
        <a:p>
          <a:endParaRPr lang="zh-CN" altLang="en-US"/>
        </a:p>
      </dgm:t>
    </dgm:pt>
    <dgm:pt modelId="{386F516D-13BA-4F09-BA8E-ACB8B52F805C}">
      <dgm:prSet/>
      <dgm:spPr/>
      <dgm:t>
        <a:bodyPr/>
        <a:lstStyle/>
        <a:p>
          <a:pPr rtl="0"/>
          <a:r>
            <a:rPr lang="zh-CN" smtClean="0"/>
            <a:t>缺点：需要忍受互联网的各种拥塞和不稳定</a:t>
          </a:r>
          <a:endParaRPr lang="zh-CN"/>
        </a:p>
      </dgm:t>
    </dgm:pt>
    <dgm:pt modelId="{7661562D-11B7-49C6-B018-E3CCD2995A19}" type="parTrans" cxnId="{C57DFFD5-441B-4788-B531-2F2CC605E517}">
      <dgm:prSet/>
      <dgm:spPr/>
      <dgm:t>
        <a:bodyPr/>
        <a:lstStyle/>
        <a:p>
          <a:endParaRPr lang="zh-CN" altLang="en-US"/>
        </a:p>
      </dgm:t>
    </dgm:pt>
    <dgm:pt modelId="{6C3D7452-0AB2-4BC2-9A2C-B56D72181A22}" type="sibTrans" cxnId="{C57DFFD5-441B-4788-B531-2F2CC605E517}">
      <dgm:prSet/>
      <dgm:spPr/>
      <dgm:t>
        <a:bodyPr/>
        <a:lstStyle/>
        <a:p>
          <a:endParaRPr lang="zh-CN" altLang="en-US"/>
        </a:p>
      </dgm:t>
    </dgm:pt>
    <dgm:pt modelId="{5FB3E0A6-EF2D-4AA2-B527-C9B90F8A3C16}" type="pres">
      <dgm:prSet presAssocID="{A810A288-387F-4033-8109-7CD2CE128DA3}" presName="linear" presStyleCnt="0">
        <dgm:presLayoutVars>
          <dgm:animLvl val="lvl"/>
          <dgm:resizeHandles val="exact"/>
        </dgm:presLayoutVars>
      </dgm:prSet>
      <dgm:spPr/>
    </dgm:pt>
    <dgm:pt modelId="{4E03DC27-2741-49C7-8983-D9EDED2C6ACD}" type="pres">
      <dgm:prSet presAssocID="{3509FC10-E90B-4A3E-A5F9-AB2E494E1252}" presName="parentText" presStyleLbl="node1" presStyleIdx="0" presStyleCnt="1">
        <dgm:presLayoutVars>
          <dgm:chMax val="0"/>
          <dgm:bulletEnabled val="1"/>
        </dgm:presLayoutVars>
      </dgm:prSet>
      <dgm:spPr/>
    </dgm:pt>
    <dgm:pt modelId="{01F1F64A-EA48-487C-8E6C-AF0EDBAF71C4}" type="pres">
      <dgm:prSet presAssocID="{3509FC10-E90B-4A3E-A5F9-AB2E494E1252}" presName="childText" presStyleLbl="revTx" presStyleIdx="0" presStyleCnt="1">
        <dgm:presLayoutVars>
          <dgm:bulletEnabled val="1"/>
        </dgm:presLayoutVars>
      </dgm:prSet>
      <dgm:spPr/>
    </dgm:pt>
  </dgm:ptLst>
  <dgm:cxnLst>
    <dgm:cxn modelId="{EEA32B92-7A43-4CE9-AD79-D71110C95CF3}" srcId="{A810A288-387F-4033-8109-7CD2CE128DA3}" destId="{3509FC10-E90B-4A3E-A5F9-AB2E494E1252}" srcOrd="0" destOrd="0" parTransId="{F6B4EFA4-A6D0-4BDA-A545-6E4CDDD482DB}" sibTransId="{3FD25748-C20B-4E3A-9B5D-37D1827B73FB}"/>
    <dgm:cxn modelId="{C57DFFD5-441B-4788-B531-2F2CC605E517}" srcId="{3509FC10-E90B-4A3E-A5F9-AB2E494E1252}" destId="{386F516D-13BA-4F09-BA8E-ACB8B52F805C}" srcOrd="1" destOrd="0" parTransId="{7661562D-11B7-49C6-B018-E3CCD2995A19}" sibTransId="{6C3D7452-0AB2-4BC2-9A2C-B56D72181A22}"/>
    <dgm:cxn modelId="{4C3552B1-11FE-4FA4-AB65-08B45A1D49A0}" type="presOf" srcId="{3509FC10-E90B-4A3E-A5F9-AB2E494E1252}" destId="{4E03DC27-2741-49C7-8983-D9EDED2C6ACD}" srcOrd="0" destOrd="0" presId="urn:microsoft.com/office/officeart/2005/8/layout/vList2"/>
    <dgm:cxn modelId="{579A17C2-A267-4867-97BB-E668EBD9E2AD}" type="presOf" srcId="{9474854C-7C50-4ACC-B4EE-0606177FA5D0}" destId="{01F1F64A-EA48-487C-8E6C-AF0EDBAF71C4}" srcOrd="0" destOrd="0" presId="urn:microsoft.com/office/officeart/2005/8/layout/vList2"/>
    <dgm:cxn modelId="{BD7EE542-0DC5-4227-BCB5-C571B3B29769}" type="presOf" srcId="{386F516D-13BA-4F09-BA8E-ACB8B52F805C}" destId="{01F1F64A-EA48-487C-8E6C-AF0EDBAF71C4}" srcOrd="0" destOrd="1" presId="urn:microsoft.com/office/officeart/2005/8/layout/vList2"/>
    <dgm:cxn modelId="{00696E21-0F15-4883-9E70-255236EE411F}" srcId="{3509FC10-E90B-4A3E-A5F9-AB2E494E1252}" destId="{9474854C-7C50-4ACC-B4EE-0606177FA5D0}" srcOrd="0" destOrd="0" parTransId="{ADFF98D9-E3EC-4A0A-A113-F2B8192B8193}" sibTransId="{F66051C4-8252-4F9F-AF90-CE22D7250532}"/>
    <dgm:cxn modelId="{69C78B8E-6C55-431A-8F84-64BC60B88CF6}" type="presOf" srcId="{A810A288-387F-4033-8109-7CD2CE128DA3}" destId="{5FB3E0A6-EF2D-4AA2-B527-C9B90F8A3C16}" srcOrd="0" destOrd="0" presId="urn:microsoft.com/office/officeart/2005/8/layout/vList2"/>
    <dgm:cxn modelId="{A12D833E-C1CE-411D-B113-B76AE099FB11}" type="presParOf" srcId="{5FB3E0A6-EF2D-4AA2-B527-C9B90F8A3C16}" destId="{4E03DC27-2741-49C7-8983-D9EDED2C6ACD}" srcOrd="0" destOrd="0" presId="urn:microsoft.com/office/officeart/2005/8/layout/vList2"/>
    <dgm:cxn modelId="{A352CECD-0C43-4082-BBFF-716E2469D95F}" type="presParOf" srcId="{5FB3E0A6-EF2D-4AA2-B527-C9B90F8A3C16}" destId="{01F1F64A-EA48-487C-8E6C-AF0EDBAF71C4}" srcOrd="1"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5127FD-7FC0-4EA7-841F-08305AA2970A}"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zh-CN" altLang="en-US"/>
        </a:p>
      </dgm:t>
    </dgm:pt>
    <dgm:pt modelId="{EADDAB43-FE53-41E0-846D-714B249DF7D1}">
      <dgm:prSet/>
      <dgm:spPr/>
      <dgm:t>
        <a:bodyPr/>
        <a:lstStyle/>
        <a:p>
          <a:pPr rtl="0"/>
          <a:r>
            <a:rPr lang="en-US" smtClean="0"/>
            <a:t>CDN</a:t>
          </a:r>
          <a:r>
            <a:rPr lang="zh-CN" smtClean="0"/>
            <a:t>服务网络</a:t>
          </a:r>
          <a:endParaRPr lang="zh-CN"/>
        </a:p>
      </dgm:t>
    </dgm:pt>
    <dgm:pt modelId="{56EE0613-A9EA-4733-A848-A590A51CF11B}" type="parTrans" cxnId="{1A64DFA4-2F3C-4882-9CFD-2A96456B9BAF}">
      <dgm:prSet/>
      <dgm:spPr/>
      <dgm:t>
        <a:bodyPr/>
        <a:lstStyle/>
        <a:p>
          <a:endParaRPr lang="zh-CN" altLang="en-US"/>
        </a:p>
      </dgm:t>
    </dgm:pt>
    <dgm:pt modelId="{615208DD-8853-40B1-B27B-777713E57295}" type="sibTrans" cxnId="{1A64DFA4-2F3C-4882-9CFD-2A96456B9BAF}">
      <dgm:prSet/>
      <dgm:spPr/>
      <dgm:t>
        <a:bodyPr/>
        <a:lstStyle/>
        <a:p>
          <a:endParaRPr lang="zh-CN" altLang="en-US"/>
        </a:p>
      </dgm:t>
    </dgm:pt>
    <dgm:pt modelId="{A92B03B2-EA4E-4819-B45D-E2FDAA1FCE5D}">
      <dgm:prSet/>
      <dgm:spPr/>
      <dgm:t>
        <a:bodyPr/>
        <a:lstStyle/>
        <a:p>
          <a:pPr rtl="0"/>
          <a:r>
            <a:rPr lang="zh-CN" smtClean="0"/>
            <a:t>主要面向业务下行数据，对于基于内容提供的服务具备优势，但难于实现用户数据的交互和上行</a:t>
          </a:r>
          <a:endParaRPr lang="zh-CN"/>
        </a:p>
      </dgm:t>
    </dgm:pt>
    <dgm:pt modelId="{009CDCCB-2D81-48AE-BB55-F8BA53552BF1}" type="parTrans" cxnId="{00841B42-1835-4190-86F8-0B26A0D64745}">
      <dgm:prSet/>
      <dgm:spPr/>
      <dgm:t>
        <a:bodyPr/>
        <a:lstStyle/>
        <a:p>
          <a:endParaRPr lang="zh-CN" altLang="en-US"/>
        </a:p>
      </dgm:t>
    </dgm:pt>
    <dgm:pt modelId="{A9BA750C-3838-479E-B844-B922473724F6}" type="sibTrans" cxnId="{00841B42-1835-4190-86F8-0B26A0D64745}">
      <dgm:prSet/>
      <dgm:spPr/>
      <dgm:t>
        <a:bodyPr/>
        <a:lstStyle/>
        <a:p>
          <a:endParaRPr lang="zh-CN" altLang="en-US"/>
        </a:p>
      </dgm:t>
    </dgm:pt>
    <dgm:pt modelId="{913EE3FA-383A-41FD-9A94-AD46A868C4BE}">
      <dgm:prSet/>
      <dgm:spPr/>
      <dgm:t>
        <a:bodyPr/>
        <a:lstStyle/>
        <a:p>
          <a:pPr rtl="0"/>
          <a:r>
            <a:rPr lang="en-US" smtClean="0"/>
            <a:t>BGP</a:t>
          </a:r>
          <a:r>
            <a:rPr lang="zh-CN" smtClean="0"/>
            <a:t>带宽</a:t>
          </a:r>
          <a:endParaRPr lang="zh-CN"/>
        </a:p>
      </dgm:t>
    </dgm:pt>
    <dgm:pt modelId="{CC199348-B1F1-4A45-9CFA-875F5C45C0A4}" type="parTrans" cxnId="{D7A4D8C7-DA04-4D0C-A3F2-7DF9AADB4E74}">
      <dgm:prSet/>
      <dgm:spPr/>
      <dgm:t>
        <a:bodyPr/>
        <a:lstStyle/>
        <a:p>
          <a:endParaRPr lang="zh-CN" altLang="en-US"/>
        </a:p>
      </dgm:t>
    </dgm:pt>
    <dgm:pt modelId="{A2D0EB55-6F1E-4788-B301-CE03925ACC9A}" type="sibTrans" cxnId="{D7A4D8C7-DA04-4D0C-A3F2-7DF9AADB4E74}">
      <dgm:prSet/>
      <dgm:spPr/>
      <dgm:t>
        <a:bodyPr/>
        <a:lstStyle/>
        <a:p>
          <a:endParaRPr lang="zh-CN" altLang="en-US"/>
        </a:p>
      </dgm:t>
    </dgm:pt>
    <dgm:pt modelId="{EFAA9B51-515A-4072-B3EA-4087539D34EC}">
      <dgm:prSet/>
      <dgm:spPr/>
      <dgm:t>
        <a:bodyPr/>
        <a:lstStyle/>
        <a:p>
          <a:pPr rtl="0"/>
          <a:r>
            <a:rPr lang="zh-CN" smtClean="0"/>
            <a:t>具备良好的网络兼容性，但价格昂贵，服务容易受到互联网的性能波动影响；</a:t>
          </a:r>
          <a:endParaRPr lang="zh-CN"/>
        </a:p>
      </dgm:t>
    </dgm:pt>
    <dgm:pt modelId="{4905D054-3726-4DF6-9F31-1A32E95D5AF6}" type="parTrans" cxnId="{7F1F4EAC-2091-4EA6-AC9B-DA02F42EDFEA}">
      <dgm:prSet/>
      <dgm:spPr/>
      <dgm:t>
        <a:bodyPr/>
        <a:lstStyle/>
        <a:p>
          <a:endParaRPr lang="zh-CN" altLang="en-US"/>
        </a:p>
      </dgm:t>
    </dgm:pt>
    <dgm:pt modelId="{6A39F33F-E4BB-4402-89DD-E5F93C481D6B}" type="sibTrans" cxnId="{7F1F4EAC-2091-4EA6-AC9B-DA02F42EDFEA}">
      <dgm:prSet/>
      <dgm:spPr/>
      <dgm:t>
        <a:bodyPr/>
        <a:lstStyle/>
        <a:p>
          <a:endParaRPr lang="zh-CN" altLang="en-US"/>
        </a:p>
      </dgm:t>
    </dgm:pt>
    <dgm:pt modelId="{AB23348D-1455-4C6B-9817-388A9DC72845}">
      <dgm:prSet/>
      <dgm:spPr/>
      <dgm:t>
        <a:bodyPr/>
        <a:lstStyle/>
        <a:p>
          <a:pPr rtl="0"/>
          <a:r>
            <a:rPr lang="zh-CN" smtClean="0"/>
            <a:t>数据专线</a:t>
          </a:r>
          <a:endParaRPr lang="zh-CN"/>
        </a:p>
      </dgm:t>
    </dgm:pt>
    <dgm:pt modelId="{BEAE0169-A19F-43EB-89F3-24FC3FB6123E}" type="parTrans" cxnId="{D848AB96-80AF-4915-B338-FD7233014160}">
      <dgm:prSet/>
      <dgm:spPr/>
      <dgm:t>
        <a:bodyPr/>
        <a:lstStyle/>
        <a:p>
          <a:endParaRPr lang="zh-CN" altLang="en-US"/>
        </a:p>
      </dgm:t>
    </dgm:pt>
    <dgm:pt modelId="{9718F440-63E1-4ABB-999E-15F8DAA88BCB}" type="sibTrans" cxnId="{D848AB96-80AF-4915-B338-FD7233014160}">
      <dgm:prSet/>
      <dgm:spPr/>
      <dgm:t>
        <a:bodyPr/>
        <a:lstStyle/>
        <a:p>
          <a:endParaRPr lang="zh-CN" altLang="en-US"/>
        </a:p>
      </dgm:t>
    </dgm:pt>
    <dgm:pt modelId="{DA3E7A24-AAD4-44D9-B5A1-ACA6BC12933E}">
      <dgm:prSet/>
      <dgm:spPr/>
      <dgm:t>
        <a:bodyPr/>
        <a:lstStyle/>
        <a:p>
          <a:pPr rtl="0"/>
          <a:r>
            <a:rPr lang="zh-CN" smtClean="0"/>
            <a:t>适用于少数节点的网络互联，对于面向互联网和大量节点的网络互联成本高昂；</a:t>
          </a:r>
          <a:endParaRPr lang="zh-CN"/>
        </a:p>
      </dgm:t>
    </dgm:pt>
    <dgm:pt modelId="{DFA18A9B-4A42-41DD-B4A6-EDBAC3168DE0}" type="parTrans" cxnId="{D95DF945-5931-47E8-ADF7-2482564A75E1}">
      <dgm:prSet/>
      <dgm:spPr/>
      <dgm:t>
        <a:bodyPr/>
        <a:lstStyle/>
        <a:p>
          <a:endParaRPr lang="zh-CN" altLang="en-US"/>
        </a:p>
      </dgm:t>
    </dgm:pt>
    <dgm:pt modelId="{F733890B-C8BA-47C2-86A5-8AA4E411F3FF}" type="sibTrans" cxnId="{D95DF945-5931-47E8-ADF7-2482564A75E1}">
      <dgm:prSet/>
      <dgm:spPr/>
      <dgm:t>
        <a:bodyPr/>
        <a:lstStyle/>
        <a:p>
          <a:endParaRPr lang="zh-CN" altLang="en-US"/>
        </a:p>
      </dgm:t>
    </dgm:pt>
    <dgm:pt modelId="{BD42BD59-E128-4D52-A5E4-474F55C2F9E9}">
      <dgm:prSet/>
      <dgm:spPr/>
      <dgm:t>
        <a:bodyPr/>
        <a:lstStyle/>
        <a:p>
          <a:pPr rtl="0"/>
          <a:r>
            <a:rPr lang="en-US" smtClean="0"/>
            <a:t>VPN</a:t>
          </a:r>
          <a:r>
            <a:rPr lang="zh-CN" smtClean="0"/>
            <a:t>通道</a:t>
          </a:r>
          <a:endParaRPr lang="zh-CN"/>
        </a:p>
      </dgm:t>
    </dgm:pt>
    <dgm:pt modelId="{464AE336-BEB7-4FB3-959A-D0DD328BE8E3}" type="parTrans" cxnId="{1BBF1BED-A3B5-4BC7-B081-8F0EA79047BD}">
      <dgm:prSet/>
      <dgm:spPr/>
      <dgm:t>
        <a:bodyPr/>
        <a:lstStyle/>
        <a:p>
          <a:endParaRPr lang="zh-CN" altLang="en-US"/>
        </a:p>
      </dgm:t>
    </dgm:pt>
    <dgm:pt modelId="{BE965991-AB12-4073-9A22-8ABB3B714B64}" type="sibTrans" cxnId="{1BBF1BED-A3B5-4BC7-B081-8F0EA79047BD}">
      <dgm:prSet/>
      <dgm:spPr/>
      <dgm:t>
        <a:bodyPr/>
        <a:lstStyle/>
        <a:p>
          <a:endParaRPr lang="zh-CN" altLang="en-US"/>
        </a:p>
      </dgm:t>
    </dgm:pt>
    <dgm:pt modelId="{67E7CB35-FB03-4D3D-A4CF-BB1DC291D785}">
      <dgm:prSet/>
      <dgm:spPr/>
      <dgm:t>
        <a:bodyPr/>
        <a:lstStyle/>
        <a:p>
          <a:pPr rtl="0"/>
          <a:r>
            <a:rPr lang="zh-CN" smtClean="0"/>
            <a:t>需要投入和维护专用的</a:t>
          </a:r>
          <a:r>
            <a:rPr lang="en-US" smtClean="0"/>
            <a:t>VPN</a:t>
          </a:r>
          <a:r>
            <a:rPr lang="zh-CN" smtClean="0"/>
            <a:t>设备，对于客户端需要到</a:t>
          </a:r>
          <a:r>
            <a:rPr lang="en-US" smtClean="0"/>
            <a:t>VPN</a:t>
          </a:r>
          <a:r>
            <a:rPr lang="zh-CN" smtClean="0"/>
            <a:t>设备有专门的线路保障</a:t>
          </a:r>
          <a:endParaRPr lang="zh-CN"/>
        </a:p>
      </dgm:t>
    </dgm:pt>
    <dgm:pt modelId="{CDAAE198-548B-41D6-9AFB-CFD1C4B04686}" type="parTrans" cxnId="{27AFC434-F57C-49AF-9C00-5604DA2150A3}">
      <dgm:prSet/>
      <dgm:spPr/>
      <dgm:t>
        <a:bodyPr/>
        <a:lstStyle/>
        <a:p>
          <a:endParaRPr lang="zh-CN" altLang="en-US"/>
        </a:p>
      </dgm:t>
    </dgm:pt>
    <dgm:pt modelId="{27C02F41-9E23-4527-BBD1-EA9808F22204}" type="sibTrans" cxnId="{27AFC434-F57C-49AF-9C00-5604DA2150A3}">
      <dgm:prSet/>
      <dgm:spPr/>
      <dgm:t>
        <a:bodyPr/>
        <a:lstStyle/>
        <a:p>
          <a:endParaRPr lang="zh-CN" altLang="en-US"/>
        </a:p>
      </dgm:t>
    </dgm:pt>
    <dgm:pt modelId="{9B0D9029-DE30-4B30-BAF1-85B8227C482A}" type="pres">
      <dgm:prSet presAssocID="{D95127FD-7FC0-4EA7-841F-08305AA2970A}" presName="linear" presStyleCnt="0">
        <dgm:presLayoutVars>
          <dgm:animLvl val="lvl"/>
          <dgm:resizeHandles val="exact"/>
        </dgm:presLayoutVars>
      </dgm:prSet>
      <dgm:spPr/>
    </dgm:pt>
    <dgm:pt modelId="{DED10A95-9C9F-4EAB-98D9-043D18D4FC2F}" type="pres">
      <dgm:prSet presAssocID="{EADDAB43-FE53-41E0-846D-714B249DF7D1}" presName="parentText" presStyleLbl="node1" presStyleIdx="0" presStyleCnt="4">
        <dgm:presLayoutVars>
          <dgm:chMax val="0"/>
          <dgm:bulletEnabled val="1"/>
        </dgm:presLayoutVars>
      </dgm:prSet>
      <dgm:spPr/>
    </dgm:pt>
    <dgm:pt modelId="{386A92C3-EA75-42F0-8166-05411DF78F0D}" type="pres">
      <dgm:prSet presAssocID="{EADDAB43-FE53-41E0-846D-714B249DF7D1}" presName="childText" presStyleLbl="revTx" presStyleIdx="0" presStyleCnt="4">
        <dgm:presLayoutVars>
          <dgm:bulletEnabled val="1"/>
        </dgm:presLayoutVars>
      </dgm:prSet>
      <dgm:spPr/>
    </dgm:pt>
    <dgm:pt modelId="{D3A48BDF-3C8B-4D9D-AA12-3E4AE9A52B6A}" type="pres">
      <dgm:prSet presAssocID="{913EE3FA-383A-41FD-9A94-AD46A868C4BE}" presName="parentText" presStyleLbl="node1" presStyleIdx="1" presStyleCnt="4">
        <dgm:presLayoutVars>
          <dgm:chMax val="0"/>
          <dgm:bulletEnabled val="1"/>
        </dgm:presLayoutVars>
      </dgm:prSet>
      <dgm:spPr/>
    </dgm:pt>
    <dgm:pt modelId="{59BD4EBB-A344-4BC2-9670-9DE7B47FA15B}" type="pres">
      <dgm:prSet presAssocID="{913EE3FA-383A-41FD-9A94-AD46A868C4BE}" presName="childText" presStyleLbl="revTx" presStyleIdx="1" presStyleCnt="4">
        <dgm:presLayoutVars>
          <dgm:bulletEnabled val="1"/>
        </dgm:presLayoutVars>
      </dgm:prSet>
      <dgm:spPr/>
    </dgm:pt>
    <dgm:pt modelId="{95A7F4D3-B0FB-4F9E-86AC-AED0A8033B6D}" type="pres">
      <dgm:prSet presAssocID="{AB23348D-1455-4C6B-9817-388A9DC72845}" presName="parentText" presStyleLbl="node1" presStyleIdx="2" presStyleCnt="4">
        <dgm:presLayoutVars>
          <dgm:chMax val="0"/>
          <dgm:bulletEnabled val="1"/>
        </dgm:presLayoutVars>
      </dgm:prSet>
      <dgm:spPr/>
    </dgm:pt>
    <dgm:pt modelId="{DC20870C-2138-48F7-878B-389CE75D362F}" type="pres">
      <dgm:prSet presAssocID="{AB23348D-1455-4C6B-9817-388A9DC72845}" presName="childText" presStyleLbl="revTx" presStyleIdx="2" presStyleCnt="4">
        <dgm:presLayoutVars>
          <dgm:bulletEnabled val="1"/>
        </dgm:presLayoutVars>
      </dgm:prSet>
      <dgm:spPr/>
    </dgm:pt>
    <dgm:pt modelId="{97CA49CA-5C63-41CB-ADD7-17670E245669}" type="pres">
      <dgm:prSet presAssocID="{BD42BD59-E128-4D52-A5E4-474F55C2F9E9}" presName="parentText" presStyleLbl="node1" presStyleIdx="3" presStyleCnt="4">
        <dgm:presLayoutVars>
          <dgm:chMax val="0"/>
          <dgm:bulletEnabled val="1"/>
        </dgm:presLayoutVars>
      </dgm:prSet>
      <dgm:spPr/>
    </dgm:pt>
    <dgm:pt modelId="{31E6D2FB-60DF-49BB-9AFF-C73AE39A1334}" type="pres">
      <dgm:prSet presAssocID="{BD42BD59-E128-4D52-A5E4-474F55C2F9E9}" presName="childText" presStyleLbl="revTx" presStyleIdx="3" presStyleCnt="4">
        <dgm:presLayoutVars>
          <dgm:bulletEnabled val="1"/>
        </dgm:presLayoutVars>
      </dgm:prSet>
      <dgm:spPr/>
    </dgm:pt>
  </dgm:ptLst>
  <dgm:cxnLst>
    <dgm:cxn modelId="{F27EAEF6-2D1C-48C4-B066-F968E0CD3A23}" type="presOf" srcId="{DA3E7A24-AAD4-44D9-B5A1-ACA6BC12933E}" destId="{DC20870C-2138-48F7-878B-389CE75D362F}" srcOrd="0" destOrd="0" presId="urn:microsoft.com/office/officeart/2005/8/layout/vList2"/>
    <dgm:cxn modelId="{2AEA8D02-D059-4640-9711-C34899075DD8}" type="presOf" srcId="{BD42BD59-E128-4D52-A5E4-474F55C2F9E9}" destId="{97CA49CA-5C63-41CB-ADD7-17670E245669}" srcOrd="0" destOrd="0" presId="urn:microsoft.com/office/officeart/2005/8/layout/vList2"/>
    <dgm:cxn modelId="{5C68A51E-86DB-4CDE-A2C8-C030EA42288E}" type="presOf" srcId="{AB23348D-1455-4C6B-9817-388A9DC72845}" destId="{95A7F4D3-B0FB-4F9E-86AC-AED0A8033B6D}" srcOrd="0" destOrd="0" presId="urn:microsoft.com/office/officeart/2005/8/layout/vList2"/>
    <dgm:cxn modelId="{85C2E77C-49CE-4601-89B8-43D7CC0C440F}" type="presOf" srcId="{EFAA9B51-515A-4072-B3EA-4087539D34EC}" destId="{59BD4EBB-A344-4BC2-9670-9DE7B47FA15B}" srcOrd="0" destOrd="0" presId="urn:microsoft.com/office/officeart/2005/8/layout/vList2"/>
    <dgm:cxn modelId="{EF1DC34C-F187-4AF6-A9FD-DF991C422B78}" type="presOf" srcId="{913EE3FA-383A-41FD-9A94-AD46A868C4BE}" destId="{D3A48BDF-3C8B-4D9D-AA12-3E4AE9A52B6A}" srcOrd="0" destOrd="0" presId="urn:microsoft.com/office/officeart/2005/8/layout/vList2"/>
    <dgm:cxn modelId="{88B80377-36A9-4F26-AB52-415DACD7C36B}" type="presOf" srcId="{67E7CB35-FB03-4D3D-A4CF-BB1DC291D785}" destId="{31E6D2FB-60DF-49BB-9AFF-C73AE39A1334}" srcOrd="0" destOrd="0" presId="urn:microsoft.com/office/officeart/2005/8/layout/vList2"/>
    <dgm:cxn modelId="{D95DF945-5931-47E8-ADF7-2482564A75E1}" srcId="{AB23348D-1455-4C6B-9817-388A9DC72845}" destId="{DA3E7A24-AAD4-44D9-B5A1-ACA6BC12933E}" srcOrd="0" destOrd="0" parTransId="{DFA18A9B-4A42-41DD-B4A6-EDBAC3168DE0}" sibTransId="{F733890B-C8BA-47C2-86A5-8AA4E411F3FF}"/>
    <dgm:cxn modelId="{00841B42-1835-4190-86F8-0B26A0D64745}" srcId="{EADDAB43-FE53-41E0-846D-714B249DF7D1}" destId="{A92B03B2-EA4E-4819-B45D-E2FDAA1FCE5D}" srcOrd="0" destOrd="0" parTransId="{009CDCCB-2D81-48AE-BB55-F8BA53552BF1}" sibTransId="{A9BA750C-3838-479E-B844-B922473724F6}"/>
    <dgm:cxn modelId="{1BBF1BED-A3B5-4BC7-B081-8F0EA79047BD}" srcId="{D95127FD-7FC0-4EA7-841F-08305AA2970A}" destId="{BD42BD59-E128-4D52-A5E4-474F55C2F9E9}" srcOrd="3" destOrd="0" parTransId="{464AE336-BEB7-4FB3-959A-D0DD328BE8E3}" sibTransId="{BE965991-AB12-4073-9A22-8ABB3B714B64}"/>
    <dgm:cxn modelId="{1A64DFA4-2F3C-4882-9CFD-2A96456B9BAF}" srcId="{D95127FD-7FC0-4EA7-841F-08305AA2970A}" destId="{EADDAB43-FE53-41E0-846D-714B249DF7D1}" srcOrd="0" destOrd="0" parTransId="{56EE0613-A9EA-4733-A848-A590A51CF11B}" sibTransId="{615208DD-8853-40B1-B27B-777713E57295}"/>
    <dgm:cxn modelId="{D7A4D8C7-DA04-4D0C-A3F2-7DF9AADB4E74}" srcId="{D95127FD-7FC0-4EA7-841F-08305AA2970A}" destId="{913EE3FA-383A-41FD-9A94-AD46A868C4BE}" srcOrd="1" destOrd="0" parTransId="{CC199348-B1F1-4A45-9CFA-875F5C45C0A4}" sibTransId="{A2D0EB55-6F1E-4788-B301-CE03925ACC9A}"/>
    <dgm:cxn modelId="{D32251BA-E99D-482F-956F-E176F0975C44}" type="presOf" srcId="{A92B03B2-EA4E-4819-B45D-E2FDAA1FCE5D}" destId="{386A92C3-EA75-42F0-8166-05411DF78F0D}" srcOrd="0" destOrd="0" presId="urn:microsoft.com/office/officeart/2005/8/layout/vList2"/>
    <dgm:cxn modelId="{7F1F4EAC-2091-4EA6-AC9B-DA02F42EDFEA}" srcId="{913EE3FA-383A-41FD-9A94-AD46A868C4BE}" destId="{EFAA9B51-515A-4072-B3EA-4087539D34EC}" srcOrd="0" destOrd="0" parTransId="{4905D054-3726-4DF6-9F31-1A32E95D5AF6}" sibTransId="{6A39F33F-E4BB-4402-89DD-E5F93C481D6B}"/>
    <dgm:cxn modelId="{A17E849F-CD34-4BDF-9C1E-2C5E58779EA1}" type="presOf" srcId="{EADDAB43-FE53-41E0-846D-714B249DF7D1}" destId="{DED10A95-9C9F-4EAB-98D9-043D18D4FC2F}" srcOrd="0" destOrd="0" presId="urn:microsoft.com/office/officeart/2005/8/layout/vList2"/>
    <dgm:cxn modelId="{27AFC434-F57C-49AF-9C00-5604DA2150A3}" srcId="{BD42BD59-E128-4D52-A5E4-474F55C2F9E9}" destId="{67E7CB35-FB03-4D3D-A4CF-BB1DC291D785}" srcOrd="0" destOrd="0" parTransId="{CDAAE198-548B-41D6-9AFB-CFD1C4B04686}" sibTransId="{27C02F41-9E23-4527-BBD1-EA9808F22204}"/>
    <dgm:cxn modelId="{FF024350-6E82-4B9E-A8FF-3D9336E458D2}" type="presOf" srcId="{D95127FD-7FC0-4EA7-841F-08305AA2970A}" destId="{9B0D9029-DE30-4B30-BAF1-85B8227C482A}" srcOrd="0" destOrd="0" presId="urn:microsoft.com/office/officeart/2005/8/layout/vList2"/>
    <dgm:cxn modelId="{D848AB96-80AF-4915-B338-FD7233014160}" srcId="{D95127FD-7FC0-4EA7-841F-08305AA2970A}" destId="{AB23348D-1455-4C6B-9817-388A9DC72845}" srcOrd="2" destOrd="0" parTransId="{BEAE0169-A19F-43EB-89F3-24FC3FB6123E}" sibTransId="{9718F440-63E1-4ABB-999E-15F8DAA88BCB}"/>
    <dgm:cxn modelId="{34BD3A30-1A74-4F95-8DB4-31230FDBA3FB}" type="presParOf" srcId="{9B0D9029-DE30-4B30-BAF1-85B8227C482A}" destId="{DED10A95-9C9F-4EAB-98D9-043D18D4FC2F}" srcOrd="0" destOrd="0" presId="urn:microsoft.com/office/officeart/2005/8/layout/vList2"/>
    <dgm:cxn modelId="{7A8FD65D-9316-4B62-8368-FE41969815C9}" type="presParOf" srcId="{9B0D9029-DE30-4B30-BAF1-85B8227C482A}" destId="{386A92C3-EA75-42F0-8166-05411DF78F0D}" srcOrd="1" destOrd="0" presId="urn:microsoft.com/office/officeart/2005/8/layout/vList2"/>
    <dgm:cxn modelId="{8E3E1029-0560-4539-8A95-BA670C47C781}" type="presParOf" srcId="{9B0D9029-DE30-4B30-BAF1-85B8227C482A}" destId="{D3A48BDF-3C8B-4D9D-AA12-3E4AE9A52B6A}" srcOrd="2" destOrd="0" presId="urn:microsoft.com/office/officeart/2005/8/layout/vList2"/>
    <dgm:cxn modelId="{427FD659-BB00-42CA-BB01-769A659FE16B}" type="presParOf" srcId="{9B0D9029-DE30-4B30-BAF1-85B8227C482A}" destId="{59BD4EBB-A344-4BC2-9670-9DE7B47FA15B}" srcOrd="3" destOrd="0" presId="urn:microsoft.com/office/officeart/2005/8/layout/vList2"/>
    <dgm:cxn modelId="{6A3AF63E-0D4B-48EF-AE4D-37439B4285DF}" type="presParOf" srcId="{9B0D9029-DE30-4B30-BAF1-85B8227C482A}" destId="{95A7F4D3-B0FB-4F9E-86AC-AED0A8033B6D}" srcOrd="4" destOrd="0" presId="urn:microsoft.com/office/officeart/2005/8/layout/vList2"/>
    <dgm:cxn modelId="{75ACD748-F339-4AA8-A087-4AE3033EA78F}" type="presParOf" srcId="{9B0D9029-DE30-4B30-BAF1-85B8227C482A}" destId="{DC20870C-2138-48F7-878B-389CE75D362F}" srcOrd="5" destOrd="0" presId="urn:microsoft.com/office/officeart/2005/8/layout/vList2"/>
    <dgm:cxn modelId="{09A0875E-A1C1-4068-BC42-92AA9EA73425}" type="presParOf" srcId="{9B0D9029-DE30-4B30-BAF1-85B8227C482A}" destId="{97CA49CA-5C63-41CB-ADD7-17670E245669}" srcOrd="6" destOrd="0" presId="urn:microsoft.com/office/officeart/2005/8/layout/vList2"/>
    <dgm:cxn modelId="{05F83168-67D4-4445-AEA9-72DE6026C83F}" type="presParOf" srcId="{9B0D9029-DE30-4B30-BAF1-85B8227C482A}" destId="{31E6D2FB-60DF-49BB-9AFF-C73AE39A133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262A32-A32A-41D6-9554-8BD8CF666910}" type="doc">
      <dgm:prSet loTypeId="urn:microsoft.com/office/officeart/2005/8/layout/vList6" loCatId="process" qsTypeId="urn:microsoft.com/office/officeart/2005/8/quickstyle/simple5" qsCatId="simple" csTypeId="urn:microsoft.com/office/officeart/2005/8/colors/colorful3" csCatId="colorful" phldr="1"/>
      <dgm:spPr/>
      <dgm:t>
        <a:bodyPr/>
        <a:lstStyle/>
        <a:p>
          <a:endParaRPr lang="en-US"/>
        </a:p>
      </dgm:t>
    </dgm:pt>
    <dgm:pt modelId="{2C6B71FF-4152-4926-87FD-5657C5170CA8}">
      <dgm:prSet phldrT="[Text]" custT="1"/>
      <dgm:spPr/>
      <dgm:t>
        <a:bodyPr/>
        <a:lstStyle/>
        <a:p>
          <a:pPr>
            <a:spcAft>
              <a:spcPts val="0"/>
            </a:spcAft>
          </a:pPr>
          <a:r>
            <a:rPr lang="zh-CN" altLang="en-US" sz="2000" dirty="0" smtClean="0">
              <a:latin typeface="+mn-lt"/>
              <a:ea typeface="微软雅黑" pitchFamily="34" charset="-122"/>
            </a:rPr>
            <a:t>分布式应用交付</a:t>
          </a:r>
          <a:endParaRPr lang="en-US" altLang="zh-CN" sz="2000" dirty="0" smtClean="0">
            <a:latin typeface="+mn-lt"/>
            <a:ea typeface="微软雅黑" pitchFamily="34" charset="-122"/>
          </a:endParaRPr>
        </a:p>
        <a:p>
          <a:pPr>
            <a:spcAft>
              <a:spcPts val="0"/>
            </a:spcAft>
          </a:pPr>
          <a:r>
            <a:rPr lang="zh-CN" altLang="en-US" sz="2000" dirty="0" smtClean="0">
              <a:latin typeface="+mn-lt"/>
              <a:ea typeface="微软雅黑" pitchFamily="34" charset="-122"/>
            </a:rPr>
            <a:t>（</a:t>
          </a:r>
          <a:r>
            <a:rPr lang="en-US" altLang="zh-CN" sz="2000" dirty="0" smtClean="0">
              <a:latin typeface="+mn-lt"/>
              <a:ea typeface="微软雅黑" pitchFamily="34" charset="-122"/>
            </a:rPr>
            <a:t>D-ADN</a:t>
          </a:r>
          <a:r>
            <a:rPr lang="zh-CN" altLang="en-US" sz="2000" dirty="0" smtClean="0">
              <a:latin typeface="+mn-lt"/>
              <a:ea typeface="微软雅黑" pitchFamily="34" charset="-122"/>
            </a:rPr>
            <a:t>）</a:t>
          </a:r>
          <a:endParaRPr lang="en-US" sz="2000" dirty="0">
            <a:latin typeface="+mn-lt"/>
            <a:ea typeface="微软雅黑" pitchFamily="34" charset="-122"/>
          </a:endParaRPr>
        </a:p>
      </dgm:t>
    </dgm:pt>
    <dgm:pt modelId="{7E8E3782-328E-4682-ABB1-325D92979F86}" type="parTrans" cxnId="{EB5B9DFF-5981-4A2A-AD87-41351347B405}">
      <dgm:prSet/>
      <dgm:spPr/>
      <dgm:t>
        <a:bodyPr/>
        <a:lstStyle/>
        <a:p>
          <a:endParaRPr lang="zh-CN" altLang="en-US"/>
        </a:p>
      </dgm:t>
    </dgm:pt>
    <dgm:pt modelId="{A8FABBF6-E591-4E05-91AD-C5D755F74CA9}" type="sibTrans" cxnId="{EB5B9DFF-5981-4A2A-AD87-41351347B405}">
      <dgm:prSet/>
      <dgm:spPr/>
      <dgm:t>
        <a:bodyPr/>
        <a:lstStyle/>
        <a:p>
          <a:endParaRPr lang="zh-CN" altLang="en-US"/>
        </a:p>
      </dgm:t>
    </dgm:pt>
    <dgm:pt modelId="{00A42998-C8B7-4AAE-BE47-8D522292DF57}">
      <dgm:prSet phldrT="[Text]"/>
      <dgm:spPr/>
      <dgm:t>
        <a:bodyPr/>
        <a:lstStyle/>
        <a:p>
          <a:r>
            <a:rPr lang="zh-CN" altLang="en-US" dirty="0" smtClean="0">
              <a:latin typeface="Arial" pitchFamily="34" charset="0"/>
              <a:ea typeface="微软雅黑" pitchFamily="34" charset="-122"/>
              <a:cs typeface="Arial" pitchFamily="34" charset="0"/>
            </a:rPr>
            <a:t>为应用提供服务入口分布在全国各个节点的应用交付网络，提供包括</a:t>
          </a:r>
          <a:r>
            <a:rPr lang="en-US" altLang="zh-CN" dirty="0" smtClean="0">
              <a:latin typeface="Arial" pitchFamily="34" charset="0"/>
              <a:ea typeface="微软雅黑" pitchFamily="34" charset="-122"/>
              <a:cs typeface="Arial" pitchFamily="34" charset="0"/>
            </a:rPr>
            <a:t>HTTP</a:t>
          </a:r>
          <a:r>
            <a:rPr lang="zh-CN" altLang="en-US" dirty="0" smtClean="0">
              <a:latin typeface="Arial" pitchFamily="34" charset="0"/>
              <a:ea typeface="微软雅黑" pitchFamily="34" charset="-122"/>
              <a:cs typeface="Arial" pitchFamily="34" charset="0"/>
            </a:rPr>
            <a:t>，</a:t>
          </a:r>
          <a:r>
            <a:rPr lang="en-US" altLang="zh-CN" dirty="0" smtClean="0">
              <a:latin typeface="Arial" pitchFamily="34" charset="0"/>
              <a:ea typeface="微软雅黑" pitchFamily="34" charset="-122"/>
              <a:cs typeface="Arial" pitchFamily="34" charset="0"/>
            </a:rPr>
            <a:t>HTTPS</a:t>
          </a:r>
          <a:r>
            <a:rPr lang="zh-CN" altLang="en-US" dirty="0" smtClean="0">
              <a:latin typeface="Arial" pitchFamily="34" charset="0"/>
              <a:ea typeface="微软雅黑" pitchFamily="34" charset="-122"/>
              <a:cs typeface="Arial" pitchFamily="34" charset="0"/>
            </a:rPr>
            <a:t>，</a:t>
          </a:r>
          <a:r>
            <a:rPr lang="en-US" altLang="zh-CN" dirty="0" smtClean="0">
              <a:latin typeface="Arial" pitchFamily="34" charset="0"/>
              <a:ea typeface="微软雅黑" pitchFamily="34" charset="-122"/>
              <a:cs typeface="Arial" pitchFamily="34" charset="0"/>
            </a:rPr>
            <a:t>FTP</a:t>
          </a:r>
          <a:r>
            <a:rPr lang="zh-CN" altLang="en-US" dirty="0" smtClean="0">
              <a:latin typeface="Arial" pitchFamily="34" charset="0"/>
              <a:ea typeface="微软雅黑" pitchFamily="34" charset="-122"/>
              <a:cs typeface="Arial" pitchFamily="34" charset="0"/>
            </a:rPr>
            <a:t>等协议的应用上下行的交付服务。</a:t>
          </a:r>
          <a:endParaRPr lang="en-US" dirty="0">
            <a:latin typeface="Arial" pitchFamily="34" charset="0"/>
            <a:ea typeface="微软雅黑" pitchFamily="34" charset="-122"/>
            <a:cs typeface="Arial" pitchFamily="34" charset="0"/>
          </a:endParaRPr>
        </a:p>
      </dgm:t>
    </dgm:pt>
    <dgm:pt modelId="{4A2F4E5D-F168-4845-BE64-D95B92E9D150}" type="parTrans" cxnId="{86615D29-5AE2-4703-AF4D-AC41213CA700}">
      <dgm:prSet/>
      <dgm:spPr/>
      <dgm:t>
        <a:bodyPr/>
        <a:lstStyle/>
        <a:p>
          <a:endParaRPr lang="zh-CN" altLang="en-US"/>
        </a:p>
      </dgm:t>
    </dgm:pt>
    <dgm:pt modelId="{DC453730-E81D-4C58-AB8F-13D3DCE02AB3}" type="sibTrans" cxnId="{86615D29-5AE2-4703-AF4D-AC41213CA700}">
      <dgm:prSet/>
      <dgm:spPr/>
      <dgm:t>
        <a:bodyPr/>
        <a:lstStyle/>
        <a:p>
          <a:endParaRPr lang="zh-CN" altLang="en-US"/>
        </a:p>
      </dgm:t>
    </dgm:pt>
    <dgm:pt modelId="{AE2C8281-F41F-43F6-8A50-EA140E9F226F}">
      <dgm:prSet phldrT="[Text]"/>
      <dgm:spPr/>
      <dgm:t>
        <a:bodyPr anchor="ctr"/>
        <a:lstStyle/>
        <a:p>
          <a:r>
            <a:rPr lang="zh-CN" altLang="en-US" dirty="0" smtClean="0">
              <a:latin typeface="Arial" pitchFamily="34" charset="0"/>
              <a:ea typeface="微软雅黑" pitchFamily="34" charset="-122"/>
              <a:cs typeface="Arial" pitchFamily="34" charset="0"/>
            </a:rPr>
            <a:t>适用情形：</a:t>
          </a:r>
          <a:endParaRPr lang="en-US" altLang="zh-CN" dirty="0" smtClean="0">
            <a:latin typeface="Arial" pitchFamily="34" charset="0"/>
            <a:ea typeface="微软雅黑" pitchFamily="34" charset="-122"/>
            <a:cs typeface="Arial" pitchFamily="34" charset="0"/>
          </a:endParaRPr>
        </a:p>
        <a:p>
          <a:r>
            <a:rPr lang="zh-CN" altLang="en-US" dirty="0" smtClean="0">
              <a:latin typeface="Arial" pitchFamily="34" charset="0"/>
              <a:ea typeface="微软雅黑" pitchFamily="34" charset="-122"/>
              <a:cs typeface="Arial" pitchFamily="34" charset="0"/>
            </a:rPr>
            <a:t>动态网页加速，</a:t>
          </a:r>
          <a:r>
            <a:rPr lang="en-US" altLang="zh-CN" dirty="0" smtClean="0">
              <a:latin typeface="Arial" pitchFamily="34" charset="0"/>
              <a:ea typeface="微软雅黑" pitchFamily="34" charset="-122"/>
              <a:cs typeface="Arial" pitchFamily="34" charset="0"/>
            </a:rPr>
            <a:t>HTTPS</a:t>
          </a:r>
          <a:r>
            <a:rPr lang="zh-CN" altLang="en-US" dirty="0" smtClean="0">
              <a:latin typeface="Arial" pitchFamily="34" charset="0"/>
              <a:ea typeface="微软雅黑" pitchFamily="34" charset="-122"/>
              <a:cs typeface="Arial" pitchFamily="34" charset="0"/>
            </a:rPr>
            <a:t>交互加速，</a:t>
          </a:r>
          <a:r>
            <a:rPr lang="en-US" altLang="zh-CN" dirty="0" smtClean="0">
              <a:latin typeface="Arial" pitchFamily="34" charset="0"/>
              <a:ea typeface="微软雅黑" pitchFamily="34" charset="-122"/>
              <a:cs typeface="Arial" pitchFamily="34" charset="0"/>
            </a:rPr>
            <a:t>FTP</a:t>
          </a:r>
          <a:r>
            <a:rPr lang="zh-CN" altLang="en-US" dirty="0" smtClean="0">
              <a:latin typeface="Arial" pitchFamily="34" charset="0"/>
              <a:ea typeface="微软雅黑" pitchFamily="34" charset="-122"/>
              <a:cs typeface="Arial" pitchFamily="34" charset="0"/>
            </a:rPr>
            <a:t>加速等协议的上下行数据加速</a:t>
          </a:r>
          <a:endParaRPr lang="en-US" dirty="0">
            <a:latin typeface="Arial" pitchFamily="34" charset="0"/>
            <a:ea typeface="微软雅黑" pitchFamily="34" charset="-122"/>
            <a:cs typeface="Arial" pitchFamily="34" charset="0"/>
          </a:endParaRPr>
        </a:p>
      </dgm:t>
    </dgm:pt>
    <dgm:pt modelId="{8723273F-D066-44B1-8AA2-71BC07CA1FDA}" type="parTrans" cxnId="{F84C89E9-440E-4C58-9396-7CED3CBF9428}">
      <dgm:prSet/>
      <dgm:spPr/>
      <dgm:t>
        <a:bodyPr/>
        <a:lstStyle/>
        <a:p>
          <a:endParaRPr lang="zh-CN" altLang="en-US"/>
        </a:p>
      </dgm:t>
    </dgm:pt>
    <dgm:pt modelId="{23E42905-9496-48DA-B172-B5888F4978CE}" type="sibTrans" cxnId="{F84C89E9-440E-4C58-9396-7CED3CBF9428}">
      <dgm:prSet/>
      <dgm:spPr/>
      <dgm:t>
        <a:bodyPr/>
        <a:lstStyle/>
        <a:p>
          <a:endParaRPr lang="zh-CN" altLang="en-US"/>
        </a:p>
      </dgm:t>
    </dgm:pt>
    <dgm:pt modelId="{F8524373-339F-4817-8B5D-86740D3CE4E0}">
      <dgm:prSet phldrT="[Text]" custT="1"/>
      <dgm:spPr/>
      <dgm:t>
        <a:bodyPr/>
        <a:lstStyle/>
        <a:p>
          <a:pPr>
            <a:spcAft>
              <a:spcPts val="0"/>
            </a:spcAft>
          </a:pPr>
          <a:r>
            <a:rPr lang="zh-CN" altLang="en-US" sz="2000" dirty="0" smtClean="0">
              <a:latin typeface="+mn-lt"/>
              <a:ea typeface="微软雅黑" pitchFamily="34" charset="-122"/>
            </a:rPr>
            <a:t>多节点网络互联</a:t>
          </a:r>
          <a:endParaRPr lang="en-US" altLang="zh-CN" sz="2000" dirty="0" smtClean="0">
            <a:latin typeface="+mn-lt"/>
            <a:ea typeface="微软雅黑" pitchFamily="34" charset="-122"/>
          </a:endParaRPr>
        </a:p>
        <a:p>
          <a:pPr>
            <a:spcAft>
              <a:spcPts val="0"/>
            </a:spcAft>
          </a:pPr>
          <a:r>
            <a:rPr lang="zh-CN" altLang="en-US" sz="2000" dirty="0" smtClean="0">
              <a:latin typeface="+mn-lt"/>
              <a:ea typeface="微软雅黑" pitchFamily="34" charset="-122"/>
            </a:rPr>
            <a:t>（</a:t>
          </a:r>
          <a:r>
            <a:rPr lang="en-US" altLang="zh-CN" sz="2000" dirty="0" smtClean="0">
              <a:latin typeface="+mn-lt"/>
              <a:ea typeface="微软雅黑" pitchFamily="34" charset="-122"/>
            </a:rPr>
            <a:t>S-VPN</a:t>
          </a:r>
          <a:r>
            <a:rPr lang="zh-CN" altLang="en-US" sz="2000" dirty="0" smtClean="0">
              <a:latin typeface="+mn-lt"/>
              <a:ea typeface="微软雅黑" pitchFamily="34" charset="-122"/>
            </a:rPr>
            <a:t>）</a:t>
          </a:r>
          <a:endParaRPr lang="en-US" sz="2000" dirty="0">
            <a:latin typeface="+mn-lt"/>
            <a:ea typeface="微软雅黑" pitchFamily="34" charset="-122"/>
          </a:endParaRPr>
        </a:p>
      </dgm:t>
    </dgm:pt>
    <dgm:pt modelId="{F21C3CFD-963D-4851-BF56-8B8E2A40F011}" type="parTrans" cxnId="{58AB6542-D63F-4770-BF75-CE52ED052576}">
      <dgm:prSet/>
      <dgm:spPr/>
      <dgm:t>
        <a:bodyPr/>
        <a:lstStyle/>
        <a:p>
          <a:endParaRPr lang="zh-CN" altLang="en-US"/>
        </a:p>
      </dgm:t>
    </dgm:pt>
    <dgm:pt modelId="{B65134EA-49F6-48F4-ADFE-CE682565014F}" type="sibTrans" cxnId="{58AB6542-D63F-4770-BF75-CE52ED052576}">
      <dgm:prSet/>
      <dgm:spPr/>
      <dgm:t>
        <a:bodyPr/>
        <a:lstStyle/>
        <a:p>
          <a:endParaRPr lang="zh-CN" altLang="en-US"/>
        </a:p>
      </dgm:t>
    </dgm:pt>
    <dgm:pt modelId="{7BF3AB41-07B7-4F4A-9CF6-31D07016DC6B}">
      <dgm:prSet phldrT="[Text]"/>
      <dgm:spPr/>
      <dgm:t>
        <a:bodyPr/>
        <a:lstStyle/>
        <a:p>
          <a:r>
            <a:rPr lang="zh-CN" altLang="en-US" dirty="0" smtClean="0">
              <a:latin typeface="Arial" pitchFamily="34" charset="0"/>
              <a:ea typeface="微软雅黑" pitchFamily="34" charset="-122"/>
              <a:cs typeface="Arial" pitchFamily="34" charset="0"/>
            </a:rPr>
            <a:t>通过接入分布在全国的各节点的快线节点，完成具有跨地域的私有网络的构建。</a:t>
          </a:r>
          <a:endParaRPr lang="en-US" dirty="0">
            <a:latin typeface="Arial" pitchFamily="34" charset="0"/>
            <a:ea typeface="微软雅黑" pitchFamily="34" charset="-122"/>
            <a:cs typeface="Arial" pitchFamily="34" charset="0"/>
          </a:endParaRPr>
        </a:p>
      </dgm:t>
    </dgm:pt>
    <dgm:pt modelId="{3457F59C-8BE8-4DF2-825E-4347F626818B}" type="parTrans" cxnId="{2E5FA3F7-4B59-4AC8-8221-FE1E3C3FA7BB}">
      <dgm:prSet/>
      <dgm:spPr/>
      <dgm:t>
        <a:bodyPr/>
        <a:lstStyle/>
        <a:p>
          <a:endParaRPr lang="zh-CN" altLang="en-US"/>
        </a:p>
      </dgm:t>
    </dgm:pt>
    <dgm:pt modelId="{4B728D84-5427-4358-B691-64CD34974758}" type="sibTrans" cxnId="{2E5FA3F7-4B59-4AC8-8221-FE1E3C3FA7BB}">
      <dgm:prSet/>
      <dgm:spPr/>
      <dgm:t>
        <a:bodyPr/>
        <a:lstStyle/>
        <a:p>
          <a:endParaRPr lang="zh-CN" altLang="en-US"/>
        </a:p>
      </dgm:t>
    </dgm:pt>
    <dgm:pt modelId="{434BE38B-244B-4B8E-AADE-CC49C5130142}">
      <dgm:prSet phldrT="[Text]"/>
      <dgm:spPr/>
      <dgm:t>
        <a:bodyPr anchor="ctr"/>
        <a:lstStyle/>
        <a:p>
          <a:r>
            <a:rPr lang="zh-CN" altLang="en-US" dirty="0" smtClean="0">
              <a:latin typeface="Arial" pitchFamily="34" charset="0"/>
              <a:ea typeface="微软雅黑" pitchFamily="34" charset="-122"/>
              <a:cs typeface="Arial" pitchFamily="34" charset="0"/>
            </a:rPr>
            <a:t>适用情形：</a:t>
          </a:r>
          <a:endParaRPr lang="en-US" altLang="zh-CN" dirty="0" smtClean="0">
            <a:latin typeface="Arial" pitchFamily="34" charset="0"/>
            <a:ea typeface="微软雅黑" pitchFamily="34" charset="-122"/>
            <a:cs typeface="Arial" pitchFamily="34" charset="0"/>
          </a:endParaRPr>
        </a:p>
        <a:p>
          <a:r>
            <a:rPr lang="zh-CN" altLang="en-US" dirty="0" smtClean="0">
              <a:latin typeface="Arial" pitchFamily="34" charset="0"/>
              <a:ea typeface="微软雅黑" pitchFamily="34" charset="-122"/>
              <a:cs typeface="Arial" pitchFamily="34" charset="0"/>
            </a:rPr>
            <a:t>企业</a:t>
          </a:r>
          <a:r>
            <a:rPr lang="en-US" altLang="zh-CN" dirty="0" smtClean="0">
              <a:latin typeface="Arial" pitchFamily="34" charset="0"/>
              <a:ea typeface="微软雅黑" pitchFamily="34" charset="-122"/>
              <a:cs typeface="Arial" pitchFamily="34" charset="0"/>
            </a:rPr>
            <a:t>Intranet</a:t>
          </a:r>
          <a:r>
            <a:rPr lang="zh-CN" altLang="en-US" dirty="0" smtClean="0">
              <a:latin typeface="Arial" pitchFamily="34" charset="0"/>
              <a:ea typeface="微软雅黑" pitchFamily="34" charset="-122"/>
              <a:cs typeface="Arial" pitchFamily="34" charset="0"/>
            </a:rPr>
            <a:t>构建</a:t>
          </a:r>
          <a:r>
            <a:rPr lang="en-US" altLang="zh-CN" dirty="0" smtClean="0">
              <a:latin typeface="Arial" pitchFamily="34" charset="0"/>
              <a:ea typeface="微软雅黑" pitchFamily="34" charset="-122"/>
              <a:cs typeface="Arial" pitchFamily="34" charset="0"/>
            </a:rPr>
            <a:t>,</a:t>
          </a:r>
          <a:r>
            <a:rPr lang="zh-CN" altLang="en-US" dirty="0" smtClean="0">
              <a:latin typeface="Arial" pitchFamily="34" charset="0"/>
              <a:ea typeface="微软雅黑" pitchFamily="34" charset="-122"/>
              <a:cs typeface="Arial" pitchFamily="34" charset="0"/>
            </a:rPr>
            <a:t>实现企业和分支机构间网络互联</a:t>
          </a:r>
          <a:endParaRPr lang="en-US" dirty="0">
            <a:latin typeface="Arial" pitchFamily="34" charset="0"/>
            <a:ea typeface="微软雅黑" pitchFamily="34" charset="-122"/>
            <a:cs typeface="Arial" pitchFamily="34" charset="0"/>
          </a:endParaRPr>
        </a:p>
      </dgm:t>
    </dgm:pt>
    <dgm:pt modelId="{A17DF356-0D4C-452B-89AE-7CE4C529F927}" type="parTrans" cxnId="{345AA3FC-8703-4E82-BAAA-EF0189010A01}">
      <dgm:prSet/>
      <dgm:spPr/>
      <dgm:t>
        <a:bodyPr/>
        <a:lstStyle/>
        <a:p>
          <a:endParaRPr lang="zh-CN" altLang="en-US"/>
        </a:p>
      </dgm:t>
    </dgm:pt>
    <dgm:pt modelId="{045707E3-CDC1-49CF-A86D-91B3ACB087E7}" type="sibTrans" cxnId="{345AA3FC-8703-4E82-BAAA-EF0189010A01}">
      <dgm:prSet/>
      <dgm:spPr/>
      <dgm:t>
        <a:bodyPr/>
        <a:lstStyle/>
        <a:p>
          <a:endParaRPr lang="zh-CN" altLang="en-US"/>
        </a:p>
      </dgm:t>
    </dgm:pt>
    <dgm:pt modelId="{D8B60ACE-5876-42BD-AE51-A13019F90B1F}" type="pres">
      <dgm:prSet presAssocID="{0B262A32-A32A-41D6-9554-8BD8CF666910}" presName="Name0" presStyleCnt="0">
        <dgm:presLayoutVars>
          <dgm:dir/>
          <dgm:animLvl val="lvl"/>
          <dgm:resizeHandles/>
        </dgm:presLayoutVars>
      </dgm:prSet>
      <dgm:spPr/>
      <dgm:t>
        <a:bodyPr/>
        <a:lstStyle/>
        <a:p>
          <a:endParaRPr lang="zh-CN" altLang="en-US"/>
        </a:p>
      </dgm:t>
    </dgm:pt>
    <dgm:pt modelId="{79090F70-FE6B-441A-9715-F94867B0ED4B}" type="pres">
      <dgm:prSet presAssocID="{2C6B71FF-4152-4926-87FD-5657C5170CA8}" presName="linNode" presStyleCnt="0"/>
      <dgm:spPr/>
    </dgm:pt>
    <dgm:pt modelId="{E855065B-057A-401D-9BF6-BE8F33FF55DD}" type="pres">
      <dgm:prSet presAssocID="{2C6B71FF-4152-4926-87FD-5657C5170CA8}" presName="parentShp" presStyleLbl="node1" presStyleIdx="0" presStyleCnt="2">
        <dgm:presLayoutVars>
          <dgm:bulletEnabled val="1"/>
        </dgm:presLayoutVars>
      </dgm:prSet>
      <dgm:spPr/>
      <dgm:t>
        <a:bodyPr/>
        <a:lstStyle/>
        <a:p>
          <a:endParaRPr lang="zh-CN" altLang="en-US"/>
        </a:p>
      </dgm:t>
    </dgm:pt>
    <dgm:pt modelId="{A2BAB75C-BDF6-41BF-9470-06CDE6536370}" type="pres">
      <dgm:prSet presAssocID="{2C6B71FF-4152-4926-87FD-5657C5170CA8}" presName="childShp" presStyleLbl="bgAccFollowNode1" presStyleIdx="0" presStyleCnt="2">
        <dgm:presLayoutVars>
          <dgm:bulletEnabled val="1"/>
        </dgm:presLayoutVars>
      </dgm:prSet>
      <dgm:spPr/>
      <dgm:t>
        <a:bodyPr/>
        <a:lstStyle/>
        <a:p>
          <a:endParaRPr lang="zh-CN" altLang="en-US"/>
        </a:p>
      </dgm:t>
    </dgm:pt>
    <dgm:pt modelId="{B7229046-B2BA-4BE4-83F3-3C097FE88FE6}" type="pres">
      <dgm:prSet presAssocID="{A8FABBF6-E591-4E05-91AD-C5D755F74CA9}" presName="spacing" presStyleCnt="0"/>
      <dgm:spPr/>
    </dgm:pt>
    <dgm:pt modelId="{83B0B0E6-2478-454F-BBDA-C8B73659E4DF}" type="pres">
      <dgm:prSet presAssocID="{F8524373-339F-4817-8B5D-86740D3CE4E0}" presName="linNode" presStyleCnt="0"/>
      <dgm:spPr/>
    </dgm:pt>
    <dgm:pt modelId="{DA0546F1-61C9-441B-B63D-5F55D5A9EEF1}" type="pres">
      <dgm:prSet presAssocID="{F8524373-339F-4817-8B5D-86740D3CE4E0}" presName="parentShp" presStyleLbl="node1" presStyleIdx="1" presStyleCnt="2">
        <dgm:presLayoutVars>
          <dgm:bulletEnabled val="1"/>
        </dgm:presLayoutVars>
      </dgm:prSet>
      <dgm:spPr/>
      <dgm:t>
        <a:bodyPr/>
        <a:lstStyle/>
        <a:p>
          <a:endParaRPr lang="zh-CN" altLang="en-US"/>
        </a:p>
      </dgm:t>
    </dgm:pt>
    <dgm:pt modelId="{855798C6-2900-497E-B7DD-A88A377682BD}" type="pres">
      <dgm:prSet presAssocID="{F8524373-339F-4817-8B5D-86740D3CE4E0}" presName="childShp" presStyleLbl="bgAccFollowNode1" presStyleIdx="1" presStyleCnt="2">
        <dgm:presLayoutVars>
          <dgm:bulletEnabled val="1"/>
        </dgm:presLayoutVars>
      </dgm:prSet>
      <dgm:spPr/>
      <dgm:t>
        <a:bodyPr/>
        <a:lstStyle/>
        <a:p>
          <a:endParaRPr lang="zh-CN" altLang="en-US"/>
        </a:p>
      </dgm:t>
    </dgm:pt>
  </dgm:ptLst>
  <dgm:cxnLst>
    <dgm:cxn modelId="{2E5FA3F7-4B59-4AC8-8221-FE1E3C3FA7BB}" srcId="{F8524373-339F-4817-8B5D-86740D3CE4E0}" destId="{7BF3AB41-07B7-4F4A-9CF6-31D07016DC6B}" srcOrd="0" destOrd="0" parTransId="{3457F59C-8BE8-4DF2-825E-4347F626818B}" sibTransId="{4B728D84-5427-4358-B691-64CD34974758}"/>
    <dgm:cxn modelId="{AC9FF3D2-540C-42E0-AB85-3CBCD505304A}" type="presOf" srcId="{0B262A32-A32A-41D6-9554-8BD8CF666910}" destId="{D8B60ACE-5876-42BD-AE51-A13019F90B1F}" srcOrd="0" destOrd="0" presId="urn:microsoft.com/office/officeart/2005/8/layout/vList6"/>
    <dgm:cxn modelId="{345AA3FC-8703-4E82-BAAA-EF0189010A01}" srcId="{F8524373-339F-4817-8B5D-86740D3CE4E0}" destId="{434BE38B-244B-4B8E-AADE-CC49C5130142}" srcOrd="1" destOrd="0" parTransId="{A17DF356-0D4C-452B-89AE-7CE4C529F927}" sibTransId="{045707E3-CDC1-49CF-A86D-91B3ACB087E7}"/>
    <dgm:cxn modelId="{6EFC2D14-9C5D-40F3-A1D0-D1826D88919C}" type="presOf" srcId="{7BF3AB41-07B7-4F4A-9CF6-31D07016DC6B}" destId="{855798C6-2900-497E-B7DD-A88A377682BD}" srcOrd="0" destOrd="0" presId="urn:microsoft.com/office/officeart/2005/8/layout/vList6"/>
    <dgm:cxn modelId="{1089A392-524E-4FC7-9F8D-6D4FC8201158}" type="presOf" srcId="{AE2C8281-F41F-43F6-8A50-EA140E9F226F}" destId="{A2BAB75C-BDF6-41BF-9470-06CDE6536370}" srcOrd="0" destOrd="1" presId="urn:microsoft.com/office/officeart/2005/8/layout/vList6"/>
    <dgm:cxn modelId="{EB5B9DFF-5981-4A2A-AD87-41351347B405}" srcId="{0B262A32-A32A-41D6-9554-8BD8CF666910}" destId="{2C6B71FF-4152-4926-87FD-5657C5170CA8}" srcOrd="0" destOrd="0" parTransId="{7E8E3782-328E-4682-ABB1-325D92979F86}" sibTransId="{A8FABBF6-E591-4E05-91AD-C5D755F74CA9}"/>
    <dgm:cxn modelId="{10049BDB-6F02-4FFA-84D7-B281BFFC3716}" type="presOf" srcId="{2C6B71FF-4152-4926-87FD-5657C5170CA8}" destId="{E855065B-057A-401D-9BF6-BE8F33FF55DD}" srcOrd="0" destOrd="0" presId="urn:microsoft.com/office/officeart/2005/8/layout/vList6"/>
    <dgm:cxn modelId="{86615D29-5AE2-4703-AF4D-AC41213CA700}" srcId="{2C6B71FF-4152-4926-87FD-5657C5170CA8}" destId="{00A42998-C8B7-4AAE-BE47-8D522292DF57}" srcOrd="0" destOrd="0" parTransId="{4A2F4E5D-F168-4845-BE64-D95B92E9D150}" sibTransId="{DC453730-E81D-4C58-AB8F-13D3DCE02AB3}"/>
    <dgm:cxn modelId="{3A7EBE6B-F00B-4D71-BF13-8A34E7302582}" type="presOf" srcId="{F8524373-339F-4817-8B5D-86740D3CE4E0}" destId="{DA0546F1-61C9-441B-B63D-5F55D5A9EEF1}" srcOrd="0" destOrd="0" presId="urn:microsoft.com/office/officeart/2005/8/layout/vList6"/>
    <dgm:cxn modelId="{07E7C0CC-66E9-4F77-82FC-64BAF915677E}" type="presOf" srcId="{434BE38B-244B-4B8E-AADE-CC49C5130142}" destId="{855798C6-2900-497E-B7DD-A88A377682BD}" srcOrd="0" destOrd="1" presId="urn:microsoft.com/office/officeart/2005/8/layout/vList6"/>
    <dgm:cxn modelId="{70C13BBD-B4A6-4CBE-A5CB-BC2645D6827F}" type="presOf" srcId="{00A42998-C8B7-4AAE-BE47-8D522292DF57}" destId="{A2BAB75C-BDF6-41BF-9470-06CDE6536370}" srcOrd="0" destOrd="0" presId="urn:microsoft.com/office/officeart/2005/8/layout/vList6"/>
    <dgm:cxn modelId="{58AB6542-D63F-4770-BF75-CE52ED052576}" srcId="{0B262A32-A32A-41D6-9554-8BD8CF666910}" destId="{F8524373-339F-4817-8B5D-86740D3CE4E0}" srcOrd="1" destOrd="0" parTransId="{F21C3CFD-963D-4851-BF56-8B8E2A40F011}" sibTransId="{B65134EA-49F6-48F4-ADFE-CE682565014F}"/>
    <dgm:cxn modelId="{F84C89E9-440E-4C58-9396-7CED3CBF9428}" srcId="{2C6B71FF-4152-4926-87FD-5657C5170CA8}" destId="{AE2C8281-F41F-43F6-8A50-EA140E9F226F}" srcOrd="1" destOrd="0" parTransId="{8723273F-D066-44B1-8AA2-71BC07CA1FDA}" sibTransId="{23E42905-9496-48DA-B172-B5888F4978CE}"/>
    <dgm:cxn modelId="{71A6663E-B782-4B51-A240-31C2BAB8133A}" type="presParOf" srcId="{D8B60ACE-5876-42BD-AE51-A13019F90B1F}" destId="{79090F70-FE6B-441A-9715-F94867B0ED4B}" srcOrd="0" destOrd="0" presId="urn:microsoft.com/office/officeart/2005/8/layout/vList6"/>
    <dgm:cxn modelId="{2A0C2738-1463-48F2-BC2D-49F244B26518}" type="presParOf" srcId="{79090F70-FE6B-441A-9715-F94867B0ED4B}" destId="{E855065B-057A-401D-9BF6-BE8F33FF55DD}" srcOrd="0" destOrd="0" presId="urn:microsoft.com/office/officeart/2005/8/layout/vList6"/>
    <dgm:cxn modelId="{8C57BDA8-6849-4C31-AB5F-6138006584DA}" type="presParOf" srcId="{79090F70-FE6B-441A-9715-F94867B0ED4B}" destId="{A2BAB75C-BDF6-41BF-9470-06CDE6536370}" srcOrd="1" destOrd="0" presId="urn:microsoft.com/office/officeart/2005/8/layout/vList6"/>
    <dgm:cxn modelId="{2E2404B2-8C60-4C6A-A536-D779E6A13AF8}" type="presParOf" srcId="{D8B60ACE-5876-42BD-AE51-A13019F90B1F}" destId="{B7229046-B2BA-4BE4-83F3-3C097FE88FE6}" srcOrd="1" destOrd="0" presId="urn:microsoft.com/office/officeart/2005/8/layout/vList6"/>
    <dgm:cxn modelId="{32111CF5-FC59-43D0-827B-53A96D4643FA}" type="presParOf" srcId="{D8B60ACE-5876-42BD-AE51-A13019F90B1F}" destId="{83B0B0E6-2478-454F-BBDA-C8B73659E4DF}" srcOrd="2" destOrd="0" presId="urn:microsoft.com/office/officeart/2005/8/layout/vList6"/>
    <dgm:cxn modelId="{5C4BC8F4-4436-44FF-9262-337EE8A075C6}" type="presParOf" srcId="{83B0B0E6-2478-454F-BBDA-C8B73659E4DF}" destId="{DA0546F1-61C9-441B-B63D-5F55D5A9EEF1}" srcOrd="0" destOrd="0" presId="urn:microsoft.com/office/officeart/2005/8/layout/vList6"/>
    <dgm:cxn modelId="{99BAF770-646C-45DB-82F1-6AB64861BE2A}" type="presParOf" srcId="{83B0B0E6-2478-454F-BBDA-C8B73659E4DF}" destId="{855798C6-2900-497E-B7DD-A88A377682B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920145-5C99-4B3A-9AD9-047D54AE6B3E}" type="doc">
      <dgm:prSet loTypeId="urn:microsoft.com/office/officeart/2005/8/layout/hList1" loCatId="list" qsTypeId="urn:microsoft.com/office/officeart/2005/8/quickstyle/3d1" qsCatId="3D" csTypeId="urn:microsoft.com/office/officeart/2005/8/colors/colorful3" csCatId="colorful" phldr="1"/>
      <dgm:spPr/>
      <dgm:t>
        <a:bodyPr/>
        <a:lstStyle/>
        <a:p>
          <a:endParaRPr lang="zh-CN" altLang="en-US"/>
        </a:p>
      </dgm:t>
    </dgm:pt>
    <dgm:pt modelId="{D131F8EB-5A1B-4A95-A1C9-EB2768ECCD6B}">
      <dgm:prSet/>
      <dgm:spPr/>
      <dgm:t>
        <a:bodyPr/>
        <a:lstStyle/>
        <a:p>
          <a:pPr rtl="0"/>
          <a:r>
            <a:rPr lang="zh-CN" dirty="0" smtClean="0"/>
            <a:t>与</a:t>
          </a:r>
          <a:r>
            <a:rPr lang="en-US" dirty="0" smtClean="0"/>
            <a:t>BGP</a:t>
          </a:r>
          <a:r>
            <a:rPr lang="zh-CN" dirty="0" smtClean="0"/>
            <a:t>带宽对比优势</a:t>
          </a:r>
          <a:endParaRPr lang="zh-CN" dirty="0"/>
        </a:p>
      </dgm:t>
    </dgm:pt>
    <dgm:pt modelId="{18138641-B499-4AAA-A3E6-2DF3EE39F439}" type="parTrans" cxnId="{6953BA09-3FD6-4264-AC50-2B0B4FC0C43E}">
      <dgm:prSet/>
      <dgm:spPr/>
      <dgm:t>
        <a:bodyPr/>
        <a:lstStyle/>
        <a:p>
          <a:endParaRPr lang="zh-CN" altLang="en-US"/>
        </a:p>
      </dgm:t>
    </dgm:pt>
    <dgm:pt modelId="{AC35D003-6318-42B2-A622-AB3EC9B780F6}" type="sibTrans" cxnId="{6953BA09-3FD6-4264-AC50-2B0B4FC0C43E}">
      <dgm:prSet/>
      <dgm:spPr/>
      <dgm:t>
        <a:bodyPr/>
        <a:lstStyle/>
        <a:p>
          <a:endParaRPr lang="zh-CN" altLang="en-US"/>
        </a:p>
      </dgm:t>
    </dgm:pt>
    <dgm:pt modelId="{D8688931-79AE-43B0-BE5A-753E8D5388B5}">
      <dgm:prSet/>
      <dgm:spPr/>
      <dgm:t>
        <a:bodyPr/>
        <a:lstStyle/>
        <a:p>
          <a:pPr rtl="0"/>
          <a:r>
            <a:rPr lang="zh-CN" dirty="0" smtClean="0"/>
            <a:t>成本</a:t>
          </a:r>
          <a:r>
            <a:rPr lang="zh-CN" altLang="en-US" dirty="0" smtClean="0"/>
            <a:t>低廉，成本低于现有的</a:t>
          </a:r>
          <a:r>
            <a:rPr lang="en-US" altLang="zh-CN" dirty="0" smtClean="0"/>
            <a:t>BGP</a:t>
          </a:r>
          <a:r>
            <a:rPr lang="zh-CN" altLang="en-US" dirty="0" smtClean="0"/>
            <a:t>带宽的单价，估测成本价格低</a:t>
          </a:r>
          <a:r>
            <a:rPr lang="en-US" altLang="zh-CN" dirty="0" smtClean="0"/>
            <a:t>50%</a:t>
          </a:r>
          <a:r>
            <a:rPr lang="zh-CN" altLang="en-US" dirty="0" smtClean="0"/>
            <a:t>以上。</a:t>
          </a:r>
          <a:endParaRPr lang="zh-CN" dirty="0"/>
        </a:p>
      </dgm:t>
    </dgm:pt>
    <dgm:pt modelId="{E0625164-E69C-4310-83C5-5CBC5DE6FED9}" type="parTrans" cxnId="{655F0B4F-DAF7-44A6-9A99-E5D250232846}">
      <dgm:prSet/>
      <dgm:spPr/>
      <dgm:t>
        <a:bodyPr/>
        <a:lstStyle/>
        <a:p>
          <a:endParaRPr lang="zh-CN" altLang="en-US"/>
        </a:p>
      </dgm:t>
    </dgm:pt>
    <dgm:pt modelId="{B89E729F-E79F-411A-A8FD-83D8C0576175}" type="sibTrans" cxnId="{655F0B4F-DAF7-44A6-9A99-E5D250232846}">
      <dgm:prSet/>
      <dgm:spPr/>
      <dgm:t>
        <a:bodyPr/>
        <a:lstStyle/>
        <a:p>
          <a:endParaRPr lang="zh-CN" altLang="en-US"/>
        </a:p>
      </dgm:t>
    </dgm:pt>
    <dgm:pt modelId="{AA152CFC-BEF7-4825-B270-A0D745570085}">
      <dgm:prSet/>
      <dgm:spPr/>
      <dgm:t>
        <a:bodyPr/>
        <a:lstStyle/>
        <a:p>
          <a:pPr rtl="0"/>
          <a:r>
            <a:rPr lang="zh-CN" dirty="0" smtClean="0"/>
            <a:t>与</a:t>
          </a:r>
          <a:r>
            <a:rPr lang="en-US" dirty="0" smtClean="0"/>
            <a:t>CDN</a:t>
          </a:r>
          <a:r>
            <a:rPr lang="zh-CN" dirty="0" smtClean="0"/>
            <a:t>网络对比优势</a:t>
          </a:r>
          <a:endParaRPr lang="zh-CN" dirty="0"/>
        </a:p>
      </dgm:t>
    </dgm:pt>
    <dgm:pt modelId="{0014A73A-C22B-4081-B673-89905D6D282F}" type="parTrans" cxnId="{731F318F-7D36-4200-906F-B831A49203DF}">
      <dgm:prSet/>
      <dgm:spPr/>
      <dgm:t>
        <a:bodyPr/>
        <a:lstStyle/>
        <a:p>
          <a:endParaRPr lang="zh-CN" altLang="en-US"/>
        </a:p>
      </dgm:t>
    </dgm:pt>
    <dgm:pt modelId="{A228E99B-B426-447C-A854-CC2997B2FC7B}" type="sibTrans" cxnId="{731F318F-7D36-4200-906F-B831A49203DF}">
      <dgm:prSet/>
      <dgm:spPr/>
      <dgm:t>
        <a:bodyPr/>
        <a:lstStyle/>
        <a:p>
          <a:endParaRPr lang="zh-CN" altLang="en-US"/>
        </a:p>
      </dgm:t>
    </dgm:pt>
    <dgm:pt modelId="{14CCF9B2-F76D-44B6-960D-3AA29E20A6B3}">
      <dgm:prSet/>
      <dgm:spPr/>
      <dgm:t>
        <a:bodyPr/>
        <a:lstStyle/>
        <a:p>
          <a:pPr rtl="0"/>
          <a:r>
            <a:rPr lang="en-US" altLang="zh-CN" dirty="0" smtClean="0"/>
            <a:t>HTTPS</a:t>
          </a:r>
          <a:r>
            <a:rPr lang="zh-CN" altLang="en-US" dirty="0" smtClean="0"/>
            <a:t>无证书模式的支持；</a:t>
          </a:r>
          <a:endParaRPr lang="zh-CN" dirty="0"/>
        </a:p>
      </dgm:t>
    </dgm:pt>
    <dgm:pt modelId="{8966A8D9-2A56-406B-97D8-37475AEA8212}" type="parTrans" cxnId="{D217297E-A327-425C-B903-8A0D1F5358CC}">
      <dgm:prSet/>
      <dgm:spPr/>
      <dgm:t>
        <a:bodyPr/>
        <a:lstStyle/>
        <a:p>
          <a:endParaRPr lang="zh-CN" altLang="en-US"/>
        </a:p>
      </dgm:t>
    </dgm:pt>
    <dgm:pt modelId="{C9422249-CCF6-455D-B84E-824CD5C5741F}" type="sibTrans" cxnId="{D217297E-A327-425C-B903-8A0D1F5358CC}">
      <dgm:prSet/>
      <dgm:spPr/>
      <dgm:t>
        <a:bodyPr/>
        <a:lstStyle/>
        <a:p>
          <a:endParaRPr lang="zh-CN" altLang="en-US"/>
        </a:p>
      </dgm:t>
    </dgm:pt>
    <dgm:pt modelId="{D50FD372-1D23-4F1C-AAA8-D1B3B0C267C6}">
      <dgm:prSet/>
      <dgm:spPr/>
      <dgm:t>
        <a:bodyPr/>
        <a:lstStyle/>
        <a:p>
          <a:pPr rtl="0"/>
          <a:r>
            <a:rPr lang="zh-CN" altLang="en-US" dirty="0" smtClean="0"/>
            <a:t>动态交互数据的</a:t>
          </a:r>
          <a:r>
            <a:rPr lang="zh-CN" dirty="0" smtClean="0"/>
            <a:t>加速支持；</a:t>
          </a:r>
          <a:endParaRPr lang="zh-CN" dirty="0"/>
        </a:p>
      </dgm:t>
    </dgm:pt>
    <dgm:pt modelId="{820A50CD-5FD9-4D16-8B31-2C43E76F1E48}" type="parTrans" cxnId="{4F61EB4C-272B-4C33-A289-37489F9ABFF4}">
      <dgm:prSet/>
      <dgm:spPr/>
      <dgm:t>
        <a:bodyPr/>
        <a:lstStyle/>
        <a:p>
          <a:endParaRPr lang="zh-CN" altLang="en-US"/>
        </a:p>
      </dgm:t>
    </dgm:pt>
    <dgm:pt modelId="{EB623BB3-0DA0-4D99-BA7C-9E25981A3E87}" type="sibTrans" cxnId="{4F61EB4C-272B-4C33-A289-37489F9ABFF4}">
      <dgm:prSet/>
      <dgm:spPr/>
      <dgm:t>
        <a:bodyPr/>
        <a:lstStyle/>
        <a:p>
          <a:endParaRPr lang="zh-CN" altLang="en-US"/>
        </a:p>
      </dgm:t>
    </dgm:pt>
    <dgm:pt modelId="{F6723DAD-7350-4936-9F84-2C934644E05C}">
      <dgm:prSet/>
      <dgm:spPr/>
      <dgm:t>
        <a:bodyPr/>
        <a:lstStyle/>
        <a:p>
          <a:pPr rtl="0"/>
          <a:r>
            <a:rPr lang="zh-CN" altLang="en-US" dirty="0" smtClean="0"/>
            <a:t>部署简单，无需机房支持</a:t>
          </a:r>
          <a:endParaRPr lang="zh-CN" dirty="0"/>
        </a:p>
      </dgm:t>
    </dgm:pt>
    <dgm:pt modelId="{D842DF4B-9BE7-469F-A4FB-EF7ED99D55AB}" type="parTrans" cxnId="{27638D40-C61F-43D6-A938-E5A39B3E96E6}">
      <dgm:prSet/>
      <dgm:spPr/>
      <dgm:t>
        <a:bodyPr/>
        <a:lstStyle/>
        <a:p>
          <a:endParaRPr lang="zh-CN" altLang="en-US"/>
        </a:p>
      </dgm:t>
    </dgm:pt>
    <dgm:pt modelId="{83999AE7-4585-49FB-83B8-7BF7EF9F8201}" type="sibTrans" cxnId="{27638D40-C61F-43D6-A938-E5A39B3E96E6}">
      <dgm:prSet/>
      <dgm:spPr/>
      <dgm:t>
        <a:bodyPr/>
        <a:lstStyle/>
        <a:p>
          <a:endParaRPr lang="zh-CN" altLang="en-US"/>
        </a:p>
      </dgm:t>
    </dgm:pt>
    <dgm:pt modelId="{199BB65B-4557-4CB5-B3B5-C1EDCC4E7293}">
      <dgm:prSet/>
      <dgm:spPr/>
      <dgm:t>
        <a:bodyPr/>
        <a:lstStyle/>
        <a:p>
          <a:pPr rtl="0"/>
          <a:r>
            <a:rPr lang="zh-CN" altLang="en-US" dirty="0" smtClean="0"/>
            <a:t>对应用协议的全面支持；</a:t>
          </a:r>
          <a:endParaRPr lang="zh-CN" dirty="0"/>
        </a:p>
      </dgm:t>
    </dgm:pt>
    <dgm:pt modelId="{79238260-13A1-4254-8AA5-5550C7F1E568}" type="parTrans" cxnId="{214592B5-F5C6-4CBD-A847-E55F568A5B31}">
      <dgm:prSet/>
      <dgm:spPr/>
      <dgm:t>
        <a:bodyPr/>
        <a:lstStyle/>
        <a:p>
          <a:endParaRPr lang="zh-CN" altLang="en-US"/>
        </a:p>
      </dgm:t>
    </dgm:pt>
    <dgm:pt modelId="{92788E8A-454D-42FC-8008-D5C44635930B}" type="sibTrans" cxnId="{214592B5-F5C6-4CBD-A847-E55F568A5B31}">
      <dgm:prSet/>
      <dgm:spPr/>
      <dgm:t>
        <a:bodyPr/>
        <a:lstStyle/>
        <a:p>
          <a:endParaRPr lang="zh-CN" altLang="en-US"/>
        </a:p>
      </dgm:t>
    </dgm:pt>
    <dgm:pt modelId="{D1CEC561-2366-453C-8B8B-B43410B94688}">
      <dgm:prSet/>
      <dgm:spPr/>
      <dgm:t>
        <a:bodyPr/>
        <a:lstStyle/>
        <a:p>
          <a:pPr rtl="0"/>
          <a:r>
            <a:rPr lang="en-US" dirty="0" smtClean="0"/>
            <a:t>HTTP</a:t>
          </a:r>
          <a:r>
            <a:rPr lang="zh-CN" dirty="0" smtClean="0"/>
            <a:t>动态内容的服务支持；</a:t>
          </a:r>
          <a:endParaRPr lang="zh-CN" dirty="0"/>
        </a:p>
      </dgm:t>
    </dgm:pt>
    <dgm:pt modelId="{1A7D3CFA-1C26-4DCD-B7EF-FE6D057523CB}" type="parTrans" cxnId="{22D8365D-BCDE-4209-9667-EC11653C482F}">
      <dgm:prSet/>
      <dgm:spPr/>
      <dgm:t>
        <a:bodyPr/>
        <a:lstStyle/>
        <a:p>
          <a:endParaRPr lang="zh-CN" altLang="en-US"/>
        </a:p>
      </dgm:t>
    </dgm:pt>
    <dgm:pt modelId="{DCF5F507-8BB2-46EE-8FD6-FF06C88FEC42}" type="sibTrans" cxnId="{22D8365D-BCDE-4209-9667-EC11653C482F}">
      <dgm:prSet/>
      <dgm:spPr/>
      <dgm:t>
        <a:bodyPr/>
        <a:lstStyle/>
        <a:p>
          <a:endParaRPr lang="zh-CN" altLang="en-US"/>
        </a:p>
      </dgm:t>
    </dgm:pt>
    <dgm:pt modelId="{957C6C1F-CBFE-48A8-8D9B-6BA308B31F50}">
      <dgm:prSet/>
      <dgm:spPr/>
      <dgm:t>
        <a:bodyPr/>
        <a:lstStyle/>
        <a:p>
          <a:pPr rtl="0"/>
          <a:r>
            <a:rPr lang="zh-CN" altLang="en-US" dirty="0" smtClean="0"/>
            <a:t>应用上行数据的加速支持</a:t>
          </a:r>
          <a:endParaRPr lang="zh-CN" dirty="0"/>
        </a:p>
      </dgm:t>
    </dgm:pt>
    <dgm:pt modelId="{A7C5FA82-837B-4344-A19F-757FB7D20F74}" type="parTrans" cxnId="{5C024E13-7834-414B-9EBE-BD1DC3FEFB00}">
      <dgm:prSet/>
      <dgm:spPr/>
      <dgm:t>
        <a:bodyPr/>
        <a:lstStyle/>
        <a:p>
          <a:endParaRPr lang="zh-CN" altLang="en-US"/>
        </a:p>
      </dgm:t>
    </dgm:pt>
    <dgm:pt modelId="{C2977E7F-6215-48FE-9E4E-427C50D3EABC}" type="sibTrans" cxnId="{5C024E13-7834-414B-9EBE-BD1DC3FEFB00}">
      <dgm:prSet/>
      <dgm:spPr/>
      <dgm:t>
        <a:bodyPr/>
        <a:lstStyle/>
        <a:p>
          <a:endParaRPr lang="zh-CN" altLang="en-US"/>
        </a:p>
      </dgm:t>
    </dgm:pt>
    <dgm:pt modelId="{C1043C7A-4EE4-4FB5-9F50-8D9C5D5A0171}">
      <dgm:prSet/>
      <dgm:spPr/>
      <dgm:t>
        <a:bodyPr/>
        <a:lstStyle/>
        <a:p>
          <a:pPr rtl="0"/>
          <a:endParaRPr lang="zh-CN" dirty="0"/>
        </a:p>
      </dgm:t>
    </dgm:pt>
    <dgm:pt modelId="{B08C0931-09BD-4582-A1C3-59AFE4842E9C}" type="parTrans" cxnId="{0793A829-F895-48B8-A61B-54D540E942EA}">
      <dgm:prSet/>
      <dgm:spPr/>
      <dgm:t>
        <a:bodyPr/>
        <a:lstStyle/>
        <a:p>
          <a:endParaRPr lang="zh-CN" altLang="en-US"/>
        </a:p>
      </dgm:t>
    </dgm:pt>
    <dgm:pt modelId="{02A54DD4-BED6-4ACF-A177-ACEFEF8458E2}" type="sibTrans" cxnId="{0793A829-F895-48B8-A61B-54D540E942EA}">
      <dgm:prSet/>
      <dgm:spPr/>
      <dgm:t>
        <a:bodyPr/>
        <a:lstStyle/>
        <a:p>
          <a:endParaRPr lang="zh-CN" altLang="en-US"/>
        </a:p>
      </dgm:t>
    </dgm:pt>
    <dgm:pt modelId="{06A1175B-C94B-45F0-A35D-E751B192AAC1}" type="pres">
      <dgm:prSet presAssocID="{AA920145-5C99-4B3A-9AD9-047D54AE6B3E}" presName="Name0" presStyleCnt="0">
        <dgm:presLayoutVars>
          <dgm:dir/>
          <dgm:animLvl val="lvl"/>
          <dgm:resizeHandles val="exact"/>
        </dgm:presLayoutVars>
      </dgm:prSet>
      <dgm:spPr/>
      <dgm:t>
        <a:bodyPr/>
        <a:lstStyle/>
        <a:p>
          <a:endParaRPr lang="zh-CN" altLang="en-US"/>
        </a:p>
      </dgm:t>
    </dgm:pt>
    <dgm:pt modelId="{1EB13FFB-8984-4E25-B9CC-4C12DE022B37}" type="pres">
      <dgm:prSet presAssocID="{D131F8EB-5A1B-4A95-A1C9-EB2768ECCD6B}" presName="composite" presStyleCnt="0"/>
      <dgm:spPr/>
      <dgm:t>
        <a:bodyPr/>
        <a:lstStyle/>
        <a:p>
          <a:endParaRPr lang="zh-CN" altLang="en-US"/>
        </a:p>
      </dgm:t>
    </dgm:pt>
    <dgm:pt modelId="{44E0C2C2-BA90-45C8-8E05-33FA780B5304}" type="pres">
      <dgm:prSet presAssocID="{D131F8EB-5A1B-4A95-A1C9-EB2768ECCD6B}" presName="parTx" presStyleLbl="alignNode1" presStyleIdx="0" presStyleCnt="2">
        <dgm:presLayoutVars>
          <dgm:chMax val="0"/>
          <dgm:chPref val="0"/>
          <dgm:bulletEnabled val="1"/>
        </dgm:presLayoutVars>
      </dgm:prSet>
      <dgm:spPr/>
      <dgm:t>
        <a:bodyPr/>
        <a:lstStyle/>
        <a:p>
          <a:endParaRPr lang="zh-CN" altLang="en-US"/>
        </a:p>
      </dgm:t>
    </dgm:pt>
    <dgm:pt modelId="{CFF49414-7426-4AD3-BF74-47669E29A1EE}" type="pres">
      <dgm:prSet presAssocID="{D131F8EB-5A1B-4A95-A1C9-EB2768ECCD6B}" presName="desTx" presStyleLbl="alignAccFollowNode1" presStyleIdx="0" presStyleCnt="2" custLinFactNeighborX="-5434" custLinFactNeighborY="312">
        <dgm:presLayoutVars>
          <dgm:bulletEnabled val="1"/>
        </dgm:presLayoutVars>
      </dgm:prSet>
      <dgm:spPr/>
      <dgm:t>
        <a:bodyPr/>
        <a:lstStyle/>
        <a:p>
          <a:endParaRPr lang="zh-CN" altLang="en-US"/>
        </a:p>
      </dgm:t>
    </dgm:pt>
    <dgm:pt modelId="{25A90F12-DCFE-4D03-BC72-055C4E10D3DD}" type="pres">
      <dgm:prSet presAssocID="{AC35D003-6318-42B2-A622-AB3EC9B780F6}" presName="space" presStyleCnt="0"/>
      <dgm:spPr/>
      <dgm:t>
        <a:bodyPr/>
        <a:lstStyle/>
        <a:p>
          <a:endParaRPr lang="zh-CN" altLang="en-US"/>
        </a:p>
      </dgm:t>
    </dgm:pt>
    <dgm:pt modelId="{8A2E7892-754E-4689-8D73-43C0BCD1C18A}" type="pres">
      <dgm:prSet presAssocID="{AA152CFC-BEF7-4825-B270-A0D745570085}" presName="composite" presStyleCnt="0"/>
      <dgm:spPr/>
      <dgm:t>
        <a:bodyPr/>
        <a:lstStyle/>
        <a:p>
          <a:endParaRPr lang="zh-CN" altLang="en-US"/>
        </a:p>
      </dgm:t>
    </dgm:pt>
    <dgm:pt modelId="{99ECFE3C-B1B5-48BD-8C13-73A818AF5C4C}" type="pres">
      <dgm:prSet presAssocID="{AA152CFC-BEF7-4825-B270-A0D745570085}" presName="parTx" presStyleLbl="alignNode1" presStyleIdx="1" presStyleCnt="2">
        <dgm:presLayoutVars>
          <dgm:chMax val="0"/>
          <dgm:chPref val="0"/>
          <dgm:bulletEnabled val="1"/>
        </dgm:presLayoutVars>
      </dgm:prSet>
      <dgm:spPr/>
      <dgm:t>
        <a:bodyPr/>
        <a:lstStyle/>
        <a:p>
          <a:endParaRPr lang="zh-CN" altLang="en-US"/>
        </a:p>
      </dgm:t>
    </dgm:pt>
    <dgm:pt modelId="{13D3A791-5EED-436A-A656-83C2032DC73C}" type="pres">
      <dgm:prSet presAssocID="{AA152CFC-BEF7-4825-B270-A0D745570085}" presName="desTx" presStyleLbl="alignAccFollowNode1" presStyleIdx="1" presStyleCnt="2">
        <dgm:presLayoutVars>
          <dgm:bulletEnabled val="1"/>
        </dgm:presLayoutVars>
      </dgm:prSet>
      <dgm:spPr/>
      <dgm:t>
        <a:bodyPr/>
        <a:lstStyle/>
        <a:p>
          <a:endParaRPr lang="zh-CN" altLang="en-US"/>
        </a:p>
      </dgm:t>
    </dgm:pt>
  </dgm:ptLst>
  <dgm:cxnLst>
    <dgm:cxn modelId="{E3D600E6-A1A0-4611-AECB-40034DF0743F}" type="presOf" srcId="{AA152CFC-BEF7-4825-B270-A0D745570085}" destId="{99ECFE3C-B1B5-48BD-8C13-73A818AF5C4C}" srcOrd="0" destOrd="0" presId="urn:microsoft.com/office/officeart/2005/8/layout/hList1"/>
    <dgm:cxn modelId="{2B6784C7-8A85-4D1B-A229-A997EAAEE2F2}" type="presOf" srcId="{D1CEC561-2366-453C-8B8B-B43410B94688}" destId="{13D3A791-5EED-436A-A656-83C2032DC73C}" srcOrd="0" destOrd="2" presId="urn:microsoft.com/office/officeart/2005/8/layout/hList1"/>
    <dgm:cxn modelId="{D217297E-A327-425C-B903-8A0D1F5358CC}" srcId="{AA152CFC-BEF7-4825-B270-A0D745570085}" destId="{14CCF9B2-F76D-44B6-960D-3AA29E20A6B3}" srcOrd="1" destOrd="0" parTransId="{8966A8D9-2A56-406B-97D8-37475AEA8212}" sibTransId="{C9422249-CCF6-455D-B84E-824CD5C5741F}"/>
    <dgm:cxn modelId="{4F61EB4C-272B-4C33-A289-37489F9ABFF4}" srcId="{AA152CFC-BEF7-4825-B270-A0D745570085}" destId="{D50FD372-1D23-4F1C-AAA8-D1B3B0C267C6}" srcOrd="3" destOrd="0" parTransId="{820A50CD-5FD9-4D16-8B31-2C43E76F1E48}" sibTransId="{EB623BB3-0DA0-4D99-BA7C-9E25981A3E87}"/>
    <dgm:cxn modelId="{655F0B4F-DAF7-44A6-9A99-E5D250232846}" srcId="{D131F8EB-5A1B-4A95-A1C9-EB2768ECCD6B}" destId="{D8688931-79AE-43B0-BE5A-753E8D5388B5}" srcOrd="0" destOrd="0" parTransId="{E0625164-E69C-4310-83C5-5CBC5DE6FED9}" sibTransId="{B89E729F-E79F-411A-A8FD-83D8C0576175}"/>
    <dgm:cxn modelId="{22D8365D-BCDE-4209-9667-EC11653C482F}" srcId="{AA152CFC-BEF7-4825-B270-A0D745570085}" destId="{D1CEC561-2366-453C-8B8B-B43410B94688}" srcOrd="2" destOrd="0" parTransId="{1A7D3CFA-1C26-4DCD-B7EF-FE6D057523CB}" sibTransId="{DCF5F507-8BB2-46EE-8FD6-FF06C88FEC42}"/>
    <dgm:cxn modelId="{D9583B68-5AAC-44C0-BFCE-29C50FF86981}" type="presOf" srcId="{D131F8EB-5A1B-4A95-A1C9-EB2768ECCD6B}" destId="{44E0C2C2-BA90-45C8-8E05-33FA780B5304}" srcOrd="0" destOrd="0" presId="urn:microsoft.com/office/officeart/2005/8/layout/hList1"/>
    <dgm:cxn modelId="{0793A829-F895-48B8-A61B-54D540E942EA}" srcId="{D131F8EB-5A1B-4A95-A1C9-EB2768ECCD6B}" destId="{C1043C7A-4EE4-4FB5-9F50-8D9C5D5A0171}" srcOrd="2" destOrd="0" parTransId="{B08C0931-09BD-4582-A1C3-59AFE4842E9C}" sibTransId="{02A54DD4-BED6-4ACF-A177-ACEFEF8458E2}"/>
    <dgm:cxn modelId="{731F318F-7D36-4200-906F-B831A49203DF}" srcId="{AA920145-5C99-4B3A-9AD9-047D54AE6B3E}" destId="{AA152CFC-BEF7-4825-B270-A0D745570085}" srcOrd="1" destOrd="0" parTransId="{0014A73A-C22B-4081-B673-89905D6D282F}" sibTransId="{A228E99B-B426-447C-A854-CC2997B2FC7B}"/>
    <dgm:cxn modelId="{B3CB5EEA-B0AE-408C-B9FB-399EC53378EF}" type="presOf" srcId="{D8688931-79AE-43B0-BE5A-753E8D5388B5}" destId="{CFF49414-7426-4AD3-BF74-47669E29A1EE}" srcOrd="0" destOrd="0" presId="urn:microsoft.com/office/officeart/2005/8/layout/hList1"/>
    <dgm:cxn modelId="{214592B5-F5C6-4CBD-A847-E55F568A5B31}" srcId="{AA152CFC-BEF7-4825-B270-A0D745570085}" destId="{199BB65B-4557-4CB5-B3B5-C1EDCC4E7293}" srcOrd="0" destOrd="0" parTransId="{79238260-13A1-4254-8AA5-5550C7F1E568}" sibTransId="{92788E8A-454D-42FC-8008-D5C44635930B}"/>
    <dgm:cxn modelId="{6953BA09-3FD6-4264-AC50-2B0B4FC0C43E}" srcId="{AA920145-5C99-4B3A-9AD9-047D54AE6B3E}" destId="{D131F8EB-5A1B-4A95-A1C9-EB2768ECCD6B}" srcOrd="0" destOrd="0" parTransId="{18138641-B499-4AAA-A3E6-2DF3EE39F439}" sibTransId="{AC35D003-6318-42B2-A622-AB3EC9B780F6}"/>
    <dgm:cxn modelId="{588ACCA3-BBAF-46CE-999D-976E1E76C73F}" type="presOf" srcId="{C1043C7A-4EE4-4FB5-9F50-8D9C5D5A0171}" destId="{CFF49414-7426-4AD3-BF74-47669E29A1EE}" srcOrd="0" destOrd="2" presId="urn:microsoft.com/office/officeart/2005/8/layout/hList1"/>
    <dgm:cxn modelId="{A52D6BE2-BE33-45F2-A74E-547349990C45}" type="presOf" srcId="{957C6C1F-CBFE-48A8-8D9B-6BA308B31F50}" destId="{13D3A791-5EED-436A-A656-83C2032DC73C}" srcOrd="0" destOrd="4" presId="urn:microsoft.com/office/officeart/2005/8/layout/hList1"/>
    <dgm:cxn modelId="{D25221A2-3FB3-4C9D-BDFA-ED2D314C2E79}" type="presOf" srcId="{199BB65B-4557-4CB5-B3B5-C1EDCC4E7293}" destId="{13D3A791-5EED-436A-A656-83C2032DC73C}" srcOrd="0" destOrd="0" presId="urn:microsoft.com/office/officeart/2005/8/layout/hList1"/>
    <dgm:cxn modelId="{8FD17A47-324E-4132-ADD3-231CBA0C5B58}" type="presOf" srcId="{F6723DAD-7350-4936-9F84-2C934644E05C}" destId="{CFF49414-7426-4AD3-BF74-47669E29A1EE}" srcOrd="0" destOrd="1" presId="urn:microsoft.com/office/officeart/2005/8/layout/hList1"/>
    <dgm:cxn modelId="{499B1804-757E-4D08-A7D5-7FA8D44BDF78}" type="presOf" srcId="{D50FD372-1D23-4F1C-AAA8-D1B3B0C267C6}" destId="{13D3A791-5EED-436A-A656-83C2032DC73C}" srcOrd="0" destOrd="3" presId="urn:microsoft.com/office/officeart/2005/8/layout/hList1"/>
    <dgm:cxn modelId="{5C024E13-7834-414B-9EBE-BD1DC3FEFB00}" srcId="{AA152CFC-BEF7-4825-B270-A0D745570085}" destId="{957C6C1F-CBFE-48A8-8D9B-6BA308B31F50}" srcOrd="4" destOrd="0" parTransId="{A7C5FA82-837B-4344-A19F-757FB7D20F74}" sibTransId="{C2977E7F-6215-48FE-9E4E-427C50D3EABC}"/>
    <dgm:cxn modelId="{27638D40-C61F-43D6-A938-E5A39B3E96E6}" srcId="{D131F8EB-5A1B-4A95-A1C9-EB2768ECCD6B}" destId="{F6723DAD-7350-4936-9F84-2C934644E05C}" srcOrd="1" destOrd="0" parTransId="{D842DF4B-9BE7-469F-A4FB-EF7ED99D55AB}" sibTransId="{83999AE7-4585-49FB-83B8-7BF7EF9F8201}"/>
    <dgm:cxn modelId="{EA2243EA-F90E-4A5A-8DD7-7764CBF8E82D}" type="presOf" srcId="{14CCF9B2-F76D-44B6-960D-3AA29E20A6B3}" destId="{13D3A791-5EED-436A-A656-83C2032DC73C}" srcOrd="0" destOrd="1" presId="urn:microsoft.com/office/officeart/2005/8/layout/hList1"/>
    <dgm:cxn modelId="{0ECDAE44-0987-43CF-879B-228639A53A99}" type="presOf" srcId="{AA920145-5C99-4B3A-9AD9-047D54AE6B3E}" destId="{06A1175B-C94B-45F0-A35D-E751B192AAC1}" srcOrd="0" destOrd="0" presId="urn:microsoft.com/office/officeart/2005/8/layout/hList1"/>
    <dgm:cxn modelId="{F2EEF72E-3F9C-4F7C-81B4-1EF41C562A6E}" type="presParOf" srcId="{06A1175B-C94B-45F0-A35D-E751B192AAC1}" destId="{1EB13FFB-8984-4E25-B9CC-4C12DE022B37}" srcOrd="0" destOrd="0" presId="urn:microsoft.com/office/officeart/2005/8/layout/hList1"/>
    <dgm:cxn modelId="{973FDE80-A9AA-4890-AB7A-E8105232C0E0}" type="presParOf" srcId="{1EB13FFB-8984-4E25-B9CC-4C12DE022B37}" destId="{44E0C2C2-BA90-45C8-8E05-33FA780B5304}" srcOrd="0" destOrd="0" presId="urn:microsoft.com/office/officeart/2005/8/layout/hList1"/>
    <dgm:cxn modelId="{A98AA1CB-C6CE-4AD5-9FB6-28681DDB8EE9}" type="presParOf" srcId="{1EB13FFB-8984-4E25-B9CC-4C12DE022B37}" destId="{CFF49414-7426-4AD3-BF74-47669E29A1EE}" srcOrd="1" destOrd="0" presId="urn:microsoft.com/office/officeart/2005/8/layout/hList1"/>
    <dgm:cxn modelId="{42A8B8FB-B880-4ED8-AC02-2DA520E99D69}" type="presParOf" srcId="{06A1175B-C94B-45F0-A35D-E751B192AAC1}" destId="{25A90F12-DCFE-4D03-BC72-055C4E10D3DD}" srcOrd="1" destOrd="0" presId="urn:microsoft.com/office/officeart/2005/8/layout/hList1"/>
    <dgm:cxn modelId="{52000D08-D682-4B10-9C42-88CC262E68F9}" type="presParOf" srcId="{06A1175B-C94B-45F0-A35D-E751B192AAC1}" destId="{8A2E7892-754E-4689-8D73-43C0BCD1C18A}" srcOrd="2" destOrd="0" presId="urn:microsoft.com/office/officeart/2005/8/layout/hList1"/>
    <dgm:cxn modelId="{A75AEEAB-7106-4118-BBDC-1E36ABC03874}" type="presParOf" srcId="{8A2E7892-754E-4689-8D73-43C0BCD1C18A}" destId="{99ECFE3C-B1B5-48BD-8C13-73A818AF5C4C}" srcOrd="0" destOrd="0" presId="urn:microsoft.com/office/officeart/2005/8/layout/hList1"/>
    <dgm:cxn modelId="{F97F7004-7CEF-4023-8165-C364D6F6A546}" type="presParOf" srcId="{8A2E7892-754E-4689-8D73-43C0BCD1C18A}" destId="{13D3A791-5EED-436A-A656-83C2032DC73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6E930-C4A2-48C9-B4A9-8A08BF9E1234}">
      <dsp:nvSpPr>
        <dsp:cNvPr id="0" name=""/>
        <dsp:cNvSpPr/>
      </dsp:nvSpPr>
      <dsp:spPr>
        <a:xfrm>
          <a:off x="0" y="126999"/>
          <a:ext cx="1904999" cy="1143000"/>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公网数据服务面临的问题</a:t>
          </a:r>
          <a:endParaRPr lang="zh-CN" altLang="en-US" sz="2200" kern="1200" dirty="0">
            <a:latin typeface="Times New Roman" pitchFamily="18" charset="0"/>
            <a:ea typeface="华文细黑" pitchFamily="2" charset="-122"/>
            <a:cs typeface="Times New Roman" pitchFamily="18" charset="0"/>
          </a:endParaRPr>
        </a:p>
      </dsp:txBody>
      <dsp:txXfrm>
        <a:off x="0" y="126999"/>
        <a:ext cx="1904999" cy="1143000"/>
      </dsp:txXfrm>
    </dsp:sp>
    <dsp:sp modelId="{486405D9-95BF-410C-B882-CC8AD43689A7}">
      <dsp:nvSpPr>
        <dsp:cNvPr id="0" name=""/>
        <dsp:cNvSpPr/>
      </dsp:nvSpPr>
      <dsp:spPr>
        <a:xfrm>
          <a:off x="2095500" y="126999"/>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快线能帮你解决什么问题</a:t>
          </a:r>
          <a:endParaRPr lang="zh-CN" altLang="en-US" sz="2200" b="0" i="0" kern="1200" dirty="0"/>
        </a:p>
      </dsp:txBody>
      <dsp:txXfrm>
        <a:off x="2095500" y="126999"/>
        <a:ext cx="1904999" cy="1143000"/>
      </dsp:txXfrm>
    </dsp:sp>
    <dsp:sp modelId="{9AF86587-BA4E-40D5-8DBC-7FF7E4D95166}">
      <dsp:nvSpPr>
        <dsp:cNvPr id="0" name=""/>
        <dsp:cNvSpPr/>
      </dsp:nvSpPr>
      <dsp:spPr>
        <a:xfrm>
          <a:off x="4191000" y="126999"/>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应用场景</a:t>
          </a:r>
          <a:endParaRPr lang="zh-CN" altLang="en-US" sz="2200" b="0" i="0" kern="1200" dirty="0"/>
        </a:p>
      </dsp:txBody>
      <dsp:txXfrm>
        <a:off x="4191000" y="126999"/>
        <a:ext cx="1904999" cy="1143000"/>
      </dsp:txXfrm>
    </dsp:sp>
    <dsp:sp modelId="{5344FFF9-7717-47CA-899B-7FCDB79E84B2}">
      <dsp:nvSpPr>
        <dsp:cNvPr id="0" name=""/>
        <dsp:cNvSpPr/>
      </dsp:nvSpPr>
      <dsp:spPr>
        <a:xfrm>
          <a:off x="0" y="1460500"/>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快线产品的基本工作原理</a:t>
          </a:r>
          <a:endParaRPr lang="en-US" altLang="zh-CN" sz="2200" b="0" i="0" kern="1200" dirty="0"/>
        </a:p>
      </dsp:txBody>
      <dsp:txXfrm>
        <a:off x="0" y="1460500"/>
        <a:ext cx="1904999" cy="1143000"/>
      </dsp:txXfrm>
    </dsp:sp>
    <dsp:sp modelId="{8138DCFF-D6F8-4445-B2EF-54B3B78F037B}">
      <dsp:nvSpPr>
        <dsp:cNvPr id="0" name=""/>
        <dsp:cNvSpPr/>
      </dsp:nvSpPr>
      <dsp:spPr>
        <a:xfrm>
          <a:off x="2095500" y="1460499"/>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产品价值与优势</a:t>
          </a:r>
          <a:endParaRPr lang="zh-CN" altLang="en-US" sz="2200" b="0" i="0" kern="1200" dirty="0"/>
        </a:p>
      </dsp:txBody>
      <dsp:txXfrm>
        <a:off x="2095500" y="1460499"/>
        <a:ext cx="1904999" cy="1143000"/>
      </dsp:txXfrm>
    </dsp:sp>
    <dsp:sp modelId="{920AD118-6479-4E1D-A39E-AD9C6A521B63}">
      <dsp:nvSpPr>
        <dsp:cNvPr id="0" name=""/>
        <dsp:cNvSpPr/>
      </dsp:nvSpPr>
      <dsp:spPr>
        <a:xfrm>
          <a:off x="4191000" y="1460499"/>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常用的部署方案</a:t>
          </a:r>
          <a:endParaRPr lang="zh-CN" altLang="en-US" sz="2200" b="0" i="0" kern="1200" dirty="0"/>
        </a:p>
      </dsp:txBody>
      <dsp:txXfrm>
        <a:off x="4191000" y="1460499"/>
        <a:ext cx="1904999" cy="1143000"/>
      </dsp:txXfrm>
    </dsp:sp>
    <dsp:sp modelId="{3B832092-58DD-44A9-9610-FFB71F85FDF9}">
      <dsp:nvSpPr>
        <dsp:cNvPr id="0" name=""/>
        <dsp:cNvSpPr/>
      </dsp:nvSpPr>
      <dsp:spPr>
        <a:xfrm>
          <a:off x="0" y="2793999"/>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设备基本功能</a:t>
          </a:r>
          <a:r>
            <a:rPr lang="en-US" altLang="zh-CN" sz="2200" b="0" i="0" kern="1200" dirty="0" smtClean="0"/>
            <a:t>/</a:t>
          </a:r>
          <a:r>
            <a:rPr lang="zh-CN" altLang="en-US" sz="2200" b="0" i="0" kern="1200" dirty="0" smtClean="0"/>
            <a:t>指标</a:t>
          </a:r>
          <a:r>
            <a:rPr lang="en-US" altLang="zh-CN" sz="2200" b="0" i="0" kern="1200" dirty="0" smtClean="0"/>
            <a:t>/</a:t>
          </a:r>
          <a:r>
            <a:rPr lang="zh-CN" altLang="en-US" sz="2200" b="0" i="0" kern="1200" dirty="0" smtClean="0"/>
            <a:t>参数</a:t>
          </a:r>
          <a:endParaRPr lang="zh-CN" altLang="en-US" sz="2200" b="0" i="0" kern="1200" dirty="0"/>
        </a:p>
      </dsp:txBody>
      <dsp:txXfrm>
        <a:off x="0" y="2793999"/>
        <a:ext cx="1904999" cy="1143000"/>
      </dsp:txXfrm>
    </dsp:sp>
    <dsp:sp modelId="{40C71083-2F27-4C6C-949D-DB77F0D809E4}">
      <dsp:nvSpPr>
        <dsp:cNvPr id="0" name=""/>
        <dsp:cNvSpPr/>
      </dsp:nvSpPr>
      <dsp:spPr>
        <a:xfrm>
          <a:off x="2095500" y="2793999"/>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业务加速效果测试分析</a:t>
          </a:r>
          <a:endParaRPr lang="zh-CN" altLang="en-US" sz="2200" b="0" i="0" kern="1200" dirty="0"/>
        </a:p>
      </dsp:txBody>
      <dsp:txXfrm>
        <a:off x="2095500" y="2793999"/>
        <a:ext cx="1904999" cy="1143000"/>
      </dsp:txXfrm>
    </dsp:sp>
    <dsp:sp modelId="{B19A1CDA-5546-4106-9B93-B5ED60718F74}">
      <dsp:nvSpPr>
        <dsp:cNvPr id="0" name=""/>
        <dsp:cNvSpPr/>
      </dsp:nvSpPr>
      <dsp:spPr>
        <a:xfrm>
          <a:off x="4191000" y="2794000"/>
          <a:ext cx="1904999" cy="11430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i="0" kern="1200" dirty="0" smtClean="0"/>
            <a:t>商业模式推介</a:t>
          </a:r>
          <a:endParaRPr lang="zh-CN" altLang="en-US" sz="2200" b="0" i="0" kern="1200" dirty="0"/>
        </a:p>
      </dsp:txBody>
      <dsp:txXfrm>
        <a:off x="4191000" y="2794000"/>
        <a:ext cx="19049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BA6C8-DE60-43A0-B427-3867612EAC94}">
      <dsp:nvSpPr>
        <dsp:cNvPr id="0" name=""/>
        <dsp:cNvSpPr/>
      </dsp:nvSpPr>
      <dsp:spPr>
        <a:xfrm>
          <a:off x="40" y="52567"/>
          <a:ext cx="3845569" cy="7200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sz="2500" kern="1200" dirty="0" smtClean="0"/>
            <a:t>与</a:t>
          </a:r>
          <a:r>
            <a:rPr lang="zh-CN" altLang="en-US" sz="2500" kern="1200" dirty="0" smtClean="0"/>
            <a:t>自建</a:t>
          </a:r>
          <a:r>
            <a:rPr lang="en-US" sz="2500" kern="1200" dirty="0" smtClean="0"/>
            <a:t>VPN</a:t>
          </a:r>
          <a:r>
            <a:rPr lang="zh-CN" sz="2500" kern="1200" dirty="0" smtClean="0"/>
            <a:t>对比优势</a:t>
          </a:r>
          <a:endParaRPr lang="zh-CN" sz="2500" kern="1200" dirty="0"/>
        </a:p>
      </dsp:txBody>
      <dsp:txXfrm>
        <a:off x="40" y="52567"/>
        <a:ext cx="3845569" cy="720000"/>
      </dsp:txXfrm>
    </dsp:sp>
    <dsp:sp modelId="{7953BB09-5090-45C9-AE4E-BFF5B0681020}">
      <dsp:nvSpPr>
        <dsp:cNvPr id="0" name=""/>
        <dsp:cNvSpPr/>
      </dsp:nvSpPr>
      <dsp:spPr>
        <a:xfrm>
          <a:off x="40" y="772567"/>
          <a:ext cx="3845569" cy="3135304"/>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altLang="en-US" sz="2500" kern="1200" dirty="0" smtClean="0"/>
            <a:t>快速部署，迅速上下线；</a:t>
          </a:r>
          <a:endParaRPr lang="zh-CN" sz="2500" kern="1200" dirty="0"/>
        </a:p>
        <a:p>
          <a:pPr marL="228600" lvl="1" indent="-228600" algn="l" defTabSz="1111250" rtl="0">
            <a:lnSpc>
              <a:spcPct val="90000"/>
            </a:lnSpc>
            <a:spcBef>
              <a:spcPct val="0"/>
            </a:spcBef>
            <a:spcAft>
              <a:spcPct val="15000"/>
            </a:spcAft>
            <a:buChar char="••"/>
          </a:pPr>
          <a:r>
            <a:rPr lang="zh-CN" altLang="en-US" sz="2500" kern="1200" dirty="0" smtClean="0"/>
            <a:t>避免了专有</a:t>
          </a:r>
          <a:r>
            <a:rPr lang="en-US" altLang="zh-CN" sz="2500" kern="1200" dirty="0" smtClean="0"/>
            <a:t>VPN</a:t>
          </a:r>
          <a:r>
            <a:rPr lang="zh-CN" altLang="en-US" sz="2500" kern="1200" dirty="0" smtClean="0"/>
            <a:t>设备的采购和维护；</a:t>
          </a:r>
          <a:endParaRPr lang="zh-CN" sz="2500" kern="1200" dirty="0"/>
        </a:p>
        <a:p>
          <a:pPr marL="228600" lvl="1" indent="-228600" algn="l" defTabSz="1111250" rtl="0">
            <a:lnSpc>
              <a:spcPct val="90000"/>
            </a:lnSpc>
            <a:spcBef>
              <a:spcPct val="0"/>
            </a:spcBef>
            <a:spcAft>
              <a:spcPct val="15000"/>
            </a:spcAft>
            <a:buChar char="••"/>
          </a:pPr>
          <a:r>
            <a:rPr lang="zh-CN" altLang="en-US" sz="2500" kern="1200" dirty="0" smtClean="0"/>
            <a:t>用户覆盖范围更广的</a:t>
          </a:r>
          <a:r>
            <a:rPr lang="en-US" altLang="zh-CN" sz="2500" kern="1200" dirty="0" smtClean="0"/>
            <a:t>VPN</a:t>
          </a:r>
          <a:r>
            <a:rPr lang="zh-CN" altLang="en-US" sz="2500" kern="1200" dirty="0" smtClean="0"/>
            <a:t>接入点；</a:t>
          </a:r>
          <a:endParaRPr lang="zh-CN" sz="2500" kern="1200" dirty="0"/>
        </a:p>
      </dsp:txBody>
      <dsp:txXfrm>
        <a:off x="40" y="772567"/>
        <a:ext cx="3845569" cy="3135304"/>
      </dsp:txXfrm>
    </dsp:sp>
    <dsp:sp modelId="{00675681-1DFF-41C5-A0A1-1DB829ABCC99}">
      <dsp:nvSpPr>
        <dsp:cNvPr id="0" name=""/>
        <dsp:cNvSpPr/>
      </dsp:nvSpPr>
      <dsp:spPr>
        <a:xfrm>
          <a:off x="4383989" y="52567"/>
          <a:ext cx="3845569" cy="720000"/>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zh-CN" altLang="en-US" sz="2500" kern="1200" dirty="0" smtClean="0"/>
            <a:t>与专线互联对比优势</a:t>
          </a:r>
          <a:endParaRPr lang="zh-CN" sz="2500" kern="1200" dirty="0"/>
        </a:p>
      </dsp:txBody>
      <dsp:txXfrm>
        <a:off x="4383989" y="52567"/>
        <a:ext cx="3845569" cy="720000"/>
      </dsp:txXfrm>
    </dsp:sp>
    <dsp:sp modelId="{53736C92-5DA7-4318-B4B9-2A35EAFA99DD}">
      <dsp:nvSpPr>
        <dsp:cNvPr id="0" name=""/>
        <dsp:cNvSpPr/>
      </dsp:nvSpPr>
      <dsp:spPr>
        <a:xfrm>
          <a:off x="4383989" y="772567"/>
          <a:ext cx="3845569" cy="3135304"/>
        </a:xfrm>
        <a:prstGeom prst="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zh-CN" altLang="en-US" sz="2500" kern="1200" dirty="0" smtClean="0"/>
            <a:t>减少网络建设投入</a:t>
          </a:r>
          <a:endParaRPr lang="zh-CN" sz="2500" kern="1200" dirty="0"/>
        </a:p>
        <a:p>
          <a:pPr marL="228600" lvl="1" indent="-228600" algn="l" defTabSz="1111250" rtl="0">
            <a:lnSpc>
              <a:spcPct val="90000"/>
            </a:lnSpc>
            <a:spcBef>
              <a:spcPct val="0"/>
            </a:spcBef>
            <a:spcAft>
              <a:spcPct val="15000"/>
            </a:spcAft>
            <a:buChar char="••"/>
          </a:pPr>
          <a:r>
            <a:rPr lang="zh-CN" altLang="en-US" sz="2500" kern="1200" dirty="0" smtClean="0"/>
            <a:t>灵活的对网络进行扩充和削减，便捷的对网拓扑进行调整</a:t>
          </a:r>
          <a:endParaRPr lang="zh-CN" sz="2500" kern="1200" dirty="0"/>
        </a:p>
        <a:p>
          <a:pPr marL="228600" lvl="1" indent="-228600" algn="l" defTabSz="1111250" rtl="0">
            <a:lnSpc>
              <a:spcPct val="90000"/>
            </a:lnSpc>
            <a:spcBef>
              <a:spcPct val="0"/>
            </a:spcBef>
            <a:spcAft>
              <a:spcPct val="15000"/>
            </a:spcAft>
            <a:buChar char="••"/>
          </a:pPr>
          <a:endParaRPr lang="zh-CN" sz="2500" kern="1200" dirty="0"/>
        </a:p>
        <a:p>
          <a:pPr marL="228600" lvl="1" indent="-228600" algn="l" defTabSz="1111250" rtl="0">
            <a:lnSpc>
              <a:spcPct val="90000"/>
            </a:lnSpc>
            <a:spcBef>
              <a:spcPct val="0"/>
            </a:spcBef>
            <a:spcAft>
              <a:spcPct val="15000"/>
            </a:spcAft>
            <a:buChar char="••"/>
          </a:pPr>
          <a:endParaRPr lang="zh-CN" sz="2500" kern="1200" dirty="0"/>
        </a:p>
        <a:p>
          <a:pPr marL="228600" lvl="1" indent="-228600" algn="l" defTabSz="1111250" rtl="0">
            <a:lnSpc>
              <a:spcPct val="90000"/>
            </a:lnSpc>
            <a:spcBef>
              <a:spcPct val="0"/>
            </a:spcBef>
            <a:spcAft>
              <a:spcPct val="15000"/>
            </a:spcAft>
            <a:buChar char="••"/>
          </a:pPr>
          <a:endParaRPr lang="zh-CN" sz="2500" kern="1200" dirty="0"/>
        </a:p>
      </dsp:txBody>
      <dsp:txXfrm>
        <a:off x="4383989" y="772567"/>
        <a:ext cx="3845569" cy="313530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67A14-EBC8-40F8-87D6-13ADAC952CA8}">
      <dsp:nvSpPr>
        <dsp:cNvPr id="0" name=""/>
        <dsp:cNvSpPr/>
      </dsp:nvSpPr>
      <dsp:spPr>
        <a:xfrm>
          <a:off x="0" y="81928"/>
          <a:ext cx="8640960" cy="12285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altLang="en-US" sz="2100" kern="1200" dirty="0" smtClean="0"/>
            <a:t>对于已经测试的</a:t>
          </a:r>
          <a:r>
            <a:rPr lang="en-US" altLang="zh-CN" sz="2100" kern="1200" dirty="0" smtClean="0"/>
            <a:t>HTTP</a:t>
          </a:r>
          <a:r>
            <a:rPr lang="zh-CN" altLang="en-US" sz="2100" kern="1200" dirty="0" smtClean="0"/>
            <a:t>，</a:t>
          </a:r>
          <a:r>
            <a:rPr lang="en-US" altLang="zh-CN" sz="2100" kern="1200" dirty="0" smtClean="0"/>
            <a:t>HTTPS</a:t>
          </a:r>
          <a:r>
            <a:rPr lang="zh-CN" altLang="en-US" sz="2100" kern="1200" dirty="0" smtClean="0"/>
            <a:t>，</a:t>
          </a:r>
          <a:r>
            <a:rPr lang="en-US" altLang="zh-CN" sz="2100" kern="1200" dirty="0" smtClean="0"/>
            <a:t>FTP</a:t>
          </a:r>
          <a:r>
            <a:rPr lang="zh-CN" altLang="en-US" sz="2100" kern="1200" dirty="0" smtClean="0"/>
            <a:t>业务快线都可以进行加速，并且</a:t>
          </a:r>
          <a:r>
            <a:rPr lang="zh-CN" sz="2100" kern="1200" dirty="0" smtClean="0"/>
            <a:t>快线加速后访问延时明显减少，说明减少转发跳数和专有网络传输，对改善访问质量作用明显；</a:t>
          </a:r>
          <a:endParaRPr lang="zh-CN" sz="2100" kern="1200" dirty="0"/>
        </a:p>
      </dsp:txBody>
      <dsp:txXfrm>
        <a:off x="59970" y="141898"/>
        <a:ext cx="8521020" cy="1108560"/>
      </dsp:txXfrm>
    </dsp:sp>
    <dsp:sp modelId="{E6F9163D-9FEA-434C-BEC2-8AD952534024}">
      <dsp:nvSpPr>
        <dsp:cNvPr id="0" name=""/>
        <dsp:cNvSpPr/>
      </dsp:nvSpPr>
      <dsp:spPr>
        <a:xfrm>
          <a:off x="0" y="1370908"/>
          <a:ext cx="8640960" cy="122850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24</a:t>
          </a:r>
          <a:r>
            <a:rPr lang="zh-CN" sz="2100" kern="1200" dirty="0" smtClean="0"/>
            <a:t>小时连续观察，互联网访问受骨干网压力影响明显，访问高峰期质量明显下降，而采用快线加速后，服务质量</a:t>
          </a:r>
          <a:r>
            <a:rPr lang="en-US" sz="2100" kern="1200" dirty="0" smtClean="0"/>
            <a:t>24</a:t>
          </a:r>
          <a:r>
            <a:rPr lang="zh-CN" sz="2100" kern="1200" dirty="0" smtClean="0"/>
            <a:t>小时有保障，不受骨干网堵塞影响；</a:t>
          </a:r>
          <a:endParaRPr lang="zh-CN" sz="2100" kern="1200" dirty="0"/>
        </a:p>
      </dsp:txBody>
      <dsp:txXfrm>
        <a:off x="59970" y="1430878"/>
        <a:ext cx="8521020" cy="1108560"/>
      </dsp:txXfrm>
    </dsp:sp>
    <dsp:sp modelId="{441D0A67-ADD5-4B37-BEA8-D29E5B534C44}">
      <dsp:nvSpPr>
        <dsp:cNvPr id="0" name=""/>
        <dsp:cNvSpPr/>
      </dsp:nvSpPr>
      <dsp:spPr>
        <a:xfrm>
          <a:off x="0" y="2659889"/>
          <a:ext cx="8640960" cy="122850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zh-CN" sz="2100" kern="1200" dirty="0" smtClean="0"/>
            <a:t>在跨运营商环境中加速前后，下载和上传速度提升一倍以上，</a:t>
          </a:r>
          <a:r>
            <a:rPr lang="zh-CN" altLang="en-US" sz="2100" kern="1200" dirty="0" smtClean="0"/>
            <a:t>在网络拥塞时</a:t>
          </a:r>
          <a:r>
            <a:rPr lang="zh-CN" sz="2100" kern="1200" dirty="0" smtClean="0"/>
            <a:t>最高可达</a:t>
          </a:r>
          <a:r>
            <a:rPr lang="en-US" sz="2100" kern="1200" dirty="0" smtClean="0"/>
            <a:t>5</a:t>
          </a:r>
          <a:r>
            <a:rPr lang="zh-CN" sz="2100" kern="1200" dirty="0" smtClean="0"/>
            <a:t>倍，说明越恶劣的网络环境，加速效果越显著</a:t>
          </a:r>
          <a:r>
            <a:rPr lang="zh-CN" altLang="en-US" sz="2100" kern="1200" dirty="0" smtClean="0"/>
            <a:t>。</a:t>
          </a:r>
          <a:endParaRPr lang="zh-CN" sz="2100" kern="1200" dirty="0"/>
        </a:p>
      </dsp:txBody>
      <dsp:txXfrm>
        <a:off x="59970" y="2719859"/>
        <a:ext cx="8521020" cy="110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E4B7D-37AB-436C-9859-516A94E426AE}">
      <dsp:nvSpPr>
        <dsp:cNvPr id="0" name=""/>
        <dsp:cNvSpPr/>
      </dsp:nvSpPr>
      <dsp:spPr>
        <a:xfrm>
          <a:off x="0" y="4008"/>
          <a:ext cx="5943034" cy="5031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smtClean="0"/>
            <a:t>互联网中的运营商壁垒</a:t>
          </a:r>
          <a:endParaRPr lang="zh-CN" sz="2000" kern="1200"/>
        </a:p>
      </dsp:txBody>
      <dsp:txXfrm>
        <a:off x="24559" y="28567"/>
        <a:ext cx="5893916" cy="453982"/>
      </dsp:txXfrm>
    </dsp:sp>
    <dsp:sp modelId="{8AF7C75B-BCED-431E-87A1-9CA01F8AC771}">
      <dsp:nvSpPr>
        <dsp:cNvPr id="0" name=""/>
        <dsp:cNvSpPr/>
      </dsp:nvSpPr>
      <dsp:spPr>
        <a:xfrm>
          <a:off x="0" y="564708"/>
          <a:ext cx="5943034" cy="503100"/>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CN" sz="2000" kern="1200" smtClean="0"/>
            <a:t>网络性能的规律性波动</a:t>
          </a:r>
          <a:endParaRPr lang="zh-CN" sz="2000" kern="1200"/>
        </a:p>
      </dsp:txBody>
      <dsp:txXfrm>
        <a:off x="24559" y="589267"/>
        <a:ext cx="5893916" cy="453982"/>
      </dsp:txXfrm>
    </dsp:sp>
    <dsp:sp modelId="{29C6C879-A1AF-46BC-AE4E-91DDD15F452E}">
      <dsp:nvSpPr>
        <dsp:cNvPr id="0" name=""/>
        <dsp:cNvSpPr/>
      </dsp:nvSpPr>
      <dsp:spPr>
        <a:xfrm>
          <a:off x="0" y="1125409"/>
          <a:ext cx="5943034" cy="503100"/>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BGP</a:t>
          </a:r>
          <a:r>
            <a:rPr lang="zh-CN" sz="2000" kern="1200" smtClean="0"/>
            <a:t>带宽价格昂贵</a:t>
          </a:r>
          <a:endParaRPr lang="zh-CN" sz="2000" kern="1200"/>
        </a:p>
      </dsp:txBody>
      <dsp:txXfrm>
        <a:off x="24559" y="1149968"/>
        <a:ext cx="5893916" cy="453982"/>
      </dsp:txXfrm>
    </dsp:sp>
    <dsp:sp modelId="{42043893-8EC3-4D63-A2FD-BA804BB31F5D}">
      <dsp:nvSpPr>
        <dsp:cNvPr id="0" name=""/>
        <dsp:cNvSpPr/>
      </dsp:nvSpPr>
      <dsp:spPr>
        <a:xfrm>
          <a:off x="0" y="1686109"/>
          <a:ext cx="5943034" cy="50310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CDN</a:t>
          </a:r>
          <a:r>
            <a:rPr lang="zh-CN" sz="2000" kern="1200" smtClean="0"/>
            <a:t>服务的局限性</a:t>
          </a:r>
          <a:endParaRPr lang="zh-CN" sz="2000" kern="1200"/>
        </a:p>
      </dsp:txBody>
      <dsp:txXfrm>
        <a:off x="24559" y="1710668"/>
        <a:ext cx="5893916" cy="453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17D4A-FAE5-45BF-B107-2C65F9450059}">
      <dsp:nvSpPr>
        <dsp:cNvPr id="0" name=""/>
        <dsp:cNvSpPr/>
      </dsp:nvSpPr>
      <dsp:spPr>
        <a:xfrm>
          <a:off x="0" y="11125"/>
          <a:ext cx="6873998" cy="4024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互联网的问题改进一：</a:t>
          </a:r>
          <a:r>
            <a:rPr lang="en-US" sz="1600" kern="1200" smtClean="0"/>
            <a:t>BGP</a:t>
          </a:r>
          <a:r>
            <a:rPr lang="zh-CN" sz="1600" kern="1200" smtClean="0"/>
            <a:t>方式优化网络</a:t>
          </a:r>
          <a:endParaRPr lang="zh-CN" sz="1600" kern="1200"/>
        </a:p>
      </dsp:txBody>
      <dsp:txXfrm>
        <a:off x="19647" y="30772"/>
        <a:ext cx="6834704" cy="3631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97251-83CD-4E69-9C97-9A29E0C5A139}">
      <dsp:nvSpPr>
        <dsp:cNvPr id="0" name=""/>
        <dsp:cNvSpPr/>
      </dsp:nvSpPr>
      <dsp:spPr>
        <a:xfrm>
          <a:off x="0" y="11125"/>
          <a:ext cx="6963766" cy="4024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smtClean="0"/>
            <a:t>互联网的问题改进二：</a:t>
          </a:r>
          <a:r>
            <a:rPr lang="en-US" sz="1600" kern="1200" smtClean="0"/>
            <a:t>CDN</a:t>
          </a:r>
          <a:r>
            <a:rPr lang="zh-CN" sz="1600" kern="1200" smtClean="0"/>
            <a:t>方式内容分发</a:t>
          </a:r>
          <a:endParaRPr lang="zh-CN" sz="1600" kern="1200"/>
        </a:p>
      </dsp:txBody>
      <dsp:txXfrm>
        <a:off x="19647" y="30772"/>
        <a:ext cx="6924472" cy="3631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F1EF5-5B4B-421C-8A6D-793963FD9DB1}">
      <dsp:nvSpPr>
        <dsp:cNvPr id="0" name=""/>
        <dsp:cNvSpPr/>
      </dsp:nvSpPr>
      <dsp:spPr>
        <a:xfrm>
          <a:off x="0" y="27812"/>
          <a:ext cx="5004047" cy="57856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dirty="0" smtClean="0"/>
            <a:t>多节点网络互联高成本方案</a:t>
          </a:r>
          <a:endParaRPr lang="zh-CN" sz="2300" kern="1200" dirty="0"/>
        </a:p>
      </dsp:txBody>
      <dsp:txXfrm>
        <a:off x="28243" y="56055"/>
        <a:ext cx="4947561" cy="522079"/>
      </dsp:txXfrm>
    </dsp:sp>
    <dsp:sp modelId="{E2068DA1-26A5-441E-B3ED-3AFBA9C861E3}">
      <dsp:nvSpPr>
        <dsp:cNvPr id="0" name=""/>
        <dsp:cNvSpPr/>
      </dsp:nvSpPr>
      <dsp:spPr>
        <a:xfrm>
          <a:off x="0" y="606377"/>
          <a:ext cx="5004047"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79"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zh-CN" sz="1800" kern="1200" smtClean="0"/>
            <a:t>优点：链路独占，带宽稳定</a:t>
          </a:r>
          <a:endParaRPr lang="zh-CN" sz="1800" kern="1200"/>
        </a:p>
        <a:p>
          <a:pPr marL="171450" lvl="1" indent="-171450" algn="l" defTabSz="800100" rtl="0">
            <a:lnSpc>
              <a:spcPct val="90000"/>
            </a:lnSpc>
            <a:spcBef>
              <a:spcPct val="0"/>
            </a:spcBef>
            <a:spcAft>
              <a:spcPct val="20000"/>
            </a:spcAft>
            <a:buChar char="••"/>
          </a:pPr>
          <a:r>
            <a:rPr lang="zh-CN" sz="1800" kern="1200" smtClean="0"/>
            <a:t>缺点：成本高昂，维护复杂</a:t>
          </a:r>
          <a:endParaRPr lang="zh-CN" sz="1800" kern="1200"/>
        </a:p>
      </dsp:txBody>
      <dsp:txXfrm>
        <a:off x="0" y="606377"/>
        <a:ext cx="5004047" cy="654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3DC27-2741-49C7-8983-D9EDED2C6ACD}">
      <dsp:nvSpPr>
        <dsp:cNvPr id="0" name=""/>
        <dsp:cNvSpPr/>
      </dsp:nvSpPr>
      <dsp:spPr>
        <a:xfrm>
          <a:off x="0" y="175487"/>
          <a:ext cx="5004047" cy="57856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dirty="0" smtClean="0"/>
            <a:t>多节点网络互联廉价解决方案</a:t>
          </a:r>
          <a:endParaRPr lang="zh-CN" sz="2300" kern="1200" dirty="0"/>
        </a:p>
      </dsp:txBody>
      <dsp:txXfrm>
        <a:off x="28243" y="203730"/>
        <a:ext cx="4947561" cy="522079"/>
      </dsp:txXfrm>
    </dsp:sp>
    <dsp:sp modelId="{01F1F64A-EA48-487C-8E6C-AF0EDBAF71C4}">
      <dsp:nvSpPr>
        <dsp:cNvPr id="0" name=""/>
        <dsp:cNvSpPr/>
      </dsp:nvSpPr>
      <dsp:spPr>
        <a:xfrm>
          <a:off x="0" y="754052"/>
          <a:ext cx="5004047"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79"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zh-CN" sz="1800" kern="1200" smtClean="0"/>
            <a:t>优点：廉价轻便，部署方便</a:t>
          </a:r>
          <a:endParaRPr lang="zh-CN" sz="1800" kern="1200"/>
        </a:p>
        <a:p>
          <a:pPr marL="171450" lvl="1" indent="-171450" algn="l" defTabSz="800100" rtl="0">
            <a:lnSpc>
              <a:spcPct val="90000"/>
            </a:lnSpc>
            <a:spcBef>
              <a:spcPct val="0"/>
            </a:spcBef>
            <a:spcAft>
              <a:spcPct val="20000"/>
            </a:spcAft>
            <a:buChar char="••"/>
          </a:pPr>
          <a:r>
            <a:rPr lang="zh-CN" sz="1800" kern="1200" smtClean="0"/>
            <a:t>缺点：需要忍受互联网的各种拥塞和不稳定</a:t>
          </a:r>
          <a:endParaRPr lang="zh-CN" sz="1800" kern="1200"/>
        </a:p>
      </dsp:txBody>
      <dsp:txXfrm>
        <a:off x="0" y="754052"/>
        <a:ext cx="5004047" cy="654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10A95-9C9F-4EAB-98D9-043D18D4FC2F}">
      <dsp:nvSpPr>
        <dsp:cNvPr id="0" name=""/>
        <dsp:cNvSpPr/>
      </dsp:nvSpPr>
      <dsp:spPr>
        <a:xfrm>
          <a:off x="0" y="105111"/>
          <a:ext cx="8429684" cy="55341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CDN</a:t>
          </a:r>
          <a:r>
            <a:rPr lang="zh-CN" sz="2200" kern="1200" smtClean="0"/>
            <a:t>服务网络</a:t>
          </a:r>
          <a:endParaRPr lang="zh-CN" sz="2200" kern="1200"/>
        </a:p>
      </dsp:txBody>
      <dsp:txXfrm>
        <a:off x="27015" y="132126"/>
        <a:ext cx="8375654" cy="499380"/>
      </dsp:txXfrm>
    </dsp:sp>
    <dsp:sp modelId="{386A92C3-EA75-42F0-8166-05411DF78F0D}">
      <dsp:nvSpPr>
        <dsp:cNvPr id="0" name=""/>
        <dsp:cNvSpPr/>
      </dsp:nvSpPr>
      <dsp:spPr>
        <a:xfrm>
          <a:off x="0" y="658521"/>
          <a:ext cx="8429684" cy="56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64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smtClean="0"/>
            <a:t>主要面向业务下行数据，对于基于内容提供的服务具备优势，但难于实现用户数据的交互和上行</a:t>
          </a:r>
          <a:endParaRPr lang="zh-CN" sz="1700" kern="1200"/>
        </a:p>
      </dsp:txBody>
      <dsp:txXfrm>
        <a:off x="0" y="658521"/>
        <a:ext cx="8429684" cy="569250"/>
      </dsp:txXfrm>
    </dsp:sp>
    <dsp:sp modelId="{D3A48BDF-3C8B-4D9D-AA12-3E4AE9A52B6A}">
      <dsp:nvSpPr>
        <dsp:cNvPr id="0" name=""/>
        <dsp:cNvSpPr/>
      </dsp:nvSpPr>
      <dsp:spPr>
        <a:xfrm>
          <a:off x="0" y="1227771"/>
          <a:ext cx="8429684" cy="553410"/>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BGP</a:t>
          </a:r>
          <a:r>
            <a:rPr lang="zh-CN" sz="2200" kern="1200" smtClean="0"/>
            <a:t>带宽</a:t>
          </a:r>
          <a:endParaRPr lang="zh-CN" sz="2200" kern="1200"/>
        </a:p>
      </dsp:txBody>
      <dsp:txXfrm>
        <a:off x="27015" y="1254786"/>
        <a:ext cx="8375654" cy="499380"/>
      </dsp:txXfrm>
    </dsp:sp>
    <dsp:sp modelId="{59BD4EBB-A344-4BC2-9670-9DE7B47FA15B}">
      <dsp:nvSpPr>
        <dsp:cNvPr id="0" name=""/>
        <dsp:cNvSpPr/>
      </dsp:nvSpPr>
      <dsp:spPr>
        <a:xfrm>
          <a:off x="0" y="1781181"/>
          <a:ext cx="8429684"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64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smtClean="0"/>
            <a:t>具备良好的网络兼容性，但价格昂贵，服务容易受到互联网的性能波动影响；</a:t>
          </a:r>
          <a:endParaRPr lang="zh-CN" sz="1700" kern="1200"/>
        </a:p>
      </dsp:txBody>
      <dsp:txXfrm>
        <a:off x="0" y="1781181"/>
        <a:ext cx="8429684" cy="364320"/>
      </dsp:txXfrm>
    </dsp:sp>
    <dsp:sp modelId="{95A7F4D3-B0FB-4F9E-86AC-AED0A8033B6D}">
      <dsp:nvSpPr>
        <dsp:cNvPr id="0" name=""/>
        <dsp:cNvSpPr/>
      </dsp:nvSpPr>
      <dsp:spPr>
        <a:xfrm>
          <a:off x="0" y="2145502"/>
          <a:ext cx="8429684" cy="553410"/>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sz="2200" kern="1200" smtClean="0"/>
            <a:t>数据专线</a:t>
          </a:r>
          <a:endParaRPr lang="zh-CN" sz="2200" kern="1200"/>
        </a:p>
      </dsp:txBody>
      <dsp:txXfrm>
        <a:off x="27015" y="2172517"/>
        <a:ext cx="8375654" cy="499380"/>
      </dsp:txXfrm>
    </dsp:sp>
    <dsp:sp modelId="{DC20870C-2138-48F7-878B-389CE75D362F}">
      <dsp:nvSpPr>
        <dsp:cNvPr id="0" name=""/>
        <dsp:cNvSpPr/>
      </dsp:nvSpPr>
      <dsp:spPr>
        <a:xfrm>
          <a:off x="0" y="2698912"/>
          <a:ext cx="8429684"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64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smtClean="0"/>
            <a:t>适用于少数节点的网络互联，对于面向互联网和大量节点的网络互联成本高昂；</a:t>
          </a:r>
          <a:endParaRPr lang="zh-CN" sz="1700" kern="1200"/>
        </a:p>
      </dsp:txBody>
      <dsp:txXfrm>
        <a:off x="0" y="2698912"/>
        <a:ext cx="8429684" cy="364320"/>
      </dsp:txXfrm>
    </dsp:sp>
    <dsp:sp modelId="{97CA49CA-5C63-41CB-ADD7-17670E245669}">
      <dsp:nvSpPr>
        <dsp:cNvPr id="0" name=""/>
        <dsp:cNvSpPr/>
      </dsp:nvSpPr>
      <dsp:spPr>
        <a:xfrm>
          <a:off x="0" y="3063232"/>
          <a:ext cx="8429684" cy="55341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t>VPN</a:t>
          </a:r>
          <a:r>
            <a:rPr lang="zh-CN" sz="2200" kern="1200" smtClean="0"/>
            <a:t>通道</a:t>
          </a:r>
          <a:endParaRPr lang="zh-CN" sz="2200" kern="1200"/>
        </a:p>
      </dsp:txBody>
      <dsp:txXfrm>
        <a:off x="27015" y="3090247"/>
        <a:ext cx="8375654" cy="499380"/>
      </dsp:txXfrm>
    </dsp:sp>
    <dsp:sp modelId="{31E6D2FB-60DF-49BB-9AFF-C73AE39A1334}">
      <dsp:nvSpPr>
        <dsp:cNvPr id="0" name=""/>
        <dsp:cNvSpPr/>
      </dsp:nvSpPr>
      <dsp:spPr>
        <a:xfrm>
          <a:off x="0" y="3616642"/>
          <a:ext cx="8429684"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64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smtClean="0"/>
            <a:t>需要投入和维护专用的</a:t>
          </a:r>
          <a:r>
            <a:rPr lang="en-US" sz="1700" kern="1200" smtClean="0"/>
            <a:t>VPN</a:t>
          </a:r>
          <a:r>
            <a:rPr lang="zh-CN" sz="1700" kern="1200" smtClean="0"/>
            <a:t>设备，对于客户端需要到</a:t>
          </a:r>
          <a:r>
            <a:rPr lang="en-US" sz="1700" kern="1200" smtClean="0"/>
            <a:t>VPN</a:t>
          </a:r>
          <a:r>
            <a:rPr lang="zh-CN" sz="1700" kern="1200" smtClean="0"/>
            <a:t>设备有专门的线路保障</a:t>
          </a:r>
          <a:endParaRPr lang="zh-CN" sz="1700" kern="1200"/>
        </a:p>
      </dsp:txBody>
      <dsp:txXfrm>
        <a:off x="0" y="3616642"/>
        <a:ext cx="8429684" cy="364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AB75C-BDF6-41BF-9470-06CDE6536370}">
      <dsp:nvSpPr>
        <dsp:cNvPr id="0" name=""/>
        <dsp:cNvSpPr/>
      </dsp:nvSpPr>
      <dsp:spPr>
        <a:xfrm>
          <a:off x="3168352" y="501"/>
          <a:ext cx="4752528" cy="1954025"/>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Arial" pitchFamily="34" charset="0"/>
              <a:ea typeface="微软雅黑" pitchFamily="34" charset="-122"/>
              <a:cs typeface="Arial" pitchFamily="34" charset="0"/>
            </a:rPr>
            <a:t>为应用提供服务入口分布在全国各个节点的应用交付网络，提供包括</a:t>
          </a:r>
          <a:r>
            <a:rPr lang="en-US" altLang="zh-CN" sz="1100" kern="1200" dirty="0" smtClean="0">
              <a:latin typeface="Arial" pitchFamily="34" charset="0"/>
              <a:ea typeface="微软雅黑" pitchFamily="34" charset="-122"/>
              <a:cs typeface="Arial" pitchFamily="34" charset="0"/>
            </a:rPr>
            <a:t>HTTP</a:t>
          </a:r>
          <a:r>
            <a:rPr lang="zh-CN" altLang="en-US" sz="1100" kern="1200" dirty="0" smtClean="0">
              <a:latin typeface="Arial" pitchFamily="34" charset="0"/>
              <a:ea typeface="微软雅黑" pitchFamily="34" charset="-122"/>
              <a:cs typeface="Arial" pitchFamily="34" charset="0"/>
            </a:rPr>
            <a:t>，</a:t>
          </a:r>
          <a:r>
            <a:rPr lang="en-US" altLang="zh-CN" sz="1100" kern="1200" dirty="0" smtClean="0">
              <a:latin typeface="Arial" pitchFamily="34" charset="0"/>
              <a:ea typeface="微软雅黑" pitchFamily="34" charset="-122"/>
              <a:cs typeface="Arial" pitchFamily="34" charset="0"/>
            </a:rPr>
            <a:t>HTTPS</a:t>
          </a:r>
          <a:r>
            <a:rPr lang="zh-CN" altLang="en-US" sz="1100" kern="1200" dirty="0" smtClean="0">
              <a:latin typeface="Arial" pitchFamily="34" charset="0"/>
              <a:ea typeface="微软雅黑" pitchFamily="34" charset="-122"/>
              <a:cs typeface="Arial" pitchFamily="34" charset="0"/>
            </a:rPr>
            <a:t>，</a:t>
          </a:r>
          <a:r>
            <a:rPr lang="en-US" altLang="zh-CN" sz="1100" kern="1200" dirty="0" smtClean="0">
              <a:latin typeface="Arial" pitchFamily="34" charset="0"/>
              <a:ea typeface="微软雅黑" pitchFamily="34" charset="-122"/>
              <a:cs typeface="Arial" pitchFamily="34" charset="0"/>
            </a:rPr>
            <a:t>FTP</a:t>
          </a:r>
          <a:r>
            <a:rPr lang="zh-CN" altLang="en-US" sz="1100" kern="1200" dirty="0" smtClean="0">
              <a:latin typeface="Arial" pitchFamily="34" charset="0"/>
              <a:ea typeface="微软雅黑" pitchFamily="34" charset="-122"/>
              <a:cs typeface="Arial" pitchFamily="34" charset="0"/>
            </a:rPr>
            <a:t>等协议的应用上下行的交付服务。</a:t>
          </a:r>
          <a:endParaRPr lang="en-US" sz="1100" kern="1200" dirty="0">
            <a:latin typeface="Arial" pitchFamily="34" charset="0"/>
            <a:ea typeface="微软雅黑" pitchFamily="34" charset="-122"/>
            <a:cs typeface="Arial" pitchFamily="34" charset="0"/>
          </a:endParaRPr>
        </a:p>
        <a:p>
          <a:pPr marL="57150" lvl="1" indent="-57150" algn="l" defTabSz="488950">
            <a:lnSpc>
              <a:spcPct val="90000"/>
            </a:lnSpc>
            <a:spcBef>
              <a:spcPct val="0"/>
            </a:spcBef>
            <a:spcAft>
              <a:spcPct val="15000"/>
            </a:spcAft>
            <a:buChar char="••"/>
          </a:pPr>
          <a:r>
            <a:rPr lang="zh-CN" altLang="en-US" sz="1100" kern="1200" dirty="0" smtClean="0">
              <a:latin typeface="Arial" pitchFamily="34" charset="0"/>
              <a:ea typeface="微软雅黑" pitchFamily="34" charset="-122"/>
              <a:cs typeface="Arial" pitchFamily="34" charset="0"/>
            </a:rPr>
            <a:t>适用情形：</a:t>
          </a:r>
          <a:endParaRPr lang="en-US" altLang="zh-CN" sz="1100" kern="1200" dirty="0" smtClean="0">
            <a:latin typeface="Arial" pitchFamily="34" charset="0"/>
            <a:ea typeface="微软雅黑" pitchFamily="34" charset="-122"/>
            <a:cs typeface="Arial" pitchFamily="34" charset="0"/>
          </a:endParaRPr>
        </a:p>
        <a:p>
          <a:pPr marL="57150" lvl="1" indent="-57150" algn="l" defTabSz="488950">
            <a:lnSpc>
              <a:spcPct val="90000"/>
            </a:lnSpc>
            <a:spcBef>
              <a:spcPct val="0"/>
            </a:spcBef>
            <a:spcAft>
              <a:spcPct val="15000"/>
            </a:spcAft>
            <a:buChar char="••"/>
          </a:pPr>
          <a:r>
            <a:rPr lang="zh-CN" altLang="en-US" sz="1100" kern="1200" dirty="0" smtClean="0">
              <a:latin typeface="Arial" pitchFamily="34" charset="0"/>
              <a:ea typeface="微软雅黑" pitchFamily="34" charset="-122"/>
              <a:cs typeface="Arial" pitchFamily="34" charset="0"/>
            </a:rPr>
            <a:t>动态网页加速，</a:t>
          </a:r>
          <a:r>
            <a:rPr lang="en-US" altLang="zh-CN" sz="1100" kern="1200" dirty="0" smtClean="0">
              <a:latin typeface="Arial" pitchFamily="34" charset="0"/>
              <a:ea typeface="微软雅黑" pitchFamily="34" charset="-122"/>
              <a:cs typeface="Arial" pitchFamily="34" charset="0"/>
            </a:rPr>
            <a:t>HTTPS</a:t>
          </a:r>
          <a:r>
            <a:rPr lang="zh-CN" altLang="en-US" sz="1100" kern="1200" dirty="0" smtClean="0">
              <a:latin typeface="Arial" pitchFamily="34" charset="0"/>
              <a:ea typeface="微软雅黑" pitchFamily="34" charset="-122"/>
              <a:cs typeface="Arial" pitchFamily="34" charset="0"/>
            </a:rPr>
            <a:t>交互加速，</a:t>
          </a:r>
          <a:r>
            <a:rPr lang="en-US" altLang="zh-CN" sz="1100" kern="1200" dirty="0" smtClean="0">
              <a:latin typeface="Arial" pitchFamily="34" charset="0"/>
              <a:ea typeface="微软雅黑" pitchFamily="34" charset="-122"/>
              <a:cs typeface="Arial" pitchFamily="34" charset="0"/>
            </a:rPr>
            <a:t>FTP</a:t>
          </a:r>
          <a:r>
            <a:rPr lang="zh-CN" altLang="en-US" sz="1100" kern="1200" dirty="0" smtClean="0">
              <a:latin typeface="Arial" pitchFamily="34" charset="0"/>
              <a:ea typeface="微软雅黑" pitchFamily="34" charset="-122"/>
              <a:cs typeface="Arial" pitchFamily="34" charset="0"/>
            </a:rPr>
            <a:t>加速等协议的上下行数据加速</a:t>
          </a:r>
          <a:endParaRPr lang="en-US" sz="1100" kern="1200" dirty="0">
            <a:latin typeface="Arial" pitchFamily="34" charset="0"/>
            <a:ea typeface="微软雅黑" pitchFamily="34" charset="-122"/>
            <a:cs typeface="Arial" pitchFamily="34" charset="0"/>
          </a:endParaRPr>
        </a:p>
      </dsp:txBody>
      <dsp:txXfrm>
        <a:off x="3168352" y="244754"/>
        <a:ext cx="4019769" cy="1465519"/>
      </dsp:txXfrm>
    </dsp:sp>
    <dsp:sp modelId="{E855065B-057A-401D-9BF6-BE8F33FF55DD}">
      <dsp:nvSpPr>
        <dsp:cNvPr id="0" name=""/>
        <dsp:cNvSpPr/>
      </dsp:nvSpPr>
      <dsp:spPr>
        <a:xfrm>
          <a:off x="0" y="501"/>
          <a:ext cx="3168352" cy="19540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ts val="0"/>
            </a:spcAft>
          </a:pPr>
          <a:r>
            <a:rPr lang="zh-CN" altLang="en-US" sz="2000" kern="1200" dirty="0" smtClean="0">
              <a:latin typeface="+mn-lt"/>
              <a:ea typeface="微软雅黑" pitchFamily="34" charset="-122"/>
            </a:rPr>
            <a:t>分布式应用交付</a:t>
          </a:r>
          <a:endParaRPr lang="en-US" altLang="zh-CN" sz="2000" kern="1200" dirty="0" smtClean="0">
            <a:latin typeface="+mn-lt"/>
            <a:ea typeface="微软雅黑" pitchFamily="34" charset="-122"/>
          </a:endParaRPr>
        </a:p>
        <a:p>
          <a:pPr lvl="0" algn="ctr" defTabSz="889000">
            <a:lnSpc>
              <a:spcPct val="90000"/>
            </a:lnSpc>
            <a:spcBef>
              <a:spcPct val="0"/>
            </a:spcBef>
            <a:spcAft>
              <a:spcPts val="0"/>
            </a:spcAft>
          </a:pPr>
          <a:r>
            <a:rPr lang="zh-CN" altLang="en-US" sz="2000" kern="1200" dirty="0" smtClean="0">
              <a:latin typeface="+mn-lt"/>
              <a:ea typeface="微软雅黑" pitchFamily="34" charset="-122"/>
            </a:rPr>
            <a:t>（</a:t>
          </a:r>
          <a:r>
            <a:rPr lang="en-US" altLang="zh-CN" sz="2000" kern="1200" dirty="0" smtClean="0">
              <a:latin typeface="+mn-lt"/>
              <a:ea typeface="微软雅黑" pitchFamily="34" charset="-122"/>
            </a:rPr>
            <a:t>D-ADN</a:t>
          </a:r>
          <a:r>
            <a:rPr lang="zh-CN" altLang="en-US" sz="2000" kern="1200" dirty="0" smtClean="0">
              <a:latin typeface="+mn-lt"/>
              <a:ea typeface="微软雅黑" pitchFamily="34" charset="-122"/>
            </a:rPr>
            <a:t>）</a:t>
          </a:r>
          <a:endParaRPr lang="en-US" sz="2000" kern="1200" dirty="0">
            <a:latin typeface="+mn-lt"/>
            <a:ea typeface="微软雅黑" pitchFamily="34" charset="-122"/>
          </a:endParaRPr>
        </a:p>
      </dsp:txBody>
      <dsp:txXfrm>
        <a:off x="95388" y="95889"/>
        <a:ext cx="2977576" cy="1763249"/>
      </dsp:txXfrm>
    </dsp:sp>
    <dsp:sp modelId="{855798C6-2900-497E-B7DD-A88A377682BD}">
      <dsp:nvSpPr>
        <dsp:cNvPr id="0" name=""/>
        <dsp:cNvSpPr/>
      </dsp:nvSpPr>
      <dsp:spPr>
        <a:xfrm>
          <a:off x="3168352" y="2149929"/>
          <a:ext cx="4752528" cy="1954025"/>
        </a:xfrm>
        <a:prstGeom prst="rightArrow">
          <a:avLst>
            <a:gd name="adj1" fmla="val 75000"/>
            <a:gd name="adj2" fmla="val 50000"/>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Arial" pitchFamily="34" charset="0"/>
              <a:ea typeface="微软雅黑" pitchFamily="34" charset="-122"/>
              <a:cs typeface="Arial" pitchFamily="34" charset="0"/>
            </a:rPr>
            <a:t>通过接入分布在全国的各节点的快线节点，完成具有跨地域的私有网络的构建。</a:t>
          </a:r>
          <a:endParaRPr lang="en-US" sz="1100" kern="1200" dirty="0">
            <a:latin typeface="Arial" pitchFamily="34" charset="0"/>
            <a:ea typeface="微软雅黑" pitchFamily="34" charset="-122"/>
            <a:cs typeface="Arial" pitchFamily="34" charset="0"/>
          </a:endParaRPr>
        </a:p>
        <a:p>
          <a:pPr marL="57150" lvl="1" indent="-57150" algn="l" defTabSz="488950">
            <a:lnSpc>
              <a:spcPct val="90000"/>
            </a:lnSpc>
            <a:spcBef>
              <a:spcPct val="0"/>
            </a:spcBef>
            <a:spcAft>
              <a:spcPct val="15000"/>
            </a:spcAft>
            <a:buChar char="••"/>
          </a:pPr>
          <a:r>
            <a:rPr lang="zh-CN" altLang="en-US" sz="1100" kern="1200" dirty="0" smtClean="0">
              <a:latin typeface="Arial" pitchFamily="34" charset="0"/>
              <a:ea typeface="微软雅黑" pitchFamily="34" charset="-122"/>
              <a:cs typeface="Arial" pitchFamily="34" charset="0"/>
            </a:rPr>
            <a:t>适用情形：</a:t>
          </a:r>
          <a:endParaRPr lang="en-US" altLang="zh-CN" sz="1100" kern="1200" dirty="0" smtClean="0">
            <a:latin typeface="Arial" pitchFamily="34" charset="0"/>
            <a:ea typeface="微软雅黑" pitchFamily="34" charset="-122"/>
            <a:cs typeface="Arial" pitchFamily="34" charset="0"/>
          </a:endParaRPr>
        </a:p>
        <a:p>
          <a:pPr marL="57150" lvl="1" indent="-57150" algn="l" defTabSz="488950">
            <a:lnSpc>
              <a:spcPct val="90000"/>
            </a:lnSpc>
            <a:spcBef>
              <a:spcPct val="0"/>
            </a:spcBef>
            <a:spcAft>
              <a:spcPct val="15000"/>
            </a:spcAft>
            <a:buChar char="••"/>
          </a:pPr>
          <a:r>
            <a:rPr lang="zh-CN" altLang="en-US" sz="1100" kern="1200" dirty="0" smtClean="0">
              <a:latin typeface="Arial" pitchFamily="34" charset="0"/>
              <a:ea typeface="微软雅黑" pitchFamily="34" charset="-122"/>
              <a:cs typeface="Arial" pitchFamily="34" charset="0"/>
            </a:rPr>
            <a:t>企业</a:t>
          </a:r>
          <a:r>
            <a:rPr lang="en-US" altLang="zh-CN" sz="1100" kern="1200" dirty="0" smtClean="0">
              <a:latin typeface="Arial" pitchFamily="34" charset="0"/>
              <a:ea typeface="微软雅黑" pitchFamily="34" charset="-122"/>
              <a:cs typeface="Arial" pitchFamily="34" charset="0"/>
            </a:rPr>
            <a:t>Intranet</a:t>
          </a:r>
          <a:r>
            <a:rPr lang="zh-CN" altLang="en-US" sz="1100" kern="1200" dirty="0" smtClean="0">
              <a:latin typeface="Arial" pitchFamily="34" charset="0"/>
              <a:ea typeface="微软雅黑" pitchFamily="34" charset="-122"/>
              <a:cs typeface="Arial" pitchFamily="34" charset="0"/>
            </a:rPr>
            <a:t>构建</a:t>
          </a:r>
          <a:r>
            <a:rPr lang="en-US" altLang="zh-CN" sz="1100" kern="1200" dirty="0" smtClean="0">
              <a:latin typeface="Arial" pitchFamily="34" charset="0"/>
              <a:ea typeface="微软雅黑" pitchFamily="34" charset="-122"/>
              <a:cs typeface="Arial" pitchFamily="34" charset="0"/>
            </a:rPr>
            <a:t>,</a:t>
          </a:r>
          <a:r>
            <a:rPr lang="zh-CN" altLang="en-US" sz="1100" kern="1200" dirty="0" smtClean="0">
              <a:latin typeface="Arial" pitchFamily="34" charset="0"/>
              <a:ea typeface="微软雅黑" pitchFamily="34" charset="-122"/>
              <a:cs typeface="Arial" pitchFamily="34" charset="0"/>
            </a:rPr>
            <a:t>实现企业和分支机构间网络互联</a:t>
          </a:r>
          <a:endParaRPr lang="en-US" sz="1100" kern="1200" dirty="0">
            <a:latin typeface="Arial" pitchFamily="34" charset="0"/>
            <a:ea typeface="微软雅黑" pitchFamily="34" charset="-122"/>
            <a:cs typeface="Arial" pitchFamily="34" charset="0"/>
          </a:endParaRPr>
        </a:p>
      </dsp:txBody>
      <dsp:txXfrm>
        <a:off x="3168352" y="2394182"/>
        <a:ext cx="4019769" cy="1465519"/>
      </dsp:txXfrm>
    </dsp:sp>
    <dsp:sp modelId="{DA0546F1-61C9-441B-B63D-5F55D5A9EEF1}">
      <dsp:nvSpPr>
        <dsp:cNvPr id="0" name=""/>
        <dsp:cNvSpPr/>
      </dsp:nvSpPr>
      <dsp:spPr>
        <a:xfrm>
          <a:off x="0" y="2149929"/>
          <a:ext cx="3168352" cy="1954025"/>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ts val="0"/>
            </a:spcAft>
          </a:pPr>
          <a:r>
            <a:rPr lang="zh-CN" altLang="en-US" sz="2000" kern="1200" dirty="0" smtClean="0">
              <a:latin typeface="+mn-lt"/>
              <a:ea typeface="微软雅黑" pitchFamily="34" charset="-122"/>
            </a:rPr>
            <a:t>多节点网络互联</a:t>
          </a:r>
          <a:endParaRPr lang="en-US" altLang="zh-CN" sz="2000" kern="1200" dirty="0" smtClean="0">
            <a:latin typeface="+mn-lt"/>
            <a:ea typeface="微软雅黑" pitchFamily="34" charset="-122"/>
          </a:endParaRPr>
        </a:p>
        <a:p>
          <a:pPr lvl="0" algn="ctr" defTabSz="889000">
            <a:lnSpc>
              <a:spcPct val="90000"/>
            </a:lnSpc>
            <a:spcBef>
              <a:spcPct val="0"/>
            </a:spcBef>
            <a:spcAft>
              <a:spcPts val="0"/>
            </a:spcAft>
          </a:pPr>
          <a:r>
            <a:rPr lang="zh-CN" altLang="en-US" sz="2000" kern="1200" dirty="0" smtClean="0">
              <a:latin typeface="+mn-lt"/>
              <a:ea typeface="微软雅黑" pitchFamily="34" charset="-122"/>
            </a:rPr>
            <a:t>（</a:t>
          </a:r>
          <a:r>
            <a:rPr lang="en-US" altLang="zh-CN" sz="2000" kern="1200" dirty="0" smtClean="0">
              <a:latin typeface="+mn-lt"/>
              <a:ea typeface="微软雅黑" pitchFamily="34" charset="-122"/>
            </a:rPr>
            <a:t>S-VPN</a:t>
          </a:r>
          <a:r>
            <a:rPr lang="zh-CN" altLang="en-US" sz="2000" kern="1200" dirty="0" smtClean="0">
              <a:latin typeface="+mn-lt"/>
              <a:ea typeface="微软雅黑" pitchFamily="34" charset="-122"/>
            </a:rPr>
            <a:t>）</a:t>
          </a:r>
          <a:endParaRPr lang="en-US" sz="2000" kern="1200" dirty="0">
            <a:latin typeface="+mn-lt"/>
            <a:ea typeface="微软雅黑" pitchFamily="34" charset="-122"/>
          </a:endParaRPr>
        </a:p>
      </dsp:txBody>
      <dsp:txXfrm>
        <a:off x="95388" y="2245317"/>
        <a:ext cx="2977576" cy="17632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0C2C2-BA90-45C8-8E05-33FA780B5304}">
      <dsp:nvSpPr>
        <dsp:cNvPr id="0" name=""/>
        <dsp:cNvSpPr/>
      </dsp:nvSpPr>
      <dsp:spPr>
        <a:xfrm>
          <a:off x="40" y="508643"/>
          <a:ext cx="3845569" cy="6624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zh-CN" sz="2300" kern="1200" dirty="0" smtClean="0"/>
            <a:t>与</a:t>
          </a:r>
          <a:r>
            <a:rPr lang="en-US" sz="2300" kern="1200" dirty="0" smtClean="0"/>
            <a:t>BGP</a:t>
          </a:r>
          <a:r>
            <a:rPr lang="zh-CN" sz="2300" kern="1200" dirty="0" smtClean="0"/>
            <a:t>带宽对比优势</a:t>
          </a:r>
          <a:endParaRPr lang="zh-CN" sz="2300" kern="1200" dirty="0"/>
        </a:p>
      </dsp:txBody>
      <dsp:txXfrm>
        <a:off x="40" y="508643"/>
        <a:ext cx="3845569" cy="662400"/>
      </dsp:txXfrm>
    </dsp:sp>
    <dsp:sp modelId="{CFF49414-7426-4AD3-BF74-47669E29A1EE}">
      <dsp:nvSpPr>
        <dsp:cNvPr id="0" name=""/>
        <dsp:cNvSpPr/>
      </dsp:nvSpPr>
      <dsp:spPr>
        <a:xfrm>
          <a:off x="0" y="1178159"/>
          <a:ext cx="3845569" cy="2280751"/>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sz="2300" kern="1200" dirty="0" smtClean="0"/>
            <a:t>成本</a:t>
          </a:r>
          <a:r>
            <a:rPr lang="zh-CN" altLang="en-US" sz="2300" kern="1200" dirty="0" smtClean="0"/>
            <a:t>低廉，成本低于现有的</a:t>
          </a:r>
          <a:r>
            <a:rPr lang="en-US" altLang="zh-CN" sz="2300" kern="1200" dirty="0" smtClean="0"/>
            <a:t>BGP</a:t>
          </a:r>
          <a:r>
            <a:rPr lang="zh-CN" altLang="en-US" sz="2300" kern="1200" dirty="0" smtClean="0"/>
            <a:t>带宽的单价，估测成本价格低</a:t>
          </a:r>
          <a:r>
            <a:rPr lang="en-US" altLang="zh-CN" sz="2300" kern="1200" dirty="0" smtClean="0"/>
            <a:t>50%</a:t>
          </a:r>
          <a:r>
            <a:rPr lang="zh-CN" altLang="en-US" sz="2300" kern="1200" dirty="0" smtClean="0"/>
            <a:t>以上。</a:t>
          </a:r>
          <a:endParaRPr lang="zh-CN" sz="2300" kern="1200" dirty="0"/>
        </a:p>
        <a:p>
          <a:pPr marL="228600" lvl="1" indent="-228600" algn="l" defTabSz="1022350" rtl="0">
            <a:lnSpc>
              <a:spcPct val="90000"/>
            </a:lnSpc>
            <a:spcBef>
              <a:spcPct val="0"/>
            </a:spcBef>
            <a:spcAft>
              <a:spcPct val="15000"/>
            </a:spcAft>
            <a:buChar char="••"/>
          </a:pPr>
          <a:r>
            <a:rPr lang="zh-CN" altLang="en-US" sz="2300" kern="1200" dirty="0" smtClean="0"/>
            <a:t>部署简单，无需机房支持</a:t>
          </a:r>
          <a:endParaRPr lang="zh-CN" sz="2300" kern="1200" dirty="0"/>
        </a:p>
        <a:p>
          <a:pPr marL="228600" lvl="1" indent="-228600" algn="l" defTabSz="1022350" rtl="0">
            <a:lnSpc>
              <a:spcPct val="90000"/>
            </a:lnSpc>
            <a:spcBef>
              <a:spcPct val="0"/>
            </a:spcBef>
            <a:spcAft>
              <a:spcPct val="15000"/>
            </a:spcAft>
            <a:buChar char="••"/>
          </a:pPr>
          <a:endParaRPr lang="zh-CN" sz="2300" kern="1200" dirty="0"/>
        </a:p>
      </dsp:txBody>
      <dsp:txXfrm>
        <a:off x="0" y="1178159"/>
        <a:ext cx="3845569" cy="2280751"/>
      </dsp:txXfrm>
    </dsp:sp>
    <dsp:sp modelId="{99ECFE3C-B1B5-48BD-8C13-73A818AF5C4C}">
      <dsp:nvSpPr>
        <dsp:cNvPr id="0" name=""/>
        <dsp:cNvSpPr/>
      </dsp:nvSpPr>
      <dsp:spPr>
        <a:xfrm>
          <a:off x="4383989" y="508643"/>
          <a:ext cx="3845569" cy="662400"/>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zh-CN" sz="2300" kern="1200" dirty="0" smtClean="0"/>
            <a:t>与</a:t>
          </a:r>
          <a:r>
            <a:rPr lang="en-US" sz="2300" kern="1200" dirty="0" smtClean="0"/>
            <a:t>CDN</a:t>
          </a:r>
          <a:r>
            <a:rPr lang="zh-CN" sz="2300" kern="1200" dirty="0" smtClean="0"/>
            <a:t>网络对比优势</a:t>
          </a:r>
          <a:endParaRPr lang="zh-CN" sz="2300" kern="1200" dirty="0"/>
        </a:p>
      </dsp:txBody>
      <dsp:txXfrm>
        <a:off x="4383989" y="508643"/>
        <a:ext cx="3845569" cy="662400"/>
      </dsp:txXfrm>
    </dsp:sp>
    <dsp:sp modelId="{13D3A791-5EED-436A-A656-83C2032DC73C}">
      <dsp:nvSpPr>
        <dsp:cNvPr id="0" name=""/>
        <dsp:cNvSpPr/>
      </dsp:nvSpPr>
      <dsp:spPr>
        <a:xfrm>
          <a:off x="4383989" y="1171043"/>
          <a:ext cx="3845569" cy="2280751"/>
        </a:xfrm>
        <a:prstGeom prst="rect">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kern="1200" dirty="0" smtClean="0"/>
            <a:t>对应用协议的全面支持；</a:t>
          </a:r>
          <a:endParaRPr lang="zh-CN" sz="2300" kern="1200" dirty="0"/>
        </a:p>
        <a:p>
          <a:pPr marL="228600" lvl="1" indent="-228600" algn="l" defTabSz="1022350" rtl="0">
            <a:lnSpc>
              <a:spcPct val="90000"/>
            </a:lnSpc>
            <a:spcBef>
              <a:spcPct val="0"/>
            </a:spcBef>
            <a:spcAft>
              <a:spcPct val="15000"/>
            </a:spcAft>
            <a:buChar char="••"/>
          </a:pPr>
          <a:r>
            <a:rPr lang="en-US" altLang="zh-CN" sz="2300" kern="1200" dirty="0" smtClean="0"/>
            <a:t>HTTPS</a:t>
          </a:r>
          <a:r>
            <a:rPr lang="zh-CN" altLang="en-US" sz="2300" kern="1200" dirty="0" smtClean="0"/>
            <a:t>无证书模式的支持；</a:t>
          </a:r>
          <a:endParaRPr lang="zh-CN" sz="2300" kern="1200" dirty="0"/>
        </a:p>
        <a:p>
          <a:pPr marL="228600" lvl="1" indent="-228600" algn="l" defTabSz="1022350" rtl="0">
            <a:lnSpc>
              <a:spcPct val="90000"/>
            </a:lnSpc>
            <a:spcBef>
              <a:spcPct val="0"/>
            </a:spcBef>
            <a:spcAft>
              <a:spcPct val="15000"/>
            </a:spcAft>
            <a:buChar char="••"/>
          </a:pPr>
          <a:r>
            <a:rPr lang="en-US" sz="2300" kern="1200" dirty="0" smtClean="0"/>
            <a:t>HTTP</a:t>
          </a:r>
          <a:r>
            <a:rPr lang="zh-CN" sz="2300" kern="1200" dirty="0" smtClean="0"/>
            <a:t>动态内容的服务支持；</a:t>
          </a:r>
          <a:endParaRPr lang="zh-CN" sz="2300" kern="1200" dirty="0"/>
        </a:p>
        <a:p>
          <a:pPr marL="228600" lvl="1" indent="-228600" algn="l" defTabSz="1022350" rtl="0">
            <a:lnSpc>
              <a:spcPct val="90000"/>
            </a:lnSpc>
            <a:spcBef>
              <a:spcPct val="0"/>
            </a:spcBef>
            <a:spcAft>
              <a:spcPct val="15000"/>
            </a:spcAft>
            <a:buChar char="••"/>
          </a:pPr>
          <a:r>
            <a:rPr lang="zh-CN" altLang="en-US" sz="2300" kern="1200" dirty="0" smtClean="0"/>
            <a:t>动态交互数据的</a:t>
          </a:r>
          <a:r>
            <a:rPr lang="zh-CN" sz="2300" kern="1200" dirty="0" smtClean="0"/>
            <a:t>加速支持；</a:t>
          </a:r>
          <a:endParaRPr lang="zh-CN" sz="2300" kern="1200" dirty="0"/>
        </a:p>
        <a:p>
          <a:pPr marL="228600" lvl="1" indent="-228600" algn="l" defTabSz="1022350" rtl="0">
            <a:lnSpc>
              <a:spcPct val="90000"/>
            </a:lnSpc>
            <a:spcBef>
              <a:spcPct val="0"/>
            </a:spcBef>
            <a:spcAft>
              <a:spcPct val="15000"/>
            </a:spcAft>
            <a:buChar char="••"/>
          </a:pPr>
          <a:r>
            <a:rPr lang="zh-CN" altLang="en-US" sz="2300" kern="1200" dirty="0" smtClean="0"/>
            <a:t>应用上行数据的加速支持</a:t>
          </a:r>
          <a:endParaRPr lang="zh-CN" sz="2300" kern="1200" dirty="0"/>
        </a:p>
      </dsp:txBody>
      <dsp:txXfrm>
        <a:off x="4383989" y="1171043"/>
        <a:ext cx="3845569" cy="22807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0.74792</cdr:x>
      <cdr:y>0.25744</cdr:y>
    </cdr:from>
    <cdr:to>
      <cdr:x>0.80487</cdr:x>
      <cdr:y>0.31117</cdr:y>
    </cdr:to>
    <cdr:sp macro="" textlink="">
      <cdr:nvSpPr>
        <cdr:cNvPr id="2" name="文本框 1"/>
        <cdr:cNvSpPr txBox="1"/>
      </cdr:nvSpPr>
      <cdr:spPr>
        <a:xfrm xmlns:a="http://schemas.openxmlformats.org/drawingml/2006/main">
          <a:off x="4323282" y="841249"/>
          <a:ext cx="329184" cy="1755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0.74792</cdr:x>
      <cdr:y>0.25744</cdr:y>
    </cdr:from>
    <cdr:to>
      <cdr:x>0.80487</cdr:x>
      <cdr:y>0.31117</cdr:y>
    </cdr:to>
    <cdr:sp macro="" textlink="">
      <cdr:nvSpPr>
        <cdr:cNvPr id="2" name="文本框 1"/>
        <cdr:cNvSpPr txBox="1"/>
      </cdr:nvSpPr>
      <cdr:spPr>
        <a:xfrm xmlns:a="http://schemas.openxmlformats.org/drawingml/2006/main">
          <a:off x="4323282" y="841249"/>
          <a:ext cx="329184" cy="1755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userShapes>
</file>

<file path=ppt/drawings/drawing3.xml><?xml version="1.0" encoding="utf-8"?>
<c:userShapes xmlns:c="http://schemas.openxmlformats.org/drawingml/2006/chart">
  <cdr:relSizeAnchor xmlns:cdr="http://schemas.openxmlformats.org/drawingml/2006/chartDrawing">
    <cdr:from>
      <cdr:x>0.74792</cdr:x>
      <cdr:y>0.25744</cdr:y>
    </cdr:from>
    <cdr:to>
      <cdr:x>0.80487</cdr:x>
      <cdr:y>0.31117</cdr:y>
    </cdr:to>
    <cdr:sp macro="" textlink="">
      <cdr:nvSpPr>
        <cdr:cNvPr id="2" name="文本框 1"/>
        <cdr:cNvSpPr txBox="1"/>
      </cdr:nvSpPr>
      <cdr:spPr>
        <a:xfrm xmlns:a="http://schemas.openxmlformats.org/drawingml/2006/main">
          <a:off x="4323282" y="841249"/>
          <a:ext cx="329184" cy="1755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userShapes>
</file>

<file path=ppt/drawings/drawing4.xml><?xml version="1.0" encoding="utf-8"?>
<c:userShapes xmlns:c="http://schemas.openxmlformats.org/drawingml/2006/chart">
  <cdr:relSizeAnchor xmlns:cdr="http://schemas.openxmlformats.org/drawingml/2006/chartDrawing">
    <cdr:from>
      <cdr:x>0.74792</cdr:x>
      <cdr:y>0.25744</cdr:y>
    </cdr:from>
    <cdr:to>
      <cdr:x>0.80487</cdr:x>
      <cdr:y>0.31117</cdr:y>
    </cdr:to>
    <cdr:sp macro="" textlink="">
      <cdr:nvSpPr>
        <cdr:cNvPr id="2" name="文本框 1"/>
        <cdr:cNvSpPr txBox="1"/>
      </cdr:nvSpPr>
      <cdr:spPr>
        <a:xfrm xmlns:a="http://schemas.openxmlformats.org/drawingml/2006/main">
          <a:off x="4323282" y="841249"/>
          <a:ext cx="329184" cy="1755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3C3D66-D246-48F0-888C-0AD8862DE2F0}" type="datetimeFigureOut">
              <a:rPr lang="zh-CN" altLang="en-US" smtClean="0"/>
              <a:pPr/>
              <a:t>2014/10/23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912D41-BFD9-4CA7-87F0-8DF7E84F0C60}" type="slidenum">
              <a:rPr lang="zh-CN" altLang="en-US" smtClean="0"/>
              <a:pPr/>
              <a:t>‹#›</a:t>
            </a:fld>
            <a:endParaRPr lang="zh-CN" altLang="en-US"/>
          </a:p>
        </p:txBody>
      </p:sp>
    </p:spTree>
    <p:extLst>
      <p:ext uri="{BB962C8B-B14F-4D97-AF65-F5344CB8AC3E}">
        <p14:creationId xmlns:p14="http://schemas.microsoft.com/office/powerpoint/2010/main" val="1597269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037BD-DFFB-4527-AA06-E353576B0451}" type="datetimeFigureOut">
              <a:rPr lang="zh-CN" altLang="en-US" smtClean="0"/>
              <a:pPr/>
              <a:t>2014/10/23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875D93-048A-40AE-A455-DA19E5D5FB6B}" type="slidenum">
              <a:rPr lang="zh-CN" altLang="en-US" smtClean="0"/>
              <a:pPr/>
              <a:t>‹#›</a:t>
            </a:fld>
            <a:endParaRPr lang="zh-CN" altLang="en-US"/>
          </a:p>
        </p:txBody>
      </p:sp>
    </p:spTree>
    <p:extLst>
      <p:ext uri="{BB962C8B-B14F-4D97-AF65-F5344CB8AC3E}">
        <p14:creationId xmlns:p14="http://schemas.microsoft.com/office/powerpoint/2010/main" val="3212082241"/>
      </p:ext>
    </p:extLst>
  </p:cSld>
  <p:clrMap bg1="lt1" tx1="dk1" bg2="lt2" tx2="dk2" accent1="accent1" accent2="accent2" accent3="accent3" accent4="accent4" accent5="accent5" accent6="accent6" hlink="hlink" folHlink="folHlink"/>
  <p:notesStyle>
    <a:lvl1pPr marL="0" algn="l" defTabSz="914384" rtl="0" eaLnBrk="1" latinLnBrk="0" hangingPunct="1">
      <a:defRPr sz="1200" kern="1200">
        <a:solidFill>
          <a:schemeClr val="tx1"/>
        </a:solidFill>
        <a:latin typeface="+mn-lt"/>
        <a:ea typeface="+mn-ea"/>
        <a:cs typeface="+mn-cs"/>
      </a:defRPr>
    </a:lvl1pPr>
    <a:lvl2pPr marL="457192" algn="l" defTabSz="914384" rtl="0" eaLnBrk="1" latinLnBrk="0" hangingPunct="1">
      <a:defRPr sz="1200" kern="1200">
        <a:solidFill>
          <a:schemeClr val="tx1"/>
        </a:solidFill>
        <a:latin typeface="+mn-lt"/>
        <a:ea typeface="+mn-ea"/>
        <a:cs typeface="+mn-cs"/>
      </a:defRPr>
    </a:lvl2pPr>
    <a:lvl3pPr marL="914384" algn="l" defTabSz="914384" rtl="0" eaLnBrk="1" latinLnBrk="0" hangingPunct="1">
      <a:defRPr sz="1200" kern="1200">
        <a:solidFill>
          <a:schemeClr val="tx1"/>
        </a:solidFill>
        <a:latin typeface="+mn-lt"/>
        <a:ea typeface="+mn-ea"/>
        <a:cs typeface="+mn-cs"/>
      </a:defRPr>
    </a:lvl3pPr>
    <a:lvl4pPr marL="1371576" algn="l" defTabSz="914384" rtl="0" eaLnBrk="1" latinLnBrk="0" hangingPunct="1">
      <a:defRPr sz="1200" kern="1200">
        <a:solidFill>
          <a:schemeClr val="tx1"/>
        </a:solidFill>
        <a:latin typeface="+mn-lt"/>
        <a:ea typeface="+mn-ea"/>
        <a:cs typeface="+mn-cs"/>
      </a:defRPr>
    </a:lvl4pPr>
    <a:lvl5pPr marL="1828768" algn="l" defTabSz="914384" rtl="0" eaLnBrk="1" latinLnBrk="0" hangingPunct="1">
      <a:defRPr sz="1200" kern="1200">
        <a:solidFill>
          <a:schemeClr val="tx1"/>
        </a:solidFill>
        <a:latin typeface="+mn-lt"/>
        <a:ea typeface="+mn-ea"/>
        <a:cs typeface="+mn-cs"/>
      </a:defRPr>
    </a:lvl5pPr>
    <a:lvl6pPr marL="2285960" algn="l" defTabSz="914384" rtl="0" eaLnBrk="1" latinLnBrk="0" hangingPunct="1">
      <a:defRPr sz="1200" kern="1200">
        <a:solidFill>
          <a:schemeClr val="tx1"/>
        </a:solidFill>
        <a:latin typeface="+mn-lt"/>
        <a:ea typeface="+mn-ea"/>
        <a:cs typeface="+mn-cs"/>
      </a:defRPr>
    </a:lvl6pPr>
    <a:lvl7pPr marL="2743152" algn="l" defTabSz="914384" rtl="0" eaLnBrk="1" latinLnBrk="0" hangingPunct="1">
      <a:defRPr sz="1200" kern="1200">
        <a:solidFill>
          <a:schemeClr val="tx1"/>
        </a:solidFill>
        <a:latin typeface="+mn-lt"/>
        <a:ea typeface="+mn-ea"/>
        <a:cs typeface="+mn-cs"/>
      </a:defRPr>
    </a:lvl7pPr>
    <a:lvl8pPr marL="3200344" algn="l" defTabSz="914384" rtl="0" eaLnBrk="1" latinLnBrk="0" hangingPunct="1">
      <a:defRPr sz="1200" kern="1200">
        <a:solidFill>
          <a:schemeClr val="tx1"/>
        </a:solidFill>
        <a:latin typeface="+mn-lt"/>
        <a:ea typeface="+mn-ea"/>
        <a:cs typeface="+mn-cs"/>
      </a:defRPr>
    </a:lvl8pPr>
    <a:lvl9pPr marL="3657536" algn="l" defTabSz="9143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相对于小工具上传，相对于</a:t>
            </a:r>
            <a:r>
              <a:rPr lang="en-US" altLang="zh-CN" dirty="0" smtClean="0"/>
              <a:t>PROXY</a:t>
            </a:r>
            <a:r>
              <a:rPr lang="zh-CN" altLang="en-US" dirty="0" smtClean="0"/>
              <a:t>代理方式；对比其他解决方案</a:t>
            </a:r>
            <a:endParaRPr lang="en-US" altLang="zh-CN" dirty="0" smtClean="0"/>
          </a:p>
          <a:p>
            <a:pPr marL="0" marR="0" indent="0" algn="l" defTabSz="914384" rtl="0" eaLnBrk="1" fontAlgn="auto" latinLnBrk="0" hangingPunct="1">
              <a:lnSpc>
                <a:spcPct val="100000"/>
              </a:lnSpc>
              <a:spcBef>
                <a:spcPts val="0"/>
              </a:spcBef>
              <a:spcAft>
                <a:spcPts val="0"/>
              </a:spcAft>
              <a:buClrTx/>
              <a:buSzTx/>
              <a:buFontTx/>
              <a:buNone/>
              <a:tabLst/>
              <a:defRPr/>
            </a:pPr>
            <a:r>
              <a:rPr lang="zh-CN" altLang="en-US" dirty="0" smtClean="0"/>
              <a:t>业务模式的场景，产品应用场景；</a:t>
            </a:r>
            <a:endParaRPr lang="en-US" altLang="zh-CN" dirty="0" smtClean="0"/>
          </a:p>
          <a:p>
            <a:pPr marL="0" marR="0" indent="0" algn="l" defTabSz="914384" rtl="0" eaLnBrk="1" fontAlgn="auto" latinLnBrk="0" hangingPunct="1">
              <a:lnSpc>
                <a:spcPct val="100000"/>
              </a:lnSpc>
              <a:spcBef>
                <a:spcPts val="0"/>
              </a:spcBef>
              <a:spcAft>
                <a:spcPts val="0"/>
              </a:spcAft>
              <a:buClrTx/>
              <a:buSzTx/>
              <a:buFontTx/>
              <a:buNone/>
              <a:tabLst/>
              <a:defRPr/>
            </a:pPr>
            <a:r>
              <a:rPr lang="zh-CN" altLang="en-US" dirty="0" smtClean="0"/>
              <a:t>用户端到网关端，用户端到服务端，用户端通过加速到服务</a:t>
            </a:r>
            <a:r>
              <a:rPr lang="zh-CN" altLang="en-US" smtClean="0"/>
              <a:t>端；核实现有的上传高于下载的问题</a:t>
            </a:r>
            <a:endParaRPr lang="en-US" altLang="zh-CN" dirty="0" smtClean="0"/>
          </a:p>
          <a:p>
            <a:pPr marL="0" marR="0" indent="0" algn="l" defTabSz="914384" rtl="0" eaLnBrk="1" fontAlgn="auto" latinLnBrk="0" hangingPunct="1">
              <a:lnSpc>
                <a:spcPct val="100000"/>
              </a:lnSpc>
              <a:spcBef>
                <a:spcPts val="0"/>
              </a:spcBef>
              <a:spcAft>
                <a:spcPts val="0"/>
              </a:spcAft>
              <a:buClrTx/>
              <a:buSzTx/>
              <a:buFontTx/>
              <a:buNone/>
              <a:tabLst/>
              <a:defRPr/>
            </a:pPr>
            <a:r>
              <a:rPr lang="zh-CN" altLang="en-US" dirty="0" smtClean="0"/>
              <a:t>和小工具的比较</a:t>
            </a:r>
            <a:endParaRPr lang="en-US" altLang="zh-CN" dirty="0" smtClean="0"/>
          </a:p>
          <a:p>
            <a:pPr marL="0" marR="0" indent="0" algn="l" defTabSz="914384" rtl="0" eaLnBrk="1" fontAlgn="auto" latinLnBrk="0" hangingPunct="1">
              <a:lnSpc>
                <a:spcPct val="100000"/>
              </a:lnSpc>
              <a:spcBef>
                <a:spcPts val="0"/>
              </a:spcBef>
              <a:spcAft>
                <a:spcPts val="0"/>
              </a:spcAft>
              <a:buClrTx/>
              <a:buSzTx/>
              <a:buFontTx/>
              <a:buNone/>
              <a:tabLst/>
              <a:defRPr/>
            </a:pPr>
            <a:r>
              <a:rPr lang="zh-CN" altLang="en-US" dirty="0" smtClean="0"/>
              <a:t>软件产品包装成服务产品。</a:t>
            </a:r>
            <a:endParaRPr lang="en-US" altLang="zh-CN" dirty="0" smtClean="0"/>
          </a:p>
          <a:p>
            <a:pPr marL="0" marR="0" indent="0" algn="l" defTabSz="914384" rtl="0" eaLnBrk="1" fontAlgn="auto" latinLnBrk="0" hangingPunct="1">
              <a:lnSpc>
                <a:spcPct val="100000"/>
              </a:lnSpc>
              <a:spcBef>
                <a:spcPts val="0"/>
              </a:spcBef>
              <a:spcAft>
                <a:spcPts val="0"/>
              </a:spcAft>
              <a:buClrTx/>
              <a:buSzTx/>
              <a:buFontTx/>
              <a:buNone/>
              <a:tabLst/>
              <a:defRPr/>
            </a:pPr>
            <a:r>
              <a:rPr lang="zh-CN" altLang="en-US" dirty="0" smtClean="0"/>
              <a:t>上传通道产品，动态网页加速，加密数据通道加速。</a:t>
            </a:r>
            <a:endParaRPr lang="en-US" altLang="zh-CN" dirty="0" smtClean="0"/>
          </a:p>
          <a:p>
            <a:pPr marL="0" marR="0" indent="0" algn="l" defTabSz="914384" rtl="0" eaLnBrk="1" fontAlgn="auto" latinLnBrk="0" hangingPunct="1">
              <a:lnSpc>
                <a:spcPct val="100000"/>
              </a:lnSpc>
              <a:spcBef>
                <a:spcPts val="0"/>
              </a:spcBef>
              <a:spcAft>
                <a:spcPts val="0"/>
              </a:spcAft>
              <a:buClrTx/>
              <a:buSzTx/>
              <a:buFontTx/>
              <a:buNone/>
              <a:tabLst/>
              <a:defRPr/>
            </a:pP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a:t>
            </a:fld>
            <a:endParaRPr lang="zh-CN" altLang="en-US"/>
          </a:p>
        </p:txBody>
      </p:sp>
    </p:spTree>
    <p:extLst>
      <p:ext uri="{BB962C8B-B14F-4D97-AF65-F5344CB8AC3E}">
        <p14:creationId xmlns:p14="http://schemas.microsoft.com/office/powerpoint/2010/main" val="3950810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14</a:t>
            </a:fld>
            <a:endParaRPr lang="zh-CN" altLang="en-US"/>
          </a:p>
        </p:txBody>
      </p:sp>
    </p:spTree>
    <p:extLst>
      <p:ext uri="{BB962C8B-B14F-4D97-AF65-F5344CB8AC3E}">
        <p14:creationId xmlns:p14="http://schemas.microsoft.com/office/powerpoint/2010/main" val="346403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15</a:t>
            </a:fld>
            <a:endParaRPr lang="zh-CN" altLang="en-US"/>
          </a:p>
        </p:txBody>
      </p:sp>
    </p:spTree>
    <p:extLst>
      <p:ext uri="{BB962C8B-B14F-4D97-AF65-F5344CB8AC3E}">
        <p14:creationId xmlns:p14="http://schemas.microsoft.com/office/powerpoint/2010/main" val="3464035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17</a:t>
            </a:fld>
            <a:endParaRPr lang="zh-CN" altLang="en-US"/>
          </a:p>
        </p:txBody>
      </p:sp>
    </p:spTree>
    <p:extLst>
      <p:ext uri="{BB962C8B-B14F-4D97-AF65-F5344CB8AC3E}">
        <p14:creationId xmlns:p14="http://schemas.microsoft.com/office/powerpoint/2010/main" val="192064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18</a:t>
            </a:fld>
            <a:endParaRPr lang="zh-CN" altLang="en-US"/>
          </a:p>
        </p:txBody>
      </p:sp>
    </p:spTree>
    <p:extLst>
      <p:ext uri="{BB962C8B-B14F-4D97-AF65-F5344CB8AC3E}">
        <p14:creationId xmlns:p14="http://schemas.microsoft.com/office/powerpoint/2010/main" val="192064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37</a:t>
            </a:fld>
            <a:endParaRPr lang="zh-CN" altLang="en-US"/>
          </a:p>
        </p:txBody>
      </p:sp>
    </p:spTree>
    <p:extLst>
      <p:ext uri="{BB962C8B-B14F-4D97-AF65-F5344CB8AC3E}">
        <p14:creationId xmlns:p14="http://schemas.microsoft.com/office/powerpoint/2010/main" val="2432995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38</a:t>
            </a:fld>
            <a:endParaRPr lang="zh-CN" altLang="en-US"/>
          </a:p>
        </p:txBody>
      </p:sp>
    </p:spTree>
    <p:extLst>
      <p:ext uri="{BB962C8B-B14F-4D97-AF65-F5344CB8AC3E}">
        <p14:creationId xmlns:p14="http://schemas.microsoft.com/office/powerpoint/2010/main" val="3318944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39</a:t>
            </a:fld>
            <a:endParaRPr lang="zh-CN" altLang="en-US"/>
          </a:p>
        </p:txBody>
      </p:sp>
    </p:spTree>
    <p:extLst>
      <p:ext uri="{BB962C8B-B14F-4D97-AF65-F5344CB8AC3E}">
        <p14:creationId xmlns:p14="http://schemas.microsoft.com/office/powerpoint/2010/main" val="642585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40</a:t>
            </a:fld>
            <a:endParaRPr lang="zh-CN" altLang="en-US"/>
          </a:p>
        </p:txBody>
      </p:sp>
    </p:spTree>
    <p:extLst>
      <p:ext uri="{BB962C8B-B14F-4D97-AF65-F5344CB8AC3E}">
        <p14:creationId xmlns:p14="http://schemas.microsoft.com/office/powerpoint/2010/main" val="64258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2</a:t>
            </a:fld>
            <a:endParaRPr lang="zh-CN" altLang="en-US"/>
          </a:p>
        </p:txBody>
      </p:sp>
    </p:spTree>
    <p:extLst>
      <p:ext uri="{BB962C8B-B14F-4D97-AF65-F5344CB8AC3E}">
        <p14:creationId xmlns:p14="http://schemas.microsoft.com/office/powerpoint/2010/main" val="117231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图，</a:t>
            </a:r>
            <a:endParaRPr lang="zh-CN" altLang="en-US"/>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3</a:t>
            </a:fld>
            <a:endParaRPr lang="zh-CN" altLang="en-US"/>
          </a:p>
        </p:txBody>
      </p:sp>
    </p:spTree>
    <p:extLst>
      <p:ext uri="{BB962C8B-B14F-4D97-AF65-F5344CB8AC3E}">
        <p14:creationId xmlns:p14="http://schemas.microsoft.com/office/powerpoint/2010/main" val="35433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图，</a:t>
            </a:r>
            <a:endParaRPr lang="zh-CN" altLang="en-US"/>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4</a:t>
            </a:fld>
            <a:endParaRPr lang="zh-CN" altLang="en-US"/>
          </a:p>
        </p:txBody>
      </p:sp>
    </p:spTree>
    <p:extLst>
      <p:ext uri="{BB962C8B-B14F-4D97-AF65-F5344CB8AC3E}">
        <p14:creationId xmlns:p14="http://schemas.microsoft.com/office/powerpoint/2010/main" val="354331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图，</a:t>
            </a:r>
            <a:endParaRPr lang="zh-CN" altLang="en-US"/>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5</a:t>
            </a:fld>
            <a:endParaRPr lang="zh-CN" altLang="en-US"/>
          </a:p>
        </p:txBody>
      </p:sp>
    </p:spTree>
    <p:extLst>
      <p:ext uri="{BB962C8B-B14F-4D97-AF65-F5344CB8AC3E}">
        <p14:creationId xmlns:p14="http://schemas.microsoft.com/office/powerpoint/2010/main" val="354331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图，</a:t>
            </a:r>
            <a:endParaRPr lang="zh-CN" altLang="en-US"/>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6</a:t>
            </a:fld>
            <a:endParaRPr lang="zh-CN" altLang="en-US"/>
          </a:p>
        </p:txBody>
      </p:sp>
    </p:spTree>
    <p:extLst>
      <p:ext uri="{BB962C8B-B14F-4D97-AF65-F5344CB8AC3E}">
        <p14:creationId xmlns:p14="http://schemas.microsoft.com/office/powerpoint/2010/main" val="3543319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10</a:t>
            </a:fld>
            <a:endParaRPr lang="zh-CN" altLang="en-US"/>
          </a:p>
        </p:txBody>
      </p:sp>
    </p:spTree>
    <p:extLst>
      <p:ext uri="{BB962C8B-B14F-4D97-AF65-F5344CB8AC3E}">
        <p14:creationId xmlns:p14="http://schemas.microsoft.com/office/powerpoint/2010/main" val="1271584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11</a:t>
            </a:fld>
            <a:endParaRPr lang="zh-CN" altLang="en-US"/>
          </a:p>
        </p:txBody>
      </p:sp>
    </p:spTree>
    <p:extLst>
      <p:ext uri="{BB962C8B-B14F-4D97-AF65-F5344CB8AC3E}">
        <p14:creationId xmlns:p14="http://schemas.microsoft.com/office/powerpoint/2010/main" val="127158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875D93-048A-40AE-A455-DA19E5D5FB6B}" type="slidenum">
              <a:rPr lang="zh-CN" altLang="en-US" smtClean="0"/>
              <a:pPr/>
              <a:t>13</a:t>
            </a:fld>
            <a:endParaRPr lang="zh-CN" altLang="en-US"/>
          </a:p>
        </p:txBody>
      </p:sp>
    </p:spTree>
    <p:extLst>
      <p:ext uri="{BB962C8B-B14F-4D97-AF65-F5344CB8AC3E}">
        <p14:creationId xmlns:p14="http://schemas.microsoft.com/office/powerpoint/2010/main" val="1632227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bg>
      <p:bgPr>
        <a:solidFill>
          <a:schemeClr val="bg1"/>
        </a:solidFill>
        <a:effectLst/>
      </p:bgPr>
    </p:bg>
    <p:spTree>
      <p:nvGrpSpPr>
        <p:cNvPr id="1" name=""/>
        <p:cNvGrpSpPr/>
        <p:nvPr/>
      </p:nvGrpSpPr>
      <p:grpSpPr>
        <a:xfrm>
          <a:off x="0" y="0"/>
          <a:ext cx="0" cy="0"/>
          <a:chOff x="0" y="0"/>
          <a:chExt cx="0" cy="0"/>
        </a:xfrm>
      </p:grpSpPr>
      <p:pic>
        <p:nvPicPr>
          <p:cNvPr id="2051" name="Picture 3" descr="C:\Users\123\Desktop\ppt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38"/>
            <a:ext cx="9144000" cy="516403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57158" y="1866912"/>
            <a:ext cx="8429684" cy="650832"/>
          </a:xfrm>
        </p:spPr>
        <p:txBody>
          <a:bodyPr>
            <a:normAutofit/>
          </a:bodyPr>
          <a:lstStyle>
            <a:lvl1pPr algn="ctr">
              <a:defRPr sz="4000">
                <a:solidFill>
                  <a:schemeClr val="bg1"/>
                </a:solidFill>
              </a:defRPr>
            </a:lvl1pPr>
          </a:lstStyle>
          <a:p>
            <a:r>
              <a:rPr lang="zh-CN" altLang="en-US" smtClean="0"/>
              <a:t>单击此处编辑母版标题样式</a:t>
            </a:r>
            <a:endParaRPr lang="zh-CN" altLang="en-US" dirty="0"/>
          </a:p>
        </p:txBody>
      </p:sp>
      <p:sp>
        <p:nvSpPr>
          <p:cNvPr id="8" name="副标题 2"/>
          <p:cNvSpPr>
            <a:spLocks noGrp="1"/>
          </p:cNvSpPr>
          <p:nvPr>
            <p:ph type="subTitle" idx="1"/>
          </p:nvPr>
        </p:nvSpPr>
        <p:spPr>
          <a:xfrm>
            <a:off x="1371600" y="2625756"/>
            <a:ext cx="6400800" cy="486054"/>
          </a:xfrm>
        </p:spPr>
        <p:txBody>
          <a:bodyPr/>
          <a:lstStyle>
            <a:lvl1pPr marL="0" indent="0" algn="ctr">
              <a:buNone/>
              <a:defRPr>
                <a:solidFill>
                  <a:schemeClr val="accent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pic>
        <p:nvPicPr>
          <p:cNvPr id="7" name="Picture 2" descr="C:\Users\123\Desktop\Sihua-Tech-CI-Fin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9888" y="128818"/>
            <a:ext cx="974601" cy="3366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userDrawn="1"/>
        </p:nvSpPr>
        <p:spPr>
          <a:xfrm>
            <a:off x="0" y="2"/>
            <a:ext cx="9144000" cy="1125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20" rIns="91438" bIns="45720" rtlCol="0" anchor="ctr"/>
          <a:lstStyle/>
          <a:p>
            <a:pPr algn="ctr"/>
            <a:endParaRPr lang="zh-CN" altLang="en-US"/>
          </a:p>
        </p:txBody>
      </p:sp>
      <p:pic>
        <p:nvPicPr>
          <p:cNvPr id="9" name="图片 8" descr="1280首页.png"/>
          <p:cNvPicPr>
            <a:picLocks noChangeAspect="1"/>
          </p:cNvPicPr>
          <p:nvPr userDrawn="1"/>
        </p:nvPicPr>
        <p:blipFill>
          <a:blip r:embed="rId4"/>
          <a:stretch>
            <a:fillRect/>
          </a:stretch>
        </p:blipFill>
        <p:spPr>
          <a:xfrm>
            <a:off x="0" y="1017974"/>
            <a:ext cx="9144000" cy="15501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pic>
        <p:nvPicPr>
          <p:cNvPr id="4" name="图片 3" descr="foot.png"/>
          <p:cNvPicPr>
            <a:picLocks noChangeAspect="1"/>
          </p:cNvPicPr>
          <p:nvPr userDrawn="1"/>
        </p:nvPicPr>
        <p:blipFill>
          <a:blip r:embed="rId2"/>
          <a:stretch>
            <a:fillRect/>
          </a:stretch>
        </p:blipFill>
        <p:spPr>
          <a:xfrm>
            <a:off x="0" y="4750612"/>
            <a:ext cx="9144000" cy="392906"/>
          </a:xfrm>
          <a:prstGeom prst="rect">
            <a:avLst/>
          </a:prstGeom>
        </p:spPr>
      </p:pic>
      <p:sp>
        <p:nvSpPr>
          <p:cNvPr id="5" name="TextBox 4"/>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矩形 3"/>
          <p:cNvSpPr/>
          <p:nvPr/>
        </p:nvSpPr>
        <p:spPr>
          <a:xfrm>
            <a:off x="0" y="-40506"/>
            <a:ext cx="9144000" cy="520454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nvPr>
        </p:nvSpPr>
        <p:spPr>
          <a:xfrm>
            <a:off x="6629400" y="573528"/>
            <a:ext cx="2057400" cy="4388644"/>
          </a:xfrm>
        </p:spPr>
        <p:txBody>
          <a:bodyPr vert="eaVert"/>
          <a:lstStyle>
            <a:lvl1pPr>
              <a:defRPr>
                <a:solidFill>
                  <a:srgbClr val="222222"/>
                </a:solidFill>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457200" y="573528"/>
            <a:ext cx="6019800" cy="4388644"/>
          </a:xfrm>
        </p:spPr>
        <p:txBody>
          <a:bodyPr vert="eaVert"/>
          <a:lstStyle>
            <a:lvl1pPr>
              <a:defRPr>
                <a:solidFill>
                  <a:srgbClr val="222222"/>
                </a:solidFill>
              </a:defRPr>
            </a:lvl1pPr>
            <a:lvl2pPr>
              <a:defRPr>
                <a:solidFill>
                  <a:srgbClr val="222222"/>
                </a:solidFill>
              </a:defRPr>
            </a:lvl2pPr>
            <a:lvl3pPr>
              <a:defRPr>
                <a:solidFill>
                  <a:srgbClr val="222222"/>
                </a:solidFill>
              </a:defRPr>
            </a:lvl3pPr>
            <a:lvl4pPr>
              <a:defRPr>
                <a:solidFill>
                  <a:srgbClr val="222222"/>
                </a:solidFill>
              </a:defRPr>
            </a:lvl4pPr>
            <a:lvl5pPr>
              <a:defRPr>
                <a:solidFill>
                  <a:srgbClr val="22222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pic>
        <p:nvPicPr>
          <p:cNvPr id="5" name="Picture 2" descr="C:\Users\123\Desktop\Sihua-Tech-CI-Fina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9888" y="128818"/>
            <a:ext cx="974601" cy="33669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foot.png"/>
          <p:cNvPicPr>
            <a:picLocks noChangeAspect="1"/>
          </p:cNvPicPr>
          <p:nvPr userDrawn="1"/>
        </p:nvPicPr>
        <p:blipFill>
          <a:blip r:embed="rId3"/>
          <a:stretch>
            <a:fillRect/>
          </a:stretch>
        </p:blipFill>
        <p:spPr>
          <a:xfrm>
            <a:off x="0" y="4750612"/>
            <a:ext cx="9144000" cy="392906"/>
          </a:xfrm>
          <a:prstGeom prst="rect">
            <a:avLst/>
          </a:prstGeom>
        </p:spPr>
      </p:pic>
      <p:sp>
        <p:nvSpPr>
          <p:cNvPr id="7" name="TextBox 6"/>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57158" y="2786064"/>
            <a:ext cx="8429684" cy="704838"/>
          </a:xfrm>
        </p:spPr>
        <p:txBody>
          <a:bodyPr>
            <a:normAutofit/>
          </a:bodyPr>
          <a:lstStyle>
            <a:lvl1pPr algn="ctr">
              <a:defRPr sz="4000"/>
            </a:lvl1pPr>
          </a:lstStyle>
          <a:p>
            <a:r>
              <a:rPr lang="zh-CN" altLang="en-US" smtClean="0"/>
              <a:t>单击此处编辑母版标题样式</a:t>
            </a:r>
            <a:endParaRPr lang="zh-CN" altLang="en-US" dirty="0"/>
          </a:p>
        </p:txBody>
      </p:sp>
      <p:sp>
        <p:nvSpPr>
          <p:cNvPr id="7" name="矩形 6"/>
          <p:cNvSpPr/>
          <p:nvPr userDrawn="1"/>
        </p:nvSpPr>
        <p:spPr>
          <a:xfrm>
            <a:off x="0" y="2"/>
            <a:ext cx="9144000" cy="1125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20" rIns="91438" bIns="45720" rtlCol="0" anchor="ctr"/>
          <a:lstStyle/>
          <a:p>
            <a:pPr algn="ctr"/>
            <a:endParaRPr lang="zh-CN" altLang="en-US"/>
          </a:p>
        </p:txBody>
      </p:sp>
      <p:sp>
        <p:nvSpPr>
          <p:cNvPr id="8" name="副标题 2"/>
          <p:cNvSpPr>
            <a:spLocks noGrp="1"/>
          </p:cNvSpPr>
          <p:nvPr>
            <p:ph type="subTitle" idx="1"/>
          </p:nvPr>
        </p:nvSpPr>
        <p:spPr>
          <a:xfrm>
            <a:off x="1335882" y="3589744"/>
            <a:ext cx="6400800" cy="535785"/>
          </a:xfrm>
        </p:spPr>
        <p:txBody>
          <a:bodyPr/>
          <a:lstStyle>
            <a:lvl1pPr marL="0" indent="0" algn="ctr">
              <a:buNone/>
              <a:defRPr>
                <a:solidFill>
                  <a:schemeClr val="tx1">
                    <a:tint val="75000"/>
                  </a:schemeClr>
                </a:solidFill>
              </a:defRPr>
            </a:lvl1pPr>
            <a:lvl2pPr marL="457192"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8" indent="0" algn="ctr">
              <a:buNone/>
              <a:defRPr>
                <a:solidFill>
                  <a:schemeClr val="tx1">
                    <a:tint val="75000"/>
                  </a:schemeClr>
                </a:solidFill>
              </a:defRPr>
            </a:lvl5pPr>
            <a:lvl6pPr marL="2285960" indent="0" algn="ctr">
              <a:buNone/>
              <a:defRPr>
                <a:solidFill>
                  <a:schemeClr val="tx1">
                    <a:tint val="75000"/>
                  </a:schemeClr>
                </a:solidFill>
              </a:defRPr>
            </a:lvl6pPr>
            <a:lvl7pPr marL="2743152" indent="0" algn="ctr">
              <a:buNone/>
              <a:defRPr>
                <a:solidFill>
                  <a:schemeClr val="tx1">
                    <a:tint val="75000"/>
                  </a:schemeClr>
                </a:solidFill>
              </a:defRPr>
            </a:lvl7pPr>
            <a:lvl8pPr marL="3200344" indent="0" algn="ctr">
              <a:buNone/>
              <a:defRPr>
                <a:solidFill>
                  <a:schemeClr val="tx1">
                    <a:tint val="75000"/>
                  </a:schemeClr>
                </a:solidFill>
              </a:defRPr>
            </a:lvl8pPr>
            <a:lvl9pPr marL="3657536" indent="0" algn="ctr">
              <a:buNone/>
              <a:defRPr>
                <a:solidFill>
                  <a:schemeClr val="tx1">
                    <a:tint val="75000"/>
                  </a:schemeClr>
                </a:solidFill>
              </a:defRPr>
            </a:lvl9pPr>
          </a:lstStyle>
          <a:p>
            <a:r>
              <a:rPr lang="zh-CN" altLang="en-US" smtClean="0"/>
              <a:t>单击此处编辑母版副标题样式</a:t>
            </a:r>
            <a:endParaRPr lang="zh-CN" altLang="en-US" dirty="0"/>
          </a:p>
        </p:txBody>
      </p:sp>
      <p:pic>
        <p:nvPicPr>
          <p:cNvPr id="6" name="图片 5" descr="1280首页.png"/>
          <p:cNvPicPr>
            <a:picLocks noChangeAspect="1"/>
          </p:cNvPicPr>
          <p:nvPr userDrawn="1"/>
        </p:nvPicPr>
        <p:blipFill>
          <a:blip r:embed="rId2"/>
          <a:stretch>
            <a:fillRect/>
          </a:stretch>
        </p:blipFill>
        <p:spPr>
          <a:xfrm>
            <a:off x="0" y="1017974"/>
            <a:ext cx="9144000" cy="15501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6" name="图片 5" descr="foot.png"/>
          <p:cNvPicPr>
            <a:picLocks noChangeAspect="1"/>
          </p:cNvPicPr>
          <p:nvPr userDrawn="1"/>
        </p:nvPicPr>
        <p:blipFill>
          <a:blip r:embed="rId2"/>
          <a:stretch>
            <a:fillRect/>
          </a:stretch>
        </p:blipFill>
        <p:spPr>
          <a:xfrm>
            <a:off x="0" y="4750612"/>
            <a:ext cx="9144000" cy="392906"/>
          </a:xfrm>
          <a:prstGeom prst="rect">
            <a:avLst/>
          </a:prstGeom>
        </p:spPr>
      </p:pic>
      <p:sp>
        <p:nvSpPr>
          <p:cNvPr id="2" name="标题 1"/>
          <p:cNvSpPr>
            <a:spLocks noGrp="1"/>
          </p:cNvSpPr>
          <p:nvPr>
            <p:ph type="title"/>
          </p:nvPr>
        </p:nvSpPr>
        <p:spPr>
          <a:xfrm>
            <a:off x="357158" y="0"/>
            <a:ext cx="7358114" cy="704838"/>
          </a:xfrm>
        </p:spPr>
        <p:txBody>
          <a:bodyPr>
            <a:normAutofit/>
          </a:bodyPr>
          <a:lstStyle>
            <a:lvl1pPr>
              <a:defRPr sz="3600"/>
            </a:lvl1pPr>
          </a:lstStyle>
          <a:p>
            <a:r>
              <a:rPr lang="zh-CN" altLang="en-US" smtClean="0"/>
              <a:t>单击此处编辑母版标题样式</a:t>
            </a:r>
            <a:endParaRPr lang="zh-CN" altLang="en-US" dirty="0"/>
          </a:p>
        </p:txBody>
      </p:sp>
      <p:sp>
        <p:nvSpPr>
          <p:cNvPr id="4" name="文本占位符 2"/>
          <p:cNvSpPr>
            <a:spLocks noGrp="1"/>
          </p:cNvSpPr>
          <p:nvPr>
            <p:ph idx="1"/>
          </p:nvPr>
        </p:nvSpPr>
        <p:spPr>
          <a:xfrm>
            <a:off x="357159" y="1142991"/>
            <a:ext cx="8358246" cy="3518322"/>
          </a:xfrm>
          <a:prstGeom prst="rect">
            <a:avLst/>
          </a:prstGeom>
        </p:spPr>
        <p:txBody>
          <a:bodyPr vert="horz" lIns="91438" tIns="45720" rIns="91438" bIns="45720" rtlCol="0">
            <a:normAutofit/>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TextBox 7"/>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4" name="标题占位符 1"/>
          <p:cNvSpPr>
            <a:spLocks noGrp="1"/>
          </p:cNvSpPr>
          <p:nvPr>
            <p:ph type="title"/>
          </p:nvPr>
        </p:nvSpPr>
        <p:spPr>
          <a:xfrm>
            <a:off x="357158" y="83538"/>
            <a:ext cx="7671226" cy="48999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dirty="0"/>
          </a:p>
        </p:txBody>
      </p:sp>
      <p:sp>
        <p:nvSpPr>
          <p:cNvPr id="15" name="文本占位符 2"/>
          <p:cNvSpPr>
            <a:spLocks noGrp="1"/>
          </p:cNvSpPr>
          <p:nvPr>
            <p:ph idx="1"/>
          </p:nvPr>
        </p:nvSpPr>
        <p:spPr>
          <a:xfrm>
            <a:off x="357158" y="789552"/>
            <a:ext cx="8429684" cy="4086074"/>
          </a:xfrm>
          <a:prstGeom prst="rect">
            <a:avLst/>
          </a:prstGeom>
        </p:spPr>
        <p:txBody>
          <a:bodyPr vert="horz" lIns="91440" tIns="45720" rIns="91440" bIns="45720" rtlCol="0">
            <a:normAutofit/>
          </a:bodyPr>
          <a:lstStyle>
            <a:lvl1pPr marL="457200" indent="-457200">
              <a:buFontTx/>
              <a:buBlip>
                <a:blip r:embed="rId2"/>
              </a:buBlip>
              <a:defRPr>
                <a:solidFill>
                  <a:srgbClr val="222222"/>
                </a:solidFill>
              </a:defRPr>
            </a:lvl1pPr>
            <a:lvl2pPr marL="914400" indent="-457200">
              <a:buFontTx/>
              <a:buBlip>
                <a:blip r:embed="rId3"/>
              </a:buBlip>
              <a:defRPr>
                <a:solidFill>
                  <a:srgbClr val="222222"/>
                </a:solidFill>
              </a:defRPr>
            </a:lvl2pPr>
            <a:lvl3pPr marL="1257300" indent="-342900">
              <a:buFontTx/>
              <a:buBlip>
                <a:blip r:embed="rId4"/>
              </a:buBlip>
              <a:defRPr>
                <a:solidFill>
                  <a:srgbClr val="222222"/>
                </a:solidFill>
              </a:defRPr>
            </a:lvl3pPr>
            <a:lvl4pPr marL="1714500" indent="-342900">
              <a:buFontTx/>
              <a:buBlip>
                <a:blip r:embed="rId5"/>
              </a:buBlip>
              <a:defRPr>
                <a:solidFill>
                  <a:srgbClr val="222222"/>
                </a:solidFill>
              </a:defRPr>
            </a:lvl4pPr>
            <a:lvl5pPr marL="2057400" indent="-228600">
              <a:buFont typeface="Wingdings" pitchFamily="2" charset="2"/>
              <a:buChar char="l"/>
              <a:defRPr>
                <a:solidFill>
                  <a:srgbClr val="22222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pic>
        <p:nvPicPr>
          <p:cNvPr id="4" name="图片 3" descr="foot.png"/>
          <p:cNvPicPr>
            <a:picLocks noChangeAspect="1"/>
          </p:cNvPicPr>
          <p:nvPr userDrawn="1"/>
        </p:nvPicPr>
        <p:blipFill>
          <a:blip r:embed="rId6"/>
          <a:stretch>
            <a:fillRect/>
          </a:stretch>
        </p:blipFill>
        <p:spPr>
          <a:xfrm>
            <a:off x="0" y="4750612"/>
            <a:ext cx="9144000" cy="392906"/>
          </a:xfrm>
          <a:prstGeom prst="rect">
            <a:avLst/>
          </a:prstGeom>
        </p:spPr>
      </p:pic>
      <p:sp>
        <p:nvSpPr>
          <p:cNvPr id="5" name="TextBox 4"/>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solidFill>
                  <a:srgbClr val="222222"/>
                </a:solidFill>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rgbClr val="22222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标题占位符 1"/>
          <p:cNvSpPr txBox="1">
            <a:spLocks/>
          </p:cNvSpPr>
          <p:nvPr/>
        </p:nvSpPr>
        <p:spPr>
          <a:xfrm>
            <a:off x="357158" y="83538"/>
            <a:ext cx="7671226" cy="489990"/>
          </a:xfrm>
          <a:prstGeom prst="rect">
            <a:avLst/>
          </a:prstGeom>
        </p:spPr>
        <p:txBody>
          <a:bodyPr vert="horz" lIns="91440" tIns="45720" rIns="91440" bIns="45720" rtlCol="0" anchor="ctr">
            <a:normAutofit fontScale="8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1">
                    <a:lumMod val="85000"/>
                    <a:lumOff val="15000"/>
                  </a:schemeClr>
                </a:solidFill>
                <a:effectLst/>
                <a:uLnTx/>
                <a:uFillTx/>
                <a:latin typeface="微软雅黑" pitchFamily="34" charset="-122"/>
                <a:ea typeface="微软雅黑" pitchFamily="34" charset="-122"/>
                <a:cs typeface="+mj-cs"/>
              </a:rPr>
              <a:t>单击此处编辑母版标题单击此处</a:t>
            </a:r>
            <a:endParaRPr kumimoji="0" lang="zh-CN" altLang="en-US" sz="3600" b="0" i="0" u="none" strike="noStrike" kern="1200" cap="none" spc="0" normalizeH="0" baseline="0" noProof="0" dirty="0">
              <a:ln>
                <a:noFill/>
              </a:ln>
              <a:solidFill>
                <a:schemeClr val="tx1">
                  <a:lumMod val="85000"/>
                  <a:lumOff val="15000"/>
                </a:schemeClr>
              </a:solidFill>
              <a:effectLst/>
              <a:uLnTx/>
              <a:uFillTx/>
              <a:latin typeface="微软雅黑" pitchFamily="34" charset="-122"/>
              <a:ea typeface="微软雅黑" pitchFamily="34" charset="-122"/>
              <a:cs typeface="+mj-cs"/>
            </a:endParaRPr>
          </a:p>
        </p:txBody>
      </p:sp>
      <p:pic>
        <p:nvPicPr>
          <p:cNvPr id="5" name="图片 4" descr="foot.png"/>
          <p:cNvPicPr>
            <a:picLocks noChangeAspect="1"/>
          </p:cNvPicPr>
          <p:nvPr userDrawn="1"/>
        </p:nvPicPr>
        <p:blipFill>
          <a:blip r:embed="rId2"/>
          <a:stretch>
            <a:fillRect/>
          </a:stretch>
        </p:blipFill>
        <p:spPr>
          <a:xfrm>
            <a:off x="0" y="4750612"/>
            <a:ext cx="9144000" cy="392906"/>
          </a:xfrm>
          <a:prstGeom prst="rect">
            <a:avLst/>
          </a:prstGeom>
        </p:spPr>
      </p:pic>
      <p:sp>
        <p:nvSpPr>
          <p:cNvPr id="6" name="TextBox 5"/>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89552"/>
            <a:ext cx="4038600" cy="415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8200" y="789552"/>
            <a:ext cx="4038600" cy="4158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pic>
        <p:nvPicPr>
          <p:cNvPr id="5" name="图片 4" descr="foot.png"/>
          <p:cNvPicPr>
            <a:picLocks noChangeAspect="1"/>
          </p:cNvPicPr>
          <p:nvPr userDrawn="1"/>
        </p:nvPicPr>
        <p:blipFill>
          <a:blip r:embed="rId2"/>
          <a:stretch>
            <a:fillRect/>
          </a:stretch>
        </p:blipFill>
        <p:spPr>
          <a:xfrm>
            <a:off x="0" y="4750612"/>
            <a:ext cx="9144000" cy="392906"/>
          </a:xfrm>
          <a:prstGeom prst="rect">
            <a:avLst/>
          </a:prstGeom>
        </p:spPr>
      </p:pic>
      <p:sp>
        <p:nvSpPr>
          <p:cNvPr id="6" name="TextBox 5"/>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795784"/>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275606"/>
            <a:ext cx="4040188" cy="3672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6" y="795784"/>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275606"/>
            <a:ext cx="4041775" cy="36724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pic>
        <p:nvPicPr>
          <p:cNvPr id="7" name="图片 6" descr="foot.png"/>
          <p:cNvPicPr>
            <a:picLocks noChangeAspect="1"/>
          </p:cNvPicPr>
          <p:nvPr userDrawn="1"/>
        </p:nvPicPr>
        <p:blipFill>
          <a:blip r:embed="rId2"/>
          <a:stretch>
            <a:fillRect/>
          </a:stretch>
        </p:blipFill>
        <p:spPr>
          <a:xfrm>
            <a:off x="0" y="4750612"/>
            <a:ext cx="9144000" cy="392906"/>
          </a:xfrm>
          <a:prstGeom prst="rect">
            <a:avLst/>
          </a:prstGeom>
        </p:spPr>
      </p:pic>
      <p:sp>
        <p:nvSpPr>
          <p:cNvPr id="8" name="TextBox 7"/>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pic>
        <p:nvPicPr>
          <p:cNvPr id="3" name="图片 2" descr="foot.png"/>
          <p:cNvPicPr>
            <a:picLocks noChangeAspect="1"/>
          </p:cNvPicPr>
          <p:nvPr userDrawn="1"/>
        </p:nvPicPr>
        <p:blipFill>
          <a:blip r:embed="rId2"/>
          <a:stretch>
            <a:fillRect/>
          </a:stretch>
        </p:blipFill>
        <p:spPr>
          <a:xfrm>
            <a:off x="0" y="4750612"/>
            <a:ext cx="9144000" cy="392906"/>
          </a:xfrm>
          <a:prstGeom prst="rect">
            <a:avLst/>
          </a:prstGeom>
        </p:spPr>
      </p:pic>
      <p:sp>
        <p:nvSpPr>
          <p:cNvPr id="4" name="TextBox 3"/>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p:nvSpPr>
        <p:spPr>
          <a:xfrm>
            <a:off x="0" y="-40506"/>
            <a:ext cx="9144000" cy="520454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Users\123\Desktop\Sihua-Tech-CI-Fina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9888" y="128818"/>
            <a:ext cx="974601" cy="33669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foot.png"/>
          <p:cNvPicPr>
            <a:picLocks noChangeAspect="1"/>
          </p:cNvPicPr>
          <p:nvPr userDrawn="1"/>
        </p:nvPicPr>
        <p:blipFill>
          <a:blip r:embed="rId3"/>
          <a:stretch>
            <a:fillRect/>
          </a:stretch>
        </p:blipFill>
        <p:spPr>
          <a:xfrm>
            <a:off x="0" y="4750612"/>
            <a:ext cx="9144000" cy="392906"/>
          </a:xfrm>
          <a:prstGeom prst="rect">
            <a:avLst/>
          </a:prstGeom>
        </p:spPr>
      </p:pic>
      <p:sp>
        <p:nvSpPr>
          <p:cNvPr id="5" name="TextBox 4"/>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40506"/>
            <a:ext cx="9144000" cy="520454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1" y="558179"/>
            <a:ext cx="3008313" cy="871538"/>
          </a:xfrm>
        </p:spPr>
        <p:txBody>
          <a:bodyPr anchor="b"/>
          <a:lstStyle>
            <a:lvl1pPr algn="l">
              <a:defRPr sz="2000" b="1">
                <a:solidFill>
                  <a:srgbClr val="222222"/>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55818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1" y="142971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6" name="Picture 2" descr="C:\Users\123\Desktop\Sihua-Tech-CI-Fina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9888" y="128818"/>
            <a:ext cx="974601" cy="33669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foot.png"/>
          <p:cNvPicPr>
            <a:picLocks noChangeAspect="1"/>
          </p:cNvPicPr>
          <p:nvPr userDrawn="1"/>
        </p:nvPicPr>
        <p:blipFill>
          <a:blip r:embed="rId3"/>
          <a:stretch>
            <a:fillRect/>
          </a:stretch>
        </p:blipFill>
        <p:spPr>
          <a:xfrm>
            <a:off x="0" y="4750612"/>
            <a:ext cx="9144000" cy="392906"/>
          </a:xfrm>
          <a:prstGeom prst="rect">
            <a:avLst/>
          </a:prstGeom>
        </p:spPr>
      </p:pic>
      <p:sp>
        <p:nvSpPr>
          <p:cNvPr id="8" name="TextBox 7"/>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a:off x="0" y="-40506"/>
            <a:ext cx="9144000" cy="5204544"/>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92288" y="3600450"/>
            <a:ext cx="5486400" cy="425054"/>
          </a:xfrm>
        </p:spPr>
        <p:txBody>
          <a:bodyPr anchor="b"/>
          <a:lstStyle>
            <a:lvl1pPr algn="l">
              <a:defRPr sz="2000" b="1">
                <a:solidFill>
                  <a:srgbClr val="222222"/>
                </a:solidFill>
              </a:defRPr>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459581"/>
            <a:ext cx="5486400" cy="3086100"/>
          </a:xfrm>
        </p:spPr>
        <p:txBody>
          <a:bodyPr/>
          <a:lstStyle>
            <a:lvl1pPr marL="0" indent="0">
              <a:buNone/>
              <a:defRPr sz="3200">
                <a:solidFill>
                  <a:srgbClr val="22222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solidFill>
                  <a:srgbClr val="22222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6" name="Picture 2" descr="C:\Users\123\Desktop\Sihua-Tech-CI-Fina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9888" y="128818"/>
            <a:ext cx="974601" cy="33669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foot.png"/>
          <p:cNvPicPr>
            <a:picLocks noChangeAspect="1"/>
          </p:cNvPicPr>
          <p:nvPr userDrawn="1"/>
        </p:nvPicPr>
        <p:blipFill>
          <a:blip r:embed="rId3"/>
          <a:stretch>
            <a:fillRect/>
          </a:stretch>
        </p:blipFill>
        <p:spPr>
          <a:xfrm>
            <a:off x="0" y="4750612"/>
            <a:ext cx="9144000" cy="392906"/>
          </a:xfrm>
          <a:prstGeom prst="rect">
            <a:avLst/>
          </a:prstGeom>
        </p:spPr>
      </p:pic>
      <p:sp>
        <p:nvSpPr>
          <p:cNvPr id="8" name="TextBox 7"/>
          <p:cNvSpPr txBox="1"/>
          <p:nvPr userDrawn="1"/>
        </p:nvSpPr>
        <p:spPr>
          <a:xfrm>
            <a:off x="428596" y="4857766"/>
            <a:ext cx="8501122" cy="276999"/>
          </a:xfrm>
          <a:prstGeom prst="rect">
            <a:avLst/>
          </a:prstGeom>
          <a:noFill/>
        </p:spPr>
        <p:txBody>
          <a:bodyPr wrap="square" rtlCol="0">
            <a:spAutoFit/>
          </a:bodyPr>
          <a:lstStyle/>
          <a:p>
            <a:r>
              <a:rPr lang="en-US" altLang="zh-CN" sz="1200" dirty="0" smtClean="0">
                <a:solidFill>
                  <a:schemeClr val="tx1">
                    <a:lumMod val="65000"/>
                    <a:lumOff val="35000"/>
                  </a:schemeClr>
                </a:solidFill>
                <a:latin typeface="+mn-lt"/>
                <a:ea typeface="微软雅黑" pitchFamily="34" charset="-122"/>
              </a:rPr>
              <a:t>www.sihuatech.com                                                                                                                                                                      </a:t>
            </a:r>
            <a:r>
              <a:rPr lang="en-US" altLang="zh-CN" sz="1200" kern="1200" dirty="0" smtClean="0">
                <a:solidFill>
                  <a:schemeClr val="tx1">
                    <a:lumMod val="65000"/>
                    <a:lumOff val="35000"/>
                  </a:schemeClr>
                </a:solidFill>
                <a:latin typeface="+mn-lt"/>
                <a:ea typeface="微软雅黑" pitchFamily="34" charset="-122"/>
                <a:cs typeface="+mn-cs"/>
              </a:rPr>
              <a:t>confidential</a:t>
            </a:r>
            <a:r>
              <a:rPr lang="en-US" sz="1200" dirty="0" smtClean="0">
                <a:latin typeface="+mn-lt"/>
              </a:rPr>
              <a:t> </a:t>
            </a:r>
            <a:r>
              <a:rPr lang="en-US" altLang="zh-CN" sz="1200" kern="1200" dirty="0" smtClean="0">
                <a:solidFill>
                  <a:schemeClr val="tx1">
                    <a:lumMod val="65000"/>
                    <a:lumOff val="35000"/>
                  </a:schemeClr>
                </a:solidFill>
                <a:latin typeface="+mn-lt"/>
                <a:ea typeface="微软雅黑" pitchFamily="34" charset="-122"/>
                <a:cs typeface="+mn-cs"/>
              </a:rPr>
              <a:t>data</a:t>
            </a:r>
            <a:endParaRPr lang="zh-CN" altLang="en-US" sz="1200" kern="1200" dirty="0">
              <a:solidFill>
                <a:schemeClr val="tx1">
                  <a:lumMod val="65000"/>
                  <a:lumOff val="35000"/>
                </a:schemeClr>
              </a:solidFill>
              <a:latin typeface="+mn-lt"/>
              <a:ea typeface="微软雅黑"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C:\Users\123\Desktop\ppt内.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538"/>
            <a:ext cx="9144000" cy="67151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357158" y="83538"/>
            <a:ext cx="7632729" cy="489990"/>
          </a:xfrm>
          <a:prstGeom prst="rect">
            <a:avLst/>
          </a:prstGeom>
        </p:spPr>
        <p:txBody>
          <a:bodyPr vert="horz" lIns="91440" tIns="45720" rIns="91440" bIns="45720" rtlCol="0" anchor="ctr">
            <a:normAutofit/>
          </a:bodyPr>
          <a:lstStyle/>
          <a:p>
            <a:r>
              <a:rPr lang="zh-CN" altLang="en-US" dirty="0" smtClean="0"/>
              <a:t>单击此处编辑母版标题单击此处</a:t>
            </a:r>
            <a:endParaRPr lang="zh-CN" altLang="en-US" dirty="0"/>
          </a:p>
        </p:txBody>
      </p:sp>
      <p:sp>
        <p:nvSpPr>
          <p:cNvPr id="3" name="文本占位符 2"/>
          <p:cNvSpPr>
            <a:spLocks noGrp="1"/>
          </p:cNvSpPr>
          <p:nvPr>
            <p:ph type="body" idx="1"/>
          </p:nvPr>
        </p:nvSpPr>
        <p:spPr>
          <a:xfrm>
            <a:off x="357158" y="789552"/>
            <a:ext cx="8429684" cy="40860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endParaRPr lang="zh-CN" altLang="en-US" dirty="0"/>
          </a:p>
        </p:txBody>
      </p:sp>
      <p:pic>
        <p:nvPicPr>
          <p:cNvPr id="1026" name="Picture 2" descr="C:\Users\123\Desktop\Sihua-Tech-CI-Final.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89888" y="128818"/>
            <a:ext cx="974601" cy="33669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73" r:id="rId12"/>
    <p:sldLayoutId id="2147483650" r:id="rId13"/>
  </p:sldLayoutIdLst>
  <p:hf sldNum="0" hdr="0" ftr="0" dt="0"/>
  <p:txStyles>
    <p:titleStyle>
      <a:lvl1pPr algn="l" defTabSz="914400" rtl="0" eaLnBrk="1" latinLnBrk="0" hangingPunct="1">
        <a:spcBef>
          <a:spcPct val="0"/>
        </a:spcBef>
        <a:buNone/>
        <a:defRPr sz="3600" kern="1200">
          <a:solidFill>
            <a:schemeClr val="tx1">
              <a:lumMod val="85000"/>
              <a:lumOff val="15000"/>
            </a:schemeClr>
          </a:solidFill>
          <a:latin typeface="微软雅黑" pitchFamily="34" charset="-122"/>
          <a:ea typeface="微软雅黑" pitchFamily="34" charset="-122"/>
          <a:cs typeface="+mj-cs"/>
        </a:defRPr>
      </a:lvl1pPr>
    </p:titleStyle>
    <p:bodyStyle>
      <a:lvl1pPr marL="457200" indent="-457200" algn="l" defTabSz="914400" rtl="0" eaLnBrk="1" latinLnBrk="0" hangingPunct="1">
        <a:spcBef>
          <a:spcPct val="20000"/>
        </a:spcBef>
        <a:buFontTx/>
        <a:buBlip>
          <a:blip r:embed="rId17"/>
        </a:buBlip>
        <a:defRPr sz="3200" kern="1200">
          <a:solidFill>
            <a:schemeClr val="tx1">
              <a:lumMod val="85000"/>
              <a:lumOff val="15000"/>
            </a:schemeClr>
          </a:solidFill>
          <a:latin typeface="微软雅黑" pitchFamily="34" charset="-122"/>
          <a:ea typeface="微软雅黑" pitchFamily="34" charset="-122"/>
          <a:cs typeface="+mn-cs"/>
        </a:defRPr>
      </a:lvl1pPr>
      <a:lvl2pPr marL="914400" indent="-457200" algn="l" defTabSz="914400" rtl="0" eaLnBrk="1" latinLnBrk="0" hangingPunct="1">
        <a:spcBef>
          <a:spcPct val="20000"/>
        </a:spcBef>
        <a:buFontTx/>
        <a:buBlip>
          <a:blip r:embed="rId18"/>
        </a:buBlip>
        <a:defRPr sz="2800" kern="1200">
          <a:solidFill>
            <a:schemeClr val="tx1">
              <a:lumMod val="85000"/>
              <a:lumOff val="15000"/>
            </a:schemeClr>
          </a:solidFill>
          <a:latin typeface="微软雅黑" pitchFamily="34" charset="-122"/>
          <a:ea typeface="微软雅黑" pitchFamily="34" charset="-122"/>
          <a:cs typeface="+mn-cs"/>
        </a:defRPr>
      </a:lvl2pPr>
      <a:lvl3pPr marL="1257300" indent="-342900" algn="l" defTabSz="914400" rtl="0" eaLnBrk="1" latinLnBrk="0" hangingPunct="1">
        <a:spcBef>
          <a:spcPct val="20000"/>
        </a:spcBef>
        <a:buFontTx/>
        <a:buBlip>
          <a:blip r:embed="rId19"/>
        </a:buBlip>
        <a:defRPr sz="2400" kern="1200">
          <a:solidFill>
            <a:schemeClr val="tx1">
              <a:lumMod val="85000"/>
              <a:lumOff val="15000"/>
            </a:schemeClr>
          </a:solidFill>
          <a:latin typeface="微软雅黑" pitchFamily="34" charset="-122"/>
          <a:ea typeface="微软雅黑" pitchFamily="34" charset="-122"/>
          <a:cs typeface="+mn-cs"/>
        </a:defRPr>
      </a:lvl3pPr>
      <a:lvl4pPr marL="1714500" indent="-342900" algn="l" defTabSz="914400" rtl="0" eaLnBrk="1" latinLnBrk="0" hangingPunct="1">
        <a:spcBef>
          <a:spcPct val="20000"/>
        </a:spcBef>
        <a:buFontTx/>
        <a:buBlip>
          <a:blip r:embed="rId20"/>
        </a:buBlip>
        <a:defRPr sz="2000" kern="1200">
          <a:solidFill>
            <a:schemeClr val="tx1">
              <a:lumMod val="85000"/>
              <a:lumOff val="1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13.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5" Type="http://schemas.openxmlformats.org/officeDocument/2006/relationships/comments" Target="../comments/comment3.xml"/><Relationship Id="rId10" Type="http://schemas.openxmlformats.org/officeDocument/2006/relationships/diagramData" Target="../diagrams/data4.xml"/><Relationship Id="rId4" Type="http://schemas.openxmlformats.org/officeDocument/2006/relationships/image" Target="../media/image14.png"/><Relationship Id="rId9" Type="http://schemas.microsoft.com/office/2007/relationships/diagramDrawing" Target="../diagrams/drawing3.xml"/><Relationship Id="rId14"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diagramDrawing" Target="../diagrams/drawing6.xm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QuickStyle" Target="../diagrams/quickStyle6.xml"/><Relationship Id="rId5" Type="http://schemas.openxmlformats.org/officeDocument/2006/relationships/diagramQuickStyle" Target="../diagrams/quickStyle5.xml"/><Relationship Id="rId15" Type="http://schemas.openxmlformats.org/officeDocument/2006/relationships/comments" Target="../comments/comment4.xml"/><Relationship Id="rId10" Type="http://schemas.openxmlformats.org/officeDocument/2006/relationships/diagramLayout" Target="../diagrams/layout6.xml"/><Relationship Id="rId4" Type="http://schemas.openxmlformats.org/officeDocument/2006/relationships/diagramLayout" Target="../diagrams/layout5.xml"/><Relationship Id="rId9" Type="http://schemas.openxmlformats.org/officeDocument/2006/relationships/diagramData" Target="../diagrams/data6.xml"/><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comments" Target="../comments/comment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bwMode="auto">
          <a:xfrm>
            <a:off x="592138" y="2635150"/>
            <a:ext cx="7959725" cy="80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fontAlgn="base">
              <a:spcBef>
                <a:spcPct val="0"/>
              </a:spcBef>
              <a:spcAft>
                <a:spcPct val="0"/>
              </a:spcAft>
              <a:defRPr sz="4000" kern="1200">
                <a:solidFill>
                  <a:schemeClr val="tx1"/>
                </a:solidFill>
                <a:latin typeface="微软雅黑" pitchFamily="34" charset="-122"/>
                <a:ea typeface="微软雅黑" pitchFamily="34" charset="-122"/>
                <a:cs typeface="+mj-cs"/>
              </a:defRPr>
            </a:lvl1pPr>
            <a:lvl2pPr algn="l" rtl="0" fontAlgn="base">
              <a:spcBef>
                <a:spcPct val="0"/>
              </a:spcBef>
              <a:spcAft>
                <a:spcPct val="0"/>
              </a:spcAft>
              <a:defRPr sz="3600">
                <a:solidFill>
                  <a:schemeClr val="tx1"/>
                </a:solidFill>
                <a:latin typeface="微软雅黑" pitchFamily="34" charset="-122"/>
                <a:ea typeface="微软雅黑" pitchFamily="34" charset="-122"/>
              </a:defRPr>
            </a:lvl2pPr>
            <a:lvl3pPr algn="l" rtl="0" fontAlgn="base">
              <a:spcBef>
                <a:spcPct val="0"/>
              </a:spcBef>
              <a:spcAft>
                <a:spcPct val="0"/>
              </a:spcAft>
              <a:defRPr sz="3600">
                <a:solidFill>
                  <a:schemeClr val="tx1"/>
                </a:solidFill>
                <a:latin typeface="微软雅黑" pitchFamily="34" charset="-122"/>
                <a:ea typeface="微软雅黑" pitchFamily="34" charset="-122"/>
              </a:defRPr>
            </a:lvl3pPr>
            <a:lvl4pPr algn="l" rtl="0" fontAlgn="base">
              <a:spcBef>
                <a:spcPct val="0"/>
              </a:spcBef>
              <a:spcAft>
                <a:spcPct val="0"/>
              </a:spcAft>
              <a:defRPr sz="3600">
                <a:solidFill>
                  <a:schemeClr val="tx1"/>
                </a:solidFill>
                <a:latin typeface="微软雅黑" pitchFamily="34" charset="-122"/>
                <a:ea typeface="微软雅黑" pitchFamily="34" charset="-122"/>
              </a:defRPr>
            </a:lvl4pPr>
            <a:lvl5pPr algn="l" rtl="0" fontAlgn="base">
              <a:spcBef>
                <a:spcPct val="0"/>
              </a:spcBef>
              <a:spcAft>
                <a:spcPct val="0"/>
              </a:spcAft>
              <a:defRPr sz="3600">
                <a:solidFill>
                  <a:schemeClr val="tx1"/>
                </a:solidFill>
                <a:latin typeface="微软雅黑" pitchFamily="34" charset="-122"/>
                <a:ea typeface="微软雅黑" pitchFamily="34" charset="-122"/>
              </a:defRPr>
            </a:lvl5pPr>
            <a:lvl6pPr marL="457200" algn="l" rtl="0" fontAlgn="base">
              <a:spcBef>
                <a:spcPct val="0"/>
              </a:spcBef>
              <a:spcAft>
                <a:spcPct val="0"/>
              </a:spcAft>
              <a:defRPr sz="3600">
                <a:solidFill>
                  <a:schemeClr val="tx1"/>
                </a:solidFill>
                <a:latin typeface="微软雅黑" pitchFamily="34" charset="-122"/>
                <a:ea typeface="微软雅黑" pitchFamily="34" charset="-122"/>
              </a:defRPr>
            </a:lvl6pPr>
            <a:lvl7pPr marL="914400" algn="l" rtl="0" fontAlgn="base">
              <a:spcBef>
                <a:spcPct val="0"/>
              </a:spcBef>
              <a:spcAft>
                <a:spcPct val="0"/>
              </a:spcAft>
              <a:defRPr sz="3600">
                <a:solidFill>
                  <a:schemeClr val="tx1"/>
                </a:solidFill>
                <a:latin typeface="微软雅黑" pitchFamily="34" charset="-122"/>
                <a:ea typeface="微软雅黑" pitchFamily="34" charset="-122"/>
              </a:defRPr>
            </a:lvl7pPr>
            <a:lvl8pPr marL="1371600" algn="l" rtl="0" fontAlgn="base">
              <a:spcBef>
                <a:spcPct val="0"/>
              </a:spcBef>
              <a:spcAft>
                <a:spcPct val="0"/>
              </a:spcAft>
              <a:defRPr sz="3600">
                <a:solidFill>
                  <a:schemeClr val="tx1"/>
                </a:solidFill>
                <a:latin typeface="微软雅黑" pitchFamily="34" charset="-122"/>
                <a:ea typeface="微软雅黑" pitchFamily="34" charset="-122"/>
              </a:defRPr>
            </a:lvl8pPr>
            <a:lvl9pPr marL="1828800" algn="l" rtl="0" fontAlgn="base">
              <a:spcBef>
                <a:spcPct val="0"/>
              </a:spcBef>
              <a:spcAft>
                <a:spcPct val="0"/>
              </a:spcAft>
              <a:defRPr sz="3600">
                <a:solidFill>
                  <a:schemeClr val="tx1"/>
                </a:solidFill>
                <a:latin typeface="微软雅黑" pitchFamily="34" charset="-122"/>
                <a:ea typeface="微软雅黑" pitchFamily="34" charset="-122"/>
              </a:defRPr>
            </a:lvl9pPr>
          </a:lstStyle>
          <a:p>
            <a:r>
              <a:rPr lang="zh-CN" altLang="en-US" sz="4800" dirty="0"/>
              <a:t>快线系统阶段汇报</a:t>
            </a:r>
            <a:endParaRPr lang="zh-CN" altLang="en-US" sz="4800" dirty="0" smtClean="0"/>
          </a:p>
        </p:txBody>
      </p:sp>
      <p:sp>
        <p:nvSpPr>
          <p:cNvPr id="7" name="副标题 2"/>
          <p:cNvSpPr>
            <a:spLocks noGrp="1"/>
          </p:cNvSpPr>
          <p:nvPr/>
        </p:nvSpPr>
        <p:spPr bwMode="auto">
          <a:xfrm>
            <a:off x="1319213" y="3867894"/>
            <a:ext cx="6400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ctr" rtl="0" fontAlgn="base">
              <a:spcBef>
                <a:spcPct val="20000"/>
              </a:spcBef>
              <a:spcAft>
                <a:spcPct val="0"/>
              </a:spcAft>
              <a:buFont typeface="Arial" pitchFamily="34" charset="0"/>
              <a:buNone/>
              <a:defRPr sz="3200" kern="1200">
                <a:solidFill>
                  <a:schemeClr val="tx1">
                    <a:tint val="75000"/>
                  </a:schemeClr>
                </a:solidFill>
                <a:latin typeface="微软雅黑" pitchFamily="34" charset="-122"/>
                <a:ea typeface="微软雅黑" pitchFamily="34" charset="-122"/>
                <a:cs typeface="+mn-cs"/>
              </a:defRPr>
            </a:lvl1pPr>
            <a:lvl2pPr marL="457200" indent="0" algn="ctr" rtl="0" fontAlgn="base">
              <a:spcBef>
                <a:spcPct val="20000"/>
              </a:spcBef>
              <a:spcAft>
                <a:spcPct val="0"/>
              </a:spcAft>
              <a:buFont typeface="Arial" pitchFamily="34" charset="0"/>
              <a:buNone/>
              <a:defRPr sz="2800" kern="1200">
                <a:solidFill>
                  <a:schemeClr val="tx1">
                    <a:tint val="75000"/>
                  </a:schemeClr>
                </a:solidFill>
                <a:latin typeface="微软雅黑" pitchFamily="34" charset="-122"/>
                <a:ea typeface="微软雅黑" pitchFamily="34" charset="-122"/>
                <a:cs typeface="+mn-cs"/>
              </a:defRPr>
            </a:lvl2pPr>
            <a:lvl3pPr marL="914400" indent="0" algn="ctr" rtl="0" fontAlgn="base">
              <a:spcBef>
                <a:spcPct val="20000"/>
              </a:spcBef>
              <a:spcAft>
                <a:spcPct val="0"/>
              </a:spcAft>
              <a:buFont typeface="Arial" pitchFamily="34" charset="0"/>
              <a:buNone/>
              <a:defRPr sz="2400" kern="1200">
                <a:solidFill>
                  <a:schemeClr val="tx1">
                    <a:tint val="75000"/>
                  </a:schemeClr>
                </a:solidFill>
                <a:latin typeface="微软雅黑" pitchFamily="34" charset="-122"/>
                <a:ea typeface="微软雅黑" pitchFamily="34" charset="-122"/>
                <a:cs typeface="+mn-cs"/>
              </a:defRPr>
            </a:lvl3pPr>
            <a:lvl4pPr marL="1371600" indent="0" algn="ctr" rtl="0" fontAlgn="base">
              <a:spcBef>
                <a:spcPct val="20000"/>
              </a:spcBef>
              <a:spcAft>
                <a:spcPct val="0"/>
              </a:spcAft>
              <a:buFont typeface="Arial" pitchFamily="34" charset="0"/>
              <a:buNone/>
              <a:defRPr sz="2000" kern="1200">
                <a:solidFill>
                  <a:schemeClr val="tx1">
                    <a:tint val="75000"/>
                  </a:schemeClr>
                </a:solidFill>
                <a:latin typeface="微软雅黑" pitchFamily="34" charset="-122"/>
                <a:ea typeface="微软雅黑" pitchFamily="34" charset="-122"/>
                <a:cs typeface="+mn-cs"/>
              </a:defRPr>
            </a:lvl4pPr>
            <a:lvl5pPr marL="1828800" indent="0" algn="ctr" rtl="0" fontAlgn="base">
              <a:spcBef>
                <a:spcPct val="20000"/>
              </a:spcBef>
              <a:spcAft>
                <a:spcPct val="0"/>
              </a:spcAft>
              <a:buFont typeface="Arial" pitchFamily="34" charset="0"/>
              <a:buNone/>
              <a:defRPr sz="2000" kern="1200">
                <a:solidFill>
                  <a:schemeClr val="tx1">
                    <a:tint val="75000"/>
                  </a:schemeClr>
                </a:solidFill>
                <a:latin typeface="微软雅黑" pitchFamily="34" charset="-122"/>
                <a:ea typeface="微软雅黑" pitchFamily="34"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zh-CN" altLang="en-US" sz="1800" b="1" dirty="0" smtClean="0"/>
              <a:t>上海思华科技股份有限公司</a:t>
            </a:r>
            <a:endParaRPr lang="en-US" altLang="zh-CN" sz="1800" b="1" dirty="0" smtClean="0"/>
          </a:p>
          <a:p>
            <a:pPr fontAlgn="auto">
              <a:lnSpc>
                <a:spcPct val="170000"/>
              </a:lnSpc>
              <a:spcAft>
                <a:spcPts val="0"/>
              </a:spcAft>
              <a:defRPr/>
            </a:pPr>
            <a:fld id="{F37E0E9F-CC31-40FD-A389-38A750CF7AF0}" type="datetime1">
              <a:rPr lang="zh-CN" altLang="en-US" sz="1800" b="1" smtClean="0"/>
              <a:pPr fontAlgn="auto">
                <a:lnSpc>
                  <a:spcPct val="170000"/>
                </a:lnSpc>
                <a:spcAft>
                  <a:spcPts val="0"/>
                </a:spcAft>
                <a:defRPr/>
              </a:pPr>
              <a:t>2014/10/23</a:t>
            </a:fld>
            <a:endParaRPr lang="zh-CN" altLang="en-US" sz="1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a:solidFill>
                  <a:schemeClr val="tx1"/>
                </a:solidFill>
              </a:rPr>
              <a:t>快</a:t>
            </a:r>
            <a:r>
              <a:rPr lang="zh-CN" altLang="en-US" dirty="0" smtClean="0">
                <a:solidFill>
                  <a:schemeClr val="tx1"/>
                </a:solidFill>
              </a:rPr>
              <a:t>线</a:t>
            </a:r>
            <a:r>
              <a:rPr lang="zh-CN" altLang="en-US" dirty="0" smtClean="0">
                <a:solidFill>
                  <a:schemeClr val="tx1"/>
                </a:solidFill>
              </a:rPr>
              <a:t>在应用交付场景下的</a:t>
            </a:r>
            <a:r>
              <a:rPr lang="zh-CN" altLang="en-US" dirty="0" smtClean="0">
                <a:solidFill>
                  <a:schemeClr val="tx1"/>
                </a:solidFill>
              </a:rPr>
              <a:t>作用</a:t>
            </a:r>
            <a:endParaRPr lang="zh-CN" altLang="en-US" dirty="0">
              <a:solidFill>
                <a:schemeClr val="tx1"/>
              </a:solidFill>
            </a:endParaRPr>
          </a:p>
        </p:txBody>
      </p:sp>
      <p:sp>
        <p:nvSpPr>
          <p:cNvPr id="3" name="内容占位符 2"/>
          <p:cNvSpPr>
            <a:spLocks noGrp="1"/>
          </p:cNvSpPr>
          <p:nvPr>
            <p:ph idx="1"/>
          </p:nvPr>
        </p:nvSpPr>
        <p:spPr>
          <a:xfrm>
            <a:off x="-26144" y="3065438"/>
            <a:ext cx="8429684" cy="2015844"/>
          </a:xfrm>
        </p:spPr>
        <p:txBody>
          <a:bodyPr>
            <a:normAutofit fontScale="77500" lnSpcReduction="20000"/>
          </a:bodyPr>
          <a:lstStyle/>
          <a:p>
            <a:r>
              <a:rPr lang="zh-CN" altLang="en-US" dirty="0" smtClean="0"/>
              <a:t>打通</a:t>
            </a:r>
            <a:r>
              <a:rPr lang="zh-CN" altLang="en-US" dirty="0" smtClean="0"/>
              <a:t>运营商的网络壁垒</a:t>
            </a:r>
            <a:endParaRPr lang="en-US" altLang="zh-CN" dirty="0" smtClean="0"/>
          </a:p>
          <a:p>
            <a:r>
              <a:rPr lang="zh-CN" altLang="en-US" dirty="0" smtClean="0"/>
              <a:t>忽略互联网性能的周期性波动</a:t>
            </a:r>
            <a:endParaRPr lang="en-US" altLang="zh-CN" dirty="0" smtClean="0"/>
          </a:p>
          <a:p>
            <a:r>
              <a:rPr lang="zh-CN" altLang="en-US" dirty="0"/>
              <a:t>应用交付过程中置换</a:t>
            </a:r>
            <a:r>
              <a:rPr lang="en-US" altLang="zh-CN" dirty="0"/>
              <a:t>BGP</a:t>
            </a:r>
            <a:r>
              <a:rPr lang="zh-CN" altLang="en-US" dirty="0"/>
              <a:t>网络服务；</a:t>
            </a:r>
            <a:endParaRPr lang="en-US" altLang="zh-CN" dirty="0"/>
          </a:p>
          <a:p>
            <a:r>
              <a:rPr lang="zh-CN" altLang="en-US" dirty="0" smtClean="0"/>
              <a:t>对</a:t>
            </a:r>
            <a:r>
              <a:rPr lang="en-US" altLang="zh-CN" dirty="0" smtClean="0"/>
              <a:t>CDN</a:t>
            </a:r>
            <a:r>
              <a:rPr lang="zh-CN" altLang="en-US" dirty="0" smtClean="0"/>
              <a:t>所不支持的服务和协议予以补充</a:t>
            </a:r>
            <a:endParaRPr lang="en-US" altLang="zh-CN" dirty="0" smtClean="0"/>
          </a:p>
          <a:p>
            <a:r>
              <a:rPr lang="zh-CN" altLang="en-US" dirty="0" smtClean="0"/>
              <a:t>便捷构架统一企业内网和个人数据通道</a:t>
            </a: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776073"/>
            <a:ext cx="6880076" cy="230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1092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a:solidFill>
                  <a:schemeClr val="tx1"/>
                </a:solidFill>
              </a:rPr>
              <a:t>快</a:t>
            </a:r>
            <a:r>
              <a:rPr lang="zh-CN" altLang="en-US" dirty="0" smtClean="0">
                <a:solidFill>
                  <a:schemeClr val="tx1"/>
                </a:solidFill>
              </a:rPr>
              <a:t>线</a:t>
            </a:r>
            <a:r>
              <a:rPr lang="zh-CN" altLang="en-US" dirty="0" smtClean="0">
                <a:solidFill>
                  <a:schemeClr val="tx1"/>
                </a:solidFill>
              </a:rPr>
              <a:t>在网间互联场景下的</a:t>
            </a:r>
            <a:r>
              <a:rPr lang="zh-CN" altLang="en-US" dirty="0" smtClean="0">
                <a:solidFill>
                  <a:schemeClr val="tx1"/>
                </a:solidFill>
              </a:rPr>
              <a:t>作用</a:t>
            </a:r>
            <a:endParaRPr lang="zh-CN" altLang="en-US" dirty="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896" y="1995686"/>
            <a:ext cx="4824536" cy="294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440" y="766191"/>
            <a:ext cx="6376640" cy="2093591"/>
          </a:xfrm>
        </p:spPr>
        <p:txBody>
          <a:bodyPr>
            <a:normAutofit/>
          </a:bodyPr>
          <a:lstStyle/>
          <a:p>
            <a:r>
              <a:rPr lang="zh-CN" altLang="en-US" dirty="0" smtClean="0"/>
              <a:t>在保证互联链路的安全稳定</a:t>
            </a:r>
            <a:endParaRPr lang="en-US" altLang="zh-CN" dirty="0" smtClean="0"/>
          </a:p>
          <a:p>
            <a:r>
              <a:rPr lang="zh-CN" altLang="en-US" dirty="0" smtClean="0"/>
              <a:t>减少</a:t>
            </a:r>
            <a:r>
              <a:rPr lang="zh-CN" altLang="en-US" dirty="0" smtClean="0"/>
              <a:t>分支网络节点的链路投资</a:t>
            </a:r>
            <a:endParaRPr lang="en-US" altLang="zh-CN" dirty="0" smtClean="0"/>
          </a:p>
          <a:p>
            <a:r>
              <a:rPr lang="zh-CN" altLang="en-US" dirty="0" smtClean="0"/>
              <a:t>优化了分支网络的接入环境</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066876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快线系统基本功能</a:t>
            </a:r>
            <a:endParaRPr lang="zh-CN" altLang="en-US" dirty="0"/>
          </a:p>
        </p:txBody>
      </p:sp>
      <p:sp>
        <p:nvSpPr>
          <p:cNvPr id="3" name="内容占位符 2"/>
          <p:cNvSpPr>
            <a:spLocks noGrp="1"/>
          </p:cNvSpPr>
          <p:nvPr>
            <p:ph idx="1"/>
          </p:nvPr>
        </p:nvSpPr>
        <p:spPr>
          <a:xfrm>
            <a:off x="323528" y="699542"/>
            <a:ext cx="8429684" cy="4086074"/>
          </a:xfrm>
        </p:spPr>
        <p:txBody>
          <a:bodyPr>
            <a:normAutofit/>
          </a:bodyPr>
          <a:lstStyle/>
          <a:p>
            <a:r>
              <a:rPr lang="zh-CN" altLang="en-US" sz="2800" dirty="0" smtClean="0"/>
              <a:t>解析和处理用户请求；</a:t>
            </a:r>
            <a:endParaRPr lang="en-US" altLang="zh-CN" sz="2800" dirty="0" smtClean="0"/>
          </a:p>
          <a:p>
            <a:r>
              <a:rPr lang="zh-CN" altLang="en-US" sz="2800" dirty="0"/>
              <a:t>判断</a:t>
            </a:r>
            <a:r>
              <a:rPr lang="zh-CN" altLang="en-US" sz="2800" dirty="0" smtClean="0"/>
              <a:t>用户的请求的业务目标；</a:t>
            </a:r>
            <a:endParaRPr lang="en-US" altLang="zh-CN" sz="2800" dirty="0" smtClean="0"/>
          </a:p>
          <a:p>
            <a:r>
              <a:rPr lang="zh-CN" altLang="en-US" sz="2800" dirty="0" smtClean="0"/>
              <a:t>计算和查找最佳的数据通道；</a:t>
            </a:r>
            <a:endParaRPr lang="en-US" altLang="zh-CN" sz="2800" dirty="0" smtClean="0"/>
          </a:p>
          <a:p>
            <a:r>
              <a:rPr lang="zh-CN" altLang="en-US" sz="2800" dirty="0" smtClean="0"/>
              <a:t>在数据通道内传输用户数据；</a:t>
            </a:r>
            <a:endParaRPr lang="en-US" altLang="zh-CN" sz="2800" dirty="0" smtClean="0"/>
          </a:p>
          <a:p>
            <a:r>
              <a:rPr lang="zh-CN" altLang="en-US" sz="2800" dirty="0" smtClean="0"/>
              <a:t>数据送达和数据回复；</a:t>
            </a:r>
            <a:endParaRPr lang="en-US" altLang="zh-CN" sz="2800" dirty="0" smtClean="0"/>
          </a:p>
          <a:p>
            <a:r>
              <a:rPr lang="zh-CN" altLang="en-US" sz="2800" dirty="0" smtClean="0"/>
              <a:t>异常的自我查找和修复；</a:t>
            </a:r>
            <a:endParaRPr lang="en-US" altLang="zh-CN" sz="2800" dirty="0" smtClean="0"/>
          </a:p>
          <a:p>
            <a:r>
              <a:rPr lang="zh-CN" altLang="en-US" sz="2800" dirty="0" smtClean="0"/>
              <a:t>用户操作平台和出色的报表</a:t>
            </a:r>
            <a:endParaRPr lang="en-US" altLang="zh-CN" sz="2800" dirty="0" smtClean="0"/>
          </a:p>
          <a:p>
            <a:endParaRPr lang="en-US" altLang="zh-CN" sz="2800" dirty="0" smtClean="0"/>
          </a:p>
          <a:p>
            <a:endParaRPr lang="zh-CN" altLang="en-US" dirty="0"/>
          </a:p>
        </p:txBody>
      </p:sp>
    </p:spTree>
    <p:extLst>
      <p:ext uri="{BB962C8B-B14F-4D97-AF65-F5344CB8AC3E}">
        <p14:creationId xmlns:p14="http://schemas.microsoft.com/office/powerpoint/2010/main" val="2976574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可提供的服务产品</a:t>
            </a:r>
            <a:endParaRPr lang="zh-CN" altLang="en-US" dirty="0"/>
          </a:p>
        </p:txBody>
      </p:sp>
      <p:graphicFrame>
        <p:nvGraphicFramePr>
          <p:cNvPr id="5" name="Diagram 8"/>
          <p:cNvGraphicFramePr/>
          <p:nvPr>
            <p:extLst>
              <p:ext uri="{D42A27DB-BD31-4B8C-83A1-F6EECF244321}">
                <p14:modId xmlns:p14="http://schemas.microsoft.com/office/powerpoint/2010/main" val="1699142552"/>
              </p:ext>
            </p:extLst>
          </p:nvPr>
        </p:nvGraphicFramePr>
        <p:xfrm>
          <a:off x="611560" y="843558"/>
          <a:ext cx="7920880"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3343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a:t>系统</a:t>
            </a:r>
            <a:r>
              <a:rPr lang="zh-CN" altLang="en-US" smtClean="0"/>
              <a:t>的</a:t>
            </a:r>
            <a:r>
              <a:rPr lang="zh-CN" altLang="en-US" dirty="0"/>
              <a:t>基本工作</a:t>
            </a:r>
            <a:r>
              <a:rPr lang="zh-CN" altLang="en-US" dirty="0" smtClean="0"/>
              <a:t>原理</a:t>
            </a:r>
            <a:endParaRPr lang="zh-CN" altLang="en-US" dirty="0"/>
          </a:p>
        </p:txBody>
      </p:sp>
      <p:cxnSp>
        <p:nvCxnSpPr>
          <p:cNvPr id="44" name="Straight Connector 43"/>
          <p:cNvCxnSpPr>
            <a:cxnSpLocks noChangeShapeType="1"/>
            <a:stCxn id="153" idx="3"/>
            <a:endCxn id="150" idx="1"/>
          </p:cNvCxnSpPr>
          <p:nvPr/>
        </p:nvCxnSpPr>
        <p:spPr bwMode="auto">
          <a:xfrm flipV="1">
            <a:off x="927424" y="3352638"/>
            <a:ext cx="1114573" cy="107615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Straight Connector 45"/>
          <p:cNvCxnSpPr>
            <a:cxnSpLocks noChangeShapeType="1"/>
            <a:stCxn id="150" idx="3"/>
          </p:cNvCxnSpPr>
          <p:nvPr/>
        </p:nvCxnSpPr>
        <p:spPr bwMode="auto">
          <a:xfrm>
            <a:off x="2694588" y="3352638"/>
            <a:ext cx="1424442" cy="71056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 name="Straight Connector 51"/>
          <p:cNvCxnSpPr>
            <a:cxnSpLocks noChangeShapeType="1"/>
            <a:stCxn id="152" idx="3"/>
            <a:endCxn id="154" idx="2"/>
          </p:cNvCxnSpPr>
          <p:nvPr/>
        </p:nvCxnSpPr>
        <p:spPr bwMode="auto">
          <a:xfrm flipV="1">
            <a:off x="4467460" y="3971080"/>
            <a:ext cx="1449938" cy="34493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Connector 69"/>
          <p:cNvCxnSpPr>
            <a:cxnSpLocks noChangeShapeType="1"/>
          </p:cNvCxnSpPr>
          <p:nvPr/>
        </p:nvCxnSpPr>
        <p:spPr bwMode="auto">
          <a:xfrm>
            <a:off x="593986" y="2439194"/>
            <a:ext cx="0" cy="205740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7" name="Straight Connector 134"/>
          <p:cNvCxnSpPr>
            <a:cxnSpLocks noChangeShapeType="1"/>
          </p:cNvCxnSpPr>
          <p:nvPr/>
        </p:nvCxnSpPr>
        <p:spPr bwMode="auto">
          <a:xfrm>
            <a:off x="2318011" y="2439194"/>
            <a:ext cx="0" cy="99060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8" name="Straight Connector 136"/>
          <p:cNvCxnSpPr>
            <a:cxnSpLocks noChangeShapeType="1"/>
          </p:cNvCxnSpPr>
          <p:nvPr/>
        </p:nvCxnSpPr>
        <p:spPr bwMode="auto">
          <a:xfrm>
            <a:off x="4140461" y="2523331"/>
            <a:ext cx="0" cy="175260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0" name="Straight Connector 140"/>
          <p:cNvCxnSpPr>
            <a:cxnSpLocks noChangeShapeType="1"/>
          </p:cNvCxnSpPr>
          <p:nvPr/>
        </p:nvCxnSpPr>
        <p:spPr bwMode="auto">
          <a:xfrm>
            <a:off x="5816861" y="2599531"/>
            <a:ext cx="0" cy="990600"/>
          </a:xfrm>
          <a:prstGeom prst="line">
            <a:avLst/>
          </a:prstGeom>
          <a:noFill/>
          <a:ln w="25400">
            <a:solidFill>
              <a:schemeClr val="accent1"/>
            </a:solidFill>
            <a:prstDash val="dot"/>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70" name="Group 27"/>
          <p:cNvGrpSpPr>
            <a:grpSpLocks/>
          </p:cNvGrpSpPr>
          <p:nvPr/>
        </p:nvGrpSpPr>
        <p:grpSpPr bwMode="auto">
          <a:xfrm>
            <a:off x="235211" y="1265692"/>
            <a:ext cx="1859678" cy="495639"/>
            <a:chOff x="1066800" y="1108169"/>
            <a:chExt cx="1859678" cy="644431"/>
          </a:xfrm>
        </p:grpSpPr>
        <p:sp>
          <p:nvSpPr>
            <p:cNvPr id="129" name="Rounded Rectangle 80"/>
            <p:cNvSpPr/>
            <p:nvPr/>
          </p:nvSpPr>
          <p:spPr>
            <a:xfrm>
              <a:off x="1066800" y="1108169"/>
              <a:ext cx="1859678" cy="644431"/>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endParaRPr lang="zh-CN" altLang="en-US" sz="2000">
                <a:solidFill>
                  <a:srgbClr val="000000"/>
                </a:solidFill>
              </a:endParaRPr>
            </a:p>
          </p:txBody>
        </p:sp>
        <p:sp>
          <p:nvSpPr>
            <p:cNvPr id="131" name="TextBox 23"/>
            <p:cNvSpPr txBox="1">
              <a:spLocks noChangeArrowheads="1"/>
            </p:cNvSpPr>
            <p:nvPr/>
          </p:nvSpPr>
          <p:spPr bwMode="auto">
            <a:xfrm>
              <a:off x="1623169" y="1179915"/>
              <a:ext cx="902811" cy="40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ctr" eaLnBrk="1" hangingPunct="1"/>
              <a:r>
                <a:rPr lang="zh-CN" altLang="en-US" sz="1400">
                  <a:latin typeface="Arial" pitchFamily="34" charset="0"/>
                </a:rPr>
                <a:t>路径</a:t>
              </a:r>
              <a:r>
                <a:rPr lang="zh-CN" altLang="en-US" sz="1400" smtClean="0">
                  <a:latin typeface="Arial" pitchFamily="34" charset="0"/>
                </a:rPr>
                <a:t>分</a:t>
              </a:r>
              <a:r>
                <a:rPr lang="zh-CN" altLang="en-US" sz="1400" dirty="0" smtClean="0">
                  <a:latin typeface="Arial" pitchFamily="34" charset="0"/>
                </a:rPr>
                <a:t>发</a:t>
              </a:r>
              <a:endParaRPr lang="en-US" altLang="zh-CN" sz="1400" dirty="0">
                <a:latin typeface="Arial" pitchFamily="34" charset="0"/>
              </a:endParaRPr>
            </a:p>
          </p:txBody>
        </p:sp>
      </p:grpSp>
      <p:grpSp>
        <p:nvGrpSpPr>
          <p:cNvPr id="71" name="Group 26"/>
          <p:cNvGrpSpPr>
            <a:grpSpLocks/>
          </p:cNvGrpSpPr>
          <p:nvPr/>
        </p:nvGrpSpPr>
        <p:grpSpPr bwMode="auto">
          <a:xfrm>
            <a:off x="2231740" y="1265692"/>
            <a:ext cx="1909425" cy="495639"/>
            <a:chOff x="4280619" y="1066800"/>
            <a:chExt cx="1908528" cy="644431"/>
          </a:xfrm>
        </p:grpSpPr>
        <p:sp>
          <p:nvSpPr>
            <p:cNvPr id="120" name="Rounded Rectangle 81"/>
            <p:cNvSpPr/>
            <p:nvPr/>
          </p:nvSpPr>
          <p:spPr>
            <a:xfrm>
              <a:off x="4280619" y="1066800"/>
              <a:ext cx="1908528" cy="644431"/>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endParaRPr lang="zh-CN" altLang="en-US" sz="2000">
                <a:solidFill>
                  <a:srgbClr val="000000"/>
                </a:solidFill>
              </a:endParaRPr>
            </a:p>
          </p:txBody>
        </p:sp>
        <p:sp>
          <p:nvSpPr>
            <p:cNvPr id="121" name="TextBox 92"/>
            <p:cNvSpPr txBox="1">
              <a:spLocks noChangeArrowheads="1"/>
            </p:cNvSpPr>
            <p:nvPr/>
          </p:nvSpPr>
          <p:spPr bwMode="auto">
            <a:xfrm>
              <a:off x="4743250" y="1155536"/>
              <a:ext cx="902387" cy="40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gn="r" eaLnBrk="1" hangingPunct="1"/>
              <a:r>
                <a:rPr lang="zh-CN" altLang="en-US" sz="1400" dirty="0" smtClean="0">
                  <a:latin typeface="Arial" pitchFamily="34" charset="0"/>
                </a:rPr>
                <a:t>路径计算</a:t>
              </a:r>
              <a:endParaRPr lang="en-US" altLang="zh-CN" sz="1400" dirty="0">
                <a:latin typeface="Arial" pitchFamily="34" charset="0"/>
              </a:endParaRPr>
            </a:p>
          </p:txBody>
        </p:sp>
      </p:grpSp>
      <p:sp>
        <p:nvSpPr>
          <p:cNvPr id="112" name="Rounded Rectangle 94"/>
          <p:cNvSpPr/>
          <p:nvPr/>
        </p:nvSpPr>
        <p:spPr bwMode="auto">
          <a:xfrm>
            <a:off x="4319972" y="1265692"/>
            <a:ext cx="1749816" cy="49564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endParaRPr lang="zh-CN" altLang="en-US" sz="2000">
              <a:solidFill>
                <a:srgbClr val="000000"/>
              </a:solidFill>
            </a:endParaRPr>
          </a:p>
        </p:txBody>
      </p:sp>
      <p:sp>
        <p:nvSpPr>
          <p:cNvPr id="77" name="Rounded Rectangle 78"/>
          <p:cNvSpPr/>
          <p:nvPr/>
        </p:nvSpPr>
        <p:spPr>
          <a:xfrm>
            <a:off x="235210" y="2211710"/>
            <a:ext cx="5877595" cy="437554"/>
          </a:xfrm>
          <a:prstGeom prst="roundRect">
            <a:avLst/>
          </a:prstGeom>
        </p:spPr>
        <p:style>
          <a:lnRef idx="0">
            <a:schemeClr val="accent4"/>
          </a:lnRef>
          <a:fillRef idx="3">
            <a:schemeClr val="accent4"/>
          </a:fillRef>
          <a:effectRef idx="3">
            <a:schemeClr val="accent4"/>
          </a:effectRef>
          <a:fontRef idx="minor">
            <a:schemeClr val="lt1"/>
          </a:fontRef>
        </p:style>
        <p:txBody>
          <a:bodyPr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zh-CN" altLang="en-US" sz="2400" dirty="0" smtClean="0">
                <a:solidFill>
                  <a:srgbClr val="FFFFFF"/>
                </a:solidFill>
                <a:latin typeface="+mj-lt"/>
              </a:rPr>
              <a:t>服务感知</a:t>
            </a:r>
            <a:r>
              <a:rPr lang="en-US" altLang="zh-CN" sz="2400" dirty="0" smtClean="0">
                <a:solidFill>
                  <a:srgbClr val="FFFFFF"/>
                </a:solidFill>
                <a:latin typeface="+mj-lt"/>
              </a:rPr>
              <a:t>/</a:t>
            </a:r>
            <a:r>
              <a:rPr lang="zh-CN" altLang="en-US" sz="2400" dirty="0" smtClean="0">
                <a:solidFill>
                  <a:srgbClr val="FFFFFF"/>
                </a:solidFill>
                <a:latin typeface="+mj-lt"/>
              </a:rPr>
              <a:t>流量监控</a:t>
            </a:r>
            <a:r>
              <a:rPr lang="en-US" altLang="zh-CN" sz="2400" dirty="0" smtClean="0">
                <a:solidFill>
                  <a:srgbClr val="FFFFFF"/>
                </a:solidFill>
                <a:latin typeface="+mj-lt"/>
              </a:rPr>
              <a:t>/</a:t>
            </a:r>
            <a:r>
              <a:rPr lang="zh-CN" altLang="en-US" sz="2400" dirty="0" smtClean="0">
                <a:solidFill>
                  <a:srgbClr val="FFFFFF"/>
                </a:solidFill>
                <a:latin typeface="+mj-lt"/>
              </a:rPr>
              <a:t>服务质量测算</a:t>
            </a:r>
            <a:endParaRPr lang="en-US" sz="2400" dirty="0">
              <a:solidFill>
                <a:srgbClr val="FFFFFF"/>
              </a:solidFill>
              <a:latin typeface="+mj-lt"/>
            </a:endParaRPr>
          </a:p>
        </p:txBody>
      </p:sp>
      <p:sp>
        <p:nvSpPr>
          <p:cNvPr id="17" name="矩形 16"/>
          <p:cNvSpPr/>
          <p:nvPr/>
        </p:nvSpPr>
        <p:spPr>
          <a:xfrm>
            <a:off x="4865866" y="1320873"/>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457200" fontAlgn="base">
              <a:spcBef>
                <a:spcPct val="0"/>
              </a:spcBef>
              <a:spcAft>
                <a:spcPct val="0"/>
              </a:spcAft>
            </a:pPr>
            <a:r>
              <a:rPr lang="zh-CN" altLang="en-US" sz="1400" dirty="0">
                <a:latin typeface="Arial" pitchFamily="34" charset="0"/>
                <a:ea typeface="MS PGothic" pitchFamily="34" charset="-128"/>
              </a:rPr>
              <a:t>应用配置</a:t>
            </a:r>
            <a:endParaRPr lang="en-US" altLang="zh-CN" sz="1400" dirty="0">
              <a:latin typeface="Arial" pitchFamily="34" charset="0"/>
              <a:ea typeface="MS PGothic" pitchFamily="34" charset="-128"/>
            </a:endParaRPr>
          </a:p>
        </p:txBody>
      </p:sp>
      <p:cxnSp>
        <p:nvCxnSpPr>
          <p:cNvPr id="31" name="肘形连接符 30"/>
          <p:cNvCxnSpPr>
            <a:stCxn id="154" idx="3"/>
            <a:endCxn id="129" idx="0"/>
          </p:cNvCxnSpPr>
          <p:nvPr/>
        </p:nvCxnSpPr>
        <p:spPr>
          <a:xfrm flipH="1" flipV="1">
            <a:off x="1165050" y="1265692"/>
            <a:ext cx="5078643" cy="2421858"/>
          </a:xfrm>
          <a:prstGeom prst="bentConnector4">
            <a:avLst>
              <a:gd name="adj1" fmla="val -6453"/>
              <a:gd name="adj2" fmla="val 109439"/>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52" idx="2"/>
            <a:endCxn id="112" idx="0"/>
          </p:cNvCxnSpPr>
          <p:nvPr/>
        </p:nvCxnSpPr>
        <p:spPr>
          <a:xfrm rot="5400000" flipH="1" flipV="1">
            <a:off x="3001098" y="2405758"/>
            <a:ext cx="3333848" cy="1053715"/>
          </a:xfrm>
          <a:prstGeom prst="bentConnector5">
            <a:avLst>
              <a:gd name="adj1" fmla="val -10823"/>
              <a:gd name="adj2" fmla="val 231909"/>
              <a:gd name="adj3" fmla="val 106857"/>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a:endCxn id="112" idx="0"/>
          </p:cNvCxnSpPr>
          <p:nvPr/>
        </p:nvCxnSpPr>
        <p:spPr>
          <a:xfrm rot="5400000" flipH="1" flipV="1">
            <a:off x="2563666" y="1004956"/>
            <a:ext cx="2370477" cy="2891950"/>
          </a:xfrm>
          <a:prstGeom prst="bentConnector5">
            <a:avLst>
              <a:gd name="adj1" fmla="val -56119"/>
              <a:gd name="adj2" fmla="val 147651"/>
              <a:gd name="adj3" fmla="val 109644"/>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肘形连接符 142"/>
          <p:cNvCxnSpPr>
            <a:endCxn id="112" idx="0"/>
          </p:cNvCxnSpPr>
          <p:nvPr/>
        </p:nvCxnSpPr>
        <p:spPr>
          <a:xfrm rot="5400000" flipH="1" flipV="1">
            <a:off x="1189933" y="676889"/>
            <a:ext cx="3416143" cy="4593750"/>
          </a:xfrm>
          <a:prstGeom prst="bentConnector5">
            <a:avLst>
              <a:gd name="adj1" fmla="val -8627"/>
              <a:gd name="adj2" fmla="val 130182"/>
              <a:gd name="adj3" fmla="val 106692"/>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右箭头 146"/>
          <p:cNvSpPr/>
          <p:nvPr/>
        </p:nvSpPr>
        <p:spPr>
          <a:xfrm rot="16200000">
            <a:off x="5009456" y="1744205"/>
            <a:ext cx="450378" cy="48463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8" name="右箭头 147"/>
          <p:cNvSpPr/>
          <p:nvPr/>
        </p:nvSpPr>
        <p:spPr>
          <a:xfrm rot="16200000">
            <a:off x="2961263" y="1722012"/>
            <a:ext cx="450378" cy="484632"/>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52" name="TextBox 44"/>
          <p:cNvSpPr txBox="1">
            <a:spLocks noChangeArrowheads="1"/>
          </p:cNvSpPr>
          <p:nvPr/>
        </p:nvSpPr>
        <p:spPr bwMode="auto">
          <a:xfrm>
            <a:off x="3321923" y="1923678"/>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eaLnBrk="1" hangingPunct="1"/>
            <a:r>
              <a:rPr lang="zh-CN" altLang="en-US" sz="1600" dirty="0" smtClean="0">
                <a:latin typeface="Arial" pitchFamily="34" charset="0"/>
              </a:rPr>
              <a:t>路径计算参数上报</a:t>
            </a:r>
            <a:endParaRPr lang="en-US" altLang="zh-CN" sz="1600" dirty="0">
              <a:latin typeface="Arial" pitchFamily="34" charset="0"/>
            </a:endParaRPr>
          </a:p>
        </p:txBody>
      </p:sp>
      <p:sp>
        <p:nvSpPr>
          <p:cNvPr id="149" name="TextBox 44"/>
          <p:cNvSpPr txBox="1">
            <a:spLocks noChangeArrowheads="1"/>
          </p:cNvSpPr>
          <p:nvPr/>
        </p:nvSpPr>
        <p:spPr bwMode="auto">
          <a:xfrm>
            <a:off x="5205332" y="4593066"/>
            <a:ext cx="13579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eaLnBrk="1" hangingPunct="1"/>
            <a:r>
              <a:rPr lang="en-US" altLang="zh-CN" sz="1800" dirty="0" smtClean="0">
                <a:latin typeface="Arial" pitchFamily="34" charset="0"/>
              </a:rPr>
              <a:t>Control API</a:t>
            </a:r>
            <a:endParaRPr lang="en-US" altLang="zh-CN" sz="1800" dirty="0">
              <a:latin typeface="Arial" pitchFamily="34" charset="0"/>
            </a:endParaRPr>
          </a:p>
        </p:txBody>
      </p:sp>
      <p:pic>
        <p:nvPicPr>
          <p:cNvPr id="150"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1997" y="3069108"/>
            <a:ext cx="652591" cy="56706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4869" y="4032480"/>
            <a:ext cx="652591" cy="56706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833" y="4145261"/>
            <a:ext cx="652591" cy="56706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1102" y="3404020"/>
            <a:ext cx="652591" cy="56706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矩形 162"/>
          <p:cNvSpPr/>
          <p:nvPr/>
        </p:nvSpPr>
        <p:spPr>
          <a:xfrm>
            <a:off x="5380615" y="3971503"/>
            <a:ext cx="902811" cy="307777"/>
          </a:xfrm>
          <a:prstGeom prst="rect">
            <a:avLst/>
          </a:prstGeom>
        </p:spPr>
        <p:txBody>
          <a:bodyPr wrap="none">
            <a:spAutoFit/>
          </a:bodyPr>
          <a:lstStyle/>
          <a:p>
            <a:r>
              <a:rPr lang="zh-CN" altLang="en-US" sz="1400" dirty="0" smtClean="0"/>
              <a:t>快线网关</a:t>
            </a:r>
            <a:endParaRPr lang="zh-CN" altLang="en-US" sz="1400" dirty="0"/>
          </a:p>
        </p:txBody>
      </p:sp>
      <p:sp>
        <p:nvSpPr>
          <p:cNvPr id="164" name="矩形 163"/>
          <p:cNvSpPr/>
          <p:nvPr/>
        </p:nvSpPr>
        <p:spPr>
          <a:xfrm>
            <a:off x="3689759" y="3735276"/>
            <a:ext cx="902811" cy="307777"/>
          </a:xfrm>
          <a:prstGeom prst="rect">
            <a:avLst/>
          </a:prstGeom>
        </p:spPr>
        <p:txBody>
          <a:bodyPr wrap="none">
            <a:spAutoFit/>
          </a:bodyPr>
          <a:lstStyle/>
          <a:p>
            <a:r>
              <a:rPr lang="zh-CN" altLang="en-US" sz="1400" dirty="0" smtClean="0"/>
              <a:t>快线网关</a:t>
            </a:r>
            <a:endParaRPr lang="zh-CN" altLang="en-US" sz="1400" dirty="0"/>
          </a:p>
        </p:txBody>
      </p:sp>
      <p:sp>
        <p:nvSpPr>
          <p:cNvPr id="165" name="矩形 164"/>
          <p:cNvSpPr/>
          <p:nvPr/>
        </p:nvSpPr>
        <p:spPr>
          <a:xfrm>
            <a:off x="2694587" y="3044861"/>
            <a:ext cx="902811" cy="307777"/>
          </a:xfrm>
          <a:prstGeom prst="rect">
            <a:avLst/>
          </a:prstGeom>
        </p:spPr>
        <p:txBody>
          <a:bodyPr wrap="none">
            <a:spAutoFit/>
          </a:bodyPr>
          <a:lstStyle/>
          <a:p>
            <a:r>
              <a:rPr lang="zh-CN" altLang="en-US" sz="1400" dirty="0" smtClean="0"/>
              <a:t>快线网关</a:t>
            </a:r>
            <a:endParaRPr lang="zh-CN" altLang="en-US" sz="1400" dirty="0"/>
          </a:p>
        </p:txBody>
      </p:sp>
      <p:sp>
        <p:nvSpPr>
          <p:cNvPr id="166" name="矩形 165"/>
          <p:cNvSpPr/>
          <p:nvPr/>
        </p:nvSpPr>
        <p:spPr>
          <a:xfrm>
            <a:off x="927424" y="4418645"/>
            <a:ext cx="902811" cy="307777"/>
          </a:xfrm>
          <a:prstGeom prst="rect">
            <a:avLst/>
          </a:prstGeom>
        </p:spPr>
        <p:txBody>
          <a:bodyPr wrap="none">
            <a:spAutoFit/>
          </a:bodyPr>
          <a:lstStyle/>
          <a:p>
            <a:r>
              <a:rPr lang="zh-CN" altLang="en-US" sz="1400" dirty="0" smtClean="0"/>
              <a:t>快线网关</a:t>
            </a:r>
            <a:endParaRPr lang="zh-CN" altLang="en-US" sz="1400" dirty="0"/>
          </a:p>
        </p:txBody>
      </p:sp>
      <p:sp>
        <p:nvSpPr>
          <p:cNvPr id="167" name="Rounded Rectangle 11"/>
          <p:cNvSpPr>
            <a:spLocks noChangeArrowheads="1"/>
          </p:cNvSpPr>
          <p:nvPr/>
        </p:nvSpPr>
        <p:spPr bwMode="auto">
          <a:xfrm>
            <a:off x="856995" y="3697755"/>
            <a:ext cx="461291" cy="507638"/>
          </a:xfrm>
          <a:prstGeom prst="roundRect">
            <a:avLst>
              <a:gd name="adj" fmla="val 16667"/>
            </a:avLst>
          </a:prstGeom>
          <a:solidFill>
            <a:srgbClr val="F2F2F2"/>
          </a:solidFill>
          <a:ln w="9525">
            <a:solidFill>
              <a:srgbClr val="626464"/>
            </a:solidFill>
            <a:round/>
            <a:headEnd/>
            <a:tailEnd/>
          </a:ln>
          <a:effectLst>
            <a:outerShdw blurRad="63500" dist="23000" dir="5400000" rotWithShape="0">
              <a:srgbClr val="00000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defRPr/>
            </a:pPr>
            <a:r>
              <a:rPr lang="zh-CN" altLang="en-US" sz="900" dirty="0">
                <a:solidFill>
                  <a:schemeClr val="tx1">
                    <a:lumMod val="75000"/>
                    <a:lumOff val="25000"/>
                  </a:schemeClr>
                </a:solidFill>
                <a:latin typeface="+mn-lt"/>
                <a:ea typeface="+mn-ea"/>
              </a:rPr>
              <a:t>路径</a:t>
            </a:r>
            <a:r>
              <a:rPr lang="zh-CN" altLang="en-US" sz="900" dirty="0" smtClean="0">
                <a:solidFill>
                  <a:schemeClr val="tx1">
                    <a:lumMod val="75000"/>
                    <a:lumOff val="25000"/>
                  </a:schemeClr>
                </a:solidFill>
                <a:latin typeface="+mn-lt"/>
                <a:ea typeface="+mn-ea"/>
              </a:rPr>
              <a:t>信息</a:t>
            </a:r>
            <a:endParaRPr lang="en-US" sz="900" dirty="0">
              <a:solidFill>
                <a:schemeClr val="tx1">
                  <a:lumMod val="75000"/>
                  <a:lumOff val="25000"/>
                </a:schemeClr>
              </a:solidFill>
              <a:latin typeface="+mn-lt"/>
              <a:ea typeface="+mn-ea"/>
            </a:endParaRPr>
          </a:p>
        </p:txBody>
      </p:sp>
      <p:sp>
        <p:nvSpPr>
          <p:cNvPr id="168" name="Rounded Rectangle 11"/>
          <p:cNvSpPr>
            <a:spLocks noChangeArrowheads="1"/>
          </p:cNvSpPr>
          <p:nvPr/>
        </p:nvSpPr>
        <p:spPr bwMode="auto">
          <a:xfrm>
            <a:off x="2495467" y="3596336"/>
            <a:ext cx="461291" cy="507638"/>
          </a:xfrm>
          <a:prstGeom prst="roundRect">
            <a:avLst>
              <a:gd name="adj" fmla="val 16667"/>
            </a:avLst>
          </a:prstGeom>
          <a:solidFill>
            <a:srgbClr val="F2F2F2"/>
          </a:solidFill>
          <a:ln w="9525">
            <a:solidFill>
              <a:srgbClr val="626464"/>
            </a:solidFill>
            <a:round/>
            <a:headEnd/>
            <a:tailEnd/>
          </a:ln>
          <a:effectLst>
            <a:outerShdw blurRad="63500" dist="23000" dir="5400000" rotWithShape="0">
              <a:srgbClr val="00000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defRPr/>
            </a:pPr>
            <a:r>
              <a:rPr lang="zh-CN" altLang="en-US" sz="900" dirty="0">
                <a:solidFill>
                  <a:schemeClr val="tx1">
                    <a:lumMod val="75000"/>
                    <a:lumOff val="25000"/>
                  </a:schemeClr>
                </a:solidFill>
                <a:latin typeface="+mn-lt"/>
                <a:ea typeface="+mn-ea"/>
              </a:rPr>
              <a:t>路径</a:t>
            </a:r>
            <a:r>
              <a:rPr lang="zh-CN" altLang="en-US" sz="900" dirty="0" smtClean="0">
                <a:solidFill>
                  <a:schemeClr val="tx1">
                    <a:lumMod val="75000"/>
                    <a:lumOff val="25000"/>
                  </a:schemeClr>
                </a:solidFill>
                <a:latin typeface="+mn-lt"/>
                <a:ea typeface="+mn-ea"/>
              </a:rPr>
              <a:t>信息</a:t>
            </a:r>
            <a:endParaRPr lang="en-US" sz="900" dirty="0">
              <a:solidFill>
                <a:schemeClr val="tx1">
                  <a:lumMod val="75000"/>
                  <a:lumOff val="25000"/>
                </a:schemeClr>
              </a:solidFill>
              <a:latin typeface="+mn-lt"/>
              <a:ea typeface="+mn-ea"/>
            </a:endParaRPr>
          </a:p>
        </p:txBody>
      </p:sp>
      <p:sp>
        <p:nvSpPr>
          <p:cNvPr id="170" name="Rounded Rectangle 11"/>
          <p:cNvSpPr>
            <a:spLocks noChangeArrowheads="1"/>
          </p:cNvSpPr>
          <p:nvPr/>
        </p:nvSpPr>
        <p:spPr bwMode="auto">
          <a:xfrm>
            <a:off x="5149969" y="2845000"/>
            <a:ext cx="461291" cy="507638"/>
          </a:xfrm>
          <a:prstGeom prst="roundRect">
            <a:avLst>
              <a:gd name="adj" fmla="val 16667"/>
            </a:avLst>
          </a:prstGeom>
          <a:solidFill>
            <a:srgbClr val="F2F2F2"/>
          </a:solidFill>
          <a:ln w="9525">
            <a:solidFill>
              <a:srgbClr val="626464"/>
            </a:solidFill>
            <a:round/>
            <a:headEnd/>
            <a:tailEnd/>
          </a:ln>
          <a:effectLst>
            <a:outerShdw blurRad="63500" dist="23000" dir="5400000" rotWithShape="0">
              <a:srgbClr val="00000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defRPr/>
            </a:pPr>
            <a:r>
              <a:rPr lang="zh-CN" altLang="en-US" sz="900" dirty="0">
                <a:solidFill>
                  <a:schemeClr val="tx1">
                    <a:lumMod val="75000"/>
                    <a:lumOff val="25000"/>
                  </a:schemeClr>
                </a:solidFill>
                <a:latin typeface="+mn-lt"/>
                <a:ea typeface="+mn-ea"/>
              </a:rPr>
              <a:t>路径</a:t>
            </a:r>
            <a:r>
              <a:rPr lang="zh-CN" altLang="en-US" sz="900" dirty="0" smtClean="0">
                <a:solidFill>
                  <a:schemeClr val="tx1">
                    <a:lumMod val="75000"/>
                    <a:lumOff val="25000"/>
                  </a:schemeClr>
                </a:solidFill>
                <a:latin typeface="+mn-lt"/>
                <a:ea typeface="+mn-ea"/>
              </a:rPr>
              <a:t>信息</a:t>
            </a:r>
            <a:endParaRPr lang="en-US" sz="900" dirty="0">
              <a:solidFill>
                <a:schemeClr val="tx1">
                  <a:lumMod val="75000"/>
                  <a:lumOff val="25000"/>
                </a:schemeClr>
              </a:solidFill>
              <a:latin typeface="+mn-lt"/>
              <a:ea typeface="+mn-ea"/>
            </a:endParaRPr>
          </a:p>
        </p:txBody>
      </p:sp>
      <p:cxnSp>
        <p:nvCxnSpPr>
          <p:cNvPr id="172" name="直接箭头连接符 171"/>
          <p:cNvCxnSpPr>
            <a:stCxn id="120" idx="1"/>
            <a:endCxn id="129" idx="3"/>
          </p:cNvCxnSpPr>
          <p:nvPr/>
        </p:nvCxnSpPr>
        <p:spPr>
          <a:xfrm flipH="1">
            <a:off x="2094889" y="1513512"/>
            <a:ext cx="1368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4" name="直接箭头连接符 173"/>
          <p:cNvCxnSpPr>
            <a:stCxn id="112" idx="1"/>
          </p:cNvCxnSpPr>
          <p:nvPr/>
        </p:nvCxnSpPr>
        <p:spPr>
          <a:xfrm flipH="1">
            <a:off x="4140461" y="1513512"/>
            <a:ext cx="17951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5" name="右箭头 174"/>
          <p:cNvSpPr/>
          <p:nvPr/>
        </p:nvSpPr>
        <p:spPr>
          <a:xfrm>
            <a:off x="6840252" y="3198749"/>
            <a:ext cx="360040" cy="1171705"/>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76" name="圆角矩形 175"/>
          <p:cNvSpPr/>
          <p:nvPr/>
        </p:nvSpPr>
        <p:spPr>
          <a:xfrm>
            <a:off x="7452320" y="2670397"/>
            <a:ext cx="1584176" cy="213360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77" name="圆角矩形 176"/>
          <p:cNvSpPr/>
          <p:nvPr/>
        </p:nvSpPr>
        <p:spPr>
          <a:xfrm>
            <a:off x="7596336" y="2804364"/>
            <a:ext cx="1296144" cy="39438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日志</a:t>
            </a:r>
            <a:r>
              <a:rPr lang="zh-CN" altLang="en-US" dirty="0" smtClean="0"/>
              <a:t>采集</a:t>
            </a:r>
            <a:endParaRPr lang="zh-CN" altLang="en-US" dirty="0"/>
          </a:p>
        </p:txBody>
      </p:sp>
      <p:sp>
        <p:nvSpPr>
          <p:cNvPr id="178" name="圆角矩形 177"/>
          <p:cNvSpPr/>
          <p:nvPr/>
        </p:nvSpPr>
        <p:spPr>
          <a:xfrm>
            <a:off x="7596336" y="3298889"/>
            <a:ext cx="1296144" cy="39438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流量监控</a:t>
            </a:r>
          </a:p>
        </p:txBody>
      </p:sp>
      <p:sp>
        <p:nvSpPr>
          <p:cNvPr id="179" name="圆角矩形 178"/>
          <p:cNvSpPr/>
          <p:nvPr/>
        </p:nvSpPr>
        <p:spPr>
          <a:xfrm>
            <a:off x="7596336" y="3790794"/>
            <a:ext cx="1296144" cy="39438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认证鉴权</a:t>
            </a:r>
          </a:p>
        </p:txBody>
      </p:sp>
      <p:sp>
        <p:nvSpPr>
          <p:cNvPr id="180" name="圆角矩形 179"/>
          <p:cNvSpPr/>
          <p:nvPr/>
        </p:nvSpPr>
        <p:spPr>
          <a:xfrm>
            <a:off x="7614331" y="4299401"/>
            <a:ext cx="1296144" cy="39438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安全控制</a:t>
            </a:r>
          </a:p>
        </p:txBody>
      </p:sp>
      <p:cxnSp>
        <p:nvCxnSpPr>
          <p:cNvPr id="182" name="直接连接符 181"/>
          <p:cNvCxnSpPr>
            <a:stCxn id="153" idx="3"/>
            <a:endCxn id="152" idx="1"/>
          </p:cNvCxnSpPr>
          <p:nvPr/>
        </p:nvCxnSpPr>
        <p:spPr>
          <a:xfrm flipV="1">
            <a:off x="927424" y="4316010"/>
            <a:ext cx="2887445" cy="11278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5" name="直接连接符 184"/>
          <p:cNvCxnSpPr>
            <a:stCxn id="150" idx="3"/>
            <a:endCxn id="154" idx="1"/>
          </p:cNvCxnSpPr>
          <p:nvPr/>
        </p:nvCxnSpPr>
        <p:spPr>
          <a:xfrm>
            <a:off x="2694588" y="3352638"/>
            <a:ext cx="2896514" cy="334912"/>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9" name="Rounded Rectangle 11"/>
          <p:cNvSpPr>
            <a:spLocks noChangeArrowheads="1"/>
          </p:cNvSpPr>
          <p:nvPr/>
        </p:nvSpPr>
        <p:spPr bwMode="auto">
          <a:xfrm>
            <a:off x="4437376" y="3555568"/>
            <a:ext cx="461291" cy="507638"/>
          </a:xfrm>
          <a:prstGeom prst="roundRect">
            <a:avLst>
              <a:gd name="adj" fmla="val 16667"/>
            </a:avLst>
          </a:prstGeom>
          <a:solidFill>
            <a:srgbClr val="F2F2F2"/>
          </a:solidFill>
          <a:ln w="9525">
            <a:solidFill>
              <a:srgbClr val="626464"/>
            </a:solidFill>
            <a:round/>
            <a:headEnd/>
            <a:tailEnd/>
          </a:ln>
          <a:effectLst>
            <a:outerShdw blurRad="63500" dist="23000" dir="5400000" rotWithShape="0">
              <a:srgbClr val="00000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defRPr/>
            </a:pPr>
            <a:r>
              <a:rPr lang="zh-CN" altLang="en-US" sz="900" dirty="0">
                <a:solidFill>
                  <a:schemeClr val="tx1">
                    <a:lumMod val="75000"/>
                    <a:lumOff val="25000"/>
                  </a:schemeClr>
                </a:solidFill>
                <a:latin typeface="+mn-lt"/>
                <a:ea typeface="+mn-ea"/>
              </a:rPr>
              <a:t>路径</a:t>
            </a:r>
            <a:r>
              <a:rPr lang="zh-CN" altLang="en-US" sz="900" dirty="0" smtClean="0">
                <a:solidFill>
                  <a:schemeClr val="tx1">
                    <a:lumMod val="75000"/>
                    <a:lumOff val="25000"/>
                  </a:schemeClr>
                </a:solidFill>
                <a:latin typeface="+mn-lt"/>
                <a:ea typeface="+mn-ea"/>
              </a:rPr>
              <a:t>信息</a:t>
            </a:r>
            <a:endParaRPr lang="en-US" sz="900" dirty="0">
              <a:solidFill>
                <a:schemeClr val="tx1">
                  <a:lumMod val="75000"/>
                  <a:lumOff val="25000"/>
                </a:schemeClr>
              </a:solidFill>
              <a:latin typeface="+mn-lt"/>
              <a:ea typeface="+mn-ea"/>
            </a:endParaRPr>
          </a:p>
        </p:txBody>
      </p:sp>
    </p:spTree>
    <p:extLst>
      <p:ext uri="{BB962C8B-B14F-4D97-AF65-F5344CB8AC3E}">
        <p14:creationId xmlns:p14="http://schemas.microsoft.com/office/powerpoint/2010/main" val="2657307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mtClean="0"/>
              <a:t>系统的</a:t>
            </a:r>
            <a:r>
              <a:rPr lang="zh-CN" altLang="en-US" dirty="0"/>
              <a:t>基本工作原理</a:t>
            </a:r>
            <a:r>
              <a:rPr lang="en-US" altLang="zh-CN" dirty="0" smtClean="0"/>
              <a:t>.</a:t>
            </a:r>
            <a:endParaRPr lang="zh-CN" altLang="en-US" dirty="0"/>
          </a:p>
        </p:txBody>
      </p:sp>
      <p:grpSp>
        <p:nvGrpSpPr>
          <p:cNvPr id="91" name="组合 90"/>
          <p:cNvGrpSpPr/>
          <p:nvPr/>
        </p:nvGrpSpPr>
        <p:grpSpPr>
          <a:xfrm>
            <a:off x="264450" y="822309"/>
            <a:ext cx="8481700" cy="3999805"/>
            <a:chOff x="264450" y="822309"/>
            <a:chExt cx="8481700" cy="3999805"/>
          </a:xfrm>
        </p:grpSpPr>
        <p:sp>
          <p:nvSpPr>
            <p:cNvPr id="53" name="圆角矩形 52"/>
            <p:cNvSpPr/>
            <p:nvPr/>
          </p:nvSpPr>
          <p:spPr>
            <a:xfrm>
              <a:off x="1765197" y="1326365"/>
              <a:ext cx="4940423" cy="3495749"/>
            </a:xfrm>
            <a:prstGeom prst="roundRect">
              <a:avLst/>
            </a:prstGeom>
            <a:ln>
              <a:solidFill>
                <a:srgbClr val="0569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7" name="Straight Connector 6"/>
            <p:cNvCxnSpPr>
              <a:stCxn id="49" idx="3"/>
            </p:cNvCxnSpPr>
            <p:nvPr/>
          </p:nvCxnSpPr>
          <p:spPr>
            <a:xfrm>
              <a:off x="738450" y="2571263"/>
              <a:ext cx="5635259" cy="37527"/>
            </a:xfrm>
            <a:prstGeom prst="line">
              <a:avLst/>
            </a:pr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20" y="3147953"/>
              <a:ext cx="887704" cy="55245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10"/>
            <p:cNvSpPr/>
            <p:nvPr/>
          </p:nvSpPr>
          <p:spPr>
            <a:xfrm>
              <a:off x="6940570" y="3297566"/>
              <a:ext cx="334963" cy="1010596"/>
            </a:xfrm>
            <a:custGeom>
              <a:avLst/>
              <a:gdLst>
                <a:gd name="connsiteX0" fmla="*/ 320009 w 370010"/>
                <a:gd name="connsiteY0" fmla="*/ 10001 h 1810132"/>
                <a:gd name="connsiteX1" fmla="*/ 0 w 370010"/>
                <a:gd name="connsiteY1" fmla="*/ 0 h 1810132"/>
                <a:gd name="connsiteX2" fmla="*/ 0 w 370010"/>
                <a:gd name="connsiteY2" fmla="*/ 1810132 h 1810132"/>
                <a:gd name="connsiteX3" fmla="*/ 370010 w 370010"/>
                <a:gd name="connsiteY3" fmla="*/ 1810132 h 1810132"/>
              </a:gdLst>
              <a:ahLst/>
              <a:cxnLst>
                <a:cxn ang="0">
                  <a:pos x="connsiteX0" y="connsiteY0"/>
                </a:cxn>
                <a:cxn ang="0">
                  <a:pos x="connsiteX1" y="connsiteY1"/>
                </a:cxn>
                <a:cxn ang="0">
                  <a:pos x="connsiteX2" y="connsiteY2"/>
                </a:cxn>
                <a:cxn ang="0">
                  <a:pos x="connsiteX3" y="connsiteY3"/>
                </a:cxn>
              </a:cxnLst>
              <a:rect l="l" t="t" r="r" b="b"/>
              <a:pathLst>
                <a:path w="370010" h="1810132">
                  <a:moveTo>
                    <a:pt x="320009" y="10001"/>
                  </a:moveTo>
                  <a:lnTo>
                    <a:pt x="0" y="0"/>
                  </a:lnTo>
                  <a:lnTo>
                    <a:pt x="0" y="1810132"/>
                  </a:lnTo>
                  <a:lnTo>
                    <a:pt x="370010" y="1810132"/>
                  </a:lnTo>
                </a:path>
              </a:pathLst>
            </a:cu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algn="l" defTabSz="457200" rtl="0" fontAlgn="base">
                <a:spcBef>
                  <a:spcPct val="0"/>
                </a:spcBef>
                <a:spcAft>
                  <a:spcPct val="0"/>
                </a:spcAft>
                <a:defRPr kern="1200">
                  <a:solidFill>
                    <a:schemeClr val="tx1"/>
                  </a:solidFill>
                  <a:latin typeface="+mn-lt"/>
                  <a:ea typeface="+mn-ea"/>
                  <a:cs typeface="+mn-cs"/>
                </a:defRPr>
              </a:lvl1pPr>
              <a:lvl2pPr marL="457200" algn="l" defTabSz="457200" rtl="0" fontAlgn="base">
                <a:spcBef>
                  <a:spcPct val="0"/>
                </a:spcBef>
                <a:spcAft>
                  <a:spcPct val="0"/>
                </a:spcAft>
                <a:defRPr kern="1200">
                  <a:solidFill>
                    <a:schemeClr val="tx1"/>
                  </a:solidFill>
                  <a:latin typeface="+mn-lt"/>
                  <a:ea typeface="+mn-ea"/>
                  <a:cs typeface="+mn-cs"/>
                </a:defRPr>
              </a:lvl2pPr>
              <a:lvl3pPr marL="914400" algn="l" defTabSz="457200" rtl="0" fontAlgn="base">
                <a:spcBef>
                  <a:spcPct val="0"/>
                </a:spcBef>
                <a:spcAft>
                  <a:spcPct val="0"/>
                </a:spcAft>
                <a:defRPr kern="1200">
                  <a:solidFill>
                    <a:schemeClr val="tx1"/>
                  </a:solidFill>
                  <a:latin typeface="+mn-lt"/>
                  <a:ea typeface="+mn-ea"/>
                  <a:cs typeface="+mn-cs"/>
                </a:defRPr>
              </a:lvl3pPr>
              <a:lvl4pPr marL="1371600" algn="l" defTabSz="457200" rtl="0" fontAlgn="base">
                <a:spcBef>
                  <a:spcPct val="0"/>
                </a:spcBef>
                <a:spcAft>
                  <a:spcPct val="0"/>
                </a:spcAft>
                <a:defRPr kern="1200">
                  <a:solidFill>
                    <a:schemeClr val="tx1"/>
                  </a:solidFill>
                  <a:latin typeface="+mn-lt"/>
                  <a:ea typeface="+mn-ea"/>
                  <a:cs typeface="+mn-cs"/>
                </a:defRPr>
              </a:lvl4pPr>
              <a:lvl5pPr marL="1828800" algn="l" defTabSz="457200"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defRPr/>
              </a:pPr>
              <a:endParaRPr lang="en-US" dirty="0">
                <a:solidFill>
                  <a:schemeClr val="tx1">
                    <a:lumMod val="75000"/>
                    <a:lumOff val="25000"/>
                  </a:schemeClr>
                </a:solidFill>
              </a:endParaRPr>
            </a:p>
          </p:txBody>
        </p:sp>
        <p:sp>
          <p:nvSpPr>
            <p:cNvPr id="12" name="Rounded Rectangle 11"/>
            <p:cNvSpPr>
              <a:spLocks noChangeArrowheads="1"/>
            </p:cNvSpPr>
            <p:nvPr/>
          </p:nvSpPr>
          <p:spPr bwMode="auto">
            <a:xfrm>
              <a:off x="1868508" y="1832009"/>
              <a:ext cx="750887" cy="850900"/>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defRPr/>
              </a:pPr>
              <a:endParaRPr lang="en-US" dirty="0">
                <a:solidFill>
                  <a:schemeClr val="tx1">
                    <a:lumMod val="75000"/>
                    <a:lumOff val="25000"/>
                  </a:schemeClr>
                </a:solidFill>
                <a:latin typeface="+mn-lt"/>
                <a:ea typeface="+mn-ea"/>
              </a:endParaRPr>
            </a:p>
          </p:txBody>
        </p:sp>
        <p:sp>
          <p:nvSpPr>
            <p:cNvPr id="13" name="Rounded Rectangle 12"/>
            <p:cNvSpPr>
              <a:spLocks noChangeArrowheads="1"/>
            </p:cNvSpPr>
            <p:nvPr/>
          </p:nvSpPr>
          <p:spPr bwMode="auto">
            <a:xfrm>
              <a:off x="2662258" y="1837565"/>
              <a:ext cx="749300" cy="839788"/>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14" name="Rounded Rectangle 13"/>
            <p:cNvSpPr>
              <a:spLocks noChangeArrowheads="1"/>
            </p:cNvSpPr>
            <p:nvPr/>
          </p:nvSpPr>
          <p:spPr bwMode="auto">
            <a:xfrm>
              <a:off x="5869653" y="1836772"/>
              <a:ext cx="750888" cy="841374"/>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15" name="Rounded Rectangle 14"/>
            <p:cNvSpPr>
              <a:spLocks noChangeArrowheads="1"/>
            </p:cNvSpPr>
            <p:nvPr/>
          </p:nvSpPr>
          <p:spPr bwMode="auto">
            <a:xfrm>
              <a:off x="2662258" y="3054557"/>
              <a:ext cx="2991372" cy="839788"/>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16" name="Rounded Rectangle 15"/>
            <p:cNvSpPr>
              <a:spLocks noChangeArrowheads="1"/>
            </p:cNvSpPr>
            <p:nvPr/>
          </p:nvSpPr>
          <p:spPr bwMode="auto">
            <a:xfrm>
              <a:off x="4256257" y="1837565"/>
              <a:ext cx="749300" cy="839788"/>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20" name="Rectangle 19"/>
            <p:cNvSpPr/>
            <p:nvPr/>
          </p:nvSpPr>
          <p:spPr>
            <a:xfrm>
              <a:off x="2136391" y="4206685"/>
              <a:ext cx="4237318" cy="388937"/>
            </a:xfrm>
            <a:prstGeom prst="rect">
              <a:avLst/>
            </a:prstGeom>
            <a:solidFill>
              <a:srgbClr val="F2F2F2"/>
            </a:solidFill>
            <a:ln w="9525">
              <a:solidFill>
                <a:srgbClr val="626464"/>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21" name="Text Box 6"/>
            <p:cNvSpPr txBox="1">
              <a:spLocks noChangeArrowheads="1"/>
            </p:cNvSpPr>
            <p:nvPr/>
          </p:nvSpPr>
          <p:spPr bwMode="auto">
            <a:xfrm>
              <a:off x="3230583" y="1399638"/>
              <a:ext cx="1958975"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lang="zh-CN" altLang="en-US" sz="1000" dirty="0" smtClean="0">
                  <a:solidFill>
                    <a:srgbClr val="404040"/>
                  </a:solidFill>
                  <a:cs typeface="Arial" pitchFamily="34" charset="0"/>
                </a:rPr>
                <a:t>快</a:t>
              </a:r>
              <a:r>
                <a:rPr lang="zh-CN" altLang="en-US" sz="1000" dirty="0">
                  <a:solidFill>
                    <a:srgbClr val="404040"/>
                  </a:solidFill>
                  <a:cs typeface="Arial" pitchFamily="34" charset="0"/>
                </a:rPr>
                <a:t>线</a:t>
              </a:r>
              <a:r>
                <a:rPr lang="zh-CN" altLang="en-US" sz="1000" dirty="0" smtClean="0">
                  <a:solidFill>
                    <a:srgbClr val="404040"/>
                  </a:solidFill>
                  <a:cs typeface="Arial" pitchFamily="34" charset="0"/>
                </a:rPr>
                <a:t>网关</a:t>
              </a:r>
              <a:endParaRPr kumimoji="0" lang="en-US" altLang="zh-CN" sz="1000" dirty="0">
                <a:solidFill>
                  <a:srgbClr val="404040"/>
                </a:solidFill>
                <a:cs typeface="Arial" pitchFamily="34" charset="0"/>
              </a:endParaRPr>
            </a:p>
          </p:txBody>
        </p:sp>
        <p:sp>
          <p:nvSpPr>
            <p:cNvPr id="22" name="Text Box 8"/>
            <p:cNvSpPr txBox="1">
              <a:spLocks noChangeArrowheads="1"/>
            </p:cNvSpPr>
            <p:nvPr/>
          </p:nvSpPr>
          <p:spPr bwMode="auto">
            <a:xfrm>
              <a:off x="3514745" y="4278693"/>
              <a:ext cx="14525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kumimoji="0" lang="en-US" altLang="zh-CN" sz="1100" dirty="0" smtClean="0">
                  <a:solidFill>
                    <a:srgbClr val="404040"/>
                  </a:solidFill>
                </a:rPr>
                <a:t>OS</a:t>
              </a:r>
              <a:endParaRPr kumimoji="0" lang="en-US" altLang="zh-CN" sz="1100" baseline="30000" dirty="0">
                <a:solidFill>
                  <a:srgbClr val="404040"/>
                </a:solidFill>
              </a:endParaRPr>
            </a:p>
          </p:txBody>
        </p:sp>
        <p:sp>
          <p:nvSpPr>
            <p:cNvPr id="25" name="Text Box 13"/>
            <p:cNvSpPr txBox="1">
              <a:spLocks noChangeArrowheads="1"/>
            </p:cNvSpPr>
            <p:nvPr/>
          </p:nvSpPr>
          <p:spPr bwMode="auto">
            <a:xfrm>
              <a:off x="264450" y="1902429"/>
              <a:ext cx="697619" cy="246213"/>
            </a:xfrm>
            <a:prstGeom prst="rect">
              <a:avLst/>
            </a:prstGeom>
            <a:noFill/>
            <a:ln w="9525">
              <a:noFill/>
              <a:miter lim="800000"/>
              <a:headEnd/>
              <a:tailEnd/>
            </a:ln>
          </p:spPr>
          <p:txBody>
            <a:bodyPr wrap="non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defRPr/>
              </a:pPr>
              <a:r>
                <a:rPr lang="zh-CN" altLang="en-US" sz="1000" dirty="0">
                  <a:solidFill>
                    <a:schemeClr val="tx1">
                      <a:lumMod val="75000"/>
                      <a:lumOff val="25000"/>
                    </a:schemeClr>
                  </a:solidFill>
                  <a:latin typeface="Arial"/>
                  <a:cs typeface="Arial"/>
                </a:rPr>
                <a:t>个人用户</a:t>
              </a:r>
              <a:endParaRPr lang="en-US" sz="1000" dirty="0">
                <a:solidFill>
                  <a:schemeClr val="tx1">
                    <a:lumMod val="75000"/>
                    <a:lumOff val="25000"/>
                  </a:schemeClr>
                </a:solidFill>
                <a:latin typeface="Arial"/>
                <a:cs typeface="Arial"/>
              </a:endParaRPr>
            </a:p>
          </p:txBody>
        </p:sp>
        <p:sp>
          <p:nvSpPr>
            <p:cNvPr id="36" name="Rounded Rectangle 35"/>
            <p:cNvSpPr>
              <a:spLocks noChangeArrowheads="1"/>
            </p:cNvSpPr>
            <p:nvPr/>
          </p:nvSpPr>
          <p:spPr bwMode="auto">
            <a:xfrm>
              <a:off x="3454420" y="1837566"/>
              <a:ext cx="750888" cy="839787"/>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38" name="Rounded Rectangle 37"/>
            <p:cNvSpPr>
              <a:spLocks noChangeArrowheads="1"/>
            </p:cNvSpPr>
            <p:nvPr/>
          </p:nvSpPr>
          <p:spPr bwMode="auto">
            <a:xfrm>
              <a:off x="5051445" y="1836772"/>
              <a:ext cx="750888" cy="841375"/>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41" name="Text Box 31"/>
            <p:cNvSpPr txBox="1">
              <a:spLocks noChangeArrowheads="1"/>
            </p:cNvSpPr>
            <p:nvPr/>
          </p:nvSpPr>
          <p:spPr bwMode="auto">
            <a:xfrm>
              <a:off x="3454420" y="2057409"/>
              <a:ext cx="882650"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lang="en-US" altLang="zh-CN" sz="1000" dirty="0" smtClean="0">
                  <a:solidFill>
                    <a:srgbClr val="404040"/>
                  </a:solidFill>
                  <a:cs typeface="Arial" pitchFamily="34" charset="0"/>
                </a:rPr>
                <a:t>VPN</a:t>
              </a:r>
              <a:r>
                <a:rPr lang="zh-CN" altLang="en-US" sz="1000" dirty="0" smtClean="0">
                  <a:solidFill>
                    <a:srgbClr val="404040"/>
                  </a:solidFill>
                  <a:cs typeface="Arial" pitchFamily="34" charset="0"/>
                </a:rPr>
                <a:t>请求识别</a:t>
              </a:r>
              <a:endParaRPr lang="en-US" altLang="zh-CN" sz="1000" dirty="0">
                <a:solidFill>
                  <a:srgbClr val="404040"/>
                </a:solidFill>
                <a:cs typeface="Arial" pitchFamily="34" charset="0"/>
              </a:endParaRPr>
            </a:p>
          </p:txBody>
        </p:sp>
        <p:sp>
          <p:nvSpPr>
            <p:cNvPr id="42" name="Text Box 25"/>
            <p:cNvSpPr txBox="1">
              <a:spLocks noChangeArrowheads="1"/>
            </p:cNvSpPr>
            <p:nvPr/>
          </p:nvSpPr>
          <p:spPr bwMode="auto">
            <a:xfrm>
              <a:off x="2615426" y="2057409"/>
              <a:ext cx="838199"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lang="en-US" altLang="zh-CN" sz="1000" dirty="0">
                  <a:solidFill>
                    <a:srgbClr val="404040"/>
                  </a:solidFill>
                  <a:cs typeface="Arial" pitchFamily="34" charset="0"/>
                </a:rPr>
                <a:t>3</a:t>
              </a:r>
              <a:r>
                <a:rPr kumimoji="0" lang="zh-CN" altLang="en-US" sz="1000" dirty="0" smtClean="0">
                  <a:solidFill>
                    <a:srgbClr val="404040"/>
                  </a:solidFill>
                  <a:cs typeface="Arial" pitchFamily="34" charset="0"/>
                </a:rPr>
                <a:t>层数据标识检查</a:t>
              </a:r>
              <a:endParaRPr kumimoji="0" lang="en-US" altLang="zh-CN" sz="1000" dirty="0">
                <a:solidFill>
                  <a:srgbClr val="404040"/>
                </a:solidFill>
                <a:cs typeface="Arial" pitchFamily="34" charset="0"/>
              </a:endParaRPr>
            </a:p>
          </p:txBody>
        </p:sp>
        <p:sp>
          <p:nvSpPr>
            <p:cNvPr id="43" name="Text Box 33"/>
            <p:cNvSpPr txBox="1">
              <a:spLocks noChangeArrowheads="1"/>
            </p:cNvSpPr>
            <p:nvPr/>
          </p:nvSpPr>
          <p:spPr bwMode="auto">
            <a:xfrm>
              <a:off x="4019571" y="3282742"/>
              <a:ext cx="94773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kumimoji="0" lang="zh-CN" altLang="en-US" sz="1000" dirty="0" smtClean="0">
                  <a:solidFill>
                    <a:srgbClr val="404040"/>
                  </a:solidFill>
                  <a:cs typeface="Arial" pitchFamily="34" charset="0"/>
                </a:rPr>
                <a:t>应用路径查找</a:t>
              </a:r>
              <a:endParaRPr kumimoji="0" lang="en-US" altLang="zh-CN" sz="1000" dirty="0">
                <a:solidFill>
                  <a:srgbClr val="404040"/>
                </a:solidFill>
                <a:cs typeface="Arial" pitchFamily="34" charset="0"/>
              </a:endParaRPr>
            </a:p>
          </p:txBody>
        </p:sp>
        <p:sp>
          <p:nvSpPr>
            <p:cNvPr id="45" name="Text Box 31"/>
            <p:cNvSpPr txBox="1">
              <a:spLocks noChangeArrowheads="1"/>
            </p:cNvSpPr>
            <p:nvPr/>
          </p:nvSpPr>
          <p:spPr bwMode="auto">
            <a:xfrm>
              <a:off x="4214631" y="2057409"/>
              <a:ext cx="806450"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kumimoji="0" lang="en-US" altLang="zh-CN" sz="1000" dirty="0" smtClean="0">
                  <a:solidFill>
                    <a:srgbClr val="404040"/>
                  </a:solidFill>
                  <a:cs typeface="Arial" pitchFamily="34" charset="0"/>
                </a:rPr>
                <a:t>4</a:t>
              </a:r>
              <a:r>
                <a:rPr kumimoji="0" lang="zh-CN" altLang="en-US" sz="1000" dirty="0" smtClean="0">
                  <a:solidFill>
                    <a:srgbClr val="404040"/>
                  </a:solidFill>
                  <a:cs typeface="Arial" pitchFamily="34" charset="0"/>
                </a:rPr>
                <a:t>层数据标识检查</a:t>
              </a:r>
              <a:endParaRPr kumimoji="0" lang="en-US" altLang="zh-CN" sz="1000" dirty="0">
                <a:solidFill>
                  <a:srgbClr val="404040"/>
                </a:solidFill>
                <a:cs typeface="Arial" pitchFamily="34" charset="0"/>
              </a:endParaRPr>
            </a:p>
          </p:txBody>
        </p:sp>
        <p:sp>
          <p:nvSpPr>
            <p:cNvPr id="46" name="Text Box 25"/>
            <p:cNvSpPr txBox="1">
              <a:spLocks noChangeArrowheads="1"/>
            </p:cNvSpPr>
            <p:nvPr/>
          </p:nvSpPr>
          <p:spPr bwMode="auto">
            <a:xfrm>
              <a:off x="5016939" y="2057409"/>
              <a:ext cx="795337"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lang="en-US" altLang="zh-CN" sz="1000" dirty="0" smtClean="0">
                  <a:solidFill>
                    <a:srgbClr val="404040"/>
                  </a:solidFill>
                  <a:cs typeface="Arial" pitchFamily="34" charset="0"/>
                </a:rPr>
                <a:t>7</a:t>
              </a:r>
              <a:r>
                <a:rPr lang="zh-CN" altLang="en-US" sz="1000" dirty="0" smtClean="0">
                  <a:solidFill>
                    <a:srgbClr val="404040"/>
                  </a:solidFill>
                  <a:cs typeface="Arial" pitchFamily="34" charset="0"/>
                </a:rPr>
                <a:t>层</a:t>
              </a:r>
              <a:r>
                <a:rPr lang="zh-CN" altLang="en-US" sz="1000" dirty="0">
                  <a:solidFill>
                    <a:srgbClr val="404040"/>
                  </a:solidFill>
                  <a:cs typeface="Arial" pitchFamily="34" charset="0"/>
                </a:rPr>
                <a:t>数据标识检查</a:t>
              </a:r>
              <a:endParaRPr lang="en-US" altLang="zh-CN" sz="1000" dirty="0">
                <a:solidFill>
                  <a:srgbClr val="404040"/>
                </a:solidFill>
                <a:cs typeface="Arial" pitchFamily="34" charset="0"/>
              </a:endParaRPr>
            </a:p>
          </p:txBody>
        </p:sp>
        <p:pic>
          <p:nvPicPr>
            <p:cNvPr id="4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49" y="2376000"/>
              <a:ext cx="295901" cy="390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a:stCxn id="75" idx="2"/>
              <a:endCxn id="50" idx="0"/>
            </p:cNvCxnSpPr>
            <p:nvPr/>
          </p:nvCxnSpPr>
          <p:spPr>
            <a:xfrm flipH="1">
              <a:off x="1197472" y="2025535"/>
              <a:ext cx="19933" cy="1122418"/>
            </a:xfrm>
            <a:prstGeom prst="line">
              <a:avLst/>
            </a:pr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5" name="圆角矩形 54"/>
            <p:cNvSpPr/>
            <p:nvPr/>
          </p:nvSpPr>
          <p:spPr>
            <a:xfrm>
              <a:off x="7252189" y="2868002"/>
              <a:ext cx="1493961" cy="690611"/>
            </a:xfrm>
            <a:prstGeom prst="roundRect">
              <a:avLst/>
            </a:prstGeom>
            <a:ln>
              <a:solidFill>
                <a:srgbClr val="0569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其他快线网关</a:t>
              </a:r>
              <a:endParaRPr lang="en-US" altLang="zh-CN" dirty="0"/>
            </a:p>
          </p:txBody>
        </p:sp>
        <p:sp>
          <p:nvSpPr>
            <p:cNvPr id="56" name="圆角矩形 55"/>
            <p:cNvSpPr/>
            <p:nvPr/>
          </p:nvSpPr>
          <p:spPr>
            <a:xfrm>
              <a:off x="7252189" y="3948122"/>
              <a:ext cx="1493961" cy="690611"/>
            </a:xfrm>
            <a:prstGeom prst="roundRect">
              <a:avLst/>
            </a:prstGeom>
            <a:ln>
              <a:solidFill>
                <a:srgbClr val="0569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其他快线网关</a:t>
              </a:r>
              <a:endParaRPr lang="en-US" altLang="zh-CN" dirty="0"/>
            </a:p>
          </p:txBody>
        </p:sp>
        <p:sp>
          <p:nvSpPr>
            <p:cNvPr id="59" name="Text Box 25"/>
            <p:cNvSpPr txBox="1">
              <a:spLocks noChangeArrowheads="1"/>
            </p:cNvSpPr>
            <p:nvPr/>
          </p:nvSpPr>
          <p:spPr bwMode="auto">
            <a:xfrm>
              <a:off x="5927766" y="2134353"/>
              <a:ext cx="661967"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lang="zh-CN" altLang="en-US" sz="1000" dirty="0" smtClean="0">
                  <a:solidFill>
                    <a:srgbClr val="404040"/>
                  </a:solidFill>
                  <a:cs typeface="Arial" pitchFamily="34" charset="0"/>
                </a:rPr>
                <a:t>包丢弃</a:t>
              </a:r>
              <a:endParaRPr lang="en-US" altLang="zh-CN" sz="1000" dirty="0">
                <a:solidFill>
                  <a:srgbClr val="404040"/>
                </a:solidFill>
                <a:cs typeface="Arial" pitchFamily="34" charset="0"/>
              </a:endParaRPr>
            </a:p>
          </p:txBody>
        </p:sp>
        <p:cxnSp>
          <p:nvCxnSpPr>
            <p:cNvPr id="61" name="直接箭头连接符 60"/>
            <p:cNvCxnSpPr>
              <a:stCxn id="13" idx="2"/>
            </p:cNvCxnSpPr>
            <p:nvPr/>
          </p:nvCxnSpPr>
          <p:spPr>
            <a:xfrm>
              <a:off x="3036908" y="2677353"/>
              <a:ext cx="0" cy="388317"/>
            </a:xfrm>
            <a:prstGeom prst="straightConnector1">
              <a:avLst/>
            </a:pr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3" name="直接箭头连接符 62"/>
            <p:cNvCxnSpPr>
              <a:stCxn id="36" idx="2"/>
            </p:cNvCxnSpPr>
            <p:nvPr/>
          </p:nvCxnSpPr>
          <p:spPr>
            <a:xfrm>
              <a:off x="3829864" y="2677353"/>
              <a:ext cx="0" cy="388317"/>
            </a:xfrm>
            <a:prstGeom prst="straightConnector1">
              <a:avLst/>
            </a:pr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5" name="直接箭头连接符 64"/>
            <p:cNvCxnSpPr>
              <a:stCxn id="16" idx="2"/>
            </p:cNvCxnSpPr>
            <p:nvPr/>
          </p:nvCxnSpPr>
          <p:spPr>
            <a:xfrm>
              <a:off x="4630907" y="2677353"/>
              <a:ext cx="0" cy="377204"/>
            </a:xfrm>
            <a:prstGeom prst="straightConnector1">
              <a:avLst/>
            </a:pr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接箭头连接符 66"/>
            <p:cNvCxnSpPr>
              <a:stCxn id="38" idx="2"/>
            </p:cNvCxnSpPr>
            <p:nvPr/>
          </p:nvCxnSpPr>
          <p:spPr>
            <a:xfrm>
              <a:off x="5426889" y="2678147"/>
              <a:ext cx="0" cy="376410"/>
            </a:xfrm>
            <a:prstGeom prst="straightConnector1">
              <a:avLst/>
            </a:pr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8" name="Straight Connector 6"/>
            <p:cNvCxnSpPr/>
            <p:nvPr/>
          </p:nvCxnSpPr>
          <p:spPr>
            <a:xfrm>
              <a:off x="5653630" y="3774637"/>
              <a:ext cx="1286940" cy="29169"/>
            </a:xfrm>
            <a:prstGeom prst="line">
              <a:avLst/>
            </a:prstGeom>
            <a:ln w="76200" cap="flat" cmpd="sng" algn="ctr">
              <a:solidFill>
                <a:srgbClr val="ECA42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4" name="Text Box 13"/>
            <p:cNvSpPr txBox="1">
              <a:spLocks noChangeArrowheads="1"/>
            </p:cNvSpPr>
            <p:nvPr/>
          </p:nvSpPr>
          <p:spPr bwMode="auto">
            <a:xfrm>
              <a:off x="830798" y="3662841"/>
              <a:ext cx="697619" cy="246213"/>
            </a:xfrm>
            <a:prstGeom prst="rect">
              <a:avLst/>
            </a:prstGeom>
            <a:noFill/>
            <a:ln w="9525">
              <a:noFill/>
              <a:miter lim="800000"/>
              <a:headEnd/>
              <a:tailEnd/>
            </a:ln>
          </p:spPr>
          <p:txBody>
            <a:bodyPr wrap="non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defRPr/>
              </a:pPr>
              <a:r>
                <a:rPr lang="zh-CN" altLang="en-US" sz="1000" dirty="0" smtClean="0">
                  <a:solidFill>
                    <a:schemeClr val="tx1">
                      <a:lumMod val="75000"/>
                      <a:lumOff val="25000"/>
                    </a:schemeClr>
                  </a:solidFill>
                  <a:latin typeface="Arial"/>
                  <a:cs typeface="Arial"/>
                </a:rPr>
                <a:t>应用站点</a:t>
              </a:r>
              <a:endParaRPr lang="en-US" sz="1000" dirty="0">
                <a:solidFill>
                  <a:schemeClr val="tx1">
                    <a:lumMod val="75000"/>
                    <a:lumOff val="25000"/>
                  </a:schemeClr>
                </a:solidFill>
                <a:latin typeface="Arial"/>
                <a:cs typeface="Arial"/>
              </a:endParaRPr>
            </a:p>
          </p:txBody>
        </p:sp>
        <p:pic>
          <p:nvPicPr>
            <p:cNvPr id="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637" y="1187335"/>
              <a:ext cx="663536" cy="8382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Text Box 13"/>
            <p:cNvSpPr txBox="1">
              <a:spLocks noChangeArrowheads="1"/>
            </p:cNvSpPr>
            <p:nvPr/>
          </p:nvSpPr>
          <p:spPr bwMode="auto">
            <a:xfrm>
              <a:off x="890363" y="822309"/>
              <a:ext cx="697619" cy="246213"/>
            </a:xfrm>
            <a:prstGeom prst="rect">
              <a:avLst/>
            </a:prstGeom>
            <a:noFill/>
            <a:ln w="9525">
              <a:noFill/>
              <a:miter lim="800000"/>
              <a:headEnd/>
              <a:tailEnd/>
            </a:ln>
          </p:spPr>
          <p:txBody>
            <a:bodyPr wrap="non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defRPr/>
              </a:pPr>
              <a:r>
                <a:rPr lang="zh-CN" altLang="en-US" sz="1000" dirty="0" smtClean="0">
                  <a:solidFill>
                    <a:schemeClr val="tx1">
                      <a:lumMod val="75000"/>
                      <a:lumOff val="25000"/>
                    </a:schemeClr>
                  </a:solidFill>
                  <a:latin typeface="Arial"/>
                  <a:cs typeface="Arial"/>
                </a:rPr>
                <a:t>企业机构</a:t>
              </a:r>
              <a:endParaRPr lang="en-US" sz="1000" dirty="0">
                <a:solidFill>
                  <a:schemeClr val="tx1">
                    <a:lumMod val="75000"/>
                    <a:lumOff val="25000"/>
                  </a:schemeClr>
                </a:solidFill>
                <a:latin typeface="Arial"/>
                <a:cs typeface="Arial"/>
              </a:endParaRPr>
            </a:p>
          </p:txBody>
        </p:sp>
        <p:sp>
          <p:nvSpPr>
            <p:cNvPr id="78" name="Rounded Rectangle 13"/>
            <p:cNvSpPr>
              <a:spLocks noChangeArrowheads="1"/>
            </p:cNvSpPr>
            <p:nvPr/>
          </p:nvSpPr>
          <p:spPr bwMode="auto">
            <a:xfrm>
              <a:off x="5838845" y="3052971"/>
              <a:ext cx="750888" cy="841374"/>
            </a:xfrm>
            <a:prstGeom prst="roundRect">
              <a:avLst>
                <a:gd name="adj" fmla="val 16667"/>
              </a:avLst>
            </a:prstGeom>
            <a:solidFill>
              <a:srgbClr val="F2F2F2"/>
            </a:solidFill>
            <a:ln w="9525">
              <a:solidFill>
                <a:srgbClr val="DCBB00"/>
              </a:solidFill>
              <a:round/>
              <a:headEnd/>
              <a:tailEnd/>
            </a:ln>
            <a:effectLst>
              <a:outerShdw blurRad="63500" dist="23000" dir="5400000" rotWithShape="0">
                <a:srgbClr val="000000">
                  <a:alpha val="34999"/>
                </a:srgbClr>
              </a:outerShdw>
            </a:effectLst>
          </p:spPr>
          <p:txBody>
            <a:bodyPr anchor="ctr"/>
            <a:lstStyle/>
            <a:p>
              <a:pPr algn="ctr" defTabSz="457200" fontAlgn="base">
                <a:spcBef>
                  <a:spcPct val="0"/>
                </a:spcBef>
                <a:spcAft>
                  <a:spcPct val="0"/>
                </a:spcAft>
              </a:pPr>
              <a:endParaRPr lang="en-US" dirty="0">
                <a:solidFill>
                  <a:schemeClr val="tx1">
                    <a:lumMod val="75000"/>
                    <a:lumOff val="25000"/>
                  </a:schemeClr>
                </a:solidFill>
              </a:endParaRPr>
            </a:p>
          </p:txBody>
        </p:sp>
        <p:sp>
          <p:nvSpPr>
            <p:cNvPr id="79" name="Text Box 25"/>
            <p:cNvSpPr txBox="1">
              <a:spLocks noChangeArrowheads="1"/>
            </p:cNvSpPr>
            <p:nvPr/>
          </p:nvSpPr>
          <p:spPr bwMode="auto">
            <a:xfrm>
              <a:off x="5812838" y="3147953"/>
              <a:ext cx="756332"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lang="zh-CN" altLang="en-US" sz="1000" dirty="0">
                  <a:solidFill>
                    <a:srgbClr val="404040"/>
                  </a:solidFill>
                  <a:cs typeface="Arial" pitchFamily="34" charset="0"/>
                </a:rPr>
                <a:t>数据封装</a:t>
              </a:r>
              <a:endParaRPr lang="en-US" altLang="zh-CN" sz="1000" dirty="0">
                <a:solidFill>
                  <a:srgbClr val="404040"/>
                </a:solidFill>
                <a:cs typeface="Arial" pitchFamily="34" charset="0"/>
              </a:endParaRPr>
            </a:p>
          </p:txBody>
        </p:sp>
        <p:sp>
          <p:nvSpPr>
            <p:cNvPr id="80" name="Text Box 33"/>
            <p:cNvSpPr txBox="1">
              <a:spLocks noChangeArrowheads="1"/>
            </p:cNvSpPr>
            <p:nvPr/>
          </p:nvSpPr>
          <p:spPr bwMode="auto">
            <a:xfrm>
              <a:off x="1872477" y="2134353"/>
              <a:ext cx="746918" cy="2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6" rIns="91436" bIns="45716">
              <a:spAutoFit/>
            </a:bodyPr>
            <a:ls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a:lstStyle>
            <a:p>
              <a:pPr algn="ctr"/>
              <a:r>
                <a:rPr kumimoji="0" lang="zh-CN" altLang="en-US" sz="1000" dirty="0" smtClean="0">
                  <a:solidFill>
                    <a:srgbClr val="404040"/>
                  </a:solidFill>
                  <a:cs typeface="Arial" pitchFamily="34" charset="0"/>
                </a:rPr>
                <a:t>包收取</a:t>
              </a:r>
              <a:endParaRPr kumimoji="0" lang="en-US" altLang="zh-CN" sz="1000" dirty="0">
                <a:solidFill>
                  <a:srgbClr val="404040"/>
                </a:solidFill>
                <a:cs typeface="Arial" pitchFamily="34" charset="0"/>
              </a:endParaRPr>
            </a:p>
          </p:txBody>
        </p:sp>
      </p:grpSp>
    </p:spTree>
    <p:extLst>
      <p:ext uri="{BB962C8B-B14F-4D97-AF65-F5344CB8AC3E}">
        <p14:creationId xmlns:p14="http://schemas.microsoft.com/office/powerpoint/2010/main" val="3149048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olidFill>
                  <a:schemeClr val="tx1"/>
                </a:solidFill>
              </a:rPr>
              <a:t>系统特点</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独立</a:t>
            </a:r>
            <a:r>
              <a:rPr lang="zh-CN" altLang="en-US" dirty="0"/>
              <a:t>传输网络	</a:t>
            </a:r>
            <a:endParaRPr lang="en-US" altLang="zh-CN" dirty="0"/>
          </a:p>
          <a:p>
            <a:r>
              <a:rPr lang="zh-CN" altLang="en-US" dirty="0" smtClean="0"/>
              <a:t>路径</a:t>
            </a:r>
            <a:r>
              <a:rPr lang="zh-CN" altLang="en-US" dirty="0"/>
              <a:t>优选算法	</a:t>
            </a:r>
            <a:endParaRPr lang="en-US" altLang="zh-CN" dirty="0"/>
          </a:p>
          <a:p>
            <a:r>
              <a:rPr lang="zh-CN" altLang="en-US" dirty="0" smtClean="0"/>
              <a:t>更好</a:t>
            </a:r>
            <a:r>
              <a:rPr lang="zh-CN" altLang="en-US" dirty="0"/>
              <a:t>的应用</a:t>
            </a:r>
            <a:r>
              <a:rPr lang="zh-CN" altLang="en-US" dirty="0" smtClean="0"/>
              <a:t>兼容性</a:t>
            </a:r>
            <a:endParaRPr lang="en-US" altLang="zh-CN" dirty="0"/>
          </a:p>
          <a:p>
            <a:r>
              <a:rPr lang="zh-CN" altLang="en-US" dirty="0" smtClean="0"/>
              <a:t>多种</a:t>
            </a:r>
            <a:r>
              <a:rPr lang="zh-CN" altLang="en-US" dirty="0"/>
              <a:t>网络加速</a:t>
            </a:r>
            <a:r>
              <a:rPr lang="zh-CN" altLang="en-US" dirty="0" smtClean="0"/>
              <a:t>模式</a:t>
            </a:r>
            <a:endParaRPr lang="en-US" altLang="zh-CN" dirty="0"/>
          </a:p>
          <a:p>
            <a:r>
              <a:rPr lang="zh-CN" altLang="en-US" dirty="0" smtClean="0"/>
              <a:t>去</a:t>
            </a:r>
            <a:r>
              <a:rPr lang="zh-CN" altLang="en-US" dirty="0"/>
              <a:t>中心化结</a:t>
            </a:r>
            <a:r>
              <a:rPr lang="zh-CN" altLang="en-US" dirty="0" smtClean="0"/>
              <a:t>构</a:t>
            </a:r>
            <a:endParaRPr lang="zh-CN" altLang="en-US" dirty="0"/>
          </a:p>
        </p:txBody>
      </p:sp>
    </p:spTree>
    <p:extLst>
      <p:ext uri="{BB962C8B-B14F-4D97-AF65-F5344CB8AC3E}">
        <p14:creationId xmlns:p14="http://schemas.microsoft.com/office/powerpoint/2010/main" val="2559994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83538"/>
            <a:ext cx="6591106" cy="489990"/>
          </a:xfrm>
        </p:spPr>
        <p:txBody>
          <a:bodyPr>
            <a:normAutofit fontScale="90000"/>
          </a:bodyPr>
          <a:lstStyle/>
          <a:p>
            <a:pPr lvl="0"/>
            <a:r>
              <a:rPr lang="en-US" altLang="zh-CN" dirty="0" smtClean="0">
                <a:solidFill>
                  <a:schemeClr val="tx1"/>
                </a:solidFill>
              </a:rPr>
              <a:t>D-ADN</a:t>
            </a:r>
            <a:r>
              <a:rPr lang="zh-CN" altLang="en-US" dirty="0" smtClean="0">
                <a:solidFill>
                  <a:schemeClr val="tx1"/>
                </a:solidFill>
              </a:rPr>
              <a:t>和同类服务产品对比</a:t>
            </a:r>
            <a:endParaRPr lang="zh-CN" altLang="en-US" dirty="0">
              <a:solidFill>
                <a:schemeClr val="tx1"/>
              </a:solidFill>
            </a:endParaRPr>
          </a:p>
        </p:txBody>
      </p:sp>
      <p:graphicFrame>
        <p:nvGraphicFramePr>
          <p:cNvPr id="5" name="内容占位符 8"/>
          <p:cNvGraphicFramePr>
            <a:graphicFrameLocks/>
          </p:cNvGraphicFramePr>
          <p:nvPr>
            <p:extLst>
              <p:ext uri="{D42A27DB-BD31-4B8C-83A1-F6EECF244321}">
                <p14:modId xmlns:p14="http://schemas.microsoft.com/office/powerpoint/2010/main" val="3808818747"/>
              </p:ext>
            </p:extLst>
          </p:nvPr>
        </p:nvGraphicFramePr>
        <p:xfrm>
          <a:off x="457200" y="987574"/>
          <a:ext cx="8229600" cy="3960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1718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83538"/>
            <a:ext cx="6591106" cy="489990"/>
          </a:xfrm>
        </p:spPr>
        <p:txBody>
          <a:bodyPr>
            <a:normAutofit fontScale="90000"/>
          </a:bodyPr>
          <a:lstStyle/>
          <a:p>
            <a:pPr lvl="0"/>
            <a:r>
              <a:rPr lang="en-US" altLang="zh-CN" dirty="0" smtClean="0">
                <a:solidFill>
                  <a:schemeClr val="tx1"/>
                </a:solidFill>
              </a:rPr>
              <a:t>S-VPN</a:t>
            </a:r>
            <a:r>
              <a:rPr lang="zh-CN" altLang="en-US" dirty="0" smtClean="0">
                <a:solidFill>
                  <a:schemeClr val="tx1"/>
                </a:solidFill>
              </a:rPr>
              <a:t>和同类服务产品对比</a:t>
            </a:r>
            <a:endParaRPr lang="zh-CN" altLang="en-US" dirty="0">
              <a:solidFill>
                <a:schemeClr val="tx1"/>
              </a:solidFill>
            </a:endParaRPr>
          </a:p>
        </p:txBody>
      </p:sp>
      <p:graphicFrame>
        <p:nvGraphicFramePr>
          <p:cNvPr id="5" name="内容占位符 8"/>
          <p:cNvGraphicFramePr>
            <a:graphicFrameLocks/>
          </p:cNvGraphicFramePr>
          <p:nvPr>
            <p:extLst>
              <p:ext uri="{D42A27DB-BD31-4B8C-83A1-F6EECF244321}">
                <p14:modId xmlns:p14="http://schemas.microsoft.com/office/powerpoint/2010/main" val="3632290929"/>
              </p:ext>
            </p:extLst>
          </p:nvPr>
        </p:nvGraphicFramePr>
        <p:xfrm>
          <a:off x="457200" y="987574"/>
          <a:ext cx="8229600" cy="3960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1403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常用的部署模式</a:t>
            </a:r>
          </a:p>
        </p:txBody>
      </p:sp>
      <p:sp>
        <p:nvSpPr>
          <p:cNvPr id="3" name="内容占位符 2"/>
          <p:cNvSpPr>
            <a:spLocks noGrp="1"/>
          </p:cNvSpPr>
          <p:nvPr>
            <p:ph idx="1"/>
          </p:nvPr>
        </p:nvSpPr>
        <p:spPr>
          <a:xfrm>
            <a:off x="357158" y="789552"/>
            <a:ext cx="8429684" cy="630070"/>
          </a:xfrm>
        </p:spPr>
        <p:txBody>
          <a:bodyPr/>
          <a:lstStyle/>
          <a:p>
            <a:r>
              <a:rPr lang="zh-CN" altLang="en-US" dirty="0" smtClean="0"/>
              <a:t>分布式应用交付（</a:t>
            </a:r>
            <a:r>
              <a:rPr lang="en-US" altLang="zh-CN" dirty="0" smtClean="0"/>
              <a:t>D-ADN</a:t>
            </a:r>
            <a:r>
              <a:rPr lang="zh-CN" altLang="en-US" dirty="0" smtClean="0"/>
              <a:t>）</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9622"/>
            <a:ext cx="7278122"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7731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graphicFrame>
        <p:nvGraphicFramePr>
          <p:cNvPr id="4" name="图示 3"/>
          <p:cNvGraphicFramePr/>
          <p:nvPr>
            <p:extLst>
              <p:ext uri="{D42A27DB-BD31-4B8C-83A1-F6EECF244321}">
                <p14:modId xmlns:p14="http://schemas.microsoft.com/office/powerpoint/2010/main" val="1632518372"/>
              </p:ext>
            </p:extLst>
          </p:nvPr>
        </p:nvGraphicFramePr>
        <p:xfrm>
          <a:off x="1547664" y="7715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6051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常用的部署模式</a:t>
            </a:r>
          </a:p>
        </p:txBody>
      </p:sp>
      <p:sp>
        <p:nvSpPr>
          <p:cNvPr id="3" name="内容占位符 2"/>
          <p:cNvSpPr>
            <a:spLocks noGrp="1"/>
          </p:cNvSpPr>
          <p:nvPr>
            <p:ph idx="1"/>
          </p:nvPr>
        </p:nvSpPr>
        <p:spPr>
          <a:xfrm>
            <a:off x="357158" y="789552"/>
            <a:ext cx="8429684" cy="630070"/>
          </a:xfrm>
        </p:spPr>
        <p:txBody>
          <a:bodyPr/>
          <a:lstStyle/>
          <a:p>
            <a:r>
              <a:rPr lang="zh-CN" altLang="en-US" dirty="0" smtClean="0"/>
              <a:t>多点网络互联（</a:t>
            </a:r>
            <a:r>
              <a:rPr lang="en-US" altLang="zh-CN" dirty="0" smtClean="0"/>
              <a:t>S-VPN</a:t>
            </a:r>
            <a:r>
              <a:rPr lang="zh-CN" altLang="en-US" dirty="0" smtClean="0"/>
              <a:t>）</a:t>
            </a:r>
            <a:endParaRPr lang="zh-CN" altLang="en-US"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8" y="1491630"/>
            <a:ext cx="738359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837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a:t>业务加速效果测试</a:t>
            </a:r>
            <a:r>
              <a:rPr lang="zh-CN" altLang="en-US" dirty="0" smtClean="0"/>
              <a:t>分析</a:t>
            </a:r>
            <a:endParaRPr lang="zh-CN" altLang="en-US" dirty="0"/>
          </a:p>
        </p:txBody>
      </p:sp>
      <p:graphicFrame>
        <p:nvGraphicFramePr>
          <p:cNvPr id="4" name="图表 3" title="10M家庭宽带PPPOE"/>
          <p:cNvGraphicFramePr/>
          <p:nvPr>
            <p:extLst>
              <p:ext uri="{D42A27DB-BD31-4B8C-83A1-F6EECF244321}">
                <p14:modId xmlns:p14="http://schemas.microsoft.com/office/powerpoint/2010/main" val="2982576489"/>
              </p:ext>
            </p:extLst>
          </p:nvPr>
        </p:nvGraphicFramePr>
        <p:xfrm>
          <a:off x="-252536" y="843557"/>
          <a:ext cx="4464496" cy="19205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title="10M家庭宽带PPPOE"/>
          <p:cNvGraphicFramePr/>
          <p:nvPr>
            <p:extLst>
              <p:ext uri="{D42A27DB-BD31-4B8C-83A1-F6EECF244321}">
                <p14:modId xmlns:p14="http://schemas.microsoft.com/office/powerpoint/2010/main" val="1813740702"/>
              </p:ext>
            </p:extLst>
          </p:nvPr>
        </p:nvGraphicFramePr>
        <p:xfrm>
          <a:off x="4644008" y="843558"/>
          <a:ext cx="4464496" cy="1800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title="10M家庭宽带PPPOE"/>
          <p:cNvGraphicFramePr/>
          <p:nvPr>
            <p:extLst>
              <p:ext uri="{D42A27DB-BD31-4B8C-83A1-F6EECF244321}">
                <p14:modId xmlns:p14="http://schemas.microsoft.com/office/powerpoint/2010/main" val="2926817739"/>
              </p:ext>
            </p:extLst>
          </p:nvPr>
        </p:nvGraphicFramePr>
        <p:xfrm>
          <a:off x="-252536" y="2931789"/>
          <a:ext cx="4464496" cy="19205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title="10M家庭宽带PPPOE"/>
          <p:cNvGraphicFramePr/>
          <p:nvPr>
            <p:extLst>
              <p:ext uri="{D42A27DB-BD31-4B8C-83A1-F6EECF244321}">
                <p14:modId xmlns:p14="http://schemas.microsoft.com/office/powerpoint/2010/main" val="1457332188"/>
              </p:ext>
            </p:extLst>
          </p:nvPr>
        </p:nvGraphicFramePr>
        <p:xfrm>
          <a:off x="4716016" y="3075806"/>
          <a:ext cx="4464496" cy="1800200"/>
        </p:xfrm>
        <a:graphic>
          <a:graphicData uri="http://schemas.openxmlformats.org/drawingml/2006/chart">
            <c:chart xmlns:c="http://schemas.openxmlformats.org/drawingml/2006/chart" xmlns:r="http://schemas.openxmlformats.org/officeDocument/2006/relationships" r:id="rId5"/>
          </a:graphicData>
        </a:graphic>
      </p:graphicFrame>
      <p:sp>
        <p:nvSpPr>
          <p:cNvPr id="8" name="矩形 7"/>
          <p:cNvSpPr/>
          <p:nvPr/>
        </p:nvSpPr>
        <p:spPr>
          <a:xfrm>
            <a:off x="2771800" y="699542"/>
            <a:ext cx="3440365" cy="338554"/>
          </a:xfrm>
          <a:prstGeom prst="rect">
            <a:avLst/>
          </a:prstGeom>
        </p:spPr>
        <p:txBody>
          <a:bodyPr wrap="none">
            <a:spAutoFit/>
          </a:bodyPr>
          <a:lstStyle/>
          <a:p>
            <a:r>
              <a:rPr lang="zh-CN" altLang="en-US" sz="1600" dirty="0" smtClean="0"/>
              <a:t>浙江</a:t>
            </a:r>
            <a:r>
              <a:rPr lang="zh-CN" altLang="zh-CN" sz="1600" dirty="0" smtClean="0"/>
              <a:t>电信</a:t>
            </a:r>
            <a:r>
              <a:rPr lang="zh-CN" altLang="zh-CN" sz="1600" dirty="0"/>
              <a:t>家庭宽带</a:t>
            </a:r>
            <a:r>
              <a:rPr lang="en-US" altLang="zh-CN" sz="1600" dirty="0" smtClean="0"/>
              <a:t>10M</a:t>
            </a:r>
            <a:r>
              <a:rPr lang="zh-CN" altLang="en-US" sz="1600" dirty="0" smtClean="0"/>
              <a:t>用户测试数据</a:t>
            </a:r>
            <a:endParaRPr lang="zh-CN" altLang="en-US" sz="1600" dirty="0"/>
          </a:p>
        </p:txBody>
      </p:sp>
    </p:spTree>
    <p:extLst>
      <p:ext uri="{BB962C8B-B14F-4D97-AF65-F5344CB8AC3E}">
        <p14:creationId xmlns:p14="http://schemas.microsoft.com/office/powerpoint/2010/main" val="2196661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a:t>业务加速</a:t>
            </a:r>
            <a:r>
              <a:rPr lang="zh-CN" altLang="en-US" dirty="0" smtClean="0"/>
              <a:t>效果</a:t>
            </a:r>
            <a:r>
              <a:rPr lang="zh-CN" altLang="en-US" dirty="0"/>
              <a:t>总结</a:t>
            </a:r>
          </a:p>
        </p:txBody>
      </p:sp>
      <p:graphicFrame>
        <p:nvGraphicFramePr>
          <p:cNvPr id="4" name="图示 3"/>
          <p:cNvGraphicFramePr/>
          <p:nvPr>
            <p:extLst>
              <p:ext uri="{D42A27DB-BD31-4B8C-83A1-F6EECF244321}">
                <p14:modId xmlns:p14="http://schemas.microsoft.com/office/powerpoint/2010/main" val="4075059291"/>
              </p:ext>
            </p:extLst>
          </p:nvPr>
        </p:nvGraphicFramePr>
        <p:xfrm>
          <a:off x="107504" y="771550"/>
          <a:ext cx="864096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993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典</a:t>
            </a:r>
            <a:r>
              <a:rPr lang="zh-CN" altLang="en-US" smtClean="0"/>
              <a:t>型业务应用举例</a:t>
            </a:r>
            <a:endParaRPr lang="zh-CN" altLang="en-US" dirty="0"/>
          </a:p>
        </p:txBody>
      </p:sp>
      <p:sp>
        <p:nvSpPr>
          <p:cNvPr id="3" name="内容占位符 2"/>
          <p:cNvSpPr>
            <a:spLocks noGrp="1"/>
          </p:cNvSpPr>
          <p:nvPr>
            <p:ph idx="1"/>
          </p:nvPr>
        </p:nvSpPr>
        <p:spPr>
          <a:xfrm>
            <a:off x="323528" y="627534"/>
            <a:ext cx="8496944" cy="4320480"/>
          </a:xfrm>
        </p:spPr>
        <p:txBody>
          <a:bodyPr>
            <a:normAutofit fontScale="77500" lnSpcReduction="20000"/>
          </a:bodyPr>
          <a:lstStyle/>
          <a:p>
            <a:r>
              <a:rPr lang="zh-CN" altLang="en-US" b="1" dirty="0" smtClean="0"/>
              <a:t>分布式的应用交付</a:t>
            </a:r>
            <a:r>
              <a:rPr lang="zh-CN" altLang="en-US" b="1" dirty="0"/>
              <a:t>服务</a:t>
            </a:r>
            <a:r>
              <a:rPr lang="zh-CN" altLang="en-US" b="1" dirty="0" smtClean="0"/>
              <a:t>（</a:t>
            </a:r>
            <a:r>
              <a:rPr lang="en-US" altLang="zh-CN" b="1" dirty="0" smtClean="0"/>
              <a:t>ADN</a:t>
            </a:r>
            <a:r>
              <a:rPr lang="zh-CN" altLang="en-US" b="1" dirty="0" smtClean="0"/>
              <a:t>）</a:t>
            </a:r>
            <a:endParaRPr lang="en-US" altLang="zh-CN" b="1" dirty="0" smtClean="0"/>
          </a:p>
          <a:p>
            <a:pPr lvl="1"/>
            <a:r>
              <a:rPr lang="zh-CN" altLang="en-US" b="1" dirty="0" smtClean="0"/>
              <a:t>与</a:t>
            </a:r>
            <a:r>
              <a:rPr lang="en-US" altLang="zh-CN" b="1" dirty="0" smtClean="0"/>
              <a:t>CDN</a:t>
            </a:r>
            <a:r>
              <a:rPr lang="zh-CN" altLang="en-US" b="1" dirty="0" smtClean="0"/>
              <a:t>打包提供全站加速</a:t>
            </a:r>
            <a:endParaRPr lang="en-US" altLang="zh-CN" b="1" dirty="0" smtClean="0"/>
          </a:p>
          <a:p>
            <a:pPr lvl="1"/>
            <a:r>
              <a:rPr lang="en-US" altLang="zh-CN" b="1" dirty="0" smtClean="0"/>
              <a:t>HTTP</a:t>
            </a:r>
            <a:r>
              <a:rPr lang="zh-CN" altLang="en-US" b="1" dirty="0" smtClean="0"/>
              <a:t>动态加</a:t>
            </a:r>
            <a:r>
              <a:rPr lang="zh-CN" altLang="en-US" b="1" dirty="0"/>
              <a:t>速</a:t>
            </a:r>
          </a:p>
          <a:p>
            <a:pPr lvl="1"/>
            <a:r>
              <a:rPr lang="zh-CN" altLang="en-US" b="1" dirty="0" smtClean="0"/>
              <a:t>无证书</a:t>
            </a:r>
            <a:r>
              <a:rPr lang="en-US" altLang="zh-CN" b="1" dirty="0" smtClean="0"/>
              <a:t>HTTPS</a:t>
            </a:r>
            <a:r>
              <a:rPr lang="zh-CN" altLang="en-US" b="1" dirty="0" smtClean="0"/>
              <a:t>加速</a:t>
            </a:r>
            <a:endParaRPr lang="en-US" altLang="zh-CN" b="1" dirty="0" smtClean="0"/>
          </a:p>
          <a:p>
            <a:pPr lvl="1"/>
            <a:r>
              <a:rPr lang="zh-CN" altLang="en-US" b="1" dirty="0" smtClean="0"/>
              <a:t>云盘类业务（开放存储服务）上下行加速</a:t>
            </a:r>
            <a:endParaRPr lang="en-US" altLang="zh-CN" b="1" dirty="0" smtClean="0"/>
          </a:p>
          <a:p>
            <a:pPr lvl="1"/>
            <a:r>
              <a:rPr lang="zh-CN" altLang="en-US" b="1" dirty="0"/>
              <a:t>游戏</a:t>
            </a:r>
            <a:r>
              <a:rPr lang="zh-CN" altLang="en-US" b="1" dirty="0" smtClean="0"/>
              <a:t>加速整体解决方案</a:t>
            </a:r>
            <a:endParaRPr lang="en-US" altLang="zh-CN" b="1" dirty="0" smtClean="0"/>
          </a:p>
          <a:p>
            <a:r>
              <a:rPr lang="zh-CN" altLang="en-US" b="1" dirty="0" smtClean="0"/>
              <a:t>多节点网络互联服务（</a:t>
            </a:r>
            <a:r>
              <a:rPr lang="en-US" altLang="zh-CN" b="1" dirty="0" smtClean="0"/>
              <a:t>S-VPN</a:t>
            </a:r>
            <a:r>
              <a:rPr lang="zh-CN" altLang="en-US" b="1" dirty="0" smtClean="0"/>
              <a:t>）</a:t>
            </a:r>
            <a:endParaRPr lang="en-US" altLang="zh-CN" b="1" dirty="0" smtClean="0"/>
          </a:p>
          <a:p>
            <a:pPr lvl="1"/>
            <a:r>
              <a:rPr lang="en-US" altLang="zh-CN" b="1" dirty="0" smtClean="0"/>
              <a:t>VPC</a:t>
            </a:r>
            <a:r>
              <a:rPr lang="zh-CN" altLang="en-US" b="1" dirty="0"/>
              <a:t>场景下的</a:t>
            </a:r>
            <a:r>
              <a:rPr lang="en-US" altLang="zh-CN" b="1" dirty="0"/>
              <a:t>BGP</a:t>
            </a:r>
            <a:r>
              <a:rPr lang="zh-CN" altLang="en-US" b="1" dirty="0"/>
              <a:t>带宽的替换</a:t>
            </a:r>
          </a:p>
          <a:p>
            <a:pPr lvl="1"/>
            <a:r>
              <a:rPr lang="zh-CN" altLang="en-US" b="1" dirty="0"/>
              <a:t>企业网互联加速</a:t>
            </a:r>
          </a:p>
          <a:p>
            <a:pPr lvl="1"/>
            <a:r>
              <a:rPr lang="zh-CN" altLang="en-US" b="1" dirty="0"/>
              <a:t>国际带宽的导</a:t>
            </a:r>
            <a:r>
              <a:rPr lang="zh-CN" altLang="en-US" b="1" dirty="0" smtClean="0"/>
              <a:t>入</a:t>
            </a:r>
            <a:endParaRPr lang="en-US" altLang="zh-CN" b="1" dirty="0" smtClean="0"/>
          </a:p>
          <a:p>
            <a:pPr lvl="1"/>
            <a:r>
              <a:rPr lang="zh-CN" altLang="en-US" b="1" dirty="0" smtClean="0"/>
              <a:t>客户端游戏加速</a:t>
            </a:r>
            <a:endParaRPr lang="en-US" altLang="zh-CN" b="1" dirty="0" smtClean="0"/>
          </a:p>
          <a:p>
            <a:pPr lvl="1"/>
            <a:r>
              <a:rPr lang="zh-CN" altLang="en-US" b="1" dirty="0" smtClean="0"/>
              <a:t>订票</a:t>
            </a:r>
            <a:r>
              <a:rPr lang="en-US" altLang="zh-CN" b="1" dirty="0" smtClean="0"/>
              <a:t>/</a:t>
            </a:r>
            <a:r>
              <a:rPr lang="zh-CN" altLang="en-US" b="1" dirty="0" smtClean="0"/>
              <a:t>车牌等抢购类</a:t>
            </a:r>
            <a:r>
              <a:rPr lang="zh-CN" altLang="en-US" b="1" dirty="0"/>
              <a:t>应用</a:t>
            </a:r>
            <a:r>
              <a:rPr lang="zh-CN" altLang="en-US" b="1" dirty="0" smtClean="0"/>
              <a:t>的特定加速</a:t>
            </a:r>
            <a:endParaRPr lang="en-US" altLang="zh-CN" b="1" dirty="0" smtClean="0"/>
          </a:p>
          <a:p>
            <a:pPr lvl="1"/>
            <a:endParaRPr lang="en-US" altLang="zh-CN" b="1" dirty="0" smtClean="0"/>
          </a:p>
          <a:p>
            <a:pPr lvl="1"/>
            <a:endParaRPr lang="en-US" altLang="zh-CN" b="1" dirty="0" smtClean="0"/>
          </a:p>
        </p:txBody>
      </p:sp>
    </p:spTree>
    <p:extLst>
      <p:ext uri="{BB962C8B-B14F-4D97-AF65-F5344CB8AC3E}">
        <p14:creationId xmlns:p14="http://schemas.microsoft.com/office/powerpoint/2010/main" val="1852842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a:t>
            </a:r>
            <a:r>
              <a:rPr lang="zh-CN" altLang="en-US" dirty="0" smtClean="0"/>
              <a:t>与</a:t>
            </a:r>
            <a:r>
              <a:rPr lang="en-US" altLang="zh-CN" dirty="0" smtClean="0"/>
              <a:t>CDN</a:t>
            </a:r>
            <a:r>
              <a:rPr lang="zh-CN" altLang="en-US" dirty="0" smtClean="0"/>
              <a:t>打包提供全站加速</a:t>
            </a:r>
            <a:endParaRPr lang="zh-CN" altLang="en-US" dirty="0">
              <a:solidFill>
                <a:srgbClr val="FF0000"/>
              </a:solidFill>
            </a:endParaRPr>
          </a:p>
        </p:txBody>
      </p:sp>
      <p:sp>
        <p:nvSpPr>
          <p:cNvPr id="3" name="内容占位符 2"/>
          <p:cNvSpPr>
            <a:spLocks noGrp="1"/>
          </p:cNvSpPr>
          <p:nvPr>
            <p:ph idx="1"/>
          </p:nvPr>
        </p:nvSpPr>
        <p:spPr/>
        <p:txBody>
          <a:bodyPr>
            <a:normAutofit lnSpcReduction="10000"/>
          </a:bodyPr>
          <a:lstStyle/>
          <a:p>
            <a:r>
              <a:rPr lang="zh-CN" altLang="en-US" dirty="0" smtClean="0"/>
              <a:t>服务对象</a:t>
            </a:r>
            <a:endParaRPr lang="en-US" altLang="zh-CN" dirty="0" smtClean="0"/>
          </a:p>
          <a:p>
            <a:pPr lvl="1"/>
            <a:r>
              <a:rPr lang="zh-CN" altLang="en-US" dirty="0" smtClean="0"/>
              <a:t>面向需要</a:t>
            </a:r>
            <a:r>
              <a:rPr lang="en-US" altLang="zh-CN" dirty="0" smtClean="0"/>
              <a:t>CDN</a:t>
            </a:r>
            <a:r>
              <a:rPr lang="zh-CN" altLang="en-US" dirty="0" smtClean="0"/>
              <a:t>服务的</a:t>
            </a:r>
            <a:r>
              <a:rPr lang="en-US" altLang="zh-CN" dirty="0" smtClean="0"/>
              <a:t>SP</a:t>
            </a:r>
            <a:r>
              <a:rPr lang="zh-CN" altLang="en-US" dirty="0" smtClean="0"/>
              <a:t>；</a:t>
            </a:r>
            <a:endParaRPr lang="en-US" altLang="zh-CN" dirty="0" smtClean="0"/>
          </a:p>
          <a:p>
            <a:r>
              <a:rPr lang="zh-CN" altLang="en-US" dirty="0" smtClean="0"/>
              <a:t>服务场景</a:t>
            </a:r>
            <a:endParaRPr lang="en-US" altLang="zh-CN" dirty="0" smtClean="0"/>
          </a:p>
          <a:p>
            <a:pPr lvl="1"/>
            <a:r>
              <a:rPr lang="zh-CN" altLang="en-US" dirty="0" smtClean="0">
                <a:solidFill>
                  <a:schemeClr val="tx1"/>
                </a:solidFill>
              </a:rPr>
              <a:t>提供全站加速解决方案中的</a:t>
            </a:r>
            <a:r>
              <a:rPr lang="en-US" altLang="zh-CN" dirty="0" smtClean="0">
                <a:solidFill>
                  <a:schemeClr val="tx1"/>
                </a:solidFill>
              </a:rPr>
              <a:t>CDN</a:t>
            </a:r>
            <a:r>
              <a:rPr lang="zh-CN" altLang="en-US" dirty="0" smtClean="0">
                <a:solidFill>
                  <a:schemeClr val="tx1"/>
                </a:solidFill>
              </a:rPr>
              <a:t>的功能补充；</a:t>
            </a:r>
            <a:endParaRPr lang="en-US" altLang="zh-CN" dirty="0" smtClean="0">
              <a:solidFill>
                <a:schemeClr val="tx1"/>
              </a:solidFill>
            </a:endParaRPr>
          </a:p>
          <a:p>
            <a:pPr lvl="1"/>
            <a:r>
              <a:rPr lang="zh-CN" altLang="en-US" dirty="0" smtClean="0">
                <a:solidFill>
                  <a:schemeClr val="tx1"/>
                </a:solidFill>
              </a:rPr>
              <a:t>全站应用数据</a:t>
            </a:r>
            <a:r>
              <a:rPr lang="zh-CN" altLang="en-US" dirty="0">
                <a:solidFill>
                  <a:schemeClr val="tx1"/>
                </a:solidFill>
              </a:rPr>
              <a:t>中</a:t>
            </a:r>
            <a:r>
              <a:rPr lang="zh-CN" altLang="en-US" dirty="0" smtClean="0">
                <a:solidFill>
                  <a:schemeClr val="tx1"/>
                </a:solidFill>
              </a:rPr>
              <a:t>上行流量的加速</a:t>
            </a:r>
            <a:endParaRPr lang="en-US" altLang="zh-CN" dirty="0">
              <a:solidFill>
                <a:schemeClr val="tx1"/>
              </a:solidFill>
            </a:endParaRPr>
          </a:p>
          <a:p>
            <a:r>
              <a:rPr lang="zh-CN" altLang="en-US" dirty="0" smtClean="0"/>
              <a:t>收费方式</a:t>
            </a:r>
            <a:endParaRPr lang="en-US" altLang="zh-CN" dirty="0" smtClean="0"/>
          </a:p>
          <a:p>
            <a:pPr lvl="1"/>
            <a:r>
              <a:rPr lang="zh-CN" altLang="en-US" dirty="0" smtClean="0"/>
              <a:t>面向</a:t>
            </a:r>
            <a:r>
              <a:rPr lang="en-US" altLang="zh-CN" dirty="0" smtClean="0"/>
              <a:t>SP</a:t>
            </a:r>
            <a:r>
              <a:rPr lang="zh-CN" altLang="en-US" dirty="0" smtClean="0"/>
              <a:t>收费，按流量或者带宽收费</a:t>
            </a:r>
            <a:r>
              <a:rPr lang="en-US" altLang="zh-CN" dirty="0" smtClean="0"/>
              <a:t>,</a:t>
            </a:r>
            <a:r>
              <a:rPr lang="zh-CN" altLang="en-US" dirty="0" smtClean="0"/>
              <a:t>类似于现有的</a:t>
            </a:r>
            <a:r>
              <a:rPr lang="en-US" altLang="zh-CN" dirty="0" smtClean="0"/>
              <a:t>CDN</a:t>
            </a:r>
            <a:r>
              <a:rPr lang="zh-CN" altLang="en-US" dirty="0" smtClean="0"/>
              <a:t>业务的收费模式。</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05550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——HTTP</a:t>
            </a:r>
            <a:r>
              <a:rPr lang="zh-CN" altLang="en-US" dirty="0" smtClean="0"/>
              <a:t>加速应用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服务对象</a:t>
            </a:r>
            <a:endParaRPr lang="en-US" altLang="zh-CN" dirty="0" smtClean="0"/>
          </a:p>
          <a:p>
            <a:pPr lvl="1"/>
            <a:r>
              <a:rPr lang="zh-CN" altLang="en-US" dirty="0"/>
              <a:t>基于</a:t>
            </a:r>
            <a:r>
              <a:rPr lang="en-US" altLang="zh-CN" dirty="0" smtClean="0"/>
              <a:t>HTTP</a:t>
            </a:r>
            <a:r>
              <a:rPr lang="zh-CN" altLang="en-US" dirty="0" smtClean="0"/>
              <a:t>协议交互的应用提供商，云开放平台供应商，</a:t>
            </a:r>
            <a:r>
              <a:rPr lang="en-US" altLang="zh-CN" dirty="0" smtClean="0"/>
              <a:t>SAAS</a:t>
            </a:r>
            <a:r>
              <a:rPr lang="zh-CN" altLang="en-US" dirty="0" smtClean="0"/>
              <a:t>提供商；</a:t>
            </a:r>
            <a:endParaRPr lang="en-US" altLang="zh-CN" dirty="0" smtClean="0"/>
          </a:p>
          <a:p>
            <a:r>
              <a:rPr lang="zh-CN" altLang="en-US" dirty="0" smtClean="0"/>
              <a:t>服务场景</a:t>
            </a:r>
            <a:endParaRPr lang="en-US" altLang="zh-CN" dirty="0" smtClean="0"/>
          </a:p>
          <a:p>
            <a:pPr lvl="1"/>
            <a:r>
              <a:rPr lang="zh-CN" altLang="en-US" dirty="0"/>
              <a:t>强交互</a:t>
            </a:r>
            <a:r>
              <a:rPr lang="zh-CN" altLang="en-US" dirty="0" smtClean="0"/>
              <a:t>型</a:t>
            </a:r>
            <a:r>
              <a:rPr lang="en-US" altLang="zh-CN" dirty="0" smtClean="0"/>
              <a:t>HTTP</a:t>
            </a:r>
            <a:r>
              <a:rPr lang="zh-CN" altLang="en-US" dirty="0" smtClean="0"/>
              <a:t>应用的加速</a:t>
            </a:r>
            <a:r>
              <a:rPr lang="en-US" altLang="zh-CN" dirty="0" smtClean="0"/>
              <a:t>(</a:t>
            </a:r>
            <a:r>
              <a:rPr lang="zh-CN" altLang="en-US" dirty="0" smtClean="0"/>
              <a:t>页游</a:t>
            </a:r>
            <a:r>
              <a:rPr lang="en-US" altLang="zh-CN" dirty="0" smtClean="0"/>
              <a:t>,</a:t>
            </a:r>
            <a:r>
              <a:rPr lang="zh-CN" altLang="en-US" dirty="0" smtClean="0"/>
              <a:t>移动应用</a:t>
            </a:r>
            <a:r>
              <a:rPr lang="en-US" altLang="zh-CN" dirty="0" smtClean="0"/>
              <a:t>)</a:t>
            </a:r>
            <a:r>
              <a:rPr lang="zh-CN" altLang="en-US" dirty="0" smtClean="0"/>
              <a:t>；</a:t>
            </a:r>
            <a:endParaRPr lang="en-US" altLang="zh-CN" dirty="0" smtClean="0"/>
          </a:p>
          <a:p>
            <a:pPr lvl="1"/>
            <a:r>
              <a:rPr lang="zh-CN" altLang="en-US" dirty="0"/>
              <a:t>开放</a:t>
            </a:r>
            <a:r>
              <a:rPr lang="zh-CN" altLang="en-US" dirty="0" smtClean="0"/>
              <a:t>平台的</a:t>
            </a:r>
            <a:r>
              <a:rPr lang="en-US" altLang="zh-CN" dirty="0" smtClean="0"/>
              <a:t>HTTP API</a:t>
            </a:r>
            <a:r>
              <a:rPr lang="zh-CN" altLang="en-US" dirty="0" smtClean="0"/>
              <a:t>提供通道加速</a:t>
            </a:r>
            <a:r>
              <a:rPr lang="en-US" altLang="zh-CN" dirty="0" smtClean="0"/>
              <a:t>(</a:t>
            </a:r>
            <a:r>
              <a:rPr lang="zh-CN" altLang="en-US" dirty="0" smtClean="0"/>
              <a:t>地图</a:t>
            </a:r>
            <a:r>
              <a:rPr lang="en-US" altLang="zh-CN" dirty="0" smtClean="0"/>
              <a:t>,</a:t>
            </a:r>
            <a:r>
              <a:rPr lang="zh-CN" altLang="en-US" dirty="0"/>
              <a:t>手</a:t>
            </a:r>
            <a:r>
              <a:rPr lang="zh-CN" altLang="en-US" dirty="0" smtClean="0"/>
              <a:t>游等</a:t>
            </a:r>
            <a:r>
              <a:rPr lang="en-US" altLang="zh-CN" dirty="0" smtClean="0"/>
              <a:t>)</a:t>
            </a:r>
            <a:r>
              <a:rPr lang="zh-CN" altLang="en-US" dirty="0" smtClean="0"/>
              <a:t>；</a:t>
            </a:r>
            <a:endParaRPr lang="en-US" altLang="zh-CN" dirty="0" smtClean="0"/>
          </a:p>
          <a:p>
            <a:pPr lvl="1"/>
            <a:r>
              <a:rPr lang="zh-CN" altLang="en-US" dirty="0" smtClean="0"/>
              <a:t>为</a:t>
            </a:r>
            <a:r>
              <a:rPr lang="en-US" altLang="zh-CN" dirty="0" smtClean="0"/>
              <a:t>SAAS</a:t>
            </a:r>
            <a:r>
              <a:rPr lang="zh-CN" altLang="en-US" dirty="0" smtClean="0"/>
              <a:t>平台提供用户接入加速；</a:t>
            </a:r>
            <a:endParaRPr lang="en-US" altLang="zh-CN" dirty="0"/>
          </a:p>
          <a:p>
            <a:r>
              <a:rPr lang="zh-CN" altLang="en-US" dirty="0" smtClean="0"/>
              <a:t>收费方式</a:t>
            </a:r>
            <a:endParaRPr lang="en-US" altLang="zh-CN" dirty="0" smtClean="0"/>
          </a:p>
          <a:p>
            <a:pPr lvl="1"/>
            <a:r>
              <a:rPr lang="zh-CN" altLang="en-US" dirty="0" smtClean="0"/>
              <a:t>面向</a:t>
            </a:r>
            <a:r>
              <a:rPr lang="en-US" altLang="zh-CN" dirty="0" smtClean="0"/>
              <a:t>SP</a:t>
            </a:r>
            <a:r>
              <a:rPr lang="zh-CN" altLang="en-US" dirty="0" smtClean="0"/>
              <a:t>收费，按流量或者带宽收费；与</a:t>
            </a:r>
            <a:r>
              <a:rPr lang="en-US" altLang="zh-CN" dirty="0" smtClean="0"/>
              <a:t>SAAS</a:t>
            </a:r>
            <a:r>
              <a:rPr lang="zh-CN" altLang="en-US" dirty="0" smtClean="0"/>
              <a:t>平台合作运营；</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361306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——HTTPS</a:t>
            </a:r>
            <a:r>
              <a:rPr lang="zh-CN" altLang="en-US" dirty="0" smtClean="0"/>
              <a:t>加速应用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服务对象</a:t>
            </a:r>
            <a:endParaRPr lang="en-US" altLang="zh-CN" dirty="0" smtClean="0"/>
          </a:p>
          <a:p>
            <a:pPr lvl="1"/>
            <a:r>
              <a:rPr lang="zh-CN" altLang="en-US" dirty="0" smtClean="0"/>
              <a:t>金融机构，支付平台提供商，对安全性要求较高又无法提供</a:t>
            </a:r>
            <a:r>
              <a:rPr lang="en-US" altLang="zh-CN" dirty="0" smtClean="0"/>
              <a:t>SSL</a:t>
            </a:r>
            <a:r>
              <a:rPr lang="zh-CN" altLang="en-US" dirty="0" smtClean="0"/>
              <a:t>证书的站点；</a:t>
            </a:r>
            <a:endParaRPr lang="en-US" altLang="zh-CN" dirty="0" smtClean="0"/>
          </a:p>
          <a:p>
            <a:r>
              <a:rPr lang="zh-CN" altLang="en-US" dirty="0" smtClean="0"/>
              <a:t>服务场景</a:t>
            </a:r>
            <a:endParaRPr lang="en-US" altLang="zh-CN" dirty="0" smtClean="0"/>
          </a:p>
          <a:p>
            <a:pPr lvl="1"/>
            <a:r>
              <a:rPr lang="zh-CN" altLang="en-US" dirty="0" smtClean="0"/>
              <a:t>源站提供</a:t>
            </a:r>
            <a:r>
              <a:rPr lang="en-US" altLang="zh-CN" dirty="0" smtClean="0"/>
              <a:t>SSL</a:t>
            </a:r>
            <a:r>
              <a:rPr lang="zh-CN" altLang="en-US" dirty="0" smtClean="0"/>
              <a:t>证书情况下</a:t>
            </a:r>
            <a:r>
              <a:rPr lang="en-US" altLang="zh-CN" dirty="0" smtClean="0"/>
              <a:t>,</a:t>
            </a:r>
            <a:r>
              <a:rPr lang="zh-CN" altLang="en-US" dirty="0" smtClean="0"/>
              <a:t>对源站内容进行通道加速；</a:t>
            </a:r>
            <a:endParaRPr lang="en-US" altLang="zh-CN" dirty="0" smtClean="0"/>
          </a:p>
          <a:p>
            <a:pPr lvl="1"/>
            <a:r>
              <a:rPr lang="zh-CN" altLang="en-US" dirty="0"/>
              <a:t>源</a:t>
            </a:r>
            <a:r>
              <a:rPr lang="zh-CN" altLang="en-US" dirty="0" smtClean="0"/>
              <a:t>站</a:t>
            </a:r>
            <a:r>
              <a:rPr lang="zh-CN" altLang="en-US" dirty="0"/>
              <a:t>不</a:t>
            </a:r>
            <a:r>
              <a:rPr lang="zh-CN" altLang="en-US" dirty="0" smtClean="0"/>
              <a:t>提</a:t>
            </a:r>
            <a:r>
              <a:rPr lang="en-US" altLang="zh-CN" dirty="0" smtClean="0"/>
              <a:t>SSL</a:t>
            </a:r>
            <a:r>
              <a:rPr lang="zh-CN" altLang="en-US" dirty="0" smtClean="0"/>
              <a:t>证书为源站进行通道加速；</a:t>
            </a:r>
            <a:endParaRPr lang="en-US" altLang="zh-CN" dirty="0" smtClean="0"/>
          </a:p>
          <a:p>
            <a:r>
              <a:rPr lang="zh-CN" altLang="en-US" dirty="0" smtClean="0"/>
              <a:t>收费方式</a:t>
            </a:r>
            <a:endParaRPr lang="en-US" altLang="zh-CN" dirty="0" smtClean="0"/>
          </a:p>
          <a:p>
            <a:pPr lvl="1"/>
            <a:r>
              <a:rPr lang="zh-CN" altLang="en-US" dirty="0" smtClean="0"/>
              <a:t>面向</a:t>
            </a:r>
            <a:r>
              <a:rPr lang="en-US" altLang="zh-CN" dirty="0" smtClean="0"/>
              <a:t>SP</a:t>
            </a:r>
            <a:r>
              <a:rPr lang="zh-CN" altLang="en-US" dirty="0" smtClean="0"/>
              <a:t>收费，按流量或者带宽收费；</a:t>
            </a:r>
            <a:endParaRPr lang="en-US" altLang="zh-CN" dirty="0"/>
          </a:p>
          <a:p>
            <a:endParaRPr lang="en-US" altLang="zh-CN" dirty="0" smtClean="0"/>
          </a:p>
        </p:txBody>
      </p:sp>
    </p:spTree>
    <p:extLst>
      <p:ext uri="{BB962C8B-B14F-4D97-AF65-F5344CB8AC3E}">
        <p14:creationId xmlns:p14="http://schemas.microsoft.com/office/powerpoint/2010/main" val="2230751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a:t>
            </a:r>
            <a:r>
              <a:rPr lang="zh-CN" altLang="en-US" dirty="0" smtClean="0"/>
              <a:t>上传通道类服务</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服务对象</a:t>
            </a:r>
            <a:endParaRPr lang="en-US" altLang="zh-CN" dirty="0" smtClean="0"/>
          </a:p>
          <a:p>
            <a:pPr lvl="1"/>
            <a:r>
              <a:rPr lang="zh-CN" altLang="en-US" dirty="0" smtClean="0"/>
              <a:t>网络电视台，视频内容采集，具备用户文件的上传云存储平台；</a:t>
            </a:r>
            <a:endParaRPr lang="en-US" altLang="zh-CN" dirty="0" smtClean="0"/>
          </a:p>
          <a:p>
            <a:r>
              <a:rPr lang="zh-CN" altLang="en-US" dirty="0" smtClean="0"/>
              <a:t>服务场景</a:t>
            </a:r>
            <a:endParaRPr lang="en-US" altLang="zh-CN" dirty="0" smtClean="0"/>
          </a:p>
          <a:p>
            <a:pPr lvl="1"/>
            <a:r>
              <a:rPr lang="zh-CN" altLang="en-US" dirty="0" smtClean="0"/>
              <a:t>采编人员在外收集素材后，上传到网络电视台的素材库；</a:t>
            </a:r>
            <a:endParaRPr lang="en-US" altLang="zh-CN" dirty="0" smtClean="0"/>
          </a:p>
          <a:p>
            <a:pPr lvl="1"/>
            <a:r>
              <a:rPr lang="zh-CN" altLang="en-US" dirty="0" smtClean="0"/>
              <a:t>对于监控服务，各监控节点的监控数据上传；</a:t>
            </a:r>
            <a:endParaRPr lang="en-US" altLang="zh-CN" dirty="0" smtClean="0"/>
          </a:p>
          <a:p>
            <a:pPr lvl="1"/>
            <a:r>
              <a:rPr lang="zh-CN" altLang="en-US" dirty="0" smtClean="0">
                <a:solidFill>
                  <a:schemeClr val="tx1"/>
                </a:solidFill>
              </a:rPr>
              <a:t>阿里开放存储服务等云端服务的用户上传文件通道；</a:t>
            </a:r>
            <a:endParaRPr lang="en-US" altLang="zh-CN" dirty="0" smtClean="0">
              <a:solidFill>
                <a:schemeClr val="tx1"/>
              </a:solidFill>
            </a:endParaRPr>
          </a:p>
          <a:p>
            <a:r>
              <a:rPr lang="zh-CN" altLang="en-US" dirty="0" smtClean="0"/>
              <a:t>收费方式</a:t>
            </a:r>
            <a:endParaRPr lang="en-US" altLang="zh-CN" dirty="0" smtClean="0"/>
          </a:p>
          <a:p>
            <a:pPr lvl="1"/>
            <a:r>
              <a:rPr lang="zh-CN" altLang="en-US" dirty="0" smtClean="0"/>
              <a:t>面向</a:t>
            </a:r>
            <a:r>
              <a:rPr lang="en-US" altLang="zh-CN" dirty="0" smtClean="0"/>
              <a:t>SP</a:t>
            </a:r>
            <a:r>
              <a:rPr lang="zh-CN" altLang="en-US" dirty="0" smtClean="0"/>
              <a:t>收费，按流量或者带宽收费；捆绑存储空间销售给监控服务提供商。</a:t>
            </a:r>
            <a:endParaRPr lang="en-US" altLang="zh-CN" dirty="0"/>
          </a:p>
          <a:p>
            <a:endParaRPr lang="en-US" altLang="zh-CN" dirty="0" smtClean="0"/>
          </a:p>
        </p:txBody>
      </p:sp>
    </p:spTree>
    <p:extLst>
      <p:ext uri="{BB962C8B-B14F-4D97-AF65-F5344CB8AC3E}">
        <p14:creationId xmlns:p14="http://schemas.microsoft.com/office/powerpoint/2010/main" val="1334753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3538"/>
            <a:ext cx="8103274" cy="489990"/>
          </a:xfrm>
        </p:spPr>
        <p:txBody>
          <a:bodyPr>
            <a:normAutofit fontScale="90000"/>
          </a:bodyPr>
          <a:lstStyle/>
          <a:p>
            <a:r>
              <a:rPr lang="zh-CN" altLang="en-US" dirty="0" smtClean="0"/>
              <a:t>商业模式</a:t>
            </a:r>
            <a:r>
              <a:rPr lang="en-US" altLang="zh-CN" dirty="0" smtClean="0"/>
              <a:t>——</a:t>
            </a:r>
            <a:r>
              <a:rPr lang="zh-CN" altLang="en-US" dirty="0" smtClean="0"/>
              <a:t>游戏加速垂直解决方案功能包</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服务对象</a:t>
            </a:r>
            <a:endParaRPr lang="en-US" altLang="zh-CN" dirty="0" smtClean="0"/>
          </a:p>
          <a:p>
            <a:pPr lvl="1"/>
            <a:r>
              <a:rPr lang="zh-CN" altLang="en-US" dirty="0" smtClean="0"/>
              <a:t>需求包含页游，手游垂直解决方案的游戏</a:t>
            </a:r>
            <a:r>
              <a:rPr lang="zh-CN" altLang="en-US" dirty="0"/>
              <a:t>运营商</a:t>
            </a:r>
            <a:r>
              <a:rPr lang="zh-CN" altLang="en-US" dirty="0" smtClean="0"/>
              <a:t>；</a:t>
            </a:r>
            <a:endParaRPr lang="en-US" altLang="zh-CN" dirty="0" smtClean="0"/>
          </a:p>
          <a:p>
            <a:r>
              <a:rPr lang="zh-CN" altLang="en-US" dirty="0" smtClean="0"/>
              <a:t>服务场景</a:t>
            </a:r>
            <a:endParaRPr lang="en-US" altLang="zh-CN" dirty="0" smtClean="0"/>
          </a:p>
          <a:p>
            <a:pPr lvl="1"/>
            <a:r>
              <a:rPr lang="zh-CN" altLang="en-US" dirty="0" smtClean="0"/>
              <a:t>对手游后台通讯中的交互内容进行加速；</a:t>
            </a:r>
            <a:endParaRPr lang="en-US" altLang="zh-CN" dirty="0" smtClean="0"/>
          </a:p>
          <a:p>
            <a:pPr lvl="1"/>
            <a:r>
              <a:rPr lang="zh-CN" altLang="en-US" dirty="0" smtClean="0"/>
              <a:t>对页游中的动态游戏页面的加速；</a:t>
            </a:r>
            <a:endParaRPr lang="en-US" altLang="zh-CN" dirty="0" smtClean="0"/>
          </a:p>
          <a:p>
            <a:pPr lvl="1"/>
            <a:r>
              <a:rPr lang="zh-CN" altLang="en-US" dirty="0" smtClean="0"/>
              <a:t>对游戏和后台系统交互的</a:t>
            </a:r>
            <a:r>
              <a:rPr lang="en-US" altLang="zh-CN" dirty="0" smtClean="0"/>
              <a:t>API</a:t>
            </a:r>
            <a:r>
              <a:rPr lang="zh-CN" altLang="en-US" dirty="0"/>
              <a:t>进行</a:t>
            </a:r>
            <a:r>
              <a:rPr lang="zh-CN" altLang="en-US" dirty="0" smtClean="0"/>
              <a:t>通道加速；</a:t>
            </a:r>
            <a:endParaRPr lang="en-US" altLang="zh-CN" dirty="0" smtClean="0"/>
          </a:p>
          <a:p>
            <a:r>
              <a:rPr lang="zh-CN" altLang="en-US" dirty="0" smtClean="0"/>
              <a:t>收费方式</a:t>
            </a:r>
            <a:endParaRPr lang="en-US" altLang="zh-CN" dirty="0" smtClean="0"/>
          </a:p>
          <a:p>
            <a:pPr lvl="1"/>
            <a:r>
              <a:rPr lang="zh-CN" altLang="en-US" dirty="0" smtClean="0"/>
              <a:t>面向游戏运营商，打包后再垂直解决方案中具体收费，可以按流量收费</a:t>
            </a:r>
            <a:endParaRPr lang="en-US" altLang="zh-CN" dirty="0"/>
          </a:p>
          <a:p>
            <a:endParaRPr lang="en-US" altLang="zh-CN" dirty="0" smtClean="0"/>
          </a:p>
        </p:txBody>
      </p:sp>
    </p:spTree>
    <p:extLst>
      <p:ext uri="{BB962C8B-B14F-4D97-AF65-F5344CB8AC3E}">
        <p14:creationId xmlns:p14="http://schemas.microsoft.com/office/powerpoint/2010/main" val="1979508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——VPC</a:t>
            </a:r>
            <a:r>
              <a:rPr lang="zh-CN" altLang="en-US" dirty="0" smtClean="0"/>
              <a:t>场景下的</a:t>
            </a:r>
            <a:r>
              <a:rPr lang="en-US" altLang="zh-CN" dirty="0" smtClean="0"/>
              <a:t>BGP</a:t>
            </a:r>
            <a:r>
              <a:rPr lang="zh-CN" altLang="en-US" dirty="0" smtClean="0"/>
              <a:t>置换</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服务对象</a:t>
            </a:r>
            <a:endParaRPr lang="en-US" altLang="zh-CN" dirty="0" smtClean="0"/>
          </a:p>
          <a:p>
            <a:pPr lvl="1"/>
            <a:r>
              <a:rPr lang="zh-CN" altLang="en-US" dirty="0" smtClean="0"/>
              <a:t>虚拟私有云提供商；</a:t>
            </a:r>
            <a:endParaRPr lang="en-US" altLang="zh-CN" dirty="0" smtClean="0"/>
          </a:p>
          <a:p>
            <a:r>
              <a:rPr lang="zh-CN" altLang="en-US" dirty="0" smtClean="0"/>
              <a:t>服务场景</a:t>
            </a:r>
            <a:endParaRPr lang="en-US" altLang="zh-CN" dirty="0" smtClean="0"/>
          </a:p>
          <a:p>
            <a:pPr lvl="1"/>
            <a:r>
              <a:rPr lang="zh-CN" altLang="en-US" dirty="0" smtClean="0"/>
              <a:t>在</a:t>
            </a:r>
            <a:r>
              <a:rPr lang="en-US" altLang="zh-CN" dirty="0" smtClean="0"/>
              <a:t>VPC</a:t>
            </a:r>
            <a:r>
              <a:rPr lang="zh-CN" altLang="en-US" dirty="0"/>
              <a:t>场景</a:t>
            </a:r>
            <a:r>
              <a:rPr lang="zh-CN" altLang="en-US" dirty="0" smtClean="0"/>
              <a:t>中企业需要使用</a:t>
            </a:r>
            <a:r>
              <a:rPr lang="en-US" altLang="zh-CN" dirty="0" smtClean="0"/>
              <a:t>VPN</a:t>
            </a:r>
            <a:r>
              <a:rPr lang="zh-CN" altLang="en-US" dirty="0" smtClean="0"/>
              <a:t>接入到私有云内，此时可以使用</a:t>
            </a:r>
            <a:r>
              <a:rPr lang="en-US" altLang="zh-CN" dirty="0" smtClean="0"/>
              <a:t>VPN</a:t>
            </a:r>
            <a:r>
              <a:rPr lang="zh-CN" altLang="en-US" dirty="0" smtClean="0"/>
              <a:t>接入到离企业就近快线接入点，快线通过私有链路接入</a:t>
            </a:r>
            <a:r>
              <a:rPr lang="en-US" altLang="zh-CN" dirty="0" smtClean="0"/>
              <a:t>VPC</a:t>
            </a:r>
            <a:r>
              <a:rPr lang="zh-CN" altLang="en-US" dirty="0" smtClean="0"/>
              <a:t>内网，减少云服务的带宽消耗；</a:t>
            </a:r>
            <a:endParaRPr lang="en-US" altLang="zh-CN" dirty="0" smtClean="0"/>
          </a:p>
          <a:p>
            <a:r>
              <a:rPr lang="zh-CN" altLang="en-US" dirty="0" smtClean="0"/>
              <a:t>收费方式</a:t>
            </a:r>
            <a:endParaRPr lang="en-US" altLang="zh-CN" dirty="0" smtClean="0"/>
          </a:p>
          <a:p>
            <a:pPr lvl="1"/>
            <a:r>
              <a:rPr lang="zh-CN" altLang="en-US" dirty="0" smtClean="0"/>
              <a:t>向</a:t>
            </a:r>
            <a:r>
              <a:rPr lang="en-US" altLang="zh-CN" dirty="0" smtClean="0"/>
              <a:t>VPC</a:t>
            </a:r>
            <a:r>
              <a:rPr lang="zh-CN" altLang="en-US" dirty="0"/>
              <a:t>提供</a:t>
            </a:r>
            <a:r>
              <a:rPr lang="zh-CN" altLang="en-US" dirty="0" smtClean="0"/>
              <a:t>商，按带宽或者流量收费</a:t>
            </a:r>
            <a:endParaRPr lang="en-US" altLang="zh-CN" dirty="0"/>
          </a:p>
          <a:p>
            <a:endParaRPr lang="en-US" altLang="zh-CN" dirty="0" smtClean="0"/>
          </a:p>
        </p:txBody>
      </p:sp>
    </p:spTree>
    <p:extLst>
      <p:ext uri="{BB962C8B-B14F-4D97-AF65-F5344CB8AC3E}">
        <p14:creationId xmlns:p14="http://schemas.microsoft.com/office/powerpoint/2010/main" val="4188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互联网的组成</a:t>
            </a:r>
            <a:endParaRPr lang="zh-CN" altLang="en-US" dirty="0"/>
          </a:p>
        </p:txBody>
      </p:sp>
      <p:grpSp>
        <p:nvGrpSpPr>
          <p:cNvPr id="44" name="组合 43"/>
          <p:cNvGrpSpPr/>
          <p:nvPr/>
        </p:nvGrpSpPr>
        <p:grpSpPr>
          <a:xfrm>
            <a:off x="185661" y="821884"/>
            <a:ext cx="6552728" cy="3317284"/>
            <a:chOff x="27260" y="793509"/>
            <a:chExt cx="6552728" cy="3317284"/>
          </a:xfrm>
        </p:grpSpPr>
        <p:pic>
          <p:nvPicPr>
            <p:cNvPr id="36"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0" y="793509"/>
              <a:ext cx="6552728" cy="331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270"/>
            <p:cNvSpPr txBox="1">
              <a:spLocks noChangeArrowheads="1"/>
            </p:cNvSpPr>
            <p:nvPr/>
          </p:nvSpPr>
          <p:spPr bwMode="auto">
            <a:xfrm>
              <a:off x="2826360" y="1050059"/>
              <a:ext cx="13469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b">
                <a:spcBef>
                  <a:spcPct val="50000"/>
                </a:spcBef>
              </a:pPr>
              <a:r>
                <a:rPr kumimoji="1" lang="en-US" altLang="zh-CN" sz="1400" b="1" dirty="0"/>
                <a:t>Internet</a:t>
              </a:r>
            </a:p>
          </p:txBody>
        </p:sp>
        <p:grpSp>
          <p:nvGrpSpPr>
            <p:cNvPr id="18" name="Group 268"/>
            <p:cNvGrpSpPr>
              <a:grpSpLocks/>
            </p:cNvGrpSpPr>
            <p:nvPr/>
          </p:nvGrpSpPr>
          <p:grpSpPr bwMode="auto">
            <a:xfrm>
              <a:off x="862553" y="2737725"/>
              <a:ext cx="1296144" cy="880848"/>
              <a:chOff x="3439" y="694"/>
              <a:chExt cx="800" cy="533"/>
            </a:xfrm>
          </p:grpSpPr>
          <p:pic>
            <p:nvPicPr>
              <p:cNvPr id="19" name="Picture 269" descr="assist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 y="694"/>
                <a:ext cx="80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270"/>
              <p:cNvSpPr txBox="1">
                <a:spLocks noChangeArrowheads="1"/>
              </p:cNvSpPr>
              <p:nvPr/>
            </p:nvSpPr>
            <p:spPr bwMode="auto">
              <a:xfrm>
                <a:off x="3553" y="828"/>
                <a:ext cx="4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b">
                  <a:spcBef>
                    <a:spcPct val="50000"/>
                  </a:spcBef>
                </a:pPr>
                <a:r>
                  <a:rPr kumimoji="1" lang="zh-CN" altLang="en-US" sz="1400" b="1" dirty="0" smtClean="0"/>
                  <a:t>电信网</a:t>
                </a:r>
                <a:endParaRPr kumimoji="1" lang="en-US" altLang="zh-CN" sz="1400" b="1" dirty="0"/>
              </a:p>
            </p:txBody>
          </p:sp>
        </p:grpSp>
        <p:grpSp>
          <p:nvGrpSpPr>
            <p:cNvPr id="21" name="Group 268"/>
            <p:cNvGrpSpPr>
              <a:grpSpLocks/>
            </p:cNvGrpSpPr>
            <p:nvPr/>
          </p:nvGrpSpPr>
          <p:grpSpPr bwMode="auto">
            <a:xfrm>
              <a:off x="1940153" y="1360831"/>
              <a:ext cx="1296144" cy="880848"/>
              <a:chOff x="3439" y="694"/>
              <a:chExt cx="800" cy="533"/>
            </a:xfrm>
          </p:grpSpPr>
          <p:pic>
            <p:nvPicPr>
              <p:cNvPr id="22" name="Picture 269" descr="assist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 y="694"/>
                <a:ext cx="80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270"/>
              <p:cNvSpPr txBox="1">
                <a:spLocks noChangeArrowheads="1"/>
              </p:cNvSpPr>
              <p:nvPr/>
            </p:nvSpPr>
            <p:spPr bwMode="auto">
              <a:xfrm>
                <a:off x="3553" y="828"/>
                <a:ext cx="4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b">
                  <a:spcBef>
                    <a:spcPct val="50000"/>
                  </a:spcBef>
                </a:pPr>
                <a:r>
                  <a:rPr kumimoji="1" lang="zh-CN" altLang="en-US" sz="1400" b="1" dirty="0"/>
                  <a:t>联通</a:t>
                </a:r>
                <a:r>
                  <a:rPr kumimoji="1" lang="zh-CN" altLang="en-US" sz="1400" b="1" dirty="0" smtClean="0"/>
                  <a:t>网</a:t>
                </a:r>
                <a:endParaRPr kumimoji="1" lang="en-US" altLang="zh-CN" sz="1400" b="1" dirty="0"/>
              </a:p>
            </p:txBody>
          </p:sp>
        </p:grpSp>
        <p:grpSp>
          <p:nvGrpSpPr>
            <p:cNvPr id="24" name="Group 268"/>
            <p:cNvGrpSpPr>
              <a:grpSpLocks/>
            </p:cNvGrpSpPr>
            <p:nvPr/>
          </p:nvGrpSpPr>
          <p:grpSpPr bwMode="auto">
            <a:xfrm>
              <a:off x="2894007" y="2716508"/>
              <a:ext cx="1296144" cy="880848"/>
              <a:chOff x="3439" y="694"/>
              <a:chExt cx="800" cy="533"/>
            </a:xfrm>
          </p:grpSpPr>
          <p:pic>
            <p:nvPicPr>
              <p:cNvPr id="25" name="Picture 269" descr="assist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 y="694"/>
                <a:ext cx="80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270"/>
              <p:cNvSpPr txBox="1">
                <a:spLocks noChangeArrowheads="1"/>
              </p:cNvSpPr>
              <p:nvPr/>
            </p:nvSpPr>
            <p:spPr bwMode="auto">
              <a:xfrm>
                <a:off x="3553" y="828"/>
                <a:ext cx="4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b">
                  <a:spcBef>
                    <a:spcPct val="50000"/>
                  </a:spcBef>
                </a:pPr>
                <a:r>
                  <a:rPr kumimoji="1" lang="zh-CN" altLang="en-US" sz="1400" b="1" dirty="0" smtClean="0"/>
                  <a:t>移动网</a:t>
                </a:r>
                <a:endParaRPr kumimoji="1" lang="en-US" altLang="zh-CN" sz="1400" b="1" dirty="0"/>
              </a:p>
            </p:txBody>
          </p:sp>
        </p:grpSp>
        <p:grpSp>
          <p:nvGrpSpPr>
            <p:cNvPr id="27" name="Group 268"/>
            <p:cNvGrpSpPr>
              <a:grpSpLocks/>
            </p:cNvGrpSpPr>
            <p:nvPr/>
          </p:nvGrpSpPr>
          <p:grpSpPr bwMode="auto">
            <a:xfrm>
              <a:off x="4190151" y="1449246"/>
              <a:ext cx="1296144" cy="880848"/>
              <a:chOff x="3439" y="694"/>
              <a:chExt cx="800" cy="533"/>
            </a:xfrm>
          </p:grpSpPr>
          <p:pic>
            <p:nvPicPr>
              <p:cNvPr id="28" name="Picture 269" descr="assist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 y="694"/>
                <a:ext cx="80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270"/>
              <p:cNvSpPr txBox="1">
                <a:spLocks noChangeArrowheads="1"/>
              </p:cNvSpPr>
              <p:nvPr/>
            </p:nvSpPr>
            <p:spPr bwMode="auto">
              <a:xfrm>
                <a:off x="3553" y="828"/>
                <a:ext cx="4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b">
                  <a:spcBef>
                    <a:spcPct val="50000"/>
                  </a:spcBef>
                </a:pPr>
                <a:r>
                  <a:rPr kumimoji="1" lang="zh-CN" altLang="en-US" sz="1400" b="1" dirty="0" smtClean="0"/>
                  <a:t>教育网</a:t>
                </a:r>
                <a:endParaRPr kumimoji="1" lang="en-US" altLang="zh-CN" sz="1400" b="1" dirty="0"/>
              </a:p>
            </p:txBody>
          </p:sp>
        </p:grpSp>
        <p:cxnSp>
          <p:nvCxnSpPr>
            <p:cNvPr id="9" name="直接连接符 8"/>
            <p:cNvCxnSpPr>
              <a:stCxn id="19" idx="0"/>
              <a:endCxn id="22" idx="1"/>
            </p:cNvCxnSpPr>
            <p:nvPr/>
          </p:nvCxnSpPr>
          <p:spPr>
            <a:xfrm flipV="1">
              <a:off x="1510625" y="1801255"/>
              <a:ext cx="429528" cy="936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3"/>
              <a:endCxn id="25" idx="0"/>
            </p:cNvCxnSpPr>
            <p:nvPr/>
          </p:nvCxnSpPr>
          <p:spPr>
            <a:xfrm>
              <a:off x="3236297" y="1801255"/>
              <a:ext cx="305782" cy="915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8" idx="1"/>
            </p:cNvCxnSpPr>
            <p:nvPr/>
          </p:nvCxnSpPr>
          <p:spPr>
            <a:xfrm flipV="1">
              <a:off x="2158697" y="1889670"/>
              <a:ext cx="2031454" cy="1267262"/>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Group 268"/>
            <p:cNvGrpSpPr>
              <a:grpSpLocks/>
            </p:cNvGrpSpPr>
            <p:nvPr/>
          </p:nvGrpSpPr>
          <p:grpSpPr bwMode="auto">
            <a:xfrm>
              <a:off x="4736152" y="2525690"/>
              <a:ext cx="1296144" cy="880848"/>
              <a:chOff x="3439" y="694"/>
              <a:chExt cx="800" cy="533"/>
            </a:xfrm>
          </p:grpSpPr>
          <p:pic>
            <p:nvPicPr>
              <p:cNvPr id="46" name="Picture 269" descr="assist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9" y="694"/>
                <a:ext cx="80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 Box 270"/>
              <p:cNvSpPr txBox="1">
                <a:spLocks noChangeArrowheads="1"/>
              </p:cNvSpPr>
              <p:nvPr/>
            </p:nvSpPr>
            <p:spPr bwMode="auto">
              <a:xfrm>
                <a:off x="3553" y="828"/>
                <a:ext cx="3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b">
                  <a:spcBef>
                    <a:spcPct val="50000"/>
                  </a:spcBef>
                </a:pPr>
                <a:r>
                  <a:rPr kumimoji="1" lang="zh-CN" altLang="en-US" sz="1400" b="1" dirty="0" smtClean="0"/>
                  <a:t>华数</a:t>
                </a:r>
                <a:endParaRPr kumimoji="1" lang="en-US" altLang="zh-CN" sz="1400" b="1" dirty="0"/>
              </a:p>
            </p:txBody>
          </p:sp>
        </p:grpSp>
        <p:cxnSp>
          <p:nvCxnSpPr>
            <p:cNvPr id="41" name="直接连接符 40"/>
            <p:cNvCxnSpPr>
              <a:stCxn id="22" idx="3"/>
              <a:endCxn id="46" idx="1"/>
            </p:cNvCxnSpPr>
            <p:nvPr/>
          </p:nvCxnSpPr>
          <p:spPr>
            <a:xfrm>
              <a:off x="3236297" y="1801255"/>
              <a:ext cx="1499855" cy="116485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9469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a:t>
            </a:r>
            <a:r>
              <a:rPr lang="zh-CN" altLang="en-US" dirty="0" smtClean="0"/>
              <a:t>企业网互联互通</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服务对象</a:t>
            </a:r>
            <a:endParaRPr lang="en-US" altLang="zh-CN" dirty="0" smtClean="0"/>
          </a:p>
          <a:p>
            <a:pPr lvl="1"/>
            <a:r>
              <a:rPr lang="zh-CN" altLang="en-US" dirty="0" smtClean="0"/>
              <a:t>在全国或者海外有多个分支结构的企业；</a:t>
            </a:r>
            <a:endParaRPr lang="en-US" altLang="zh-CN" dirty="0" smtClean="0"/>
          </a:p>
          <a:p>
            <a:r>
              <a:rPr lang="zh-CN" altLang="en-US" dirty="0" smtClean="0"/>
              <a:t>服务场景</a:t>
            </a:r>
            <a:endParaRPr lang="en-US" altLang="zh-CN" dirty="0" smtClean="0"/>
          </a:p>
          <a:p>
            <a:pPr lvl="1"/>
            <a:r>
              <a:rPr lang="zh-CN" altLang="en-US" dirty="0" smtClean="0"/>
              <a:t>将企业及其各分支结构的内网打通，通过网络设备拨入到离机构最近的快线接入节点，完成企业内网的互通，替换已有的专用设备</a:t>
            </a:r>
            <a:r>
              <a:rPr lang="en-US" altLang="zh-CN" dirty="0" smtClean="0"/>
              <a:t>+</a:t>
            </a:r>
            <a:r>
              <a:rPr lang="zh-CN" altLang="en-US" dirty="0" smtClean="0"/>
              <a:t>专线的企业</a:t>
            </a:r>
            <a:r>
              <a:rPr lang="en-US" altLang="zh-CN" dirty="0" smtClean="0"/>
              <a:t>VPN</a:t>
            </a:r>
            <a:r>
              <a:rPr lang="zh-CN" altLang="en-US" dirty="0" smtClean="0"/>
              <a:t>方案；</a:t>
            </a:r>
            <a:endParaRPr lang="en-US" altLang="zh-CN" dirty="0" smtClean="0"/>
          </a:p>
          <a:p>
            <a:r>
              <a:rPr lang="zh-CN" altLang="en-US" dirty="0" smtClean="0"/>
              <a:t>收费方式</a:t>
            </a:r>
            <a:endParaRPr lang="en-US" altLang="zh-CN" dirty="0" smtClean="0"/>
          </a:p>
          <a:p>
            <a:pPr lvl="1"/>
            <a:r>
              <a:rPr lang="zh-CN" altLang="en-US" dirty="0" smtClean="0"/>
              <a:t>向</a:t>
            </a:r>
            <a:r>
              <a:rPr lang="en-US" altLang="zh-CN" dirty="0" smtClean="0"/>
              <a:t>VPC</a:t>
            </a:r>
            <a:r>
              <a:rPr lang="zh-CN" altLang="en-US" dirty="0"/>
              <a:t>提供</a:t>
            </a:r>
            <a:r>
              <a:rPr lang="zh-CN" altLang="en-US" dirty="0" smtClean="0"/>
              <a:t>商，按带宽或者流量收费</a:t>
            </a:r>
            <a:endParaRPr lang="en-US" altLang="zh-CN" dirty="0"/>
          </a:p>
          <a:p>
            <a:endParaRPr lang="en-US" altLang="zh-CN" dirty="0" smtClean="0"/>
          </a:p>
        </p:txBody>
      </p:sp>
    </p:spTree>
    <p:extLst>
      <p:ext uri="{BB962C8B-B14F-4D97-AF65-F5344CB8AC3E}">
        <p14:creationId xmlns:p14="http://schemas.microsoft.com/office/powerpoint/2010/main" val="571828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a:t>
            </a:r>
            <a:r>
              <a:rPr lang="zh-CN" altLang="en-US" dirty="0" smtClean="0"/>
              <a:t>国际带宽的导入</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服务对象</a:t>
            </a:r>
            <a:endParaRPr lang="en-US" altLang="zh-CN" dirty="0" smtClean="0"/>
          </a:p>
          <a:p>
            <a:pPr lvl="1"/>
            <a:r>
              <a:rPr lang="zh-CN" altLang="en-US" dirty="0" smtClean="0"/>
              <a:t>海外站点，在国内网络环境中需要进行用户访问加速；</a:t>
            </a:r>
            <a:endParaRPr lang="en-US" altLang="zh-CN" dirty="0" smtClean="0"/>
          </a:p>
          <a:p>
            <a:pPr lvl="1"/>
            <a:r>
              <a:rPr lang="zh-CN" altLang="en-US" dirty="0"/>
              <a:t>国内</a:t>
            </a:r>
            <a:r>
              <a:rPr lang="zh-CN" altLang="en-US" dirty="0" smtClean="0"/>
              <a:t>站点，对国内的站点进行海外访问加速；</a:t>
            </a:r>
            <a:endParaRPr lang="en-US" altLang="zh-CN" dirty="0" smtClean="0"/>
          </a:p>
          <a:p>
            <a:pPr lvl="1"/>
            <a:r>
              <a:rPr lang="en-US" altLang="zh-CN" dirty="0" smtClean="0"/>
              <a:t>CDN</a:t>
            </a:r>
            <a:r>
              <a:rPr lang="zh-CN" altLang="en-US" dirty="0" smtClean="0"/>
              <a:t>海外回源服务</a:t>
            </a:r>
            <a:endParaRPr lang="en-US" altLang="zh-CN" dirty="0" smtClean="0"/>
          </a:p>
          <a:p>
            <a:r>
              <a:rPr lang="zh-CN" altLang="en-US" dirty="0" smtClean="0"/>
              <a:t>服务场景</a:t>
            </a:r>
            <a:endParaRPr lang="en-US" altLang="zh-CN" dirty="0" smtClean="0"/>
          </a:p>
          <a:p>
            <a:pPr lvl="1"/>
            <a:r>
              <a:rPr lang="zh-CN" altLang="en-US" dirty="0" smtClean="0"/>
              <a:t>通过国内和海外部署的快线网关之间的通道，对两端的站点进行加速；</a:t>
            </a:r>
            <a:endParaRPr lang="en-US" altLang="zh-CN" dirty="0" smtClean="0"/>
          </a:p>
          <a:p>
            <a:pPr lvl="1"/>
            <a:r>
              <a:rPr lang="en-US" altLang="zh-CN" dirty="0" smtClean="0"/>
              <a:t>CDN</a:t>
            </a:r>
            <a:r>
              <a:rPr lang="zh-CN" altLang="en-US" dirty="0" smtClean="0"/>
              <a:t>服务中，源站在海外的时候，使用快线入口进行内网回源</a:t>
            </a:r>
            <a:endParaRPr lang="en-US" altLang="zh-CN" dirty="0" smtClean="0"/>
          </a:p>
          <a:p>
            <a:r>
              <a:rPr lang="zh-CN" altLang="en-US" dirty="0" smtClean="0"/>
              <a:t>收费方式</a:t>
            </a:r>
            <a:endParaRPr lang="en-US" altLang="zh-CN" dirty="0" smtClean="0"/>
          </a:p>
          <a:p>
            <a:pPr lvl="1"/>
            <a:r>
              <a:rPr lang="zh-CN" altLang="en-US" dirty="0" smtClean="0"/>
              <a:t>向需要加速的</a:t>
            </a:r>
            <a:r>
              <a:rPr lang="en-US" altLang="zh-CN" dirty="0" smtClean="0"/>
              <a:t>SP</a:t>
            </a:r>
            <a:r>
              <a:rPr lang="zh-CN" altLang="en-US" dirty="0" smtClean="0"/>
              <a:t>进行收费</a:t>
            </a:r>
            <a:endParaRPr lang="en-US" altLang="zh-CN" dirty="0" smtClean="0"/>
          </a:p>
        </p:txBody>
      </p:sp>
    </p:spTree>
    <p:extLst>
      <p:ext uri="{BB962C8B-B14F-4D97-AF65-F5344CB8AC3E}">
        <p14:creationId xmlns:p14="http://schemas.microsoft.com/office/powerpoint/2010/main" val="2385001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商业模式</a:t>
            </a:r>
            <a:r>
              <a:rPr lang="en-US" altLang="zh-CN" dirty="0" smtClean="0"/>
              <a:t>——</a:t>
            </a:r>
            <a:r>
              <a:rPr lang="zh-CN" altLang="en-US" dirty="0" smtClean="0"/>
              <a:t>客户端游戏加速</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服务对象</a:t>
            </a:r>
            <a:endParaRPr lang="en-US" altLang="zh-CN" dirty="0" smtClean="0"/>
          </a:p>
          <a:p>
            <a:pPr lvl="1"/>
            <a:r>
              <a:rPr lang="zh-CN" altLang="en-US" dirty="0" smtClean="0"/>
              <a:t>对游戏延迟有要求的游戏玩家；</a:t>
            </a:r>
            <a:endParaRPr lang="en-US" altLang="zh-CN" dirty="0" smtClean="0"/>
          </a:p>
          <a:p>
            <a:pPr lvl="1"/>
            <a:r>
              <a:rPr lang="zh-CN" altLang="en-US" dirty="0" smtClean="0"/>
              <a:t>对游戏服务器的出口流量有节省需求的游戏运营商；</a:t>
            </a:r>
            <a:endParaRPr lang="en-US" altLang="zh-CN" dirty="0" smtClean="0"/>
          </a:p>
          <a:p>
            <a:r>
              <a:rPr lang="zh-CN" altLang="en-US" dirty="0" smtClean="0"/>
              <a:t>服务场景</a:t>
            </a:r>
            <a:endParaRPr lang="en-US" altLang="zh-CN" dirty="0" smtClean="0"/>
          </a:p>
          <a:p>
            <a:pPr lvl="1"/>
            <a:r>
              <a:rPr lang="zh-CN" altLang="en-US" dirty="0" smtClean="0"/>
              <a:t>游戏玩家通过客户端拨入的形式接入快线接入点，通过快线网络屏蔽掉骨干网的各种问题，接入到游戏服务器；</a:t>
            </a:r>
            <a:endParaRPr lang="en-US" altLang="zh-CN" dirty="0" smtClean="0"/>
          </a:p>
          <a:p>
            <a:r>
              <a:rPr lang="zh-CN" altLang="en-US" dirty="0" smtClean="0"/>
              <a:t>收费方式</a:t>
            </a:r>
            <a:endParaRPr lang="en-US" altLang="zh-CN" dirty="0" smtClean="0"/>
          </a:p>
          <a:p>
            <a:pPr lvl="1"/>
            <a:r>
              <a:rPr lang="zh-CN" altLang="en-US" dirty="0" smtClean="0"/>
              <a:t>向最终用户收费，按照包月时间计费</a:t>
            </a:r>
            <a:endParaRPr lang="en-US" altLang="zh-CN" dirty="0" smtClean="0"/>
          </a:p>
        </p:txBody>
      </p:sp>
    </p:spTree>
    <p:extLst>
      <p:ext uri="{BB962C8B-B14F-4D97-AF65-F5344CB8AC3E}">
        <p14:creationId xmlns:p14="http://schemas.microsoft.com/office/powerpoint/2010/main" val="20029498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针对阿里现有业务的支持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淘宝</a:t>
            </a:r>
            <a:r>
              <a:rPr lang="en-US" altLang="zh-CN" dirty="0" smtClean="0"/>
              <a:t>UGC</a:t>
            </a:r>
            <a:r>
              <a:rPr lang="zh-CN" altLang="en-US" dirty="0" smtClean="0"/>
              <a:t>业务的视频上传通道加速</a:t>
            </a:r>
            <a:endParaRPr lang="en-US" altLang="zh-CN" dirty="0"/>
          </a:p>
          <a:p>
            <a:pPr lvl="1"/>
            <a:r>
              <a:rPr lang="zh-CN" altLang="en-US" dirty="0" smtClean="0"/>
              <a:t>业务背景描述：</a:t>
            </a:r>
            <a:r>
              <a:rPr lang="en-US" altLang="zh-CN" dirty="0" smtClean="0"/>
              <a:t>UGC</a:t>
            </a:r>
            <a:r>
              <a:rPr lang="zh-CN" altLang="en-US" dirty="0" smtClean="0"/>
              <a:t>个人视频上传业务是在全国各个地区和网络内用户将个人视频上传到</a:t>
            </a:r>
            <a:r>
              <a:rPr lang="en-US" altLang="zh-CN" dirty="0" smtClean="0"/>
              <a:t>UGC</a:t>
            </a:r>
            <a:r>
              <a:rPr lang="zh-CN" altLang="en-US" dirty="0" smtClean="0"/>
              <a:t>中心系统，常规情况下用户需要跨越互联网进行上传。</a:t>
            </a:r>
            <a:endParaRPr lang="en-US" altLang="zh-CN" dirty="0" smtClean="0"/>
          </a:p>
          <a:p>
            <a:pPr lvl="1"/>
            <a:r>
              <a:rPr lang="zh-CN" altLang="en-US" dirty="0"/>
              <a:t>实现</a:t>
            </a:r>
            <a:r>
              <a:rPr lang="zh-CN" altLang="en-US" dirty="0" smtClean="0"/>
              <a:t>方式：使用快线系统，用户通过部署在全国的快线节点将视频通过快线网络上传到</a:t>
            </a:r>
            <a:r>
              <a:rPr lang="en-US" altLang="zh-CN" dirty="0" smtClean="0"/>
              <a:t>UGC</a:t>
            </a:r>
            <a:r>
              <a:rPr lang="zh-CN" altLang="en-US" dirty="0" smtClean="0"/>
              <a:t>中心平台，屏蔽互联网的性能震荡。</a:t>
            </a:r>
            <a:endParaRPr lang="en-US" altLang="zh-CN" dirty="0"/>
          </a:p>
          <a:p>
            <a:pPr lvl="1"/>
            <a:r>
              <a:rPr lang="zh-CN" altLang="en-US" dirty="0" smtClean="0"/>
              <a:t>收费模式：面向淘宝</a:t>
            </a:r>
            <a:r>
              <a:rPr lang="en-US" altLang="zh-CN" dirty="0" smtClean="0"/>
              <a:t>UGC</a:t>
            </a:r>
            <a:r>
              <a:rPr lang="zh-CN" altLang="en-US" dirty="0" smtClean="0"/>
              <a:t>平台，按流量收费。</a:t>
            </a:r>
            <a:endParaRPr lang="en-US" altLang="zh-CN" dirty="0" smtClean="0"/>
          </a:p>
        </p:txBody>
      </p:sp>
    </p:spTree>
    <p:extLst>
      <p:ext uri="{BB962C8B-B14F-4D97-AF65-F5344CB8AC3E}">
        <p14:creationId xmlns:p14="http://schemas.microsoft.com/office/powerpoint/2010/main" val="3480603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针对阿里现有业务的支持</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阿里云上应用服务加速和应用交付方案</a:t>
            </a:r>
            <a:endParaRPr lang="en-US" altLang="zh-CN" dirty="0"/>
          </a:p>
          <a:p>
            <a:pPr lvl="1"/>
            <a:r>
              <a:rPr lang="zh-CN" altLang="en-US" dirty="0" smtClean="0"/>
              <a:t>业务背景描述：依托于阿里云的云主机有成千上万个站点，也有大量的基于</a:t>
            </a:r>
            <a:r>
              <a:rPr lang="en-US" altLang="zh-CN" dirty="0" smtClean="0"/>
              <a:t>HTTP</a:t>
            </a:r>
            <a:r>
              <a:rPr lang="zh-CN" altLang="en-US" dirty="0" smtClean="0"/>
              <a:t>协议的应用，对于云主机最大的开销就是</a:t>
            </a:r>
            <a:r>
              <a:rPr lang="en-US" altLang="zh-CN" dirty="0" smtClean="0"/>
              <a:t>BGP</a:t>
            </a:r>
            <a:r>
              <a:rPr lang="zh-CN" altLang="en-US" dirty="0" smtClean="0"/>
              <a:t>带宽，快线可以提供廉价的服务交付解决方案来替代</a:t>
            </a:r>
            <a:r>
              <a:rPr lang="en-US" altLang="zh-CN" dirty="0" smtClean="0"/>
              <a:t>BGP</a:t>
            </a:r>
            <a:r>
              <a:rPr lang="zh-CN" altLang="en-US" dirty="0" smtClean="0"/>
              <a:t>。</a:t>
            </a:r>
            <a:endParaRPr lang="en-US" altLang="zh-CN" dirty="0"/>
          </a:p>
          <a:p>
            <a:pPr lvl="1"/>
            <a:r>
              <a:rPr lang="zh-CN" altLang="en-US" dirty="0" smtClean="0"/>
              <a:t>实现方式：站长通过将自身应用的域名</a:t>
            </a:r>
            <a:r>
              <a:rPr lang="en-US" altLang="zh-CN" dirty="0" smtClean="0"/>
              <a:t>CNAME</a:t>
            </a:r>
            <a:r>
              <a:rPr lang="zh-CN" altLang="en-US" dirty="0" smtClean="0"/>
              <a:t>到快线的入口域名上的方式将用户调度到快线服务入口，快线负责接收用户请求并把用户请求送达阿里云，减少阿里云的</a:t>
            </a:r>
            <a:r>
              <a:rPr lang="en-US" altLang="zh-CN" dirty="0" smtClean="0"/>
              <a:t>BGP</a:t>
            </a:r>
            <a:r>
              <a:rPr lang="zh-CN" altLang="en-US" dirty="0" smtClean="0"/>
              <a:t>消耗。</a:t>
            </a:r>
            <a:endParaRPr lang="en-US" altLang="zh-CN" dirty="0"/>
          </a:p>
          <a:p>
            <a:pPr lvl="1"/>
            <a:r>
              <a:rPr lang="zh-CN" altLang="en-US" dirty="0" smtClean="0"/>
              <a:t>收费模式：面向站长进行收费，按带宽计费。</a:t>
            </a:r>
            <a:endParaRPr lang="en-US" altLang="zh-CN" dirty="0" smtClean="0"/>
          </a:p>
        </p:txBody>
      </p:sp>
    </p:spTree>
    <p:extLst>
      <p:ext uri="{BB962C8B-B14F-4D97-AF65-F5344CB8AC3E}">
        <p14:creationId xmlns:p14="http://schemas.microsoft.com/office/powerpoint/2010/main" val="71580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针对阿里现有业务的支持</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VPC</a:t>
            </a:r>
            <a:r>
              <a:rPr lang="zh-CN" altLang="en-US" dirty="0" smtClean="0"/>
              <a:t>场景下用户拨入带宽的置换</a:t>
            </a:r>
            <a:endParaRPr lang="en-US" altLang="zh-CN" dirty="0"/>
          </a:p>
          <a:p>
            <a:pPr lvl="1"/>
            <a:r>
              <a:rPr lang="zh-CN" altLang="en-US" dirty="0" smtClean="0"/>
              <a:t>业务背景描述：</a:t>
            </a:r>
            <a:r>
              <a:rPr lang="en-US" altLang="zh-CN" dirty="0" smtClean="0"/>
              <a:t>VPC</a:t>
            </a:r>
            <a:r>
              <a:rPr lang="zh-CN" altLang="en-US" dirty="0" smtClean="0"/>
              <a:t>场景中企业往往通过</a:t>
            </a:r>
            <a:r>
              <a:rPr lang="en-US" altLang="zh-CN" dirty="0" smtClean="0"/>
              <a:t>VPN</a:t>
            </a:r>
            <a:r>
              <a:rPr lang="zh-CN" altLang="en-US" dirty="0" smtClean="0"/>
              <a:t>的方式接入</a:t>
            </a:r>
            <a:r>
              <a:rPr lang="en-US" altLang="zh-CN" dirty="0" smtClean="0"/>
              <a:t>VPC</a:t>
            </a:r>
            <a:r>
              <a:rPr lang="zh-CN" altLang="en-US" dirty="0" smtClean="0"/>
              <a:t>的网络环境完成和</a:t>
            </a:r>
            <a:r>
              <a:rPr lang="en-US" altLang="zh-CN" dirty="0" smtClean="0"/>
              <a:t>VPC</a:t>
            </a:r>
            <a:r>
              <a:rPr lang="zh-CN" altLang="en-US" dirty="0" smtClean="0"/>
              <a:t>的网络的互通，而其中的</a:t>
            </a:r>
            <a:r>
              <a:rPr lang="en-US" altLang="zh-CN" dirty="0" smtClean="0"/>
              <a:t>VPN</a:t>
            </a:r>
            <a:r>
              <a:rPr lang="zh-CN" altLang="en-US" dirty="0" smtClean="0"/>
              <a:t>是跨越互联网建立的，带宽成本昂贵并受到互联网的各种影响。</a:t>
            </a:r>
            <a:endParaRPr lang="en-US" altLang="zh-CN" dirty="0"/>
          </a:p>
          <a:p>
            <a:pPr lvl="1"/>
            <a:r>
              <a:rPr lang="zh-CN" altLang="en-US" dirty="0" smtClean="0"/>
              <a:t>实现方式：企业可以通过接入就近的快线接入点完成接入</a:t>
            </a:r>
            <a:r>
              <a:rPr lang="en-US" altLang="zh-CN" dirty="0" smtClean="0"/>
              <a:t>VPN</a:t>
            </a:r>
            <a:r>
              <a:rPr lang="zh-CN" altLang="en-US" dirty="0" smtClean="0"/>
              <a:t>网络，最终完成和</a:t>
            </a:r>
            <a:r>
              <a:rPr lang="en-US" altLang="zh-CN" dirty="0" smtClean="0"/>
              <a:t>VPC</a:t>
            </a:r>
            <a:r>
              <a:rPr lang="zh-CN" altLang="en-US" dirty="0" smtClean="0"/>
              <a:t>的互通。</a:t>
            </a:r>
            <a:endParaRPr lang="en-US" altLang="zh-CN" dirty="0"/>
          </a:p>
          <a:p>
            <a:pPr lvl="1"/>
            <a:r>
              <a:rPr lang="zh-CN" altLang="en-US" dirty="0" smtClean="0"/>
              <a:t>收费模式：面向企业，包含在</a:t>
            </a:r>
            <a:r>
              <a:rPr lang="en-US" altLang="zh-CN" dirty="0" smtClean="0"/>
              <a:t>VPC</a:t>
            </a:r>
            <a:r>
              <a:rPr lang="zh-CN" altLang="en-US" dirty="0" smtClean="0"/>
              <a:t>的租赁费用中。</a:t>
            </a:r>
            <a:endParaRPr lang="en-US" altLang="zh-CN" dirty="0" smtClean="0"/>
          </a:p>
        </p:txBody>
      </p:sp>
    </p:spTree>
    <p:extLst>
      <p:ext uri="{BB962C8B-B14F-4D97-AF65-F5344CB8AC3E}">
        <p14:creationId xmlns:p14="http://schemas.microsoft.com/office/powerpoint/2010/main" val="8535705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针对阿里现有业务的支持</a:t>
            </a:r>
            <a:endParaRPr lang="zh-CN" altLang="en-US" dirty="0"/>
          </a:p>
        </p:txBody>
      </p:sp>
      <p:sp>
        <p:nvSpPr>
          <p:cNvPr id="3" name="内容占位符 2"/>
          <p:cNvSpPr>
            <a:spLocks noGrp="1"/>
          </p:cNvSpPr>
          <p:nvPr>
            <p:ph idx="1"/>
          </p:nvPr>
        </p:nvSpPr>
        <p:spPr/>
        <p:txBody>
          <a:bodyPr>
            <a:normAutofit/>
          </a:bodyPr>
          <a:lstStyle/>
          <a:p>
            <a:r>
              <a:rPr lang="zh-CN" altLang="en-US" dirty="0" smtClean="0"/>
              <a:t>阿</a:t>
            </a:r>
            <a:r>
              <a:rPr lang="zh-CN" altLang="en-US" dirty="0"/>
              <a:t>里</a:t>
            </a:r>
            <a:r>
              <a:rPr lang="zh-CN" altLang="en-US" dirty="0" smtClean="0"/>
              <a:t>开放平台</a:t>
            </a:r>
            <a:r>
              <a:rPr lang="zh-CN" altLang="en-US" dirty="0"/>
              <a:t>对外</a:t>
            </a:r>
            <a:r>
              <a:rPr lang="en-US" altLang="zh-CN" dirty="0" smtClean="0"/>
              <a:t>API</a:t>
            </a:r>
            <a:r>
              <a:rPr lang="zh-CN" altLang="en-US" dirty="0" smtClean="0"/>
              <a:t>进行带宽置换</a:t>
            </a:r>
            <a:endParaRPr lang="en-US" altLang="zh-CN" dirty="0" smtClean="0"/>
          </a:p>
          <a:p>
            <a:pPr lvl="1"/>
            <a:r>
              <a:rPr lang="zh-CN" altLang="en-US" dirty="0" smtClean="0"/>
              <a:t>业务背景描述：淘宝的开放平台是面向淘宝卖家和开发者所建立的数据调用和查询平台，集中了</a:t>
            </a:r>
            <a:r>
              <a:rPr lang="en-US" altLang="zh-CN" dirty="0" smtClean="0"/>
              <a:t>400</a:t>
            </a:r>
            <a:r>
              <a:rPr lang="zh-CN" altLang="en-US" dirty="0" smtClean="0"/>
              <a:t>多种接口，每天有</a:t>
            </a:r>
            <a:r>
              <a:rPr lang="en-US" altLang="zh-CN" dirty="0" smtClean="0"/>
              <a:t>20</a:t>
            </a:r>
            <a:r>
              <a:rPr lang="zh-CN" altLang="en-US" dirty="0" smtClean="0"/>
              <a:t>亿次调用。</a:t>
            </a:r>
            <a:endParaRPr lang="en-US" altLang="zh-CN" dirty="0"/>
          </a:p>
          <a:p>
            <a:pPr lvl="1"/>
            <a:r>
              <a:rPr lang="zh-CN" altLang="en-US" dirty="0" smtClean="0"/>
              <a:t>实现方式：通过域名解析的方式，将调用接口指向到快线入口，快线负责将用户的调用请求通过华通网络导向到开放平台的服务上。</a:t>
            </a:r>
            <a:endParaRPr lang="en-US" altLang="zh-CN" dirty="0"/>
          </a:p>
          <a:p>
            <a:pPr lvl="1"/>
            <a:r>
              <a:rPr lang="zh-CN" altLang="en-US" dirty="0"/>
              <a:t>收费</a:t>
            </a:r>
            <a:r>
              <a:rPr lang="zh-CN" altLang="en-US" dirty="0" smtClean="0"/>
              <a:t>模式：面向开放平台出口的</a:t>
            </a:r>
            <a:r>
              <a:rPr lang="en-US" altLang="zh-CN" dirty="0" smtClean="0"/>
              <a:t>BGP</a:t>
            </a:r>
            <a:r>
              <a:rPr lang="zh-CN" altLang="en-US" dirty="0" smtClean="0"/>
              <a:t>带宽替换</a:t>
            </a:r>
            <a:endParaRPr lang="en-US" altLang="zh-CN" dirty="0"/>
          </a:p>
          <a:p>
            <a:endParaRPr lang="zh-CN" altLang="en-US" dirty="0"/>
          </a:p>
        </p:txBody>
      </p:sp>
    </p:spTree>
    <p:extLst>
      <p:ext uri="{BB962C8B-B14F-4D97-AF65-F5344CB8AC3E}">
        <p14:creationId xmlns:p14="http://schemas.microsoft.com/office/powerpoint/2010/main" val="3092167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针对阿里现有业务的支持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阿里开放存储服务</a:t>
            </a:r>
            <a:r>
              <a:rPr lang="en-US" altLang="zh-CN" smtClean="0"/>
              <a:t>(OSS)</a:t>
            </a:r>
            <a:r>
              <a:rPr lang="zh-CN" altLang="en-US" dirty="0" smtClean="0"/>
              <a:t>上传下载加速</a:t>
            </a:r>
            <a:endParaRPr lang="en-US" altLang="zh-CN" dirty="0" smtClean="0"/>
          </a:p>
          <a:p>
            <a:pPr lvl="1"/>
            <a:r>
              <a:rPr lang="zh-CN" altLang="en-US" dirty="0" smtClean="0"/>
              <a:t>业务背景描述：阿里目前的开放存储</a:t>
            </a:r>
            <a:r>
              <a:rPr lang="en-US" altLang="zh-CN" dirty="0" smtClean="0"/>
              <a:t>(OSS)</a:t>
            </a:r>
            <a:r>
              <a:rPr lang="zh-CN" altLang="en-US" dirty="0" smtClean="0"/>
              <a:t>提供了包括青岛，北京，杭州，深圳，香港几个存储中心的开放存储服务，用户可以通过既定的接口将内容上传到开放存储平台并提供下载。</a:t>
            </a:r>
            <a:endParaRPr lang="en-US" altLang="zh-CN" dirty="0"/>
          </a:p>
          <a:p>
            <a:pPr lvl="1"/>
            <a:r>
              <a:rPr lang="zh-CN" altLang="en-US" dirty="0" smtClean="0"/>
              <a:t>实现方式：通过域名解析的方式，将调用接口指向到快线入口，快线负责将用户的调用请求通过华通网络导向到开放存储的服务上。</a:t>
            </a:r>
            <a:endParaRPr lang="en-US" altLang="zh-CN" dirty="0"/>
          </a:p>
          <a:p>
            <a:pPr lvl="1"/>
            <a:r>
              <a:rPr lang="zh-CN" altLang="en-US" dirty="0"/>
              <a:t>收费</a:t>
            </a:r>
            <a:r>
              <a:rPr lang="zh-CN" altLang="en-US" dirty="0" smtClean="0"/>
              <a:t>模式：开放存储服务平台</a:t>
            </a:r>
            <a:r>
              <a:rPr lang="en-US" altLang="zh-CN" dirty="0" smtClean="0"/>
              <a:t>OSS</a:t>
            </a:r>
            <a:endParaRPr lang="en-US" altLang="zh-CN" dirty="0"/>
          </a:p>
          <a:p>
            <a:endParaRPr lang="zh-CN" altLang="en-US" dirty="0"/>
          </a:p>
        </p:txBody>
      </p:sp>
    </p:spTree>
    <p:extLst>
      <p:ext uri="{BB962C8B-B14F-4D97-AF65-F5344CB8AC3E}">
        <p14:creationId xmlns:p14="http://schemas.microsoft.com/office/powerpoint/2010/main" val="212082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p-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a:stretch>
            <a:fillRect/>
          </a:stretch>
        </p:blipFill>
        <p:spPr>
          <a:xfrm>
            <a:off x="2771800" y="1923678"/>
            <a:ext cx="3640137" cy="1364456"/>
          </a:xfrm>
        </p:spPr>
      </p:pic>
      <p:sp>
        <p:nvSpPr>
          <p:cNvPr id="3" name="标题 1"/>
          <p:cNvSpPr txBox="1">
            <a:spLocks/>
          </p:cNvSpPr>
          <p:nvPr/>
        </p:nvSpPr>
        <p:spPr>
          <a:xfrm>
            <a:off x="117813" y="59701"/>
            <a:ext cx="7982579" cy="52955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微软雅黑" pitchFamily="34" charset="-122"/>
                <a:ea typeface="微软雅黑" pitchFamily="34" charset="-122"/>
                <a:cs typeface="+mj-cs"/>
              </a:defRPr>
            </a:lvl1pPr>
          </a:lstStyle>
          <a:p>
            <a:r>
              <a:rPr lang="en-US" altLang="zh-CN" sz="2800" dirty="0" smtClean="0"/>
              <a:t>Q&amp;A</a:t>
            </a:r>
            <a:endParaRPr lang="en-US" altLang="zh-CN" sz="2800" dirty="0"/>
          </a:p>
        </p:txBody>
      </p:sp>
    </p:spTree>
    <p:extLst>
      <p:ext uri="{BB962C8B-B14F-4D97-AF65-F5344CB8AC3E}">
        <p14:creationId xmlns:p14="http://schemas.microsoft.com/office/powerpoint/2010/main" val="2212833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网关设备基本描述</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652335231"/>
              </p:ext>
            </p:extLst>
          </p:nvPr>
        </p:nvGraphicFramePr>
        <p:xfrm>
          <a:off x="0" y="699542"/>
          <a:ext cx="7812360" cy="4248472"/>
        </p:xfrm>
        <a:graphic>
          <a:graphicData uri="http://schemas.openxmlformats.org/drawingml/2006/table">
            <a:tbl>
              <a:tblPr>
                <a:tableStyleId>{69C7853C-536D-4A76-A0AE-DD22124D55A5}</a:tableStyleId>
              </a:tblPr>
              <a:tblGrid>
                <a:gridCol w="1982616"/>
                <a:gridCol w="2914872"/>
                <a:gridCol w="2914872"/>
              </a:tblGrid>
              <a:tr h="185149">
                <a:tc>
                  <a:txBody>
                    <a:bodyPr/>
                    <a:lstStyle/>
                    <a:p>
                      <a:pPr algn="l" fontAlgn="ctr"/>
                      <a:r>
                        <a:rPr lang="zh-CN" altLang="en-US" sz="1050" u="none" strike="noStrike" dirty="0">
                          <a:effectLst/>
                        </a:rPr>
                        <a:t>　</a:t>
                      </a:r>
                      <a:endParaRPr lang="zh-CN" altLang="en-US" sz="1050" b="1" i="0" u="none" strike="noStrike" dirty="0">
                        <a:solidFill>
                          <a:srgbClr val="000000"/>
                        </a:solidFill>
                        <a:effectLst/>
                        <a:latin typeface="宋体"/>
                      </a:endParaRPr>
                    </a:p>
                  </a:txBody>
                  <a:tcPr marL="7336" marR="7336" marT="7336" marB="0" anchor="ctr">
                    <a:solidFill>
                      <a:srgbClr val="408CFF"/>
                    </a:solidFill>
                  </a:tcPr>
                </a:tc>
                <a:tc>
                  <a:txBody>
                    <a:bodyPr/>
                    <a:lstStyle/>
                    <a:p>
                      <a:pPr algn="r" fontAlgn="ctr"/>
                      <a:r>
                        <a:rPr lang="zh-CN" altLang="en-US" sz="1050" u="none" strike="noStrike" dirty="0" smtClean="0">
                          <a:effectLst/>
                        </a:rPr>
                        <a:t>思华</a:t>
                      </a:r>
                      <a:r>
                        <a:rPr lang="en-US" sz="1050" u="none" strike="noStrike" dirty="0" smtClean="0">
                          <a:effectLst/>
                        </a:rPr>
                        <a:t> </a:t>
                      </a:r>
                      <a:r>
                        <a:rPr lang="en-US" sz="1050" u="none" strike="noStrike" dirty="0">
                          <a:effectLst/>
                        </a:rPr>
                        <a:t>LGW-1500D</a:t>
                      </a:r>
                      <a:endParaRPr lang="en-US" sz="1050" b="1" i="0" u="none" strike="noStrike" dirty="0">
                        <a:solidFill>
                          <a:srgbClr val="000000"/>
                        </a:solidFill>
                        <a:effectLst/>
                        <a:latin typeface="宋体"/>
                      </a:endParaRPr>
                    </a:p>
                  </a:txBody>
                  <a:tcPr marL="7336" marR="7336" marT="7336" marB="0" anchor="ctr">
                    <a:solidFill>
                      <a:srgbClr val="408CFF"/>
                    </a:solidFill>
                  </a:tcPr>
                </a:tc>
                <a:tc>
                  <a:txBody>
                    <a:bodyPr/>
                    <a:lstStyle/>
                    <a:p>
                      <a:pPr algn="r" fontAlgn="ctr"/>
                      <a:r>
                        <a:rPr lang="zh-CN" altLang="en-US" sz="1050" u="none" strike="noStrike" dirty="0" smtClean="0">
                          <a:effectLst/>
                        </a:rPr>
                        <a:t>思华</a:t>
                      </a:r>
                      <a:r>
                        <a:rPr lang="en-US" altLang="zh-CN" sz="1050" u="none" strike="noStrike" dirty="0" smtClean="0">
                          <a:effectLst/>
                        </a:rPr>
                        <a:t> </a:t>
                      </a:r>
                      <a:r>
                        <a:rPr lang="en-US" sz="1050" u="none" strike="noStrike" dirty="0" smtClean="0">
                          <a:effectLst/>
                        </a:rPr>
                        <a:t> </a:t>
                      </a:r>
                      <a:r>
                        <a:rPr lang="en-US" sz="1050" u="none" strike="noStrike" dirty="0">
                          <a:effectLst/>
                        </a:rPr>
                        <a:t>LGW-2000D</a:t>
                      </a:r>
                      <a:endParaRPr lang="en-US" sz="1050" b="1" i="0" u="none" strike="noStrike" dirty="0">
                        <a:solidFill>
                          <a:srgbClr val="000000"/>
                        </a:solidFill>
                        <a:effectLst/>
                        <a:latin typeface="宋体"/>
                      </a:endParaRPr>
                    </a:p>
                  </a:txBody>
                  <a:tcPr marL="7336" marR="7336" marT="7336" marB="0" anchor="ctr">
                    <a:solidFill>
                      <a:srgbClr val="408CFF"/>
                    </a:solidFill>
                  </a:tcPr>
                </a:tc>
              </a:tr>
              <a:tr h="185149">
                <a:tc gridSpan="3">
                  <a:txBody>
                    <a:bodyPr/>
                    <a:lstStyle/>
                    <a:p>
                      <a:pPr algn="ctr" fontAlgn="ctr"/>
                      <a:r>
                        <a:rPr lang="zh-CN" altLang="en-US" sz="1050" b="0" i="0" u="none" strike="noStrike" dirty="0" smtClean="0">
                          <a:solidFill>
                            <a:srgbClr val="000000"/>
                          </a:solidFill>
                          <a:effectLst/>
                          <a:latin typeface="宋体"/>
                        </a:rPr>
                        <a:t>硬件描述</a:t>
                      </a:r>
                      <a:endParaRPr lang="en-US" sz="1050" b="0" i="0" u="none" strike="noStrike" dirty="0">
                        <a:solidFill>
                          <a:srgbClr val="000000"/>
                        </a:solidFill>
                        <a:effectLst/>
                        <a:latin typeface="宋体"/>
                      </a:endParaRPr>
                    </a:p>
                  </a:txBody>
                  <a:tcPr marL="7336" marR="7336" marT="7336" marB="0" anchor="ctr">
                    <a:solidFill>
                      <a:srgbClr val="BAD6FF"/>
                    </a:solidFill>
                  </a:tcPr>
                </a:tc>
                <a:tc hMerge="1">
                  <a:txBody>
                    <a:bodyPr/>
                    <a:lstStyle/>
                    <a:p>
                      <a:endParaRPr lang="zh-CN" altLang="en-US"/>
                    </a:p>
                  </a:txBody>
                  <a:tcPr/>
                </a:tc>
                <a:tc hMerge="1">
                  <a:txBody>
                    <a:bodyPr/>
                    <a:lstStyle/>
                    <a:p>
                      <a:endParaRPr lang="zh-CN" altLang="en-US"/>
                    </a:p>
                  </a:txBody>
                  <a:tcPr/>
                </a:tc>
              </a:tr>
              <a:tr h="185149">
                <a:tc>
                  <a:txBody>
                    <a:bodyPr/>
                    <a:lstStyle/>
                    <a:p>
                      <a:pPr algn="l" fontAlgn="ctr"/>
                      <a:r>
                        <a:rPr lang="zh-CN" altLang="en-US" sz="1050" b="0" i="0" u="none" strike="noStrike" dirty="0" smtClean="0">
                          <a:solidFill>
                            <a:srgbClr val="000000"/>
                          </a:solidFill>
                          <a:effectLst/>
                          <a:latin typeface="宋体"/>
                        </a:rPr>
                        <a:t>四层转发能力</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smtClean="0">
                          <a:effectLst/>
                        </a:rPr>
                        <a:t>7 </a:t>
                      </a:r>
                      <a:r>
                        <a:rPr lang="en-US" sz="1050" u="none" strike="noStrike" dirty="0" err="1" smtClean="0">
                          <a:effectLst/>
                        </a:rPr>
                        <a:t>Gbps</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smtClean="0">
                          <a:effectLst/>
                        </a:rPr>
                        <a:t>10 </a:t>
                      </a:r>
                      <a:r>
                        <a:rPr lang="en-US" sz="1050" u="none" strike="noStrike" dirty="0" err="1">
                          <a:effectLst/>
                        </a:rPr>
                        <a:t>Gbps</a:t>
                      </a:r>
                      <a:endParaRPr lang="en-US" sz="1050" b="0" i="0" u="none" strike="noStrike" dirty="0">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七层</a:t>
                      </a:r>
                      <a:r>
                        <a:rPr lang="en-US" altLang="zh-CN" sz="1050" b="0" i="0" u="none" strike="noStrike" dirty="0" smtClean="0">
                          <a:solidFill>
                            <a:srgbClr val="000000"/>
                          </a:solidFill>
                          <a:effectLst/>
                          <a:latin typeface="宋体"/>
                        </a:rPr>
                        <a:t> TPS</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altLang="zh-CN" sz="1050" u="none" strike="noStrike" dirty="0" smtClean="0">
                          <a:effectLst/>
                        </a:rPr>
                        <a:t>280,000</a:t>
                      </a:r>
                      <a:endParaRPr lang="en-US" altLang="zh-CN" sz="1050" b="0" i="0" u="none" strike="noStrike" dirty="0">
                        <a:solidFill>
                          <a:srgbClr val="000000"/>
                        </a:solidFill>
                        <a:effectLst/>
                        <a:latin typeface="宋体"/>
                      </a:endParaRPr>
                    </a:p>
                  </a:txBody>
                  <a:tcPr marL="7336" marR="7336" marT="7336" marB="0" anchor="ctr"/>
                </a:tc>
                <a:tc>
                  <a:txBody>
                    <a:bodyPr/>
                    <a:lstStyle/>
                    <a:p>
                      <a:pPr algn="r" fontAlgn="ctr"/>
                      <a:r>
                        <a:rPr lang="en-US" altLang="zh-CN" sz="1050" u="none" strike="noStrike" dirty="0" smtClean="0">
                          <a:effectLst/>
                        </a:rPr>
                        <a:t>420,000</a:t>
                      </a:r>
                      <a:endParaRPr lang="en-US" altLang="zh-CN" sz="1050" b="0" i="0" u="none" strike="noStrike" dirty="0">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七层转发能力</a:t>
                      </a:r>
                      <a:endParaRPr lang="en-US" altLang="zh-CN"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smtClean="0">
                          <a:effectLst/>
                        </a:rPr>
                        <a:t>6 </a:t>
                      </a:r>
                      <a:r>
                        <a:rPr lang="en-US" sz="1050" u="none" strike="noStrike" dirty="0" err="1">
                          <a:effectLst/>
                        </a:rPr>
                        <a:t>Gbps</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smtClean="0">
                          <a:effectLst/>
                        </a:rPr>
                        <a:t>9 </a:t>
                      </a:r>
                      <a:r>
                        <a:rPr lang="en-US" sz="1050" u="none" strike="noStrike" dirty="0" err="1">
                          <a:effectLst/>
                        </a:rPr>
                        <a:t>Gbps</a:t>
                      </a:r>
                      <a:endParaRPr lang="en-US" sz="1050" b="0" i="0" u="none" strike="noStrike" dirty="0">
                        <a:solidFill>
                          <a:srgbClr val="000000"/>
                        </a:solidFill>
                        <a:effectLst/>
                        <a:latin typeface="宋体"/>
                      </a:endParaRPr>
                    </a:p>
                  </a:txBody>
                  <a:tcPr marL="7336" marR="7336" marT="7336" marB="0" anchor="ctr"/>
                </a:tc>
              </a:tr>
              <a:tr h="185149">
                <a:tc>
                  <a:txBody>
                    <a:bodyPr/>
                    <a:lstStyle/>
                    <a:p>
                      <a:pPr algn="l" fontAlgn="ctr"/>
                      <a:r>
                        <a:rPr lang="en-US" sz="1050" u="none" strike="noStrike" dirty="0" smtClean="0">
                          <a:effectLst/>
                        </a:rPr>
                        <a:t>SSL</a:t>
                      </a:r>
                      <a:r>
                        <a:rPr lang="zh-CN" altLang="en-US" sz="1050" u="none" strike="noStrike" dirty="0" smtClean="0">
                          <a:effectLst/>
                        </a:rPr>
                        <a:t>密钥处理能力</a:t>
                      </a:r>
                      <a:r>
                        <a:rPr lang="en-US" sz="1050" u="none" strike="noStrike" dirty="0" smtClean="0">
                          <a:effectLst/>
                        </a:rPr>
                        <a:t> </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altLang="zh-CN" sz="1050" u="none" strike="noStrike" dirty="0">
                          <a:effectLst/>
                        </a:rPr>
                        <a:t>14,500</a:t>
                      </a:r>
                      <a:endParaRPr lang="en-US" altLang="zh-CN" sz="1050" b="0" i="0" u="none" strike="noStrike" dirty="0">
                        <a:solidFill>
                          <a:srgbClr val="000000"/>
                        </a:solidFill>
                        <a:effectLst/>
                        <a:latin typeface="宋体"/>
                      </a:endParaRPr>
                    </a:p>
                  </a:txBody>
                  <a:tcPr marL="7336" marR="7336" marT="7336" marB="0" anchor="ctr"/>
                </a:tc>
                <a:tc>
                  <a:txBody>
                    <a:bodyPr/>
                    <a:lstStyle/>
                    <a:p>
                      <a:pPr algn="r" fontAlgn="ctr"/>
                      <a:r>
                        <a:rPr lang="en-US" altLang="zh-CN" sz="1050" u="none" strike="noStrike">
                          <a:effectLst/>
                        </a:rPr>
                        <a:t>31,000</a:t>
                      </a:r>
                      <a:endParaRPr lang="en-US" altLang="zh-CN"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内存</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a:effectLst/>
                        </a:rPr>
                        <a:t>16GB</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16GB</a:t>
                      </a:r>
                      <a:endParaRPr lang="en-US"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网络接口</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sv-SE" sz="1050" u="none" strike="noStrike">
                          <a:effectLst/>
                        </a:rPr>
                        <a:t>4x 10 GbE SFP+ slots, 8x GE ports</a:t>
                      </a:r>
                      <a:endParaRPr lang="sv-SE" sz="1050" b="0" i="0" u="none" strike="noStrike">
                        <a:solidFill>
                          <a:srgbClr val="000000"/>
                        </a:solidFill>
                        <a:effectLst/>
                        <a:latin typeface="宋体"/>
                      </a:endParaRPr>
                    </a:p>
                  </a:txBody>
                  <a:tcPr marL="7336" marR="7336" marT="7336" marB="0" anchor="ctr"/>
                </a:tc>
                <a:tc>
                  <a:txBody>
                    <a:bodyPr/>
                    <a:lstStyle/>
                    <a:p>
                      <a:pPr algn="r" fontAlgn="ctr"/>
                      <a:r>
                        <a:rPr lang="sv-SE" sz="1050" u="none" strike="noStrike">
                          <a:effectLst/>
                        </a:rPr>
                        <a:t>4x 10 GbE SFP+ slots, 16x GE ports</a:t>
                      </a:r>
                      <a:endParaRPr lang="sv-SE"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管理接口</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altLang="zh-CN" sz="1050" u="none" strike="noStrike" dirty="0">
                          <a:effectLst/>
                        </a:rPr>
                        <a:t>1</a:t>
                      </a:r>
                      <a:endParaRPr lang="en-US" altLang="zh-CN" sz="1050" b="0" i="0" u="none" strike="noStrike" dirty="0">
                        <a:solidFill>
                          <a:srgbClr val="000000"/>
                        </a:solidFill>
                        <a:effectLst/>
                        <a:latin typeface="宋体"/>
                      </a:endParaRPr>
                    </a:p>
                  </a:txBody>
                  <a:tcPr marL="7336" marR="7336" marT="7336" marB="0" anchor="ctr"/>
                </a:tc>
                <a:tc>
                  <a:txBody>
                    <a:bodyPr/>
                    <a:lstStyle/>
                    <a:p>
                      <a:pPr algn="r" fontAlgn="ctr"/>
                      <a:r>
                        <a:rPr lang="en-US" altLang="zh-CN" sz="1050" u="none" strike="noStrike">
                          <a:effectLst/>
                        </a:rPr>
                        <a:t>1</a:t>
                      </a:r>
                      <a:endParaRPr lang="en-US" altLang="zh-CN"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存储</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120 GB SSD</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120 GB SSD</a:t>
                      </a:r>
                      <a:endParaRPr lang="en-US" sz="1050" b="0" i="0" u="none" strike="noStrike">
                        <a:solidFill>
                          <a:srgbClr val="000000"/>
                        </a:solidFill>
                        <a:effectLst/>
                        <a:latin typeface="宋体"/>
                      </a:endParaRPr>
                    </a:p>
                  </a:txBody>
                  <a:tcPr marL="7336" marR="7336" marT="7336" marB="0" anchor="ctr"/>
                </a:tc>
              </a:tr>
              <a:tr h="360343">
                <a:tc>
                  <a:txBody>
                    <a:bodyPr/>
                    <a:lstStyle/>
                    <a:p>
                      <a:pPr algn="l" fontAlgn="ctr"/>
                      <a:r>
                        <a:rPr lang="zh-CN" altLang="en-US" sz="1050" b="0" i="0" u="none" strike="noStrike" dirty="0" smtClean="0">
                          <a:solidFill>
                            <a:srgbClr val="000000"/>
                          </a:solidFill>
                          <a:effectLst/>
                          <a:latin typeface="宋体"/>
                        </a:rPr>
                        <a:t>管理方式</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a:effectLst/>
                        </a:rPr>
                        <a:t>HTTPS, SSH CLI,</a:t>
                      </a:r>
                      <a:br>
                        <a:rPr lang="en-US" sz="1050" u="none" strike="noStrike" dirty="0">
                          <a:effectLst/>
                        </a:rPr>
                      </a:br>
                      <a:r>
                        <a:rPr lang="en-US" sz="1050" u="none" strike="noStrike" dirty="0">
                          <a:effectLst/>
                        </a:rPr>
                        <a:t>Direct Console DB9 CLI, </a:t>
                      </a:r>
                      <a:r>
                        <a:rPr lang="en-US" altLang="zh-CN" sz="1050" u="none" strike="noStrike" dirty="0" smtClean="0">
                          <a:effectLst/>
                        </a:rPr>
                        <a:t>RESTFUL API,</a:t>
                      </a:r>
                      <a:r>
                        <a:rPr lang="en-US" sz="1050" u="none" strike="noStrike" dirty="0" smtClean="0">
                          <a:effectLst/>
                        </a:rPr>
                        <a:t>SNMP</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a:effectLst/>
                        </a:rPr>
                        <a:t>HTTPS, SSH CLI,</a:t>
                      </a:r>
                      <a:br>
                        <a:rPr lang="en-US" sz="1050" u="none" strike="noStrike" dirty="0">
                          <a:effectLst/>
                        </a:rPr>
                      </a:br>
                      <a:r>
                        <a:rPr lang="en-US" sz="1050" u="none" strike="noStrike" dirty="0">
                          <a:effectLst/>
                        </a:rPr>
                        <a:t>Direct Console DB9 CLI, </a:t>
                      </a:r>
                      <a:r>
                        <a:rPr lang="en-US" altLang="zh-CN" sz="1050" u="none" strike="noStrike" dirty="0" smtClean="0">
                          <a:effectLst/>
                        </a:rPr>
                        <a:t> RESTFUL API</a:t>
                      </a:r>
                      <a:r>
                        <a:rPr lang="en-US" sz="1050" u="none" strike="noStrike" dirty="0" smtClean="0">
                          <a:effectLst/>
                        </a:rPr>
                        <a:t>SNMP</a:t>
                      </a:r>
                      <a:endParaRPr lang="en-US" sz="1050" b="0" i="0" u="none" strike="noStrike" dirty="0">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chemeClr val="dk1"/>
                          </a:solidFill>
                          <a:effectLst/>
                          <a:latin typeface="+mn-lt"/>
                        </a:rPr>
                        <a:t>电源支持</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Dual</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Dual</a:t>
                      </a:r>
                      <a:endParaRPr lang="en-US" sz="1050" b="0" i="0" u="none" strike="noStrike">
                        <a:solidFill>
                          <a:srgbClr val="000000"/>
                        </a:solidFill>
                        <a:effectLst/>
                        <a:latin typeface="宋体"/>
                      </a:endParaRPr>
                    </a:p>
                  </a:txBody>
                  <a:tcPr marL="7336" marR="7336" marT="7336" marB="0" anchor="ctr"/>
                </a:tc>
              </a:tr>
              <a:tr h="185149">
                <a:tc gridSpan="3">
                  <a:txBody>
                    <a:bodyPr/>
                    <a:lstStyle/>
                    <a:p>
                      <a:pPr algn="ctr" fontAlgn="ctr"/>
                      <a:r>
                        <a:rPr lang="zh-CN" altLang="en-US" sz="1050" b="0" i="0" u="none" strike="noStrike" dirty="0" smtClean="0">
                          <a:solidFill>
                            <a:srgbClr val="000000"/>
                          </a:solidFill>
                          <a:effectLst/>
                          <a:latin typeface="宋体"/>
                        </a:rPr>
                        <a:t>周边描述</a:t>
                      </a:r>
                      <a:endParaRPr lang="en-US" sz="1050" b="0" i="0" u="none" strike="noStrike" dirty="0">
                        <a:solidFill>
                          <a:srgbClr val="000000"/>
                        </a:solidFill>
                        <a:effectLst/>
                        <a:latin typeface="宋体"/>
                      </a:endParaRPr>
                    </a:p>
                  </a:txBody>
                  <a:tcPr marL="7336" marR="7336" marT="7336" marB="0" anchor="ctr">
                    <a:solidFill>
                      <a:srgbClr val="BAD6FF"/>
                    </a:solidFill>
                  </a:tcPr>
                </a:tc>
                <a:tc hMerge="1">
                  <a:txBody>
                    <a:bodyPr/>
                    <a:lstStyle/>
                    <a:p>
                      <a:endParaRPr lang="zh-CN" altLang="en-US"/>
                    </a:p>
                  </a:txBody>
                  <a:tcPr/>
                </a:tc>
                <a:tc hMerge="1">
                  <a:txBody>
                    <a:bodyPr/>
                    <a:lstStyle/>
                    <a:p>
                      <a:endParaRPr lang="zh-CN" altLang="en-US"/>
                    </a:p>
                  </a:txBody>
                  <a:tcPr/>
                </a:tc>
              </a:tr>
              <a:tr h="185149">
                <a:tc>
                  <a:txBody>
                    <a:bodyPr/>
                    <a:lstStyle/>
                    <a:p>
                      <a:pPr algn="l" fontAlgn="ctr"/>
                      <a:r>
                        <a:rPr lang="zh-CN" altLang="en-US" sz="1050" b="0" i="0" u="none" strike="noStrike" dirty="0" smtClean="0">
                          <a:solidFill>
                            <a:srgbClr val="000000"/>
                          </a:solidFill>
                          <a:effectLst/>
                          <a:latin typeface="宋体"/>
                        </a:rPr>
                        <a:t>高度</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1U Appliance</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1U Appliance</a:t>
                      </a:r>
                      <a:endParaRPr lang="en-US"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电源要求</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100–240V AC, 63–47 Hz</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100–240V AC, 63–47 Hz</a:t>
                      </a:r>
                      <a:endParaRPr lang="en-US"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平均功率</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288 W</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300 W</a:t>
                      </a:r>
                      <a:endParaRPr lang="en-US"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最大功率</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345 W</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360 W</a:t>
                      </a:r>
                      <a:endParaRPr lang="en-US"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最高电流</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120V/6A, 240V/3A</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120V/6A, 240V/3A</a:t>
                      </a:r>
                      <a:endParaRPr lang="en-US" sz="1050" b="0" i="0" u="none" strike="noStrike">
                        <a:solidFill>
                          <a:srgbClr val="000000"/>
                        </a:solidFill>
                        <a:effectLst/>
                        <a:latin typeface="宋体"/>
                      </a:endParaRPr>
                    </a:p>
                  </a:txBody>
                  <a:tcPr marL="7336" marR="7336" marT="7336" marB="0" anchor="ctr"/>
                </a:tc>
              </a:tr>
              <a:tr h="185149">
                <a:tc gridSpan="3">
                  <a:txBody>
                    <a:bodyPr/>
                    <a:lstStyle/>
                    <a:p>
                      <a:pPr algn="ctr" fontAlgn="ctr"/>
                      <a:r>
                        <a:rPr lang="zh-CN" altLang="en-US" sz="1050" b="0" i="0" u="none" strike="noStrike" dirty="0" smtClean="0">
                          <a:solidFill>
                            <a:srgbClr val="000000"/>
                          </a:solidFill>
                          <a:effectLst/>
                          <a:latin typeface="宋体"/>
                        </a:rPr>
                        <a:t>体积特性</a:t>
                      </a:r>
                      <a:endParaRPr lang="en-US" sz="1050" b="0" i="0" u="none" strike="noStrike" dirty="0">
                        <a:solidFill>
                          <a:srgbClr val="000000"/>
                        </a:solidFill>
                        <a:effectLst/>
                        <a:latin typeface="宋体"/>
                      </a:endParaRPr>
                    </a:p>
                  </a:txBody>
                  <a:tcPr marL="7336" marR="7336" marT="7336" marB="0" anchor="ctr">
                    <a:solidFill>
                      <a:srgbClr val="BAD6FF"/>
                    </a:solidFill>
                  </a:tcPr>
                </a:tc>
                <a:tc hMerge="1">
                  <a:txBody>
                    <a:bodyPr/>
                    <a:lstStyle/>
                    <a:p>
                      <a:endParaRPr lang="zh-CN" altLang="en-US"/>
                    </a:p>
                  </a:txBody>
                  <a:tcPr/>
                </a:tc>
                <a:tc hMerge="1">
                  <a:txBody>
                    <a:bodyPr/>
                    <a:lstStyle/>
                    <a:p>
                      <a:endParaRPr lang="zh-CN" altLang="en-US"/>
                    </a:p>
                  </a:txBody>
                  <a:tcPr/>
                </a:tc>
              </a:tr>
              <a:tr h="185149">
                <a:tc>
                  <a:txBody>
                    <a:bodyPr/>
                    <a:lstStyle/>
                    <a:p>
                      <a:pPr algn="l" fontAlgn="ctr"/>
                      <a:r>
                        <a:rPr lang="zh-CN" altLang="en-US" sz="1050" b="0" i="0" u="none" strike="noStrike" dirty="0" smtClean="0">
                          <a:solidFill>
                            <a:srgbClr val="000000"/>
                          </a:solidFill>
                          <a:effectLst/>
                          <a:latin typeface="宋体"/>
                        </a:rPr>
                        <a:t>高度</a:t>
                      </a:r>
                      <a:r>
                        <a:rPr lang="en-US" altLang="zh-CN" sz="1050" u="none" strike="noStrike" dirty="0" smtClean="0">
                          <a:effectLst/>
                        </a:rPr>
                        <a:t>x</a:t>
                      </a:r>
                      <a:r>
                        <a:rPr lang="zh-CN" altLang="en-US" sz="1050" u="none" strike="noStrike" dirty="0" smtClean="0">
                          <a:effectLst/>
                        </a:rPr>
                        <a:t>宽度</a:t>
                      </a:r>
                      <a:r>
                        <a:rPr lang="en-US" altLang="zh-CN" sz="1050" u="none" strike="noStrike" dirty="0" smtClean="0">
                          <a:effectLst/>
                        </a:rPr>
                        <a:t>x</a:t>
                      </a:r>
                      <a:r>
                        <a:rPr lang="zh-CN" altLang="en-US" sz="1050" u="none" strike="noStrike" dirty="0" smtClean="0">
                          <a:effectLst/>
                        </a:rPr>
                        <a:t>长度（英寸）</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1.73 x 17.24 x 22.83</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1.73 x 17.24 x 22.83</a:t>
                      </a:r>
                      <a:endParaRPr lang="en-US"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高度</a:t>
                      </a:r>
                      <a:r>
                        <a:rPr lang="en-US" altLang="zh-CN" sz="1050" u="none" strike="noStrike" dirty="0" smtClean="0">
                          <a:effectLst/>
                        </a:rPr>
                        <a:t>x</a:t>
                      </a:r>
                      <a:r>
                        <a:rPr lang="zh-CN" altLang="en-US" sz="1050" u="none" strike="noStrike" dirty="0" smtClean="0">
                          <a:effectLst/>
                        </a:rPr>
                        <a:t>宽度</a:t>
                      </a:r>
                      <a:r>
                        <a:rPr lang="en-US" altLang="zh-CN" sz="1050" u="none" strike="noStrike" dirty="0" smtClean="0">
                          <a:effectLst/>
                        </a:rPr>
                        <a:t>x</a:t>
                      </a:r>
                      <a:r>
                        <a:rPr lang="zh-CN" altLang="en-US" sz="1050" u="none" strike="noStrike" dirty="0" smtClean="0">
                          <a:effectLst/>
                        </a:rPr>
                        <a:t>长度 （毫米）</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a:effectLst/>
                        </a:rPr>
                        <a:t>44 x 438 x 580</a:t>
                      </a:r>
                      <a:endParaRPr lang="en-US" sz="1050" b="0" i="0" u="none" strike="noStrike">
                        <a:solidFill>
                          <a:srgbClr val="000000"/>
                        </a:solidFill>
                        <a:effectLst/>
                        <a:latin typeface="宋体"/>
                      </a:endParaRPr>
                    </a:p>
                  </a:txBody>
                  <a:tcPr marL="7336" marR="7336" marT="7336" marB="0" anchor="ctr"/>
                </a:tc>
                <a:tc>
                  <a:txBody>
                    <a:bodyPr/>
                    <a:lstStyle/>
                    <a:p>
                      <a:pPr algn="r" fontAlgn="ctr"/>
                      <a:r>
                        <a:rPr lang="en-US" sz="1050" u="none" strike="noStrike">
                          <a:effectLst/>
                        </a:rPr>
                        <a:t>44 x 438 x 580</a:t>
                      </a:r>
                      <a:endParaRPr lang="en-US" sz="1050" b="0" i="0" u="none" strike="noStrike">
                        <a:solidFill>
                          <a:srgbClr val="000000"/>
                        </a:solidFill>
                        <a:effectLst/>
                        <a:latin typeface="宋体"/>
                      </a:endParaRPr>
                    </a:p>
                  </a:txBody>
                  <a:tcPr marL="7336" marR="7336" marT="7336" marB="0" anchor="ctr"/>
                </a:tc>
              </a:tr>
              <a:tr h="185149">
                <a:tc>
                  <a:txBody>
                    <a:bodyPr/>
                    <a:lstStyle/>
                    <a:p>
                      <a:pPr algn="l" fontAlgn="ctr"/>
                      <a:r>
                        <a:rPr lang="zh-CN" altLang="en-US" sz="1050" b="0" i="0" u="none" strike="noStrike" dirty="0" smtClean="0">
                          <a:solidFill>
                            <a:srgbClr val="000000"/>
                          </a:solidFill>
                          <a:effectLst/>
                          <a:latin typeface="宋体"/>
                        </a:rPr>
                        <a:t>重量</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smtClean="0">
                          <a:effectLst/>
                        </a:rPr>
                        <a:t>10.86 kg</a:t>
                      </a:r>
                      <a:endParaRPr lang="en-US" sz="1050" b="0" i="0" u="none" strike="noStrike" dirty="0">
                        <a:solidFill>
                          <a:srgbClr val="000000"/>
                        </a:solidFill>
                        <a:effectLst/>
                        <a:latin typeface="宋体"/>
                      </a:endParaRPr>
                    </a:p>
                  </a:txBody>
                  <a:tcPr marL="7336" marR="7336" marT="7336" marB="0" anchor="ctr"/>
                </a:tc>
                <a:tc>
                  <a:txBody>
                    <a:bodyPr/>
                    <a:lstStyle/>
                    <a:p>
                      <a:pPr algn="r" fontAlgn="ctr"/>
                      <a:r>
                        <a:rPr lang="en-US" sz="1050" u="none" strike="noStrike" dirty="0" smtClean="0">
                          <a:effectLst/>
                        </a:rPr>
                        <a:t>11.08 kg</a:t>
                      </a:r>
                      <a:endParaRPr lang="en-US" sz="1050" b="0" i="0" u="none" strike="noStrike" dirty="0">
                        <a:solidFill>
                          <a:srgbClr val="000000"/>
                        </a:solidFill>
                        <a:effectLst/>
                        <a:latin typeface="宋体"/>
                      </a:endParaRPr>
                    </a:p>
                  </a:txBody>
                  <a:tcPr marL="7336" marR="7336" marT="7336" marB="0" anchor="ctr"/>
                </a:tc>
              </a:tr>
            </a:tbl>
          </a:graphicData>
        </a:graphic>
      </p:graphicFrame>
    </p:spTree>
    <p:extLst>
      <p:ext uri="{BB962C8B-B14F-4D97-AF65-F5344CB8AC3E}">
        <p14:creationId xmlns:p14="http://schemas.microsoft.com/office/powerpoint/2010/main" val="1714829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互联网数据应用交付的问题</a:t>
            </a:r>
            <a:endParaRPr lang="zh-CN" altLang="en-US" dirty="0"/>
          </a:p>
        </p:txBody>
      </p:sp>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5" y="2982770"/>
            <a:ext cx="6919543" cy="1711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内容占位符 7"/>
          <p:cNvGraphicFramePr>
            <a:graphicFrameLocks noGrp="1"/>
          </p:cNvGraphicFramePr>
          <p:nvPr>
            <p:ph idx="1"/>
            <p:extLst>
              <p:ext uri="{D42A27DB-BD31-4B8C-83A1-F6EECF244321}">
                <p14:modId xmlns:p14="http://schemas.microsoft.com/office/powerpoint/2010/main" val="896325421"/>
              </p:ext>
            </p:extLst>
          </p:nvPr>
        </p:nvGraphicFramePr>
        <p:xfrm>
          <a:off x="357158" y="789552"/>
          <a:ext cx="5943034" cy="21932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097558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网关设备功能描述</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77104891"/>
              </p:ext>
            </p:extLst>
          </p:nvPr>
        </p:nvGraphicFramePr>
        <p:xfrm>
          <a:off x="144016" y="771550"/>
          <a:ext cx="4920208" cy="3874660"/>
        </p:xfrm>
        <a:graphic>
          <a:graphicData uri="http://schemas.openxmlformats.org/drawingml/2006/table">
            <a:tbl>
              <a:tblPr>
                <a:tableStyleId>{69C7853C-536D-4A76-A0AE-DD22124D55A5}</a:tableStyleId>
              </a:tblPr>
              <a:tblGrid>
                <a:gridCol w="1403648"/>
                <a:gridCol w="3516560"/>
              </a:tblGrid>
              <a:tr h="201847">
                <a:tc rowSpan="11">
                  <a:txBody>
                    <a:bodyPr/>
                    <a:lstStyle/>
                    <a:p>
                      <a:pPr algn="ctr" fontAlgn="ctr"/>
                      <a:r>
                        <a:rPr lang="zh-CN" altLang="en-US" sz="1100" u="none" strike="noStrike" dirty="0">
                          <a:effectLst/>
                        </a:rPr>
                        <a:t>应用服务功能</a:t>
                      </a:r>
                      <a:endParaRPr lang="zh-CN" altLang="en-US" sz="1100" b="0" i="0" u="none" strike="noStrike" dirty="0">
                        <a:solidFill>
                          <a:srgbClr val="000000"/>
                        </a:solidFill>
                        <a:effectLst/>
                        <a:latin typeface="宋体"/>
                      </a:endParaRPr>
                    </a:p>
                  </a:txBody>
                  <a:tcPr marL="9525" marR="9525" marT="9525" marB="0" anchor="ctr"/>
                </a:tc>
                <a:tc>
                  <a:txBody>
                    <a:bodyPr/>
                    <a:lstStyle/>
                    <a:p>
                      <a:pPr algn="l" rtl="0" fontAlgn="ctr"/>
                      <a:r>
                        <a:rPr lang="en-US" altLang="zh-CN" sz="1050" u="none" strike="noStrike">
                          <a:effectLst/>
                        </a:rPr>
                        <a:t>HTTP</a:t>
                      </a:r>
                      <a:r>
                        <a:rPr lang="zh-CN" altLang="en-US" sz="1050" u="none" strike="noStrike">
                          <a:effectLst/>
                        </a:rPr>
                        <a:t>协议服务转发</a:t>
                      </a:r>
                      <a:endParaRPr lang="zh-CN" altLang="en-US" sz="1050" b="0" i="0" u="none" strike="noStrike">
                        <a:solidFill>
                          <a:srgbClr val="000000"/>
                        </a:solidFill>
                        <a:effectLst/>
                        <a:latin typeface="宋体"/>
                      </a:endParaRPr>
                    </a:p>
                  </a:txBody>
                  <a:tcPr marL="9525" marR="9525" marT="9525" marB="0" anchor="ctr"/>
                </a:tc>
              </a:tr>
              <a:tr h="230201">
                <a:tc vMerge="1">
                  <a:txBody>
                    <a:bodyPr/>
                    <a:lstStyle/>
                    <a:p>
                      <a:endParaRPr lang="zh-CN" altLang="en-US"/>
                    </a:p>
                  </a:txBody>
                  <a:tcPr/>
                </a:tc>
                <a:tc>
                  <a:txBody>
                    <a:bodyPr/>
                    <a:lstStyle/>
                    <a:p>
                      <a:pPr algn="l" rtl="0" fontAlgn="ctr"/>
                      <a:r>
                        <a:rPr lang="en-US" altLang="zh-CN" sz="1050" u="none" strike="noStrike">
                          <a:effectLst/>
                        </a:rPr>
                        <a:t>HTTPS</a:t>
                      </a:r>
                      <a:r>
                        <a:rPr lang="zh-CN" altLang="en-US" sz="1050" u="none" strike="noStrike">
                          <a:effectLst/>
                        </a:rPr>
                        <a:t>协议（包含证书）服务转发</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en-US" altLang="zh-CN" sz="1050" u="none" strike="noStrike">
                          <a:effectLst/>
                        </a:rPr>
                        <a:t>HTTPS</a:t>
                      </a:r>
                      <a:r>
                        <a:rPr lang="zh-CN" altLang="en-US" sz="1050" u="none" strike="noStrike">
                          <a:effectLst/>
                        </a:rPr>
                        <a:t>协议（无证书）服务转发</a:t>
                      </a:r>
                      <a:endParaRPr lang="zh-CN" altLang="en-US" sz="1050" b="0" i="0" u="none" strike="noStrike">
                        <a:solidFill>
                          <a:srgbClr val="000000"/>
                        </a:solidFill>
                        <a:effectLst/>
                        <a:latin typeface="宋体"/>
                      </a:endParaRPr>
                    </a:p>
                  </a:txBody>
                  <a:tcPr marL="9525" marR="9525" marT="9525" marB="0" anchor="ctr"/>
                </a:tc>
              </a:tr>
              <a:tr h="213060">
                <a:tc vMerge="1">
                  <a:txBody>
                    <a:bodyPr/>
                    <a:lstStyle/>
                    <a:p>
                      <a:endParaRPr lang="zh-CN" altLang="en-US"/>
                    </a:p>
                  </a:txBody>
                  <a:tcPr/>
                </a:tc>
                <a:tc>
                  <a:txBody>
                    <a:bodyPr/>
                    <a:lstStyle/>
                    <a:p>
                      <a:pPr algn="l" rtl="0" fontAlgn="ctr"/>
                      <a:r>
                        <a:rPr lang="en-US" altLang="zh-CN" sz="1050" u="none" strike="noStrike">
                          <a:effectLst/>
                        </a:rPr>
                        <a:t>FTP</a:t>
                      </a:r>
                      <a:r>
                        <a:rPr lang="zh-CN" altLang="en-US" sz="1050" u="none" strike="noStrike">
                          <a:effectLst/>
                        </a:rPr>
                        <a:t>协议服务转发</a:t>
                      </a:r>
                      <a:endParaRPr lang="zh-CN" altLang="en-US" sz="1050" b="0" i="0" u="none" strike="noStrike">
                        <a:solidFill>
                          <a:srgbClr val="000000"/>
                        </a:solidFill>
                        <a:effectLst/>
                        <a:latin typeface="Calibri"/>
                      </a:endParaRPr>
                    </a:p>
                  </a:txBody>
                  <a:tcPr marL="9525" marR="9525" marT="9525" marB="0" anchor="ctr"/>
                </a:tc>
              </a:tr>
              <a:tr h="201847">
                <a:tc vMerge="1">
                  <a:txBody>
                    <a:bodyPr/>
                    <a:lstStyle/>
                    <a:p>
                      <a:endParaRPr lang="zh-CN" altLang="en-US"/>
                    </a:p>
                  </a:txBody>
                  <a:tcPr/>
                </a:tc>
                <a:tc>
                  <a:txBody>
                    <a:bodyPr/>
                    <a:lstStyle/>
                    <a:p>
                      <a:pPr algn="l" rtl="0" fontAlgn="ctr"/>
                      <a:r>
                        <a:rPr lang="en-US" altLang="zh-CN" sz="1050" u="none" strike="noStrike">
                          <a:effectLst/>
                        </a:rPr>
                        <a:t>RADUIS</a:t>
                      </a:r>
                      <a:r>
                        <a:rPr lang="zh-CN" altLang="en-US" sz="1050" u="none" strike="noStrike">
                          <a:effectLst/>
                        </a:rPr>
                        <a:t>协议的服务转发</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zh-CN" altLang="en-US" sz="1050" u="none" strike="noStrike">
                          <a:effectLst/>
                        </a:rPr>
                        <a:t>固定端口的服务转发</a:t>
                      </a:r>
                      <a:endParaRPr lang="zh-CN" altLang="en-US" sz="1050" b="0" i="0" u="none" strike="noStrike">
                        <a:solidFill>
                          <a:srgbClr val="000000"/>
                        </a:solidFill>
                        <a:effectLst/>
                        <a:latin typeface="Arial"/>
                      </a:endParaRPr>
                    </a:p>
                  </a:txBody>
                  <a:tcPr marL="9525" marR="9525" marT="9525" marB="0" anchor="ctr"/>
                </a:tc>
              </a:tr>
              <a:tr h="201847">
                <a:tc vMerge="1">
                  <a:txBody>
                    <a:bodyPr/>
                    <a:lstStyle/>
                    <a:p>
                      <a:endParaRPr lang="zh-CN" altLang="en-US"/>
                    </a:p>
                  </a:txBody>
                  <a:tcPr/>
                </a:tc>
                <a:tc>
                  <a:txBody>
                    <a:bodyPr/>
                    <a:lstStyle/>
                    <a:p>
                      <a:pPr algn="l" rtl="0" fontAlgn="ctr"/>
                      <a:r>
                        <a:rPr lang="zh-CN" altLang="en-US" sz="1050" u="none" strike="noStrike">
                          <a:effectLst/>
                        </a:rPr>
                        <a:t>固定</a:t>
                      </a:r>
                      <a:r>
                        <a:rPr lang="en-US" altLang="zh-CN" sz="1050" u="none" strike="noStrike">
                          <a:effectLst/>
                        </a:rPr>
                        <a:t>IP</a:t>
                      </a:r>
                      <a:r>
                        <a:rPr lang="zh-CN" altLang="en-US" sz="1050" u="none" strike="noStrike">
                          <a:effectLst/>
                        </a:rPr>
                        <a:t>地址的服务转发</a:t>
                      </a:r>
                      <a:endParaRPr lang="zh-CN" altLang="en-US" sz="1050" b="0" i="0" u="none" strike="noStrike">
                        <a:solidFill>
                          <a:srgbClr val="000000"/>
                        </a:solidFill>
                        <a:effectLst/>
                        <a:latin typeface="Arial"/>
                      </a:endParaRPr>
                    </a:p>
                  </a:txBody>
                  <a:tcPr marL="9525" marR="9525" marT="9525" marB="0" anchor="ctr"/>
                </a:tc>
              </a:tr>
              <a:tr h="201847">
                <a:tc vMerge="1">
                  <a:txBody>
                    <a:bodyPr/>
                    <a:lstStyle/>
                    <a:p>
                      <a:endParaRPr lang="zh-CN" altLang="en-US"/>
                    </a:p>
                  </a:txBody>
                  <a:tcPr/>
                </a:tc>
                <a:tc>
                  <a:txBody>
                    <a:bodyPr/>
                    <a:lstStyle/>
                    <a:p>
                      <a:pPr algn="l" rtl="0" fontAlgn="ctr"/>
                      <a:r>
                        <a:rPr lang="en-US" altLang="zh-CN" sz="1050" u="none" strike="noStrike">
                          <a:effectLst/>
                        </a:rPr>
                        <a:t>IPSec VPN</a:t>
                      </a:r>
                      <a:r>
                        <a:rPr lang="zh-CN" altLang="en-US" sz="1050" u="none" strike="noStrike">
                          <a:effectLst/>
                        </a:rPr>
                        <a:t>服务接入和转发</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en-US" altLang="zh-CN" sz="1050" u="none" strike="noStrike">
                          <a:effectLst/>
                        </a:rPr>
                        <a:t>PPTP/L2TP</a:t>
                      </a:r>
                      <a:r>
                        <a:rPr lang="zh-CN" altLang="en-US" sz="1050" u="none" strike="noStrike">
                          <a:effectLst/>
                        </a:rPr>
                        <a:t>协议</a:t>
                      </a:r>
                      <a:r>
                        <a:rPr lang="en-US" altLang="zh-CN" sz="1050" u="none" strike="noStrike">
                          <a:effectLst/>
                        </a:rPr>
                        <a:t>VPN</a:t>
                      </a:r>
                      <a:r>
                        <a:rPr lang="zh-CN" altLang="en-US" sz="1050" u="none" strike="noStrike">
                          <a:effectLst/>
                        </a:rPr>
                        <a:t>服务接入</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zh-CN" altLang="en-US" sz="1050" u="none" strike="noStrike">
                          <a:effectLst/>
                        </a:rPr>
                        <a:t>服务路由选择功能</a:t>
                      </a:r>
                      <a:endParaRPr lang="zh-CN" altLang="en-US" sz="1050" b="0" i="0" u="none" strike="noStrike">
                        <a:solidFill>
                          <a:srgbClr val="000000"/>
                        </a:solidFill>
                        <a:effectLst/>
                        <a:latin typeface="Arial"/>
                      </a:endParaRPr>
                    </a:p>
                  </a:txBody>
                  <a:tcPr marL="9525" marR="9525" marT="9525" marB="0" anchor="ctr"/>
                </a:tc>
              </a:tr>
              <a:tr h="201847">
                <a:tc vMerge="1">
                  <a:txBody>
                    <a:bodyPr/>
                    <a:lstStyle/>
                    <a:p>
                      <a:endParaRPr lang="zh-CN" altLang="en-US"/>
                    </a:p>
                  </a:txBody>
                  <a:tcPr/>
                </a:tc>
                <a:tc>
                  <a:txBody>
                    <a:bodyPr/>
                    <a:lstStyle/>
                    <a:p>
                      <a:pPr algn="l" rtl="0" fontAlgn="ctr"/>
                      <a:r>
                        <a:rPr lang="zh-CN" altLang="en-US" sz="1050" u="none" strike="noStrike">
                          <a:effectLst/>
                        </a:rPr>
                        <a:t>多网关的中继转发功能</a:t>
                      </a:r>
                      <a:endParaRPr lang="zh-CN" altLang="en-US" sz="1050" b="0" i="0" u="none" strike="noStrike">
                        <a:solidFill>
                          <a:srgbClr val="000000"/>
                        </a:solidFill>
                        <a:effectLst/>
                        <a:latin typeface="Arial"/>
                      </a:endParaRPr>
                    </a:p>
                  </a:txBody>
                  <a:tcPr marL="9525" marR="9525" marT="9525" marB="0" anchor="ctr"/>
                </a:tc>
              </a:tr>
              <a:tr h="201847">
                <a:tc rowSpan="5">
                  <a:txBody>
                    <a:bodyPr/>
                    <a:lstStyle/>
                    <a:p>
                      <a:pPr algn="ctr" fontAlgn="ctr"/>
                      <a:r>
                        <a:rPr lang="zh-CN" altLang="en-US" sz="1100" u="none" strike="noStrike" dirty="0">
                          <a:effectLst/>
                        </a:rPr>
                        <a:t>管理功能</a:t>
                      </a:r>
                      <a:endParaRPr lang="zh-CN" altLang="en-US" sz="1100" b="0" i="0" u="none" strike="noStrike" dirty="0">
                        <a:solidFill>
                          <a:srgbClr val="000000"/>
                        </a:solidFill>
                        <a:effectLst/>
                        <a:latin typeface="宋体"/>
                      </a:endParaRPr>
                    </a:p>
                  </a:txBody>
                  <a:tcPr marL="9525" marR="9525" marT="9525" marB="0" anchor="ctr"/>
                </a:tc>
                <a:tc>
                  <a:txBody>
                    <a:bodyPr/>
                    <a:lstStyle/>
                    <a:p>
                      <a:pPr algn="l" rtl="0" fontAlgn="ctr"/>
                      <a:r>
                        <a:rPr lang="en-US" sz="1050" u="none" strike="noStrike">
                          <a:effectLst/>
                        </a:rPr>
                        <a:t>RESTFUL</a:t>
                      </a:r>
                      <a:r>
                        <a:rPr lang="zh-CN" altLang="en-US" sz="1050" u="none" strike="noStrike">
                          <a:effectLst/>
                        </a:rPr>
                        <a:t>接口设备控制</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en-US" sz="1050" u="none" strike="noStrike">
                          <a:effectLst/>
                        </a:rPr>
                        <a:t>SSH CLI</a:t>
                      </a:r>
                      <a:r>
                        <a:rPr lang="zh-CN" altLang="en-US" sz="1050" u="none" strike="noStrike">
                          <a:effectLst/>
                        </a:rPr>
                        <a:t>接口设备控制</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en-US" sz="1050" u="none" strike="noStrike">
                          <a:effectLst/>
                        </a:rPr>
                        <a:t>SYSLOG</a:t>
                      </a:r>
                      <a:r>
                        <a:rPr lang="zh-CN" altLang="en-US" sz="1050" u="none" strike="noStrike">
                          <a:effectLst/>
                        </a:rPr>
                        <a:t>日志输出</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en-US" altLang="zh-CN" sz="1050" u="none" strike="noStrike">
                          <a:effectLst/>
                        </a:rPr>
                        <a:t>SNMP</a:t>
                      </a:r>
                      <a:r>
                        <a:rPr lang="zh-CN" altLang="en-US" sz="1050" u="none" strike="noStrike">
                          <a:effectLst/>
                        </a:rPr>
                        <a:t>设备状态上报</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zh-CN" altLang="en-US" sz="1050" u="none" strike="noStrike">
                          <a:effectLst/>
                        </a:rPr>
                        <a:t>设备状态</a:t>
                      </a:r>
                      <a:endParaRPr lang="zh-CN" altLang="en-US" sz="1050" b="0" i="0" u="none" strike="noStrike">
                        <a:solidFill>
                          <a:srgbClr val="000000"/>
                        </a:solidFill>
                        <a:effectLst/>
                        <a:latin typeface="Arial"/>
                      </a:endParaRPr>
                    </a:p>
                  </a:txBody>
                  <a:tcPr marL="9525" marR="9525" marT="9525" marB="0" anchor="ctr"/>
                </a:tc>
              </a:tr>
              <a:tr h="201847">
                <a:tc rowSpan="3">
                  <a:txBody>
                    <a:bodyPr/>
                    <a:lstStyle/>
                    <a:p>
                      <a:pPr algn="ctr" fontAlgn="ctr"/>
                      <a:r>
                        <a:rPr lang="zh-CN" altLang="en-US" sz="1100" u="none" strike="noStrike" dirty="0">
                          <a:effectLst/>
                        </a:rPr>
                        <a:t>网络功能</a:t>
                      </a:r>
                      <a:endParaRPr lang="zh-CN" altLang="en-US" sz="1100" b="0" i="0" u="none" strike="noStrike" dirty="0">
                        <a:solidFill>
                          <a:srgbClr val="000000"/>
                        </a:solidFill>
                        <a:effectLst/>
                        <a:latin typeface="宋体"/>
                      </a:endParaRPr>
                    </a:p>
                  </a:txBody>
                  <a:tcPr marL="9525" marR="9525" marT="9525" marB="0" anchor="ctr"/>
                </a:tc>
                <a:tc>
                  <a:txBody>
                    <a:bodyPr/>
                    <a:lstStyle/>
                    <a:p>
                      <a:pPr algn="l" rtl="0" fontAlgn="ctr"/>
                      <a:r>
                        <a:rPr lang="en-US" sz="1050" u="none" strike="noStrike">
                          <a:effectLst/>
                        </a:rPr>
                        <a:t>IPV6</a:t>
                      </a:r>
                      <a:r>
                        <a:rPr lang="zh-CN" altLang="en-US" sz="1050" u="none" strike="noStrike">
                          <a:effectLst/>
                        </a:rPr>
                        <a:t>支持</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en-US" sz="1050" u="none" strike="noStrike">
                          <a:effectLst/>
                        </a:rPr>
                        <a:t>Port tunking</a:t>
                      </a:r>
                      <a:r>
                        <a:rPr lang="zh-CN" altLang="en-US" sz="1050" u="none" strike="noStrike">
                          <a:effectLst/>
                        </a:rPr>
                        <a:t>支持</a:t>
                      </a:r>
                      <a:endParaRPr lang="zh-CN" altLang="en-US" sz="1050" b="0" i="0" u="none" strike="noStrike">
                        <a:solidFill>
                          <a:srgbClr val="000000"/>
                        </a:solidFill>
                        <a:effectLst/>
                        <a:latin typeface="宋体"/>
                      </a:endParaRPr>
                    </a:p>
                  </a:txBody>
                  <a:tcPr marL="9525" marR="9525" marT="9525" marB="0" anchor="ctr"/>
                </a:tc>
              </a:tr>
              <a:tr h="201847">
                <a:tc vMerge="1">
                  <a:txBody>
                    <a:bodyPr/>
                    <a:lstStyle/>
                    <a:p>
                      <a:endParaRPr lang="zh-CN" altLang="en-US"/>
                    </a:p>
                  </a:txBody>
                  <a:tcPr/>
                </a:tc>
                <a:tc>
                  <a:txBody>
                    <a:bodyPr/>
                    <a:lstStyle/>
                    <a:p>
                      <a:pPr algn="l" rtl="0" fontAlgn="ctr"/>
                      <a:r>
                        <a:rPr lang="en-US" sz="1050" u="none" strike="noStrike" dirty="0">
                          <a:effectLst/>
                        </a:rPr>
                        <a:t>VLAN</a:t>
                      </a:r>
                      <a:r>
                        <a:rPr lang="zh-CN" altLang="en-US" sz="1050" u="none" strike="noStrike" dirty="0">
                          <a:effectLst/>
                        </a:rPr>
                        <a:t>支持</a:t>
                      </a:r>
                      <a:endParaRPr lang="zh-CN" altLang="en-US" sz="1050" b="0" i="0" u="none" strike="noStrike" dirty="0">
                        <a:solidFill>
                          <a:srgbClr val="000000"/>
                        </a:solidFill>
                        <a:effectLst/>
                        <a:latin typeface="宋体"/>
                      </a:endParaRPr>
                    </a:p>
                  </a:txBody>
                  <a:tcPr marL="9525" marR="9525" marT="9525" marB="0" anchor="ctr"/>
                </a:tc>
              </a:tr>
            </a:tbl>
          </a:graphicData>
        </a:graphic>
      </p:graphicFrame>
    </p:spTree>
    <p:extLst>
      <p:ext uri="{BB962C8B-B14F-4D97-AF65-F5344CB8AC3E}">
        <p14:creationId xmlns:p14="http://schemas.microsoft.com/office/powerpoint/2010/main" val="717391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a:t>已有</a:t>
            </a:r>
            <a:r>
              <a:rPr lang="zh-CN" altLang="en-US" dirty="0" smtClean="0"/>
              <a:t>的改进方案</a:t>
            </a:r>
            <a:endParaRPr lang="zh-CN" altLang="en-US" dirty="0"/>
          </a:p>
        </p:txBody>
      </p:sp>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029494"/>
            <a:ext cx="7005241" cy="1795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656" y="3316611"/>
            <a:ext cx="7279351" cy="1800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图示 5"/>
          <p:cNvGraphicFramePr/>
          <p:nvPr>
            <p:extLst>
              <p:ext uri="{D42A27DB-BD31-4B8C-83A1-F6EECF244321}">
                <p14:modId xmlns:p14="http://schemas.microsoft.com/office/powerpoint/2010/main" val="1719496068"/>
              </p:ext>
            </p:extLst>
          </p:nvPr>
        </p:nvGraphicFramePr>
        <p:xfrm>
          <a:off x="179512" y="706858"/>
          <a:ext cx="6873998" cy="4247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图示 6"/>
          <p:cNvGraphicFramePr/>
          <p:nvPr>
            <p:extLst>
              <p:ext uri="{D42A27DB-BD31-4B8C-83A1-F6EECF244321}">
                <p14:modId xmlns:p14="http://schemas.microsoft.com/office/powerpoint/2010/main" val="3890285846"/>
              </p:ext>
            </p:extLst>
          </p:nvPr>
        </p:nvGraphicFramePr>
        <p:xfrm>
          <a:off x="179512" y="2916839"/>
          <a:ext cx="6963766" cy="42473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165182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a:t>企业内</a:t>
            </a:r>
            <a:r>
              <a:rPr lang="zh-CN" altLang="en-US" dirty="0" smtClean="0"/>
              <a:t>网互通的方案现状</a:t>
            </a:r>
            <a:endParaRPr lang="zh-CN" altLang="en-US" dirty="0"/>
          </a:p>
        </p:txBody>
      </p:sp>
      <p:graphicFrame>
        <p:nvGraphicFramePr>
          <p:cNvPr id="3" name="图示 2"/>
          <p:cNvGraphicFramePr/>
          <p:nvPr>
            <p:extLst>
              <p:ext uri="{D42A27DB-BD31-4B8C-83A1-F6EECF244321}">
                <p14:modId xmlns:p14="http://schemas.microsoft.com/office/powerpoint/2010/main" val="255631819"/>
              </p:ext>
            </p:extLst>
          </p:nvPr>
        </p:nvGraphicFramePr>
        <p:xfrm>
          <a:off x="0" y="706858"/>
          <a:ext cx="5004048" cy="1288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9307" y="722874"/>
            <a:ext cx="3895724" cy="183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图示 3"/>
          <p:cNvGraphicFramePr/>
          <p:nvPr>
            <p:extLst>
              <p:ext uri="{D42A27DB-BD31-4B8C-83A1-F6EECF244321}">
                <p14:modId xmlns:p14="http://schemas.microsoft.com/office/powerpoint/2010/main" val="2448771090"/>
              </p:ext>
            </p:extLst>
          </p:nvPr>
        </p:nvGraphicFramePr>
        <p:xfrm>
          <a:off x="0" y="2715765"/>
          <a:ext cx="5004048" cy="15841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512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4169" y="2571750"/>
            <a:ext cx="3929062"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6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olidFill>
                  <a:schemeClr val="tx1"/>
                </a:solidFill>
              </a:rPr>
              <a:t>已有的方案总结</a:t>
            </a:r>
            <a:endParaRPr lang="zh-CN" altLang="en-US" dirty="0">
              <a:solidFill>
                <a:schemeClr val="tx1"/>
              </a:solidFil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905423521"/>
              </p:ext>
            </p:extLst>
          </p:nvPr>
        </p:nvGraphicFramePr>
        <p:xfrm>
          <a:off x="357158" y="789552"/>
          <a:ext cx="8429684" cy="408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76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快线系统特点和价值</a:t>
            </a:r>
            <a:endParaRPr lang="zh-CN" altLang="en-US" dirty="0"/>
          </a:p>
        </p:txBody>
      </p:sp>
      <p:sp>
        <p:nvSpPr>
          <p:cNvPr id="3" name="内容占位符 2"/>
          <p:cNvSpPr>
            <a:spLocks noGrp="1"/>
          </p:cNvSpPr>
          <p:nvPr>
            <p:ph idx="1"/>
          </p:nvPr>
        </p:nvSpPr>
        <p:spPr>
          <a:xfrm>
            <a:off x="323528" y="699542"/>
            <a:ext cx="8429684" cy="4086074"/>
          </a:xfrm>
        </p:spPr>
        <p:txBody>
          <a:bodyPr>
            <a:normAutofit fontScale="92500" lnSpcReduction="20000"/>
          </a:bodyPr>
          <a:lstStyle/>
          <a:p>
            <a:r>
              <a:rPr lang="zh-CN" altLang="en-US" sz="2800" dirty="0"/>
              <a:t>产品的技术特点</a:t>
            </a:r>
            <a:endParaRPr lang="en-US" altLang="zh-CN" sz="2800" dirty="0"/>
          </a:p>
          <a:p>
            <a:pPr lvl="1"/>
            <a:r>
              <a:rPr lang="zh-CN" altLang="en-US" sz="2400" dirty="0"/>
              <a:t>以高吞吐低延时数据转发设备为节点单元，构建一张稳定的，能有效屏蔽网络拥塞，实现类似专线接入效果，业务协议弱关联的高速应用交付网络</a:t>
            </a:r>
            <a:endParaRPr lang="en-US" altLang="zh-CN" sz="1900" dirty="0"/>
          </a:p>
          <a:p>
            <a:r>
              <a:rPr lang="zh-CN" altLang="en-US" sz="2800" dirty="0"/>
              <a:t>产品的核心价值</a:t>
            </a:r>
            <a:endParaRPr lang="en-US" altLang="zh-CN" sz="2800" dirty="0"/>
          </a:p>
          <a:p>
            <a:pPr lvl="1"/>
            <a:r>
              <a:rPr lang="zh-CN" altLang="en-US" sz="2400" dirty="0"/>
              <a:t>能以更低的成本达到或超过</a:t>
            </a:r>
            <a:r>
              <a:rPr lang="en-US" altLang="zh-CN" sz="2400" dirty="0"/>
              <a:t>BGP</a:t>
            </a:r>
            <a:r>
              <a:rPr lang="zh-CN" altLang="en-US" sz="2400" dirty="0"/>
              <a:t>带宽的质量，为带宽置换提供可能   </a:t>
            </a:r>
            <a:endParaRPr lang="en-US" altLang="zh-CN" sz="2400" dirty="0"/>
          </a:p>
          <a:p>
            <a:pPr lvl="1"/>
            <a:r>
              <a:rPr lang="zh-CN" altLang="en-US" sz="2400" dirty="0"/>
              <a:t>能解决一张网络支持多种业务（</a:t>
            </a:r>
            <a:r>
              <a:rPr lang="en-US" altLang="zh-CN" sz="2400" dirty="0"/>
              <a:t>HTTP/HTTPS/FTP</a:t>
            </a:r>
            <a:r>
              <a:rPr lang="zh-CN" altLang="en-US" sz="2400" dirty="0"/>
              <a:t>等等）加速</a:t>
            </a:r>
            <a:endParaRPr lang="en-US" altLang="zh-CN" sz="2400" dirty="0"/>
          </a:p>
          <a:p>
            <a:pPr lvl="1"/>
            <a:r>
              <a:rPr lang="zh-CN" altLang="en-US" sz="2400" dirty="0"/>
              <a:t>通过提供稳定的双向对等传输能力，为上传</a:t>
            </a:r>
            <a:r>
              <a:rPr lang="en-US" altLang="zh-CN" sz="2400" dirty="0"/>
              <a:t>/</a:t>
            </a:r>
            <a:r>
              <a:rPr lang="zh-CN" altLang="en-US" sz="2400" dirty="0"/>
              <a:t>云计算等应用提供更高价比的解决方案 </a:t>
            </a:r>
            <a:endParaRPr lang="en-US" altLang="zh-CN" sz="2400" dirty="0"/>
          </a:p>
          <a:p>
            <a:pPr lvl="1"/>
            <a:r>
              <a:rPr lang="zh-CN" altLang="en-US" sz="2400" dirty="0"/>
              <a:t>为企业</a:t>
            </a:r>
            <a:r>
              <a:rPr lang="en-US" altLang="zh-CN" sz="2400" dirty="0"/>
              <a:t>VPN</a:t>
            </a:r>
            <a:r>
              <a:rPr lang="zh-CN" altLang="en-US" sz="2400" dirty="0"/>
              <a:t>业务，</a:t>
            </a:r>
            <a:r>
              <a:rPr lang="en-US" altLang="zh-CN" sz="2400" dirty="0"/>
              <a:t>SP</a:t>
            </a:r>
            <a:r>
              <a:rPr lang="zh-CN" altLang="en-US" sz="2400" dirty="0"/>
              <a:t>动态数据加速提供高性价比解决方案</a:t>
            </a:r>
            <a:endParaRPr lang="en-US" altLang="zh-CN" sz="1000" dirty="0"/>
          </a:p>
          <a:p>
            <a:pPr lvl="1"/>
            <a:endParaRPr lang="en-US" altLang="zh-CN" sz="1000" dirty="0"/>
          </a:p>
          <a:p>
            <a:pPr lvl="1"/>
            <a:endParaRPr lang="zh-CN" altLang="en-US" sz="1600" dirty="0"/>
          </a:p>
          <a:p>
            <a:endParaRPr lang="zh-CN" altLang="en-US" dirty="0"/>
          </a:p>
        </p:txBody>
      </p:sp>
    </p:spTree>
    <p:extLst>
      <p:ext uri="{BB962C8B-B14F-4D97-AF65-F5344CB8AC3E}">
        <p14:creationId xmlns:p14="http://schemas.microsoft.com/office/powerpoint/2010/main" val="380910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dirty="0" smtClean="0"/>
              <a:t>快线可以做什么</a:t>
            </a:r>
            <a:endParaRPr lang="zh-CN" alt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833" y="1877072"/>
            <a:ext cx="2167862" cy="155780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任意多边形 4"/>
          <p:cNvSpPr/>
          <p:nvPr/>
        </p:nvSpPr>
        <p:spPr>
          <a:xfrm>
            <a:off x="2601223" y="1453880"/>
            <a:ext cx="2928236" cy="2377247"/>
          </a:xfrm>
          <a:custGeom>
            <a:avLst/>
            <a:gdLst>
              <a:gd name="connsiteX0" fmla="*/ 9295 w 3110557"/>
              <a:gd name="connsiteY0" fmla="*/ 556540 h 2377246"/>
              <a:gd name="connsiteX1" fmla="*/ 428395 w 3110557"/>
              <a:gd name="connsiteY1" fmla="*/ 51715 h 2377246"/>
              <a:gd name="connsiteX2" fmla="*/ 942745 w 3110557"/>
              <a:gd name="connsiteY2" fmla="*/ 32665 h 2377246"/>
              <a:gd name="connsiteX3" fmla="*/ 1780945 w 3110557"/>
              <a:gd name="connsiteY3" fmla="*/ 194590 h 2377246"/>
              <a:gd name="connsiteX4" fmla="*/ 2219095 w 3110557"/>
              <a:gd name="connsiteY4" fmla="*/ 404140 h 2377246"/>
              <a:gd name="connsiteX5" fmla="*/ 2790595 w 3110557"/>
              <a:gd name="connsiteY5" fmla="*/ 727990 h 2377246"/>
              <a:gd name="connsiteX6" fmla="*/ 3104920 w 3110557"/>
              <a:gd name="connsiteY6" fmla="*/ 1413790 h 2377246"/>
              <a:gd name="connsiteX7" fmla="*/ 2952520 w 3110557"/>
              <a:gd name="connsiteY7" fmla="*/ 2080540 h 2377246"/>
              <a:gd name="connsiteX8" fmla="*/ 2466745 w 3110557"/>
              <a:gd name="connsiteY8" fmla="*/ 2309140 h 2377246"/>
              <a:gd name="connsiteX9" fmla="*/ 1523770 w 3110557"/>
              <a:gd name="connsiteY9" fmla="*/ 2337715 h 2377246"/>
              <a:gd name="connsiteX10" fmla="*/ 695095 w 3110557"/>
              <a:gd name="connsiteY10" fmla="*/ 1804315 h 2377246"/>
              <a:gd name="connsiteX11" fmla="*/ 180745 w 3110557"/>
              <a:gd name="connsiteY11" fmla="*/ 1385215 h 2377246"/>
              <a:gd name="connsiteX12" fmla="*/ 9295 w 3110557"/>
              <a:gd name="connsiteY12" fmla="*/ 556540 h 237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0557" h="2377246">
                <a:moveTo>
                  <a:pt x="9295" y="556540"/>
                </a:moveTo>
                <a:cubicBezTo>
                  <a:pt x="50570" y="334290"/>
                  <a:pt x="272820" y="139027"/>
                  <a:pt x="428395" y="51715"/>
                </a:cubicBezTo>
                <a:cubicBezTo>
                  <a:pt x="583970" y="-35597"/>
                  <a:pt x="717320" y="8852"/>
                  <a:pt x="942745" y="32665"/>
                </a:cubicBezTo>
                <a:cubicBezTo>
                  <a:pt x="1168170" y="56477"/>
                  <a:pt x="1568220" y="132678"/>
                  <a:pt x="1780945" y="194590"/>
                </a:cubicBezTo>
                <a:cubicBezTo>
                  <a:pt x="1993670" y="256502"/>
                  <a:pt x="2050820" y="315240"/>
                  <a:pt x="2219095" y="404140"/>
                </a:cubicBezTo>
                <a:cubicBezTo>
                  <a:pt x="2387370" y="493040"/>
                  <a:pt x="2642958" y="559715"/>
                  <a:pt x="2790595" y="727990"/>
                </a:cubicBezTo>
                <a:cubicBezTo>
                  <a:pt x="2938232" y="896265"/>
                  <a:pt x="3077933" y="1188365"/>
                  <a:pt x="3104920" y="1413790"/>
                </a:cubicBezTo>
                <a:cubicBezTo>
                  <a:pt x="3131907" y="1639215"/>
                  <a:pt x="3058883" y="1931315"/>
                  <a:pt x="2952520" y="2080540"/>
                </a:cubicBezTo>
                <a:cubicBezTo>
                  <a:pt x="2846157" y="2229765"/>
                  <a:pt x="2704870" y="2266277"/>
                  <a:pt x="2466745" y="2309140"/>
                </a:cubicBezTo>
                <a:cubicBezTo>
                  <a:pt x="2228620" y="2352003"/>
                  <a:pt x="1819045" y="2421853"/>
                  <a:pt x="1523770" y="2337715"/>
                </a:cubicBezTo>
                <a:cubicBezTo>
                  <a:pt x="1228495" y="2253578"/>
                  <a:pt x="918933" y="1963065"/>
                  <a:pt x="695095" y="1804315"/>
                </a:cubicBezTo>
                <a:cubicBezTo>
                  <a:pt x="471257" y="1645565"/>
                  <a:pt x="290283" y="1597940"/>
                  <a:pt x="180745" y="1385215"/>
                </a:cubicBezTo>
                <a:cubicBezTo>
                  <a:pt x="71208" y="1172490"/>
                  <a:pt x="-31980" y="778790"/>
                  <a:pt x="9295" y="556540"/>
                </a:cubicBez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6"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5278" y="1300809"/>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4928" y="1370898"/>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2497" y="1500556"/>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6685" y="1721755"/>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3989" y="1828375"/>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8939" y="2652287"/>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072" y="3060153"/>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8581" y="3521478"/>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3220" y="2070191"/>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0033" y="2661039"/>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843" y="3607376"/>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0447" y="3644870"/>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5584984" y="2671931"/>
            <a:ext cx="1011815" cy="338554"/>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600" b="1" dirty="0">
                <a:solidFill>
                  <a:srgbClr val="00B0F0"/>
                </a:solidFill>
                <a:latin typeface="微软雅黑" panose="020B0503020204020204" pitchFamily="34" charset="-122"/>
                <a:ea typeface="微软雅黑" panose="020B0503020204020204" pitchFamily="34" charset="-122"/>
              </a:rPr>
              <a:t>快</a:t>
            </a:r>
            <a:r>
              <a:rPr lang="zh-CN" altLang="en-US" sz="1600" b="1" dirty="0" smtClean="0">
                <a:solidFill>
                  <a:srgbClr val="00B0F0"/>
                </a:solidFill>
                <a:latin typeface="微软雅黑" panose="020B0503020204020204" pitchFamily="34" charset="-122"/>
                <a:ea typeface="微软雅黑" panose="020B0503020204020204" pitchFamily="34" charset="-122"/>
              </a:rPr>
              <a:t>线网关</a:t>
            </a:r>
            <a:endParaRPr lang="zh-CN" altLang="en-US" sz="1600" b="1" dirty="0">
              <a:solidFill>
                <a:srgbClr val="00B0F0"/>
              </a:solidFill>
              <a:latin typeface="微软雅黑" panose="020B0503020204020204" pitchFamily="34" charset="-122"/>
              <a:ea typeface="微软雅黑" panose="020B0503020204020204" pitchFamily="34" charset="-122"/>
            </a:endParaRPr>
          </a:p>
        </p:txBody>
      </p:sp>
      <p:pic>
        <p:nvPicPr>
          <p:cNvPr id="19"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5028" y="3330099"/>
            <a:ext cx="204950" cy="31063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19"/>
          <p:cNvGrpSpPr/>
          <p:nvPr/>
        </p:nvGrpSpPr>
        <p:grpSpPr>
          <a:xfrm>
            <a:off x="35497" y="681540"/>
            <a:ext cx="7832787" cy="4102696"/>
            <a:chOff x="35498" y="681540"/>
            <a:chExt cx="7832787" cy="4102696"/>
          </a:xfrm>
        </p:grpSpPr>
        <p:sp>
          <p:nvSpPr>
            <p:cNvPr id="21" name="TextBox 20"/>
            <p:cNvSpPr txBox="1"/>
            <p:nvPr/>
          </p:nvSpPr>
          <p:spPr>
            <a:xfrm>
              <a:off x="6914178" y="2476373"/>
              <a:ext cx="954107" cy="3231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企业</a:t>
              </a:r>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分支</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grpSp>
          <p:nvGrpSpPr>
            <p:cNvPr id="22" name="组合 21"/>
            <p:cNvGrpSpPr/>
            <p:nvPr/>
          </p:nvGrpSpPr>
          <p:grpSpPr>
            <a:xfrm>
              <a:off x="35498" y="681540"/>
              <a:ext cx="7453041" cy="4102696"/>
              <a:chOff x="35498" y="681540"/>
              <a:chExt cx="7453041" cy="4102696"/>
            </a:xfrm>
          </p:grpSpPr>
          <p:grpSp>
            <p:nvGrpSpPr>
              <p:cNvPr id="23" name="组合 22"/>
              <p:cNvGrpSpPr/>
              <p:nvPr/>
            </p:nvGrpSpPr>
            <p:grpSpPr>
              <a:xfrm>
                <a:off x="35498" y="681540"/>
                <a:ext cx="7453041" cy="4102696"/>
                <a:chOff x="35498" y="681540"/>
                <a:chExt cx="7453041" cy="4102696"/>
              </a:xfrm>
            </p:grpSpPr>
            <p:sp>
              <p:nvSpPr>
                <p:cNvPr id="26" name="TextBox 25"/>
                <p:cNvSpPr txBox="1"/>
                <p:nvPr/>
              </p:nvSpPr>
              <p:spPr>
                <a:xfrm>
                  <a:off x="870487" y="977643"/>
                  <a:ext cx="954107" cy="3231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企业总部</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sp>
              <p:nvSpPr>
                <p:cNvPr id="27" name="TextBox 26"/>
                <p:cNvSpPr txBox="1"/>
                <p:nvPr/>
              </p:nvSpPr>
              <p:spPr>
                <a:xfrm>
                  <a:off x="397709" y="2751297"/>
                  <a:ext cx="1018227" cy="292388"/>
                </a:xfrm>
                <a:prstGeom prst="rect">
                  <a:avLst/>
                </a:prstGeom>
                <a:noFill/>
              </p:spPr>
              <p:txBody>
                <a:bodyPr wrap="none" rtlCol="0">
                  <a:spAutoFit/>
                </a:bodyPr>
                <a:lstStyle/>
                <a:p>
                  <a:r>
                    <a:rPr lang="zh-CN" altLang="en-US" sz="1300" dirty="0" smtClean="0">
                      <a:latin typeface="微软雅黑" panose="020B0503020204020204" pitchFamily="34" charset="-122"/>
                      <a:ea typeface="微软雅黑" panose="020B0503020204020204" pitchFamily="34" charset="-122"/>
                    </a:rPr>
                    <a:t>面对面网络</a:t>
                  </a:r>
                  <a:endParaRPr lang="zh-CN" altLang="en-US" sz="1300" dirty="0">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35498" y="2671931"/>
                  <a:ext cx="892006" cy="0"/>
                </a:xfrm>
                <a:prstGeom prst="line">
                  <a:avLst/>
                </a:prstGeom>
                <a:noFill/>
                <a:ln w="114300">
                  <a:solidFill>
                    <a:srgbClr val="FF6155"/>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465" y="1300808"/>
                  <a:ext cx="663536" cy="8382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003" y="1719908"/>
                  <a:ext cx="663536" cy="8382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0642" y="3476336"/>
                  <a:ext cx="663536" cy="8382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6375911" y="4184072"/>
                  <a:ext cx="954107" cy="600164"/>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企业分支</a:t>
                  </a:r>
                </a:p>
                <a:p>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sp>
              <p:nvSpPr>
                <p:cNvPr id="33" name="云形 32"/>
                <p:cNvSpPr/>
                <p:nvPr/>
              </p:nvSpPr>
              <p:spPr>
                <a:xfrm>
                  <a:off x="3563376" y="681540"/>
                  <a:ext cx="873693" cy="591587"/>
                </a:xfrm>
                <a:prstGeom prst="cloud">
                  <a:avLst/>
                </a:prstGeom>
                <a:solidFill>
                  <a:schemeClr val="bg1">
                    <a:alpha val="68000"/>
                  </a:schemeClr>
                </a:solidFill>
                <a:ln>
                  <a:solidFill>
                    <a:schemeClr val="tx2">
                      <a:lumMod val="40000"/>
                      <a:lumOff val="60000"/>
                      <a:alpha val="6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4213740" y="949962"/>
                  <a:ext cx="1425855" cy="3231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企业托管应用</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sp>
              <p:nvSpPr>
                <p:cNvPr id="35" name="任意多边形 34"/>
                <p:cNvSpPr/>
                <p:nvPr/>
              </p:nvSpPr>
              <p:spPr>
                <a:xfrm>
                  <a:off x="4403148" y="2139008"/>
                  <a:ext cx="2457045" cy="1382471"/>
                </a:xfrm>
                <a:custGeom>
                  <a:avLst/>
                  <a:gdLst>
                    <a:gd name="connsiteX0" fmla="*/ 2209978 w 2610028"/>
                    <a:gd name="connsiteY0" fmla="*/ 1619250 h 1619250"/>
                    <a:gd name="connsiteX1" fmla="*/ 1000303 w 2610028"/>
                    <a:gd name="connsiteY1" fmla="*/ 1409700 h 1619250"/>
                    <a:gd name="connsiteX2" fmla="*/ 178 w 2610028"/>
                    <a:gd name="connsiteY2" fmla="*/ 447675 h 1619250"/>
                    <a:gd name="connsiteX3" fmla="*/ 933628 w 2610028"/>
                    <a:gd name="connsiteY3" fmla="*/ 161925 h 1619250"/>
                    <a:gd name="connsiteX4" fmla="*/ 2610028 w 2610028"/>
                    <a:gd name="connsiteY4" fmla="*/ 0 h 161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0028" h="1619250">
                      <a:moveTo>
                        <a:pt x="2209978" y="1619250"/>
                      </a:moveTo>
                      <a:cubicBezTo>
                        <a:pt x="1789290" y="1612106"/>
                        <a:pt x="1368603" y="1604962"/>
                        <a:pt x="1000303" y="1409700"/>
                      </a:cubicBezTo>
                      <a:cubicBezTo>
                        <a:pt x="632003" y="1214438"/>
                        <a:pt x="11291" y="655638"/>
                        <a:pt x="178" y="447675"/>
                      </a:cubicBezTo>
                      <a:cubicBezTo>
                        <a:pt x="-10935" y="239712"/>
                        <a:pt x="498653" y="236538"/>
                        <a:pt x="933628" y="161925"/>
                      </a:cubicBezTo>
                      <a:cubicBezTo>
                        <a:pt x="1368603" y="87312"/>
                        <a:pt x="2294116" y="28575"/>
                        <a:pt x="2610028" y="0"/>
                      </a:cubicBezTo>
                    </a:path>
                  </a:pathLst>
                </a:custGeom>
                <a:noFill/>
                <a:ln w="114300">
                  <a:solidFill>
                    <a:srgbClr val="FF6155"/>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任意多边形 35"/>
                <p:cNvSpPr/>
                <p:nvPr/>
              </p:nvSpPr>
              <p:spPr>
                <a:xfrm>
                  <a:off x="1829622" y="1772295"/>
                  <a:ext cx="4438768" cy="2019300"/>
                </a:xfrm>
                <a:custGeom>
                  <a:avLst/>
                  <a:gdLst>
                    <a:gd name="connsiteX0" fmla="*/ 4715140 w 4715140"/>
                    <a:gd name="connsiteY0" fmla="*/ 2019300 h 2019300"/>
                    <a:gd name="connsiteX1" fmla="*/ 3686440 w 4715140"/>
                    <a:gd name="connsiteY1" fmla="*/ 1771650 h 2019300"/>
                    <a:gd name="connsiteX2" fmla="*/ 3686440 w 4715140"/>
                    <a:gd name="connsiteY2" fmla="*/ 1771650 h 2019300"/>
                    <a:gd name="connsiteX3" fmla="*/ 2086240 w 4715140"/>
                    <a:gd name="connsiteY3" fmla="*/ 819150 h 2019300"/>
                    <a:gd name="connsiteX4" fmla="*/ 781315 w 4715140"/>
                    <a:gd name="connsiteY4" fmla="*/ 219075 h 2019300"/>
                    <a:gd name="connsiteX5" fmla="*/ 265 w 4715140"/>
                    <a:gd name="connsiteY5" fmla="*/ 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15140" h="2019300">
                      <a:moveTo>
                        <a:pt x="4715140" y="2019300"/>
                      </a:moveTo>
                      <a:lnTo>
                        <a:pt x="3686440" y="1771650"/>
                      </a:lnTo>
                      <a:lnTo>
                        <a:pt x="3686440" y="1771650"/>
                      </a:lnTo>
                      <a:cubicBezTo>
                        <a:pt x="3419740" y="1612900"/>
                        <a:pt x="2570428" y="1077913"/>
                        <a:pt x="2086240" y="819150"/>
                      </a:cubicBezTo>
                      <a:cubicBezTo>
                        <a:pt x="1602052" y="560387"/>
                        <a:pt x="1128977" y="355600"/>
                        <a:pt x="781315" y="219075"/>
                      </a:cubicBezTo>
                      <a:cubicBezTo>
                        <a:pt x="433653" y="82550"/>
                        <a:pt x="-12435" y="20637"/>
                        <a:pt x="265" y="0"/>
                      </a:cubicBezTo>
                    </a:path>
                  </a:pathLst>
                </a:custGeom>
                <a:noFill/>
                <a:ln w="114300">
                  <a:solidFill>
                    <a:srgbClr val="FF6155"/>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任意多边形 36"/>
                <p:cNvSpPr/>
                <p:nvPr/>
              </p:nvSpPr>
              <p:spPr>
                <a:xfrm>
                  <a:off x="3444384" y="1019820"/>
                  <a:ext cx="3344075" cy="1332165"/>
                </a:xfrm>
                <a:custGeom>
                  <a:avLst/>
                  <a:gdLst>
                    <a:gd name="connsiteX0" fmla="*/ 3552288 w 3552288"/>
                    <a:gd name="connsiteY0" fmla="*/ 914400 h 1332165"/>
                    <a:gd name="connsiteX1" fmla="*/ 1894938 w 3552288"/>
                    <a:gd name="connsiteY1" fmla="*/ 1114425 h 1332165"/>
                    <a:gd name="connsiteX2" fmla="*/ 1885413 w 3552288"/>
                    <a:gd name="connsiteY2" fmla="*/ 1114425 h 1332165"/>
                    <a:gd name="connsiteX3" fmla="*/ 694788 w 3552288"/>
                    <a:gd name="connsiteY3" fmla="*/ 1304925 h 1332165"/>
                    <a:gd name="connsiteX4" fmla="*/ 8988 w 3552288"/>
                    <a:gd name="connsiteY4" fmla="*/ 438150 h 1332165"/>
                    <a:gd name="connsiteX5" fmla="*/ 304263 w 3552288"/>
                    <a:gd name="connsiteY5" fmla="*/ 0 h 133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2288" h="1332165">
                      <a:moveTo>
                        <a:pt x="3552288" y="914400"/>
                      </a:moveTo>
                      <a:lnTo>
                        <a:pt x="1894938" y="1114425"/>
                      </a:lnTo>
                      <a:cubicBezTo>
                        <a:pt x="1617126" y="1147762"/>
                        <a:pt x="1885413" y="1114425"/>
                        <a:pt x="1885413" y="1114425"/>
                      </a:cubicBezTo>
                      <a:cubicBezTo>
                        <a:pt x="1685388" y="1146175"/>
                        <a:pt x="1007525" y="1417638"/>
                        <a:pt x="694788" y="1304925"/>
                      </a:cubicBezTo>
                      <a:cubicBezTo>
                        <a:pt x="382050" y="1192213"/>
                        <a:pt x="74075" y="655637"/>
                        <a:pt x="8988" y="438150"/>
                      </a:cubicBezTo>
                      <a:cubicBezTo>
                        <a:pt x="-56099" y="220663"/>
                        <a:pt x="251876" y="76200"/>
                        <a:pt x="304263" y="0"/>
                      </a:cubicBezTo>
                    </a:path>
                  </a:pathLst>
                </a:custGeom>
                <a:noFill/>
                <a:ln w="114300">
                  <a:solidFill>
                    <a:srgbClr val="FF6155"/>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4" name="TextBox 23"/>
              <p:cNvSpPr txBox="1"/>
              <p:nvPr/>
            </p:nvSpPr>
            <p:spPr>
              <a:xfrm>
                <a:off x="2208801" y="1600567"/>
                <a:ext cx="901079" cy="3231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VPN</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sp>
            <p:nvSpPr>
              <p:cNvPr id="25" name="TextBox 24"/>
              <p:cNvSpPr txBox="1"/>
              <p:nvPr/>
            </p:nvSpPr>
            <p:spPr>
              <a:xfrm>
                <a:off x="5482510" y="3098905"/>
                <a:ext cx="901079" cy="3231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VPN</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grpSp>
      </p:grpSp>
      <p:grpSp>
        <p:nvGrpSpPr>
          <p:cNvPr id="38" name="组合 37"/>
          <p:cNvGrpSpPr/>
          <p:nvPr/>
        </p:nvGrpSpPr>
        <p:grpSpPr>
          <a:xfrm>
            <a:off x="35496" y="1381770"/>
            <a:ext cx="5401671" cy="2421660"/>
            <a:chOff x="35497" y="1381770"/>
            <a:chExt cx="5401671" cy="2421660"/>
          </a:xfrm>
        </p:grpSpPr>
        <p:sp>
          <p:nvSpPr>
            <p:cNvPr id="39" name="TextBox 38"/>
            <p:cNvSpPr txBox="1"/>
            <p:nvPr/>
          </p:nvSpPr>
          <p:spPr>
            <a:xfrm>
              <a:off x="385205" y="3187700"/>
              <a:ext cx="1018227" cy="292388"/>
            </a:xfrm>
            <a:prstGeom prst="rect">
              <a:avLst/>
            </a:prstGeom>
            <a:noFill/>
          </p:spPr>
          <p:txBody>
            <a:bodyPr wrap="none" rtlCol="0">
              <a:spAutoFit/>
            </a:bodyPr>
            <a:lstStyle/>
            <a:p>
              <a:r>
                <a:rPr lang="zh-CN" altLang="en-US" sz="1300" dirty="0" smtClean="0">
                  <a:latin typeface="微软雅黑" panose="020B0503020204020204" pitchFamily="34" charset="-122"/>
                  <a:ea typeface="微软雅黑" panose="020B0503020204020204" pitchFamily="34" charset="-122"/>
                </a:rPr>
                <a:t>点对点网络</a:t>
              </a:r>
              <a:endParaRPr lang="zh-CN" altLang="en-US" sz="1300" dirty="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35497" y="3098354"/>
              <a:ext cx="892006" cy="0"/>
            </a:xfrm>
            <a:prstGeom prst="line">
              <a:avLst/>
            </a:prstGeom>
            <a:noFill/>
            <a:ln w="76200">
              <a:solidFill>
                <a:srgbClr val="408C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4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1267" y="1381770"/>
              <a:ext cx="295901" cy="390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任意多边形 41"/>
            <p:cNvSpPr/>
            <p:nvPr/>
          </p:nvSpPr>
          <p:spPr>
            <a:xfrm>
              <a:off x="2977610" y="1645646"/>
              <a:ext cx="2259610" cy="1860200"/>
            </a:xfrm>
            <a:custGeom>
              <a:avLst/>
              <a:gdLst>
                <a:gd name="connsiteX0" fmla="*/ 0 w 2400300"/>
                <a:gd name="connsiteY0" fmla="*/ 1860199 h 1860199"/>
                <a:gd name="connsiteX1" fmla="*/ 381000 w 2400300"/>
                <a:gd name="connsiteY1" fmla="*/ 1507774 h 1860199"/>
                <a:gd name="connsiteX2" fmla="*/ 1276350 w 2400300"/>
                <a:gd name="connsiteY2" fmla="*/ 869599 h 1860199"/>
                <a:gd name="connsiteX3" fmla="*/ 1809750 w 2400300"/>
                <a:gd name="connsiteY3" fmla="*/ 193324 h 1860199"/>
                <a:gd name="connsiteX4" fmla="*/ 2400300 w 2400300"/>
                <a:gd name="connsiteY4" fmla="*/ 2824 h 186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300" h="1860199">
                  <a:moveTo>
                    <a:pt x="0" y="1860199"/>
                  </a:moveTo>
                  <a:cubicBezTo>
                    <a:pt x="84137" y="1766536"/>
                    <a:pt x="168275" y="1672874"/>
                    <a:pt x="381000" y="1507774"/>
                  </a:cubicBezTo>
                  <a:cubicBezTo>
                    <a:pt x="593725" y="1342674"/>
                    <a:pt x="1038225" y="1088674"/>
                    <a:pt x="1276350" y="869599"/>
                  </a:cubicBezTo>
                  <a:cubicBezTo>
                    <a:pt x="1514475" y="650524"/>
                    <a:pt x="1622425" y="337786"/>
                    <a:pt x="1809750" y="193324"/>
                  </a:cubicBezTo>
                  <a:cubicBezTo>
                    <a:pt x="1997075" y="48861"/>
                    <a:pt x="2343150" y="-14638"/>
                    <a:pt x="2400300" y="2824"/>
                  </a:cubicBezTo>
                </a:path>
              </a:pathLst>
            </a:custGeom>
            <a:noFill/>
            <a:ln w="76200">
              <a:solidFill>
                <a:srgbClr val="408C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8941" y="3412905"/>
              <a:ext cx="295901" cy="390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4" name="组合 43"/>
          <p:cNvGrpSpPr/>
          <p:nvPr/>
        </p:nvGrpSpPr>
        <p:grpSpPr>
          <a:xfrm>
            <a:off x="35497" y="2225508"/>
            <a:ext cx="5949497" cy="2509494"/>
            <a:chOff x="35498" y="2225508"/>
            <a:chExt cx="5949497" cy="2509494"/>
          </a:xfrm>
        </p:grpSpPr>
        <p:sp>
          <p:nvSpPr>
            <p:cNvPr id="45" name="TextBox 44"/>
            <p:cNvSpPr txBox="1"/>
            <p:nvPr/>
          </p:nvSpPr>
          <p:spPr>
            <a:xfrm>
              <a:off x="385205" y="2251597"/>
              <a:ext cx="1018227" cy="292388"/>
            </a:xfrm>
            <a:prstGeom prst="rect">
              <a:avLst/>
            </a:prstGeom>
            <a:noFill/>
          </p:spPr>
          <p:txBody>
            <a:bodyPr wrap="none" rtlCol="0">
              <a:spAutoFit/>
            </a:bodyPr>
            <a:lstStyle/>
            <a:p>
              <a:r>
                <a:rPr lang="zh-CN" altLang="en-US" sz="1300" dirty="0">
                  <a:latin typeface="微软雅黑" panose="020B0503020204020204" pitchFamily="34" charset="-122"/>
                  <a:ea typeface="微软雅黑" panose="020B0503020204020204" pitchFamily="34" charset="-122"/>
                </a:rPr>
                <a:t>点</a:t>
              </a:r>
              <a:r>
                <a:rPr lang="zh-CN" altLang="en-US" sz="1300" dirty="0" smtClean="0">
                  <a:latin typeface="微软雅黑" panose="020B0503020204020204" pitchFamily="34" charset="-122"/>
                  <a:ea typeface="微软雅黑" panose="020B0503020204020204" pitchFamily="34" charset="-122"/>
                </a:rPr>
                <a:t>对面网络</a:t>
              </a:r>
              <a:endParaRPr lang="zh-CN" altLang="en-US" sz="1300" dirty="0">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35498" y="2225508"/>
              <a:ext cx="892006" cy="0"/>
            </a:xfrm>
            <a:prstGeom prst="line">
              <a:avLst/>
            </a:prstGeom>
            <a:noFill/>
            <a:ln w="88900">
              <a:solidFill>
                <a:srgbClr val="F5D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组合 46"/>
            <p:cNvGrpSpPr/>
            <p:nvPr/>
          </p:nvGrpSpPr>
          <p:grpSpPr>
            <a:xfrm>
              <a:off x="308386" y="2671932"/>
              <a:ext cx="5676609" cy="2063070"/>
              <a:chOff x="308386" y="2671932"/>
              <a:chExt cx="5676609" cy="2063070"/>
            </a:xfrm>
          </p:grpSpPr>
          <p:sp>
            <p:nvSpPr>
              <p:cNvPr id="48" name="任意多边形 47"/>
              <p:cNvSpPr/>
              <p:nvPr/>
            </p:nvSpPr>
            <p:spPr>
              <a:xfrm>
                <a:off x="2904851" y="2707862"/>
                <a:ext cx="950313" cy="1454026"/>
              </a:xfrm>
              <a:custGeom>
                <a:avLst/>
                <a:gdLst>
                  <a:gd name="connsiteX0" fmla="*/ 774700 w 1009483"/>
                  <a:gd name="connsiteY0" fmla="*/ 1370761 h 1370761"/>
                  <a:gd name="connsiteX1" fmla="*/ 965200 w 1009483"/>
                  <a:gd name="connsiteY1" fmla="*/ 659561 h 1370761"/>
                  <a:gd name="connsiteX2" fmla="*/ 914400 w 1009483"/>
                  <a:gd name="connsiteY2" fmla="*/ 37261 h 1370761"/>
                  <a:gd name="connsiteX3" fmla="*/ 0 w 1009483"/>
                  <a:gd name="connsiteY3" fmla="*/ 75361 h 1370761"/>
                </a:gdLst>
                <a:ahLst/>
                <a:cxnLst>
                  <a:cxn ang="0">
                    <a:pos x="connsiteX0" y="connsiteY0"/>
                  </a:cxn>
                  <a:cxn ang="0">
                    <a:pos x="connsiteX1" y="connsiteY1"/>
                  </a:cxn>
                  <a:cxn ang="0">
                    <a:pos x="connsiteX2" y="connsiteY2"/>
                  </a:cxn>
                  <a:cxn ang="0">
                    <a:pos x="connsiteX3" y="connsiteY3"/>
                  </a:cxn>
                </a:cxnLst>
                <a:rect l="l" t="t" r="r" b="b"/>
                <a:pathLst>
                  <a:path w="1009483" h="1370761">
                    <a:moveTo>
                      <a:pt x="774700" y="1370761"/>
                    </a:moveTo>
                    <a:cubicBezTo>
                      <a:pt x="858308" y="1126286"/>
                      <a:pt x="941917" y="881811"/>
                      <a:pt x="965200" y="659561"/>
                    </a:cubicBezTo>
                    <a:cubicBezTo>
                      <a:pt x="988483" y="437311"/>
                      <a:pt x="1075267" y="134628"/>
                      <a:pt x="914400" y="37261"/>
                    </a:cubicBezTo>
                    <a:cubicBezTo>
                      <a:pt x="753533" y="-60106"/>
                      <a:pt x="152400" y="62661"/>
                      <a:pt x="0" y="75361"/>
                    </a:cubicBezTo>
                  </a:path>
                </a:pathLst>
              </a:custGeom>
              <a:noFill/>
              <a:ln w="88900">
                <a:solidFill>
                  <a:srgbClr val="F5D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9" name="组合 48"/>
              <p:cNvGrpSpPr/>
              <p:nvPr/>
            </p:nvGrpSpPr>
            <p:grpSpPr>
              <a:xfrm>
                <a:off x="308386" y="2671932"/>
                <a:ext cx="5676609" cy="2063070"/>
                <a:chOff x="308386" y="2671932"/>
                <a:chExt cx="5676609" cy="2063070"/>
              </a:xfrm>
            </p:grpSpPr>
            <p:sp>
              <p:nvSpPr>
                <p:cNvPr id="50" name="TextBox 49"/>
                <p:cNvSpPr txBox="1"/>
                <p:nvPr/>
              </p:nvSpPr>
              <p:spPr>
                <a:xfrm>
                  <a:off x="4249084" y="4411837"/>
                  <a:ext cx="954107" cy="3231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公网用户</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sp>
              <p:nvSpPr>
                <p:cNvPr id="51" name="TextBox 50"/>
                <p:cNvSpPr txBox="1"/>
                <p:nvPr/>
              </p:nvSpPr>
              <p:spPr>
                <a:xfrm>
                  <a:off x="3283743" y="4296731"/>
                  <a:ext cx="954107" cy="3231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公网用户</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sp>
              <p:nvSpPr>
                <p:cNvPr id="52" name="TextBox 51"/>
                <p:cNvSpPr txBox="1"/>
                <p:nvPr/>
              </p:nvSpPr>
              <p:spPr>
                <a:xfrm>
                  <a:off x="5030888" y="4322570"/>
                  <a:ext cx="954107" cy="32316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公网用户</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pic>
              <p:nvPicPr>
                <p:cNvPr id="5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504" y="3639939"/>
                  <a:ext cx="887704" cy="55245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308386" y="3640733"/>
                  <a:ext cx="901079"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SP</a:t>
                  </a:r>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服务</a:t>
                  </a:r>
                  <a:r>
                    <a:rPr lang="en-US" altLang="zh-CN" sz="15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Web,SMTP,FTP</a:t>
                  </a:r>
                  <a:r>
                    <a:rPr lang="zh-CN" altLang="en-US"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等</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pic>
              <p:nvPicPr>
                <p:cNvPr id="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449" y="4103915"/>
                  <a:ext cx="295901" cy="390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任意多边形 55"/>
                <p:cNvSpPr/>
                <p:nvPr/>
              </p:nvSpPr>
              <p:spPr>
                <a:xfrm>
                  <a:off x="1471203" y="2671932"/>
                  <a:ext cx="3066613" cy="1462564"/>
                </a:xfrm>
                <a:custGeom>
                  <a:avLst/>
                  <a:gdLst>
                    <a:gd name="connsiteX0" fmla="*/ 3257550 w 3257550"/>
                    <a:gd name="connsiteY0" fmla="*/ 1462564 h 1462564"/>
                    <a:gd name="connsiteX1" fmla="*/ 3133725 w 3257550"/>
                    <a:gd name="connsiteY1" fmla="*/ 1062514 h 1462564"/>
                    <a:gd name="connsiteX2" fmla="*/ 3124200 w 3257550"/>
                    <a:gd name="connsiteY2" fmla="*/ 1052989 h 1462564"/>
                    <a:gd name="connsiteX3" fmla="*/ 2628900 w 3257550"/>
                    <a:gd name="connsiteY3" fmla="*/ 90964 h 1462564"/>
                    <a:gd name="connsiteX4" fmla="*/ 1428750 w 3257550"/>
                    <a:gd name="connsiteY4" fmla="*/ 157639 h 1462564"/>
                    <a:gd name="connsiteX5" fmla="*/ 0 w 3257550"/>
                    <a:gd name="connsiteY5" fmla="*/ 1129189 h 146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550" h="1462564">
                      <a:moveTo>
                        <a:pt x="3257550" y="1462564"/>
                      </a:moveTo>
                      <a:cubicBezTo>
                        <a:pt x="3206750" y="1296670"/>
                        <a:pt x="3155950" y="1130776"/>
                        <a:pt x="3133725" y="1062514"/>
                      </a:cubicBezTo>
                      <a:cubicBezTo>
                        <a:pt x="3111500" y="994252"/>
                        <a:pt x="3208337" y="1214914"/>
                        <a:pt x="3124200" y="1052989"/>
                      </a:cubicBezTo>
                      <a:cubicBezTo>
                        <a:pt x="3040063" y="891064"/>
                        <a:pt x="2911475" y="240189"/>
                        <a:pt x="2628900" y="90964"/>
                      </a:cubicBezTo>
                      <a:cubicBezTo>
                        <a:pt x="2346325" y="-58261"/>
                        <a:pt x="1866900" y="-15399"/>
                        <a:pt x="1428750" y="157639"/>
                      </a:cubicBezTo>
                      <a:cubicBezTo>
                        <a:pt x="990600" y="330677"/>
                        <a:pt x="158750" y="976789"/>
                        <a:pt x="0" y="1129189"/>
                      </a:cubicBezTo>
                    </a:path>
                  </a:pathLst>
                </a:custGeom>
                <a:noFill/>
                <a:ln w="88900">
                  <a:solidFill>
                    <a:srgbClr val="F5D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5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3939902"/>
                  <a:ext cx="295901" cy="390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9253" y="4014649"/>
                  <a:ext cx="295901" cy="390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任意多边形 58"/>
                <p:cNvSpPr/>
                <p:nvPr/>
              </p:nvSpPr>
              <p:spPr>
                <a:xfrm>
                  <a:off x="4053614" y="2858146"/>
                  <a:ext cx="1197056" cy="1357313"/>
                </a:xfrm>
                <a:custGeom>
                  <a:avLst/>
                  <a:gdLst>
                    <a:gd name="connsiteX0" fmla="*/ 1271588 w 1271588"/>
                    <a:gd name="connsiteY0" fmla="*/ 1357313 h 1357313"/>
                    <a:gd name="connsiteX1" fmla="*/ 957263 w 1271588"/>
                    <a:gd name="connsiteY1" fmla="*/ 909638 h 1357313"/>
                    <a:gd name="connsiteX2" fmla="*/ 0 w 1271588"/>
                    <a:gd name="connsiteY2" fmla="*/ 0 h 1357313"/>
                  </a:gdLst>
                  <a:ahLst/>
                  <a:cxnLst>
                    <a:cxn ang="0">
                      <a:pos x="connsiteX0" y="connsiteY0"/>
                    </a:cxn>
                    <a:cxn ang="0">
                      <a:pos x="connsiteX1" y="connsiteY1"/>
                    </a:cxn>
                    <a:cxn ang="0">
                      <a:pos x="connsiteX2" y="connsiteY2"/>
                    </a:cxn>
                  </a:cxnLst>
                  <a:rect l="l" t="t" r="r" b="b"/>
                  <a:pathLst>
                    <a:path w="1271588" h="1357313">
                      <a:moveTo>
                        <a:pt x="1271588" y="1357313"/>
                      </a:moveTo>
                      <a:cubicBezTo>
                        <a:pt x="1220391" y="1246585"/>
                        <a:pt x="1169194" y="1135857"/>
                        <a:pt x="957263" y="909638"/>
                      </a:cubicBezTo>
                      <a:cubicBezTo>
                        <a:pt x="745332" y="683419"/>
                        <a:pt x="127000" y="117475"/>
                        <a:pt x="0" y="0"/>
                      </a:cubicBezTo>
                    </a:path>
                  </a:pathLst>
                </a:custGeom>
                <a:noFill/>
                <a:ln w="88900">
                  <a:solidFill>
                    <a:srgbClr val="F5D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TextBox 59"/>
                <p:cNvSpPr txBox="1"/>
                <p:nvPr/>
              </p:nvSpPr>
              <p:spPr>
                <a:xfrm>
                  <a:off x="1415936" y="2962921"/>
                  <a:ext cx="1381472" cy="32316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NAT/Proxy</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sp>
              <p:nvSpPr>
                <p:cNvPr id="61" name="TextBox 60"/>
                <p:cNvSpPr txBox="1"/>
                <p:nvPr/>
              </p:nvSpPr>
              <p:spPr>
                <a:xfrm>
                  <a:off x="3732834" y="3916164"/>
                  <a:ext cx="1175053" cy="553998"/>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altLang="zh-CN" sz="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rPr>
                    <a:t>NAT/Proxy</a:t>
                  </a:r>
                  <a:endParaRPr lang="zh-CN" altLang="en-US" sz="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anose="020B0503020204020204" pitchFamily="34" charset="-122"/>
                    <a:ea typeface="微软雅黑" panose="020B0503020204020204" pitchFamily="34" charset="-122"/>
                  </a:endParaRPr>
                </a:p>
              </p:txBody>
            </p:sp>
          </p:grpSp>
        </p:grpSp>
      </p:grpSp>
      <p:sp>
        <p:nvSpPr>
          <p:cNvPr id="62" name="TextBox 61"/>
          <p:cNvSpPr txBox="1"/>
          <p:nvPr/>
        </p:nvSpPr>
        <p:spPr>
          <a:xfrm>
            <a:off x="1949739" y="4424466"/>
            <a:ext cx="902505" cy="369332"/>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互联网</a:t>
            </a:r>
            <a:endParaRPr lang="zh-CN" altLang="en-US" b="1" dirty="0">
              <a:latin typeface="微软雅黑" panose="020B0503020204020204" pitchFamily="34" charset="-122"/>
              <a:ea typeface="微软雅黑" panose="020B0503020204020204" pitchFamily="34" charset="-122"/>
            </a:endParaRPr>
          </a:p>
        </p:txBody>
      </p:sp>
      <p:sp>
        <p:nvSpPr>
          <p:cNvPr id="63" name="TextBox 62"/>
          <p:cNvSpPr txBox="1"/>
          <p:nvPr/>
        </p:nvSpPr>
        <p:spPr>
          <a:xfrm>
            <a:off x="3952867" y="2943092"/>
            <a:ext cx="1284351" cy="646331"/>
          </a:xfrm>
          <a:prstGeom prst="rect">
            <a:avLst/>
          </a:prstGeom>
          <a:solidFill>
            <a:schemeClr val="accent5">
              <a:alpha val="12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b="1" dirty="0">
                <a:solidFill>
                  <a:schemeClr val="dk1"/>
                </a:solidFill>
                <a:latin typeface="微软雅黑" panose="020B0503020204020204" pitchFamily="34" charset="-122"/>
                <a:ea typeface="微软雅黑" panose="020B0503020204020204" pitchFamily="34" charset="-122"/>
              </a:rPr>
              <a:t>内部传输网</a:t>
            </a:r>
          </a:p>
        </p:txBody>
      </p:sp>
      <p:sp>
        <p:nvSpPr>
          <p:cNvPr id="64" name="TextBox 63"/>
          <p:cNvSpPr txBox="1"/>
          <p:nvPr/>
        </p:nvSpPr>
        <p:spPr>
          <a:xfrm>
            <a:off x="5507940" y="746035"/>
            <a:ext cx="3636060" cy="954107"/>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VPN</a:t>
            </a:r>
            <a:r>
              <a:rPr lang="zh-CN" altLang="en-US" sz="1400" dirty="0" smtClean="0">
                <a:latin typeface="微软雅黑" panose="020B0503020204020204" pitchFamily="34" charset="-122"/>
                <a:ea typeface="微软雅黑" panose="020B0503020204020204" pitchFamily="34" charset="-122"/>
              </a:rPr>
              <a:t>业务场景</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用于企业及其云数据中心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分支机构的互联；</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NAT/Proxy</a:t>
            </a:r>
            <a:r>
              <a:rPr lang="zh-CN" altLang="en-US" sz="1400" dirty="0" smtClean="0">
                <a:latin typeface="微软雅黑" panose="020B0503020204020204" pitchFamily="34" charset="-122"/>
                <a:ea typeface="微软雅黑" panose="020B0503020204020204" pitchFamily="34" charset="-122"/>
              </a:rPr>
              <a:t>业务场景</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支持七层协议业务加速和</a:t>
            </a:r>
            <a:r>
              <a:rPr lang="en-US" altLang="zh-CN" sz="1400" dirty="0" smtClean="0">
                <a:latin typeface="微软雅黑" panose="020B0503020204020204" pitchFamily="34" charset="-122"/>
                <a:ea typeface="微软雅黑" panose="020B0503020204020204" pitchFamily="34" charset="-122"/>
              </a:rPr>
              <a:t>IP</a:t>
            </a:r>
            <a:r>
              <a:rPr lang="zh-CN" altLang="en-US" sz="1400" dirty="0" smtClean="0">
                <a:latin typeface="微软雅黑" panose="020B0503020204020204" pitchFamily="34" charset="-122"/>
                <a:ea typeface="微软雅黑" panose="020B0503020204020204" pitchFamily="34" charset="-122"/>
              </a:rPr>
              <a:t>数据流加速</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039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theme/theme1.xml><?xml version="1.0" encoding="utf-8"?>
<a:theme xmlns:a="http://schemas.openxmlformats.org/drawingml/2006/main" name="sihuaPPT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sihuaPPT43</Template>
  <TotalTime>47507</TotalTime>
  <Words>2867</Words>
  <Application>Microsoft Office PowerPoint</Application>
  <PresentationFormat>全屏显示(16:9)</PresentationFormat>
  <Paragraphs>403</Paragraphs>
  <Slides>40</Slides>
  <Notes>17</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sihuaPPT43</vt:lpstr>
      <vt:lpstr>PowerPoint 演示文稿</vt:lpstr>
      <vt:lpstr>目录</vt:lpstr>
      <vt:lpstr>互联网的组成</vt:lpstr>
      <vt:lpstr>互联网数据应用交付的问题</vt:lpstr>
      <vt:lpstr>已有的改进方案</vt:lpstr>
      <vt:lpstr>企业内网互通的方案现状</vt:lpstr>
      <vt:lpstr>已有的方案总结</vt:lpstr>
      <vt:lpstr>快线系统特点和价值</vt:lpstr>
      <vt:lpstr>快线可以做什么</vt:lpstr>
      <vt:lpstr>快线在应用交付场景下的作用</vt:lpstr>
      <vt:lpstr>快线在网间互联场景下的作用</vt:lpstr>
      <vt:lpstr>快线系统基本功能</vt:lpstr>
      <vt:lpstr>可提供的服务产品</vt:lpstr>
      <vt:lpstr>系统的基本工作原理</vt:lpstr>
      <vt:lpstr>系统的基本工作原理.</vt:lpstr>
      <vt:lpstr>系统特点</vt:lpstr>
      <vt:lpstr>D-ADN和同类服务产品对比</vt:lpstr>
      <vt:lpstr>S-VPN和同类服务产品对比</vt:lpstr>
      <vt:lpstr>常用的部署模式</vt:lpstr>
      <vt:lpstr>常用的部署模式</vt:lpstr>
      <vt:lpstr>业务加速效果测试分析</vt:lpstr>
      <vt:lpstr>业务加速效果总结</vt:lpstr>
      <vt:lpstr>典型业务应用举例</vt:lpstr>
      <vt:lpstr>商业模式——与CDN打包提供全站加速</vt:lpstr>
      <vt:lpstr>商业模式——HTTP加速应用</vt:lpstr>
      <vt:lpstr>商业模式——HTTPS加速应用</vt:lpstr>
      <vt:lpstr>商业模式——上传通道类服务</vt:lpstr>
      <vt:lpstr>商业模式——游戏加速垂直解决方案功能包</vt:lpstr>
      <vt:lpstr>商业模式——VPC场景下的BGP置换</vt:lpstr>
      <vt:lpstr>商业模式——企业网互联互通</vt:lpstr>
      <vt:lpstr>商业模式——国际带宽的导入</vt:lpstr>
      <vt:lpstr>商业模式——客户端游戏加速</vt:lpstr>
      <vt:lpstr>针对阿里现有业务的支持</vt:lpstr>
      <vt:lpstr>针对阿里现有业务的支持</vt:lpstr>
      <vt:lpstr>针对阿里现有业务的支持</vt:lpstr>
      <vt:lpstr>针对阿里现有业务的支持</vt:lpstr>
      <vt:lpstr>针对阿里现有业务的支持</vt:lpstr>
      <vt:lpstr>PowerPoint 演示文稿</vt:lpstr>
      <vt:lpstr>网关设备基本描述</vt:lpstr>
      <vt:lpstr>网关设备功能描述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hongyan.guo</dc:creator>
  <cp:lastModifiedBy>lg31415</cp:lastModifiedBy>
  <cp:revision>3989</cp:revision>
  <dcterms:created xsi:type="dcterms:W3CDTF">2013-06-03T06:49:46Z</dcterms:created>
  <dcterms:modified xsi:type="dcterms:W3CDTF">2014-10-23T08:16:24Z</dcterms:modified>
</cp:coreProperties>
</file>