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4" r:id="rId6"/>
    <p:sldId id="263" r:id="rId7"/>
    <p:sldId id="267" r:id="rId8"/>
    <p:sldId id="259" r:id="rId9"/>
    <p:sldId id="265" r:id="rId10"/>
    <p:sldId id="260" r:id="rId11"/>
    <p:sldId id="273" r:id="rId12"/>
    <p:sldId id="278" r:id="rId13"/>
    <p:sldId id="266" r:id="rId14"/>
    <p:sldId id="261" r:id="rId15"/>
    <p:sldId id="275" r:id="rId16"/>
    <p:sldId id="268" r:id="rId17"/>
    <p:sldId id="269" r:id="rId18"/>
    <p:sldId id="271" r:id="rId19"/>
    <p:sldId id="272" r:id="rId20"/>
    <p:sldId id="274" r:id="rId21"/>
    <p:sldId id="277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2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2011-3-30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2011-3-30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2011-3-30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2011-3-30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2011-3-30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2011-3-30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2011-3-30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2011-3-30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2011-3-30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2011-3-30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2011-3-30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2011-3-30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guava-libraries.googlecode.com/" TargetMode="External"/><Relationship Id="rId2" Type="http://schemas.openxmlformats.org/officeDocument/2006/relationships/hyperlink" Target="http://code.google.com/p/google-collections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java.sun.com/docs/books/jvms/second_edition/html/Concepts.doc.html#24237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Java_backporting_tools" TargetMode="External"/><Relationship Id="rId2" Type="http://schemas.openxmlformats.org/officeDocument/2006/relationships/hyperlink" Target="http://retrotranslator.sourceforge.net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docs/books/jvms/second_edition/html/Overview.doc.html#28851" TargetMode="External"/><Relationship Id="rId2" Type="http://schemas.openxmlformats.org/officeDocument/2006/relationships/hyperlink" Target="http://tboss.taobao.net/blog/?p=142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rednaxelafx.javaeye.com/blog/379607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714896" TargetMode="External"/><Relationship Id="rId2" Type="http://schemas.openxmlformats.org/officeDocument/2006/relationships/hyperlink" Target="http://asm.ow2.org/download/index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rednaxelafx.javaeye.com/blog/400362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corp.taobao.com/index.php/CS_RD/SC_JVM" TargetMode="External"/><Relationship Id="rId2" Type="http://schemas.openxmlformats.org/officeDocument/2006/relationships/hyperlink" Target="mailto:sajia@taobao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taobao.net/site/store/product_detail.htm?product_id=72" TargetMode="External"/><Relationship Id="rId2" Type="http://schemas.openxmlformats.org/officeDocument/2006/relationships/hyperlink" Target="http://tools.taobao.net/sit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rednaxelafx.javaeye.com/blog/600619" TargetMode="External"/><Relationship Id="rId2" Type="http://schemas.openxmlformats.org/officeDocument/2006/relationships/hyperlink" Target="http://rednaxelafx.javaeye.com/blog/545755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docs/books/jvms/second_edition/html/ConstantPool.doc.html#71418" TargetMode="External"/><Relationship Id="rId2" Type="http://schemas.openxmlformats.org/officeDocument/2006/relationships/hyperlink" Target="http://java.sun.com/docs/books/jvms/second_edition/html/ConstantPool.doc.html#7200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ava.sun.com/docs/books/jvms/second_edition/html/ConstantPool.doc.html#77976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类加载的案例分析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现象与解决思路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04248" y="5445224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撒迦（莫枢）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algn="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2011-03-29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演示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Loading, Linking and Initialization</a:t>
            </a: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这几个步骤可以是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lazy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的，只要在“最迟时刻”前完成都可以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最迟时刻：第一次“主动使用”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“被动使用”？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与“主动使用”相对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例如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Class.forName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(name, 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false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 loader)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演示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java.lang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NoSuchMethodError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见到这个多半是同一应用中有同一系列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JAR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包的不同版本同时被用到，引起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JAR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包冲突而导致的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的话，</a:t>
            </a:r>
            <a:r>
              <a:rPr lang="en-US" altLang="zh-CN" sz="2600" dirty="0" err="1" smtClean="0">
                <a:latin typeface="Consolas" pitchFamily="49" charset="0"/>
                <a:ea typeface="微软雅黑" pitchFamily="34" charset="-122"/>
              </a:rPr>
              <a:t>mvn</a:t>
            </a:r>
            <a:r>
              <a:rPr lang="en-US" altLang="zh-CN" sz="2600" dirty="0" smtClean="0">
                <a:latin typeface="Consolas" pitchFamily="49" charset="0"/>
                <a:ea typeface="微软雅黑" pitchFamily="34" charset="-122"/>
              </a:rPr>
              <a:t> </a:t>
            </a:r>
            <a:r>
              <a:rPr lang="en-US" altLang="zh-CN" sz="2600" dirty="0" err="1" smtClean="0">
                <a:latin typeface="Consolas" pitchFamily="49" charset="0"/>
                <a:ea typeface="微软雅黑" pitchFamily="34" charset="-122"/>
              </a:rPr>
              <a:t>dependency:tree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是伙伴</a:t>
            </a:r>
            <a:endParaRPr lang="en-US" altLang="zh-CN" sz="26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特别要注意的是当同一系列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JAR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包的新旧版本的名字不同时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例如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hlinkClick r:id="rId2"/>
              </a:rPr>
              <a:t>Google Collections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hlinkClick r:id="rId3"/>
              </a:rPr>
              <a:t>Guava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java.lang.ExceptionInInitializerError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静态构造器里抛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Exception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了，包装起来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如果抛的是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Error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则不会包装成该错误类型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演示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java.lang.NoClassDefFoundError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引发的原因有很多，并不总是“找不到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文件”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要加载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的类型先前初始化失败过了也会引发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这个异常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详细请查看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规范第二版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en-US" altLang="zh-CN" dirty="0" smtClean="0">
                <a:latin typeface="微软雅黑" pitchFamily="34" charset="-122"/>
                <a:ea typeface="微软雅黑" pitchFamily="34" charset="-122"/>
                <a:hlinkClick r:id="rId2"/>
              </a:rPr>
              <a:t>2.17.5 Detailed Initialization Procedure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，第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步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3300" dirty="0" smtClean="0">
                <a:latin typeface="微软雅黑" pitchFamily="34" charset="-122"/>
                <a:ea typeface="微软雅黑" pitchFamily="34" charset="-122"/>
              </a:rPr>
              <a:t>静态构造器里本来是不允许故意抛异常的</a:t>
            </a:r>
            <a:endParaRPr lang="en-US" altLang="zh-CN" sz="33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初始化程序必须能够正常完成</a:t>
            </a:r>
          </a:p>
          <a:p>
            <a:pPr lvl="1"/>
            <a:r>
              <a:rPr lang="zh-CN" altLang="en-US" sz="2500" dirty="0" smtClean="0">
                <a:latin typeface="Consolas" pitchFamily="49" charset="0"/>
                <a:ea typeface="微软雅黑" pitchFamily="34" charset="-122"/>
              </a:rPr>
              <a:t>  </a:t>
            </a:r>
            <a:r>
              <a:rPr lang="en-US" altLang="zh-CN" sz="2500" dirty="0" smtClean="0">
                <a:latin typeface="Consolas" pitchFamily="49" charset="0"/>
                <a:ea typeface="微软雅黑" pitchFamily="34" charset="-122"/>
              </a:rPr>
              <a:t>static {</a:t>
            </a:r>
          </a:p>
          <a:p>
            <a:pPr lvl="1"/>
            <a:r>
              <a:rPr lang="en-US" altLang="zh-CN" sz="2500" dirty="0" smtClean="0">
                <a:latin typeface="Consolas" pitchFamily="49" charset="0"/>
                <a:ea typeface="微软雅黑" pitchFamily="34" charset="-122"/>
              </a:rPr>
              <a:t>  ^</a:t>
            </a:r>
          </a:p>
          <a:p>
            <a:pPr lvl="1"/>
            <a:r>
              <a:rPr lang="en-US" altLang="zh-CN" sz="2500" dirty="0" smtClean="0"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2500" dirty="0" smtClean="0">
                <a:latin typeface="微软雅黑" pitchFamily="34" charset="-122"/>
                <a:ea typeface="微软雅黑" pitchFamily="34" charset="-122"/>
              </a:rPr>
              <a:t>错误</a:t>
            </a:r>
            <a:endParaRPr lang="en-US" altLang="zh-CN" sz="25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但实际上仍然可能出现错误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的案例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在静态初始化器的代码设断点，找到了源头上的异常信息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演示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</a:rPr>
              <a:t>java.lang.UnsupportedClassVersionError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演示在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JDK6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上运行由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JDK7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javac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编译的一个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程序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解决办法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升级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JDK/JRE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，用更高版本的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JVM</a:t>
            </a:r>
          </a:p>
          <a:p>
            <a:pPr lvl="1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或，编译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源码的时候使用更低的输出版本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如果遇到低版本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JDK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不存在的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，可以尝试用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hlinkClick r:id="rId2"/>
              </a:rPr>
              <a:t>Retrotranslator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参考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hlinkClick r:id="rId3"/>
              </a:rPr>
              <a:t>Wikipedia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演示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java.lang.VerifyError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  <a:hlinkClick r:id="rId2"/>
              </a:rPr>
              <a:t>TCC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hlinkClick r:id="rId2"/>
              </a:rPr>
              <a:t>的一个案例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Stack size too large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VerifyError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是在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loading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阶段抛出的异常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这里的“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stack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”与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StackOverflowError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没关系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这里指的是“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hlinkClick r:id="rId3"/>
              </a:rPr>
              <a:t>operand stack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”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所以不要试图用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Xss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来解决这个问题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更多例子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  <a:hlinkClick r:id="rId4"/>
              </a:rPr>
              <a:t>一个通不过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hlinkClick r:id="rId4"/>
              </a:rPr>
              <a:t>Java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hlinkClick r:id="rId4"/>
              </a:rPr>
              <a:t>字节码校验的例子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演示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java.lang.VerifyError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在启动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进程前可以预先手动校验一遍，便于找出问题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下载一个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hlinkClick r:id="rId2"/>
              </a:rPr>
              <a:t>asm-all-&lt;version&gt;.jar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要校验单个类，可以使用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en-US" altLang="zh-CN" sz="1600" dirty="0" smtClean="0">
                <a:latin typeface="Consolas" pitchFamily="49" charset="0"/>
                <a:ea typeface="微软雅黑" pitchFamily="34" charset="-122"/>
              </a:rPr>
              <a:t>java -</a:t>
            </a:r>
            <a:r>
              <a:rPr lang="en-US" altLang="zh-CN" sz="1600" dirty="0" err="1" smtClean="0">
                <a:latin typeface="Consolas" pitchFamily="49" charset="0"/>
                <a:ea typeface="微软雅黑" pitchFamily="34" charset="-122"/>
              </a:rPr>
              <a:t>classpath</a:t>
            </a:r>
            <a:r>
              <a:rPr lang="en-US" altLang="zh-CN" sz="1600" dirty="0" smtClean="0">
                <a:latin typeface="Consolas" pitchFamily="49" charset="0"/>
                <a:ea typeface="微软雅黑" pitchFamily="34" charset="-122"/>
              </a:rPr>
              <a:t> &lt;</a:t>
            </a:r>
            <a:r>
              <a:rPr lang="en-US" altLang="zh-CN" sz="1600" dirty="0" err="1" smtClean="0">
                <a:latin typeface="Consolas" pitchFamily="49" charset="0"/>
                <a:ea typeface="微软雅黑" pitchFamily="34" charset="-122"/>
              </a:rPr>
              <a:t>classpath</a:t>
            </a:r>
            <a:r>
              <a:rPr lang="en-US" altLang="zh-CN" sz="1600" dirty="0" smtClean="0">
                <a:latin typeface="Consolas" pitchFamily="49" charset="0"/>
                <a:ea typeface="微软雅黑" pitchFamily="34" charset="-122"/>
              </a:rPr>
              <a:t>&gt; </a:t>
            </a:r>
            <a:r>
              <a:rPr lang="en-US" altLang="zh-CN" sz="1600" dirty="0" err="1" smtClean="0">
                <a:latin typeface="Consolas" pitchFamily="49" charset="0"/>
                <a:ea typeface="微软雅黑" pitchFamily="34" charset="-122"/>
              </a:rPr>
              <a:t>org.objectweb.asm.util.CheckClassAdapter</a:t>
            </a:r>
            <a:r>
              <a:rPr lang="en-US" altLang="zh-CN" sz="1600" dirty="0" smtClean="0">
                <a:latin typeface="Consolas" pitchFamily="49" charset="0"/>
                <a:ea typeface="微软雅黑" pitchFamily="34" charset="-122"/>
              </a:rPr>
              <a:t> &lt;</a:t>
            </a:r>
            <a:r>
              <a:rPr lang="en-US" altLang="zh-CN" sz="1600" dirty="0" err="1" smtClean="0">
                <a:latin typeface="Consolas" pitchFamily="49" charset="0"/>
                <a:ea typeface="微软雅黑" pitchFamily="34" charset="-122"/>
              </a:rPr>
              <a:t>className</a:t>
            </a:r>
            <a:r>
              <a:rPr lang="en-US" altLang="zh-CN" sz="1600" dirty="0" smtClean="0">
                <a:latin typeface="Consolas" pitchFamily="49" charset="0"/>
                <a:ea typeface="微软雅黑" pitchFamily="34" charset="-122"/>
              </a:rPr>
              <a:t>&gt;</a:t>
            </a:r>
          </a:p>
          <a:p>
            <a:pPr lvl="2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其中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classpath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要包括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asm-all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与要检查的类的所有依赖的路径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要检查整个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JAR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包的话可以用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hlinkClick r:id="rId3"/>
              </a:rPr>
              <a:t>我以前写的一个脚本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演示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</a:rPr>
              <a:t>java.lang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</a:rPr>
              <a:t>IncompatibleClassChangeError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一些可能性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u="sng" dirty="0" smtClean="0">
                <a:latin typeface="微软雅黑" pitchFamily="34" charset="-122"/>
                <a:ea typeface="微软雅黑" pitchFamily="34" charset="-122"/>
                <a:hlinkClick r:id="rId2"/>
              </a:rPr>
              <a:t>JVM</a:t>
            </a:r>
            <a:r>
              <a:rPr lang="zh-CN" altLang="en-US" u="sng" dirty="0" smtClean="0">
                <a:latin typeface="微软雅黑" pitchFamily="34" charset="-122"/>
                <a:ea typeface="微软雅黑" pitchFamily="34" charset="-122"/>
                <a:hlinkClick r:id="rId2"/>
              </a:rPr>
              <a:t>在校验阶段不检查接口的实现状况</a:t>
            </a:r>
            <a:endParaRPr lang="en-US" altLang="zh-CN" u="sng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的基类是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interface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的情况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放大招，整个项目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clean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了重新编译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用于应对二进制兼容性被破坏的状况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大致能解决掉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IncompatibleClassChangeError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演示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同一个类却不匹配？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中，类型的“同一性”由下列两要素决定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类型的全限定名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加载该类型的类加载器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两要素都完全一致时，才认为两个类实际上是同一个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即便类型的全限定名相同，如果类加载器不同则在赋值时会出现异常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Shine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中使用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Groovy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脚本的例子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“同类不匹配”问题与反射调用方法伴随出现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演示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9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同一个静态变量却有两个值？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HSF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类加载钩子的例子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与演示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实际上是同类问题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解决思路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理清系统中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ClassLoader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之间的委派关系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尽量让同一个类型只被一个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ClassLoader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加载到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演示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10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ClassLoader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死锁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ClassLoader.loadClass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synchronized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千万要小心！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在自定义的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ClassLoader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里锁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this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以外的对象要特别小心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本来使用一个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private final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的对象专门作为内部的锁对象是个好习惯，但在这个场景里却适得其反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本次分享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通过案例分析来介绍类加载相关的疑难杂症的解决思路和手段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Sun/Oracle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JDK6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OpenJDK6</a:t>
            </a:r>
          </a:p>
          <a:p>
            <a:pPr lvl="2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其它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JDK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可能有其它相应的工具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不是关于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类加载的完整教学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特别是没有提到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类加载器的关系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parent delegation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thread context class loader</a:t>
            </a:r>
          </a:p>
          <a:p>
            <a:pPr lvl="1"/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OSGi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class loading model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class loader constraints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总结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类加载过程中的疑难杂症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-verbose / -XX:+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TraceClassLoading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jps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+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jinfo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进程启动的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classpath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JConsole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开调试器，在静态初始化器的代码上设断点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放大招，整个项目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clean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了重新编译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ClassLoader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的委派关系要理清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自定义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ClassLoader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里尽量不要锁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this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以外的对象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Q&amp;A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如果有更多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Java/JVM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相关的疑难杂症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欢迎来骚扰撒迦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^_^</a:t>
            </a: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旺旺：撒迦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电邮：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hlinkClick r:id="rId2"/>
              </a:rPr>
              <a:t>sajia@taobao.com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分机：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11104</a:t>
            </a: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希望能多收集些案例，大家共同进步！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也请关注</a:t>
            </a:r>
            <a:r>
              <a:rPr lang="zh-CN" altLang="en-US" i="1" dirty="0" smtClean="0">
                <a:latin typeface="微软雅黑" pitchFamily="34" charset="-122"/>
                <a:ea typeface="微软雅黑" pitchFamily="34" charset="-122"/>
              </a:rPr>
              <a:t>核心系统</a:t>
            </a:r>
            <a:r>
              <a:rPr lang="en-US" altLang="zh-CN" i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i="1" dirty="0" smtClean="0">
                <a:latin typeface="微软雅黑" pitchFamily="34" charset="-122"/>
                <a:ea typeface="微软雅黑" pitchFamily="34" charset="-122"/>
              </a:rPr>
              <a:t>专用计算组</a:t>
            </a:r>
            <a:endParaRPr lang="en-US" altLang="zh-CN" i="1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/>
              </a:rPr>
              <a:t>http://baike.corp.taobao.com/index.php/CS_RD/SC_JVM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追踪类型的加载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VM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启动参数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-verbose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（等同于下面两个参数）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-XX:+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TraceClassLoading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-XX:+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TraceClassUnloading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注意：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-verbose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verbose:gc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verbose:jni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是不同的、相互独立的参数，不要混淆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其它方法：拦截类加载事件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JVMTI</a:t>
            </a:r>
          </a:p>
          <a:p>
            <a:pPr lvl="1"/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java.lang.instrument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zh-CN" altLang="en-US" dirty="0" smtClean="0">
                <a:latin typeface="微软雅黑" pitchFamily="34" charset="-122"/>
                <a:ea typeface="微软雅黑" pitchFamily="34" charset="-122"/>
                <a:hlinkClick r:id="rId2"/>
              </a:rPr>
              <a:t>淘宝工具中心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上的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hlinkClick r:id="rId3"/>
              </a:rPr>
              <a:t>JVM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hlinkClick r:id="rId3"/>
              </a:rPr>
              <a:t>类加载跟踪器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使用了该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API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追踪类型的初始化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interface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在初始化的时候会由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调用类型的静态初始化器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可以在静态初始化器里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设断点？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打日志或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如果使用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fastdebug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或者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debug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版的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Sun/Oracle JDK</a:t>
            </a:r>
          </a:p>
          <a:p>
            <a:pPr lvl="1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那么可以用</a:t>
            </a:r>
            <a:r>
              <a:rPr lang="en-US" altLang="zh-CN" sz="2400" dirty="0" smtClean="0">
                <a:latin typeface="Consolas" pitchFamily="49" charset="0"/>
                <a:ea typeface="微软雅黑" pitchFamily="34" charset="-122"/>
              </a:rPr>
              <a:t>-XX:+</a:t>
            </a:r>
            <a:r>
              <a:rPr lang="en-US" altLang="zh-CN" sz="2400" dirty="0" err="1" smtClean="0">
                <a:latin typeface="Consolas" pitchFamily="49" charset="0"/>
                <a:ea typeface="微软雅黑" pitchFamily="34" charset="-122"/>
              </a:rPr>
              <a:t>TraceClassInitialization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来获取类型初始化相关的额外日志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查看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进程的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classpath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JConsole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查看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Mbean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下面的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java.lang.Runtime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ClassPath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属性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jps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+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jinfo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先用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jps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查出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进程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ID</a:t>
            </a: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然后查看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classpath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的值：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en-US" altLang="zh-CN" dirty="0" err="1" smtClean="0">
                <a:latin typeface="Consolas" pitchFamily="49" charset="0"/>
                <a:ea typeface="微软雅黑" pitchFamily="34" charset="-122"/>
              </a:rPr>
              <a:t>jinfo</a:t>
            </a:r>
            <a:r>
              <a:rPr lang="en-US" altLang="zh-CN" dirty="0" smtClean="0">
                <a:latin typeface="Consolas" pitchFamily="49" charset="0"/>
                <a:ea typeface="微软雅黑" pitchFamily="34" charset="-122"/>
              </a:rPr>
              <a:t> &lt;</a:t>
            </a:r>
            <a:r>
              <a:rPr lang="en-US" altLang="zh-CN" dirty="0" err="1" smtClean="0">
                <a:latin typeface="Consolas" pitchFamily="49" charset="0"/>
                <a:ea typeface="微软雅黑" pitchFamily="34" charset="-122"/>
              </a:rPr>
              <a:t>pid</a:t>
            </a:r>
            <a:r>
              <a:rPr lang="en-US" altLang="zh-CN" dirty="0" smtClean="0">
                <a:latin typeface="Consolas" pitchFamily="49" charset="0"/>
                <a:ea typeface="微软雅黑" pitchFamily="34" charset="-122"/>
              </a:rPr>
              <a:t>&gt; | </a:t>
            </a:r>
            <a:r>
              <a:rPr lang="en-US" altLang="zh-CN" dirty="0" err="1" smtClean="0">
                <a:latin typeface="Consolas" pitchFamily="49" charset="0"/>
                <a:ea typeface="微软雅黑" pitchFamily="34" charset="-122"/>
              </a:rPr>
              <a:t>grep</a:t>
            </a:r>
            <a:r>
              <a:rPr lang="en-US" altLang="zh-CN" dirty="0" smtClean="0">
                <a:latin typeface="Consolas" pitchFamily="49" charset="0"/>
                <a:ea typeface="微软雅黑" pitchFamily="34" charset="-122"/>
              </a:rPr>
              <a:t> </a:t>
            </a:r>
            <a:r>
              <a:rPr lang="en-US" altLang="zh-CN" dirty="0" err="1" smtClean="0">
                <a:latin typeface="Consolas" pitchFamily="49" charset="0"/>
                <a:ea typeface="微软雅黑" pitchFamily="34" charset="-122"/>
              </a:rPr>
              <a:t>java.class.path</a:t>
            </a:r>
            <a:endParaRPr lang="en-US" altLang="zh-CN" dirty="0" smtClean="0">
              <a:latin typeface="Consolas" pitchFamily="49" charset="0"/>
              <a:ea typeface="微软雅黑" pitchFamily="34" charset="-122"/>
            </a:endParaRPr>
          </a:p>
          <a:p>
            <a:r>
              <a:rPr lang="zh-CN" altLang="en-US" dirty="0" smtClean="0">
                <a:latin typeface="Consolas" pitchFamily="49" charset="0"/>
                <a:ea typeface="微软雅黑" pitchFamily="34" charset="-122"/>
              </a:rPr>
              <a:t>在</a:t>
            </a:r>
            <a:r>
              <a:rPr lang="en-US" altLang="zh-CN" dirty="0" smtClean="0">
                <a:latin typeface="Consolas" pitchFamily="49" charset="0"/>
                <a:ea typeface="微软雅黑" pitchFamily="34" charset="-122"/>
              </a:rPr>
              <a:t>Java</a:t>
            </a:r>
            <a:r>
              <a:rPr lang="zh-CN" altLang="en-US" dirty="0" smtClean="0">
                <a:latin typeface="Consolas" pitchFamily="49" charset="0"/>
                <a:ea typeface="微软雅黑" pitchFamily="34" charset="-122"/>
              </a:rPr>
              <a:t>进程内部</a:t>
            </a:r>
            <a:endParaRPr lang="en-US" altLang="zh-CN" dirty="0" smtClean="0">
              <a:latin typeface="Consolas" pitchFamily="49" charset="0"/>
              <a:ea typeface="微软雅黑" pitchFamily="34" charset="-122"/>
            </a:endParaRPr>
          </a:p>
          <a:p>
            <a:pPr lvl="1"/>
            <a:r>
              <a:rPr lang="en-US" altLang="zh-CN" sz="2400" dirty="0" err="1" smtClean="0">
                <a:latin typeface="Consolas" pitchFamily="49" charset="0"/>
                <a:ea typeface="微软雅黑" pitchFamily="34" charset="-122"/>
              </a:rPr>
              <a:t>System.getProperty</a:t>
            </a:r>
            <a:r>
              <a:rPr lang="en-US" altLang="zh-CN" sz="2400" dirty="0" smtClean="0">
                <a:latin typeface="Consolas" pitchFamily="49" charset="0"/>
                <a:ea typeface="微软雅黑" pitchFamily="34" charset="-122"/>
              </a:rPr>
              <a:t>("</a:t>
            </a:r>
            <a:r>
              <a:rPr lang="en-US" altLang="zh-CN" sz="2400" dirty="0" err="1" smtClean="0">
                <a:latin typeface="Consolas" pitchFamily="49" charset="0"/>
                <a:ea typeface="微软雅黑" pitchFamily="34" charset="-122"/>
              </a:rPr>
              <a:t>java.class.path</a:t>
            </a:r>
            <a:r>
              <a:rPr lang="en-US" altLang="zh-CN" sz="2400" dirty="0" smtClean="0">
                <a:latin typeface="Consolas" pitchFamily="49" charset="0"/>
                <a:ea typeface="微软雅黑" pitchFamily="34" charset="-122"/>
              </a:rPr>
              <a:t>")</a:t>
            </a:r>
            <a:endParaRPr lang="zh-CN" altLang="en-US" sz="2400" dirty="0">
              <a:latin typeface="Consolas" pitchFamily="49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演示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classpath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与类加载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延伸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一个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JBoss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进程的启动时的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classpath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与后续的类加载的关系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JBoss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会搜索每个部署的应用下的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WEB-INF/lib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目录下的所有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JAR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包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更多例子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  <a:hlinkClick r:id="rId2"/>
              </a:rPr>
              <a:t>动态加载的时候一个小细节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  <a:hlinkClick r:id="rId3"/>
              </a:rPr>
              <a:t>同一个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hlinkClick r:id="rId3"/>
              </a:rPr>
              <a:t>package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hlinkClick r:id="rId3"/>
              </a:rPr>
              <a:t>的类型分散在不同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hlinkClick r:id="rId3"/>
              </a:rPr>
              <a:t>JAR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hlinkClick r:id="rId3"/>
              </a:rPr>
              <a:t>包中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演示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内容占位符 3" descr="Classpath_JConsol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14624" y="1447800"/>
            <a:ext cx="6140302" cy="4800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类加载的三步骤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  <a:hlinkClick r:id="rId2"/>
              </a:rPr>
              <a:t>Loading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找到类“文件”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  <a:hlinkClick r:id="rId3"/>
              </a:rPr>
              <a:t>Linking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校验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文件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为类型所需要的数据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分配存储空间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将符号链接转变为实际链接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  <a:hlinkClick r:id="rId4"/>
              </a:rPr>
              <a:t>Initialization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类型的静态初始化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由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调用类型的静态初始化器（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clinit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接口也可以有静态初始化器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3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所以接口类型也可能在静态初始化过程遇到奇怪的错误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演示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加载类要找到类“文件”，但并不一定要是实际在磁盘上的文件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直接在内存里造个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byte[]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出来？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ASM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BCEL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等库，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JavaCompiler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API</a:t>
            </a: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许多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上的动态语言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留意到</a:t>
            </a:r>
            <a:r>
              <a:rPr lang="en-US" altLang="zh-CN" sz="2400" dirty="0" smtClean="0">
                <a:latin typeface="Consolas" pitchFamily="49" charset="0"/>
                <a:ea typeface="微软雅黑" pitchFamily="34" charset="-122"/>
              </a:rPr>
              <a:t>-verbose/-XX:+</a:t>
            </a:r>
            <a:r>
              <a:rPr lang="en-US" altLang="zh-CN" sz="2400" dirty="0" err="1" smtClean="0">
                <a:latin typeface="Consolas" pitchFamily="49" charset="0"/>
                <a:ea typeface="微软雅黑" pitchFamily="34" charset="-122"/>
              </a:rPr>
              <a:t>TraceClassLoading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日志中，类型的来源路径是“</a:t>
            </a:r>
            <a:r>
              <a:rPr lang="en-US" altLang="zh-CN" sz="2400" dirty="0" smtClean="0">
                <a:latin typeface="Consolas" pitchFamily="49" charset="0"/>
                <a:ea typeface="微软雅黑" pitchFamily="34" charset="-122"/>
              </a:rPr>
              <a:t>__</a:t>
            </a:r>
            <a:r>
              <a:rPr lang="en-US" altLang="zh-CN" sz="2400" dirty="0" err="1" smtClean="0">
                <a:latin typeface="Consolas" pitchFamily="49" charset="0"/>
                <a:ea typeface="微软雅黑" pitchFamily="34" charset="-122"/>
              </a:rPr>
              <a:t>JVM_DefineClass</a:t>
            </a:r>
            <a:r>
              <a:rPr lang="en-US" altLang="zh-CN" sz="2400" dirty="0" smtClean="0">
                <a:latin typeface="Consolas" pitchFamily="49" charset="0"/>
                <a:ea typeface="微软雅黑" pitchFamily="34" charset="-122"/>
              </a:rPr>
              <a:t>__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”的肯定是直接在动态构造出来的类型，但并不是所有动态构造的类型都必然如此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例如说这个也是动态构造出来的类型在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-verbose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打出的日志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en-US" altLang="zh-CN" sz="1600" dirty="0" smtClean="0">
                <a:latin typeface="Consolas" pitchFamily="49" charset="0"/>
                <a:ea typeface="微软雅黑" pitchFamily="34" charset="-122"/>
              </a:rPr>
              <a:t>[Loaded </a:t>
            </a:r>
            <a:r>
              <a:rPr lang="en-US" altLang="zh-CN" sz="1600" dirty="0" err="1" smtClean="0">
                <a:latin typeface="Consolas" pitchFamily="49" charset="0"/>
                <a:ea typeface="微软雅黑" pitchFamily="34" charset="-122"/>
              </a:rPr>
              <a:t>groovysh_evaluate</a:t>
            </a:r>
            <a:r>
              <a:rPr lang="en-US" altLang="zh-CN" sz="1600" dirty="0" smtClean="0">
                <a:latin typeface="Consolas" pitchFamily="49" charset="0"/>
                <a:ea typeface="微软雅黑" pitchFamily="34" charset="-122"/>
              </a:rPr>
              <a:t> from file:/groovy/shell]</a:t>
            </a:r>
            <a:endParaRPr lang="zh-CN" altLang="en-US" sz="1600" dirty="0">
              <a:latin typeface="Consolas" pitchFamily="49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1073</TotalTime>
  <Words>1254</Words>
  <Application>Microsoft Office PowerPoint</Application>
  <PresentationFormat>全屏显示(4:3)</PresentationFormat>
  <Paragraphs>175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夏至</vt:lpstr>
      <vt:lpstr>Java类加载的案例分析</vt:lpstr>
      <vt:lpstr>本次分享</vt:lpstr>
      <vt:lpstr>追踪类型的加载</vt:lpstr>
      <vt:lpstr>追踪类型的初始化</vt:lpstr>
      <vt:lpstr>查看Java进程的classpath</vt:lpstr>
      <vt:lpstr>演示1</vt:lpstr>
      <vt:lpstr>演示1</vt:lpstr>
      <vt:lpstr>类加载的三步骤</vt:lpstr>
      <vt:lpstr>演示2</vt:lpstr>
      <vt:lpstr>演示3</vt:lpstr>
      <vt:lpstr>演示4</vt:lpstr>
      <vt:lpstr>演示4</vt:lpstr>
      <vt:lpstr>演示5</vt:lpstr>
      <vt:lpstr>演示6</vt:lpstr>
      <vt:lpstr>演示6</vt:lpstr>
      <vt:lpstr>演示7</vt:lpstr>
      <vt:lpstr>演示8</vt:lpstr>
      <vt:lpstr>演示9</vt:lpstr>
      <vt:lpstr>演示10</vt:lpstr>
      <vt:lpstr>总结</vt:lpstr>
      <vt:lpstr>Q&amp;A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Java类加载的案例分析</dc:title>
  <cp:lastModifiedBy>撒迦</cp:lastModifiedBy>
  <cp:revision>102</cp:revision>
  <dcterms:modified xsi:type="dcterms:W3CDTF">2011-03-30T05:06:43Z</dcterms:modified>
</cp:coreProperties>
</file>