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61" r:id="rId4"/>
    <p:sldId id="271" r:id="rId5"/>
    <p:sldId id="272" r:id="rId6"/>
    <p:sldId id="276" r:id="rId7"/>
    <p:sldId id="277" r:id="rId8"/>
    <p:sldId id="288" r:id="rId9"/>
    <p:sldId id="289" r:id="rId10"/>
    <p:sldId id="280" r:id="rId11"/>
    <p:sldId id="283" r:id="rId12"/>
    <p:sldId id="287" r:id="rId13"/>
    <p:sldId id="284" r:id="rId14"/>
    <p:sldId id="28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>
        <p:scale>
          <a:sx n="130" d="100"/>
          <a:sy n="130" d="100"/>
        </p:scale>
        <p:origin x="84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2C61-8435-4F0E-B993-547983DE30D7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90DB7-097C-4848-9E4A-7468B45DB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http://localhost:8889/notebooks/Untitled6.ipynb?kernel_name=python2</a:t>
            </a:r>
          </a:p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90DB7-097C-4848-9E4A-7468B45DB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http://localhost:8889/notebooks/Untitled6.ipynb?kernel_name=python2</a:t>
            </a:r>
          </a:p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90DB7-097C-4848-9E4A-7468B45DB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 </a:t>
            </a:r>
            <a:r>
              <a:rPr lang="zh-CN" altLang="en-US" dirty="0" smtClean="0">
                <a:solidFill>
                  <a:schemeClr val="bg1"/>
                </a:solidFill>
              </a:rPr>
              <a:t>基本语法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2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python </a:t>
            </a:r>
            <a:r>
              <a:rPr lang="zh-CN" altLang="en-US" dirty="0" smtClean="0">
                <a:solidFill>
                  <a:srgbClr val="FF0000"/>
                </a:solidFill>
              </a:rPr>
              <a:t>引号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98884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</a:t>
            </a:r>
            <a:r>
              <a:rPr lang="zh-CN" altLang="en-US" dirty="0">
                <a:solidFill>
                  <a:schemeClr val="bg1"/>
                </a:solidFill>
              </a:rPr>
              <a:t>标识符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4" y="3068960"/>
            <a:ext cx="45314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7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输入与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输入操作： </a:t>
            </a:r>
            <a:r>
              <a:rPr lang="en-US" altLang="zh-CN" dirty="0" err="1" smtClean="0">
                <a:solidFill>
                  <a:schemeClr val="bg1"/>
                </a:solidFill>
              </a:rPr>
              <a:t>raw_input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48577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18864" y="3140968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在输入框输入： 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</a:rPr>
              <a:t>jackliu</a:t>
            </a:r>
            <a:r>
              <a:rPr lang="en-US" altLang="zh-CN" dirty="0" smtClean="0">
                <a:solidFill>
                  <a:schemeClr val="bg1"/>
                </a:solidFill>
              </a:rPr>
              <a:t>”  </a:t>
            </a:r>
            <a:r>
              <a:rPr lang="zh-CN" altLang="en-US" dirty="0" smtClean="0">
                <a:solidFill>
                  <a:schemeClr val="bg1"/>
                </a:solidFill>
              </a:rPr>
              <a:t>然后回车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94" y="4005064"/>
            <a:ext cx="39814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85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输出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271614" y="1305272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输出语句</a:t>
            </a:r>
            <a:r>
              <a:rPr lang="en-US" altLang="zh-CN" sz="2000" dirty="0" smtClean="0">
                <a:solidFill>
                  <a:schemeClr val="bg1"/>
                </a:solidFill>
              </a:rPr>
              <a:t>print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#</a:t>
            </a:r>
            <a:r>
              <a:rPr lang="zh-CN" altLang="en-US" sz="2000" dirty="0" smtClean="0">
                <a:solidFill>
                  <a:schemeClr val="bg1"/>
                </a:solidFill>
              </a:rPr>
              <a:t>输出一个空白行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1&gt;,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2&gt;, ... ,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n&gt;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1&gt;,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2&gt;, ... , &lt;</a:t>
            </a:r>
            <a:r>
              <a:rPr lang="zh-CN" altLang="en-US" sz="2000" dirty="0" smtClean="0">
                <a:solidFill>
                  <a:schemeClr val="bg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n&gt;, </a:t>
            </a:r>
          </a:p>
          <a:p>
            <a:pPr lvl="1" eaLnBrk="1" hangingPunct="1"/>
            <a:r>
              <a:rPr lang="zh-CN" altLang="en-US" sz="2000" dirty="0">
                <a:solidFill>
                  <a:schemeClr val="bg1"/>
                </a:solidFill>
              </a:rPr>
              <a:t>例子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 = 1+2*3/4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print "1+2*3/4 =", x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print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print "</a:t>
            </a:r>
            <a:r>
              <a:rPr lang="zh-CN" altLang="en-US" sz="2000" dirty="0" smtClean="0">
                <a:solidFill>
                  <a:schemeClr val="bg1"/>
                </a:solidFill>
              </a:rPr>
              <a:t>蜀道难</a:t>
            </a:r>
            <a:r>
              <a:rPr lang="en-US" altLang="zh-CN" sz="2000" dirty="0" smtClean="0">
                <a:solidFill>
                  <a:schemeClr val="bg1"/>
                </a:solidFill>
              </a:rPr>
              <a:t>",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print "</a:t>
            </a:r>
            <a:r>
              <a:rPr lang="zh-CN" altLang="en-US" sz="2000" dirty="0" smtClean="0">
                <a:solidFill>
                  <a:schemeClr val="bg1"/>
                </a:solidFill>
              </a:rPr>
              <a:t>难于上青天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print "</a:t>
            </a:r>
            <a:r>
              <a:rPr lang="zh-CN" altLang="en-US" sz="2000" dirty="0" smtClean="0">
                <a:solidFill>
                  <a:schemeClr val="bg1"/>
                </a:solidFill>
              </a:rPr>
              <a:t>蜀道难</a:t>
            </a:r>
            <a:r>
              <a:rPr lang="en-US" altLang="zh-CN" sz="2000" dirty="0" smtClean="0">
                <a:solidFill>
                  <a:schemeClr val="bg1"/>
                </a:solidFill>
              </a:rPr>
              <a:t>" + "</a:t>
            </a:r>
            <a:r>
              <a:rPr lang="zh-CN" altLang="en-US" sz="2000" dirty="0" smtClean="0">
                <a:solidFill>
                  <a:schemeClr val="bg1"/>
                </a:solidFill>
              </a:rPr>
              <a:t>难于上青天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5" name="流程图: 联系 4"/>
          <p:cNvSpPr/>
          <p:nvPr/>
        </p:nvSpPr>
        <p:spPr>
          <a:xfrm>
            <a:off x="8418503" y="2905472"/>
            <a:ext cx="228600" cy="3048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64645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167" y="2796769"/>
            <a:ext cx="2800350" cy="2246313"/>
          </a:xfrm>
          <a:prstGeom prst="rect">
            <a:avLst/>
          </a:prstGeom>
          <a:solidFill>
            <a:schemeClr val="accent6">
              <a:lumMod val="10000"/>
              <a:lumOff val="90000"/>
              <a:alpha val="46000"/>
            </a:schemeClr>
          </a:solidFill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latin typeface="Courier New" pitchFamily="49" charset="0"/>
                <a:ea typeface="幼圆" pitchFamily="49" charset="-122"/>
              </a:rPr>
              <a:t>执行结果：</a:t>
            </a:r>
            <a:endParaRPr lang="en-US" altLang="zh-CN" sz="2000" b="1" dirty="0" smtClean="0">
              <a:latin typeface="Courier New" pitchFamily="49" charset="0"/>
              <a:ea typeface="幼圆" pitchFamily="49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&gt;&gt;&gt; import eg2_3 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3333CC"/>
                </a:solidFill>
                <a:latin typeface="Courier New" pitchFamily="49" charset="0"/>
                <a:ea typeface="幼圆" pitchFamily="49" charset="-122"/>
              </a:rPr>
              <a:t>1+2*3/4 = 2</a:t>
            </a:r>
          </a:p>
          <a:p>
            <a:pPr>
              <a:defRPr/>
            </a:pPr>
            <a:endParaRPr lang="en-US" altLang="zh-CN" sz="2000" b="1" dirty="0" smtClean="0">
              <a:solidFill>
                <a:srgbClr val="3333CC"/>
              </a:solidFill>
              <a:latin typeface="Courier New" pitchFamily="49" charset="0"/>
              <a:ea typeface="幼圆" pitchFamily="49" charset="-122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蜀道难 难于上青天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蜀道难难于上青天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&gt;&gt;&gt;</a:t>
            </a:r>
            <a:r>
              <a:rPr lang="en-US" altLang="zh-CN" sz="2000" b="1" dirty="0" smtClean="0">
                <a:solidFill>
                  <a:srgbClr val="3333CC"/>
                </a:solidFill>
                <a:latin typeface="Courier New" pitchFamily="49" charset="0"/>
                <a:ea typeface="幼圆" pitchFamily="49" charset="-122"/>
              </a:rPr>
              <a:t> </a:t>
            </a:r>
            <a:endParaRPr lang="zh-CN" altLang="en-US" sz="2000" b="1" dirty="0" smtClean="0">
              <a:solidFill>
                <a:srgbClr val="3333CC"/>
              </a:solidFill>
              <a:latin typeface="Courier New" pitchFamily="49" charset="0"/>
              <a:ea typeface="幼圆" pitchFamily="49" charset="-122"/>
            </a:endParaRPr>
          </a:p>
        </p:txBody>
      </p:sp>
      <p:sp>
        <p:nvSpPr>
          <p:cNvPr id="7" name="矩形 10"/>
          <p:cNvSpPr/>
          <p:nvPr/>
        </p:nvSpPr>
        <p:spPr bwMode="auto">
          <a:xfrm>
            <a:off x="4060601" y="4537422"/>
            <a:ext cx="3629025" cy="577850"/>
          </a:xfrm>
          <a:prstGeom prst="rect">
            <a:avLst/>
          </a:prstGeom>
          <a:noFill/>
          <a:ln w="38100"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z="2000" b="1" smtClean="0">
              <a:solidFill>
                <a:srgbClr val="3333CC"/>
              </a:solidFill>
              <a:latin typeface="Courier New" pitchFamily="49" charset="0"/>
              <a:ea typeface="Kozuka Mincho Pro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4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输出操作：</a:t>
            </a:r>
            <a:r>
              <a:rPr lang="en-US" altLang="zh-CN" dirty="0" smtClean="0">
                <a:solidFill>
                  <a:schemeClr val="bg1"/>
                </a:solidFill>
              </a:rPr>
              <a:t>print()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490230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47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 </a:t>
            </a:r>
            <a:r>
              <a:rPr lang="zh-CN" altLang="en-US" dirty="0" smtClean="0">
                <a:solidFill>
                  <a:schemeClr val="bg1"/>
                </a:solidFill>
              </a:rPr>
              <a:t>熟悉 执行环境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(2) </a:t>
            </a:r>
            <a:r>
              <a:rPr lang="zh-CN" altLang="en-US" dirty="0" smtClean="0">
                <a:solidFill>
                  <a:schemeClr val="bg1"/>
                </a:solidFill>
              </a:rPr>
              <a:t>学会使用输入输出函数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81336" y="1412776"/>
            <a:ext cx="6779096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 </a:t>
            </a:r>
            <a:r>
              <a:rPr lang="zh-CN" altLang="en-US" dirty="0" smtClean="0">
                <a:solidFill>
                  <a:schemeClr val="bg1"/>
                </a:solidFill>
              </a:rPr>
              <a:t>开启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运行环境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(2)python </a:t>
            </a:r>
            <a:r>
              <a:rPr lang="zh-CN" altLang="en-US" dirty="0" smtClean="0">
                <a:solidFill>
                  <a:schemeClr val="bg1"/>
                </a:solidFill>
              </a:rPr>
              <a:t>标识符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(3)python </a:t>
            </a:r>
            <a:r>
              <a:rPr lang="zh-CN" altLang="en-US" dirty="0">
                <a:solidFill>
                  <a:schemeClr val="bg1"/>
                </a:solidFill>
              </a:rPr>
              <a:t>代码块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(4)python </a:t>
            </a:r>
            <a:r>
              <a:rPr lang="zh-CN" altLang="en-US" dirty="0" smtClean="0">
                <a:solidFill>
                  <a:schemeClr val="bg1"/>
                </a:solidFill>
              </a:rPr>
              <a:t>引号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(5)python</a:t>
            </a:r>
            <a:r>
              <a:rPr lang="zh-CN" altLang="en-US" dirty="0" smtClean="0">
                <a:solidFill>
                  <a:schemeClr val="bg1"/>
                </a:solidFill>
              </a:rPr>
              <a:t>输入与输出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8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开启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en-US" dirty="0" smtClean="0">
                <a:solidFill>
                  <a:srgbClr val="FF0000"/>
                </a:solidFill>
              </a:rPr>
              <a:t>环境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426" y="2174611"/>
            <a:ext cx="56959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1700808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r>
              <a:rPr lang="en-US" altLang="zh-CN" dirty="0" smtClean="0">
                <a:solidFill>
                  <a:schemeClr val="bg1"/>
                </a:solidFill>
              </a:rPr>
              <a:t>web </a:t>
            </a:r>
            <a:r>
              <a:rPr lang="zh-CN" altLang="en-US" dirty="0" smtClean="0">
                <a:solidFill>
                  <a:schemeClr val="bg1"/>
                </a:solidFill>
              </a:rPr>
              <a:t>端，然后创建一个文件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71" y="4005064"/>
            <a:ext cx="55626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412776"/>
            <a:ext cx="214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Jupyter</a:t>
            </a:r>
            <a:r>
              <a:rPr lang="en-US" altLang="zh-CN" dirty="0">
                <a:solidFill>
                  <a:schemeClr val="bg1"/>
                </a:solidFill>
              </a:rPr>
              <a:t> Notebook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0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python </a:t>
            </a:r>
            <a:r>
              <a:rPr lang="zh-CN" altLang="en-US" dirty="0" smtClean="0">
                <a:solidFill>
                  <a:srgbClr val="FF0000"/>
                </a:solidFill>
              </a:rPr>
              <a:t>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标识符：用户在编程时使用的名字，对一个数据起的代号。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就像一个人的名字一样，只要喊“小明”这个代号，就代表小明这个人。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命名</a:t>
            </a: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:  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(1)</a:t>
            </a:r>
            <a:r>
              <a:rPr lang="zh-CN" altLang="en-US" dirty="0">
                <a:solidFill>
                  <a:srgbClr val="92D050"/>
                </a:solidFill>
              </a:rPr>
              <a:t>字母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数字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下划线</a:t>
            </a:r>
            <a:r>
              <a:rPr lang="zh-CN" altLang="en-US" dirty="0" smtClean="0">
                <a:solidFill>
                  <a:schemeClr val="bg1"/>
                </a:solidFill>
              </a:rPr>
              <a:t>组成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 (2)</a:t>
            </a:r>
            <a:r>
              <a:rPr lang="zh-CN" altLang="en-US" dirty="0">
                <a:solidFill>
                  <a:srgbClr val="92D050"/>
                </a:solidFill>
              </a:rPr>
              <a:t>字母开头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 (3) </a:t>
            </a:r>
            <a:r>
              <a:rPr lang="zh-CN" altLang="en-US" dirty="0" smtClean="0">
                <a:solidFill>
                  <a:schemeClr val="bg1"/>
                </a:solidFill>
              </a:rPr>
              <a:t>下划线开头有特殊的含义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数字： </a:t>
            </a:r>
            <a:r>
              <a:rPr lang="en-US" altLang="zh-CN" sz="2000" dirty="0" smtClean="0">
                <a:solidFill>
                  <a:schemeClr val="bg1"/>
                </a:solidFill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9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字母：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abcd</a:t>
            </a:r>
            <a:r>
              <a:rPr lang="en-US" altLang="zh-CN" sz="2000" dirty="0" smtClean="0">
                <a:solidFill>
                  <a:schemeClr val="bg1"/>
                </a:solidFill>
              </a:rPr>
              <a:t>…xyz  ABCD…XYZ</a:t>
            </a: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下划线：</a:t>
            </a:r>
            <a:r>
              <a:rPr lang="en-US" altLang="zh-CN" sz="2000" dirty="0">
                <a:solidFill>
                  <a:schemeClr val="bg1"/>
                </a:solidFill>
              </a:rPr>
              <a:t>_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917393"/>
            <a:ext cx="4640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在以后的课堂中， 我们统一使用若干个小写字母、下划线、数字来表示一个标识符，也就是变量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4100879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其中单词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</a:rPr>
              <a:t>单词之间用下划线连接，最后用数字表示近似的名字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</a:rPr>
              <a:t>python_class0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python_class1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python_class_tutorabc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python 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 smtClean="0">
                <a:solidFill>
                  <a:srgbClr val="FF0000"/>
                </a:solidFill>
              </a:rPr>
              <a:t>块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91" y="1340768"/>
            <a:ext cx="38004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52959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03648" y="2994496"/>
            <a:ext cx="172819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VS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431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python 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 smtClean="0">
                <a:solidFill>
                  <a:srgbClr val="FF0000"/>
                </a:solidFill>
              </a:rPr>
              <a:t>块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91" y="1524769"/>
            <a:ext cx="38004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16" y="3986491"/>
            <a:ext cx="52959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2526689" y="6465457"/>
            <a:ext cx="4532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894841" y="5217079"/>
            <a:ext cx="245111" cy="80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7008" y="3044087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中，通过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缩进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空格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来组成代码块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995" y="3515289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通过 代码块来表达一个完整的编程小功能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程序格式与缩进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556792"/>
            <a:ext cx="54793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</a:rPr>
              <a:t>每一行只放一个语句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多个语句可以写在同一行，需用“</a:t>
            </a:r>
            <a:r>
              <a:rPr lang="en-US" altLang="zh-CN" dirty="0">
                <a:solidFill>
                  <a:schemeClr val="bg1"/>
                </a:solidFill>
              </a:rPr>
              <a:t>;”</a:t>
            </a:r>
            <a:r>
              <a:rPr lang="zh-CN" altLang="en-US" dirty="0">
                <a:solidFill>
                  <a:schemeClr val="bg1"/>
                </a:solidFill>
              </a:rPr>
              <a:t>来</a:t>
            </a:r>
            <a:r>
              <a:rPr lang="zh-CN" altLang="en-US" dirty="0" smtClean="0">
                <a:solidFill>
                  <a:schemeClr val="bg1"/>
                </a:solidFill>
              </a:rPr>
              <a:t>分隔，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建议这么写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>
                <a:solidFill>
                  <a:schemeClr val="bg1"/>
                </a:solidFill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5; print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可以将多行用“</a:t>
            </a:r>
            <a:r>
              <a:rPr lang="en-US" altLang="zh-CN" dirty="0">
                <a:solidFill>
                  <a:schemeClr val="bg1"/>
                </a:solidFill>
              </a:rPr>
              <a:t>\</a:t>
            </a:r>
            <a:r>
              <a:rPr lang="zh-CN" altLang="en-US" dirty="0">
                <a:solidFill>
                  <a:schemeClr val="bg1"/>
                </a:solidFill>
              </a:rPr>
              <a:t>”连结成为一行</a:t>
            </a:r>
            <a:endParaRPr lang="en-US" altLang="zh-CN" dirty="0">
              <a:solidFill>
                <a:schemeClr val="bg1"/>
              </a:solidFill>
            </a:endParaRPr>
          </a:p>
          <a:p>
            <a:pPr lvl="2">
              <a:defRPr/>
            </a:pPr>
            <a:r>
              <a:rPr lang="zh-CN" altLang="en-US" dirty="0">
                <a:solidFill>
                  <a:schemeClr val="bg1"/>
                </a:solidFill>
              </a:rPr>
              <a:t>例如：</a:t>
            </a:r>
            <a:r>
              <a:rPr lang="en-US" altLang="zh-CN" dirty="0">
                <a:solidFill>
                  <a:schemeClr val="bg1"/>
                </a:solidFill>
              </a:rPr>
              <a:t>s = 'This is a string. \</a:t>
            </a:r>
          </a:p>
          <a:p>
            <a:pPr lvl="2">
              <a:defRPr/>
            </a:pPr>
            <a:r>
              <a:rPr lang="en-US" altLang="zh-CN" dirty="0">
                <a:solidFill>
                  <a:schemeClr val="bg1"/>
                </a:solidFill>
              </a:rPr>
              <a:t>		  This continues the string.'</a:t>
            </a:r>
          </a:p>
          <a:p>
            <a:pPr lvl="2">
              <a:defRPr/>
            </a:pPr>
            <a:r>
              <a:rPr lang="en-US" altLang="zh-CN" dirty="0">
                <a:solidFill>
                  <a:schemeClr val="bg1"/>
                </a:solidFill>
              </a:rPr>
              <a:t>		  print 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程序格式与缩进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8065268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</a:rPr>
              <a:t>python</a:t>
            </a:r>
            <a:r>
              <a:rPr lang="zh-CN" altLang="en-US" sz="2000" dirty="0" smtClean="0">
                <a:solidFill>
                  <a:schemeClr val="bg1"/>
                </a:solidFill>
              </a:rPr>
              <a:t>中，</a:t>
            </a:r>
            <a:r>
              <a:rPr lang="zh-CN" altLang="en-US" sz="2000" dirty="0" smtClean="0">
                <a:solidFill>
                  <a:srgbClr val="92D050"/>
                </a:solidFill>
              </a:rPr>
              <a:t>缩进</a:t>
            </a:r>
            <a:r>
              <a:rPr lang="zh-CN" altLang="en-US" sz="2000" dirty="0" smtClean="0">
                <a:solidFill>
                  <a:schemeClr val="bg1"/>
                </a:solidFill>
              </a:rPr>
              <a:t>（每行开头的空白）很重要！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rgbClr val="92D050"/>
                </a:solidFill>
              </a:rPr>
              <a:t>用来确定语句体结构</a:t>
            </a:r>
            <a:r>
              <a:rPr lang="zh-CN" altLang="en-US" sz="2000" dirty="0" smtClean="0">
                <a:solidFill>
                  <a:schemeClr val="bg1"/>
                </a:solidFill>
              </a:rPr>
              <a:t>，同一语句体中的语句必须具有相同的缩进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试试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marL="1093788" lvl="2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</a:rPr>
              <a:t> = 5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print ‘hello world ',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不能任意开始一个语句体，必须在特定的语句结构下定义，例如</a:t>
            </a:r>
            <a:r>
              <a:rPr lang="en-US" altLang="zh-CN" sz="2000" dirty="0" smtClean="0">
                <a:solidFill>
                  <a:schemeClr val="bg1"/>
                </a:solidFill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</a:rPr>
              <a:t>语句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试试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pPr marL="1093788" lvl="2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if True:</a:t>
            </a:r>
          </a:p>
          <a:p>
            <a:pPr marL="1093788" lvl="2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print “hello world”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rgbClr val="92D050"/>
                </a:solidFill>
              </a:rPr>
              <a:t>用空格或者</a:t>
            </a:r>
            <a:r>
              <a:rPr lang="en-US" altLang="zh-CN" sz="2000" dirty="0" smtClean="0">
                <a:solidFill>
                  <a:srgbClr val="92D050"/>
                </a:solidFill>
              </a:rPr>
              <a:t>Tab</a:t>
            </a:r>
            <a:r>
              <a:rPr lang="zh-CN" altLang="en-US" sz="2000" dirty="0" smtClean="0">
                <a:solidFill>
                  <a:srgbClr val="92D050"/>
                </a:solidFill>
              </a:rPr>
              <a:t>键来缩进，要使用统一的缩进方式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一般用空格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endParaRPr lang="zh-CN" altLang="en-US" sz="20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496</Words>
  <Application>Microsoft Macintosh PowerPoint</Application>
  <PresentationFormat>全屏显示(4:3)</PresentationFormat>
  <Paragraphs>88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Calibri</vt:lpstr>
      <vt:lpstr>Courier New</vt:lpstr>
      <vt:lpstr>Kozuka Mincho Pro M</vt:lpstr>
      <vt:lpstr>Wingdings</vt:lpstr>
      <vt:lpstr>楷体_GB2312</vt:lpstr>
      <vt:lpstr>宋体</vt:lpstr>
      <vt:lpstr>幼圆</vt:lpstr>
      <vt:lpstr>Arial</vt:lpstr>
      <vt:lpstr>Office 主题</vt:lpstr>
      <vt:lpstr>Python 基本语法 </vt:lpstr>
      <vt:lpstr>PowerPoint 演示文稿</vt:lpstr>
      <vt:lpstr>开启python运行环境</vt:lpstr>
      <vt:lpstr>python 标识符</vt:lpstr>
      <vt:lpstr>python 标识符</vt:lpstr>
      <vt:lpstr>python 代码块</vt:lpstr>
      <vt:lpstr>python 代码块</vt:lpstr>
      <vt:lpstr>程序格式与缩进</vt:lpstr>
      <vt:lpstr>程序格式与缩进</vt:lpstr>
      <vt:lpstr>python 引号</vt:lpstr>
      <vt:lpstr>python输入与输出</vt:lpstr>
      <vt:lpstr>输出</vt:lpstr>
      <vt:lpstr> 输出</vt:lpstr>
      <vt:lpstr>练习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基本语法 </dc:title>
  <dc:creator>Jack_p Liu_刘鹏</dc:creator>
  <cp:lastModifiedBy>user</cp:lastModifiedBy>
  <cp:revision>53</cp:revision>
  <dcterms:created xsi:type="dcterms:W3CDTF">2017-06-15T05:30:33Z</dcterms:created>
  <dcterms:modified xsi:type="dcterms:W3CDTF">2017-07-11T04:00:21Z</dcterms:modified>
</cp:coreProperties>
</file>