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74" r:id="rId5"/>
    <p:sldId id="286" r:id="rId6"/>
    <p:sldId id="275" r:id="rId7"/>
    <p:sldId id="287" r:id="rId8"/>
    <p:sldId id="276" r:id="rId9"/>
    <p:sldId id="277" r:id="rId10"/>
    <p:sldId id="288" r:id="rId11"/>
    <p:sldId id="285" r:id="rId12"/>
    <p:sldId id="28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1"/>
  </p:normalViewPr>
  <p:slideViewPr>
    <p:cSldViewPr>
      <p:cViewPr varScale="1">
        <p:scale>
          <a:sx n="109" d="100"/>
          <a:sy n="109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B6B6-A37B-4B16-AE59-DE182994AE02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65FC6-B3B5-406D-A8E3-FC5196D4C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6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3.14159265359 2.71828182846 1.41421356237 0.5 0.866025403784 1.0 1.0 2.71828182846 3.0 2.0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5FC6-B3B5-406D-A8E3-FC5196D4C5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2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数据类型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vipjr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2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数学库函数操作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9712" y="16288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import math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</a:t>
            </a:r>
            <a:r>
              <a:rPr lang="en-US" altLang="zh-CN" dirty="0" err="1">
                <a:solidFill>
                  <a:schemeClr val="bg1"/>
                </a:solidFill>
              </a:rPr>
              <a:t>math.pi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</a:t>
            </a:r>
            <a:r>
              <a:rPr lang="en-US" altLang="zh-CN" dirty="0" err="1">
                <a:solidFill>
                  <a:schemeClr val="bg1"/>
                </a:solidFill>
              </a:rPr>
              <a:t>math.e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</a:t>
            </a:r>
            <a:r>
              <a:rPr lang="en-US" altLang="zh-CN" dirty="0" err="1">
                <a:solidFill>
                  <a:schemeClr val="bg1"/>
                </a:solidFill>
              </a:rPr>
              <a:t>math.sqrt</a:t>
            </a:r>
            <a:r>
              <a:rPr lang="en-US" altLang="zh-CN" dirty="0">
                <a:solidFill>
                  <a:schemeClr val="bg1"/>
                </a:solidFill>
              </a:rPr>
              <a:t>(2))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</a:t>
            </a:r>
            <a:r>
              <a:rPr lang="en-US" altLang="zh-CN" dirty="0" err="1">
                <a:solidFill>
                  <a:schemeClr val="bg1"/>
                </a:solidFill>
              </a:rPr>
              <a:t>math.sin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math.pi</a:t>
            </a:r>
            <a:r>
              <a:rPr lang="en-US" altLang="zh-CN" dirty="0">
                <a:solidFill>
                  <a:schemeClr val="bg1"/>
                </a:solidFill>
              </a:rPr>
              <a:t>/6))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</a:t>
            </a:r>
            <a:r>
              <a:rPr lang="en-US" altLang="zh-CN" dirty="0" err="1">
                <a:solidFill>
                  <a:schemeClr val="bg1"/>
                </a:solidFill>
              </a:rPr>
              <a:t>math.cos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math.pi</a:t>
            </a:r>
            <a:r>
              <a:rPr lang="en-US" altLang="zh-CN" dirty="0">
                <a:solidFill>
                  <a:schemeClr val="bg1"/>
                </a:solidFill>
              </a:rPr>
              <a:t>/6))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print(math.log(</a:t>
            </a:r>
            <a:r>
              <a:rPr lang="en-US" altLang="zh-CN" dirty="0" err="1">
                <a:solidFill>
                  <a:schemeClr val="bg1"/>
                </a:solidFill>
              </a:rPr>
              <a:t>math.e</a:t>
            </a:r>
            <a:r>
              <a:rPr lang="en-US" altLang="zh-CN" dirty="0">
                <a:solidFill>
                  <a:schemeClr val="bg1"/>
                </a:solidFill>
              </a:rPr>
              <a:t>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print(math.log10(10))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</a:t>
            </a:r>
            <a:r>
              <a:rPr lang="en-US" altLang="zh-CN" dirty="0" err="1">
                <a:solidFill>
                  <a:schemeClr val="bg1"/>
                </a:solidFill>
              </a:rPr>
              <a:t>math.exp</a:t>
            </a:r>
            <a:r>
              <a:rPr lang="en-US" altLang="zh-CN" dirty="0">
                <a:solidFill>
                  <a:schemeClr val="bg1"/>
                </a:solidFill>
              </a:rPr>
              <a:t>(1))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</a:t>
            </a:r>
            <a:r>
              <a:rPr lang="en-US" altLang="zh-CN" dirty="0" err="1">
                <a:solidFill>
                  <a:schemeClr val="bg1"/>
                </a:solidFill>
              </a:rPr>
              <a:t>math.ceil</a:t>
            </a:r>
            <a:r>
              <a:rPr lang="en-US" altLang="zh-CN" dirty="0">
                <a:solidFill>
                  <a:schemeClr val="bg1"/>
                </a:solidFill>
              </a:rPr>
              <a:t>(2.678))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</a:t>
            </a:r>
            <a:r>
              <a:rPr lang="en-US" altLang="zh-CN" dirty="0" err="1">
                <a:solidFill>
                  <a:schemeClr val="bg1"/>
                </a:solidFill>
              </a:rPr>
              <a:t>math.floor</a:t>
            </a:r>
            <a:r>
              <a:rPr lang="en-US" altLang="zh-CN" dirty="0">
                <a:solidFill>
                  <a:schemeClr val="bg1"/>
                </a:solidFill>
              </a:rPr>
              <a:t>(2.678))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4087" y="1934830"/>
            <a:ext cx="18694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3.14159265359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2.71828182846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1.41421356237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0.5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0.866025403784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1.0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1.0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2.71828182846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3.0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课后作业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9712" y="1628800"/>
            <a:ext cx="67070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可乐厂家进行夏季冰爽可乐大促销，</a:t>
            </a:r>
            <a:r>
              <a:rPr lang="en-US" altLang="zh-CN" sz="3200" dirty="0">
                <a:solidFill>
                  <a:schemeClr val="bg1"/>
                </a:solidFill>
              </a:rPr>
              <a:t>6</a:t>
            </a:r>
            <a:r>
              <a:rPr lang="zh-CN" altLang="en-US" sz="3200" dirty="0">
                <a:solidFill>
                  <a:schemeClr val="bg1"/>
                </a:solidFill>
              </a:rPr>
              <a:t> 个空瓶可以免费换一瓶可乐，小明现在有 </a:t>
            </a:r>
            <a:r>
              <a:rPr lang="en-US" altLang="zh-CN" sz="3200" dirty="0">
                <a:solidFill>
                  <a:schemeClr val="bg1"/>
                </a:solidFill>
              </a:rPr>
              <a:t>51</a:t>
            </a:r>
            <a:r>
              <a:rPr lang="zh-CN" altLang="en-US" sz="3200" dirty="0">
                <a:solidFill>
                  <a:schemeClr val="bg1"/>
                </a:solidFill>
              </a:rPr>
              <a:t> 个空瓶，请用代码计算一下小明最多可以喝几瓶可乐。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0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课后作业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5816" y="1196752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dirty="0">
                <a:solidFill>
                  <a:schemeClr val="bg1"/>
                </a:solidFill>
              </a:rPr>
              <a:t>import math</a:t>
            </a:r>
          </a:p>
          <a:p>
            <a:endParaRPr lang="mr-IN" altLang="zh-CN" dirty="0">
              <a:solidFill>
                <a:schemeClr val="bg1"/>
              </a:solidFill>
            </a:endParaRPr>
          </a:p>
          <a:p>
            <a:r>
              <a:rPr lang="mr-IN" altLang="zh-CN" dirty="0">
                <a:solidFill>
                  <a:schemeClr val="bg1"/>
                </a:solidFill>
              </a:rPr>
              <a:t>init = 51</a:t>
            </a:r>
          </a:p>
          <a:p>
            <a:r>
              <a:rPr lang="mr-IN" altLang="zh-CN" dirty="0">
                <a:solidFill>
                  <a:schemeClr val="bg1"/>
                </a:solidFill>
              </a:rPr>
              <a:t>marketing = 6</a:t>
            </a:r>
          </a:p>
          <a:p>
            <a:endParaRPr lang="mr-IN" altLang="zh-CN" dirty="0">
              <a:solidFill>
                <a:schemeClr val="bg1"/>
              </a:solidFill>
            </a:endParaRPr>
          </a:p>
          <a:p>
            <a:r>
              <a:rPr lang="mr-IN" altLang="zh-CN" dirty="0">
                <a:solidFill>
                  <a:schemeClr val="bg1"/>
                </a:solidFill>
              </a:rPr>
              <a:t>def func(all):</a:t>
            </a:r>
          </a:p>
          <a:p>
            <a:r>
              <a:rPr lang="mr-IN" altLang="zh-CN" dirty="0">
                <a:solidFill>
                  <a:schemeClr val="bg1"/>
                </a:solidFill>
              </a:rPr>
              <a:t>    recive = all / marketing</a:t>
            </a:r>
          </a:p>
          <a:p>
            <a:r>
              <a:rPr lang="mr-IN" altLang="zh-CN" dirty="0">
                <a:solidFill>
                  <a:schemeClr val="bg1"/>
                </a:solidFill>
              </a:rPr>
              <a:t>    surplus = all % marketing</a:t>
            </a:r>
          </a:p>
          <a:p>
            <a:r>
              <a:rPr lang="mr-IN" altLang="zh-CN" dirty="0">
                <a:solidFill>
                  <a:schemeClr val="bg1"/>
                </a:solidFill>
              </a:rPr>
              <a:t>    print "</a:t>
            </a:r>
            <a:r>
              <a:rPr lang="zh-CN" altLang="mr-IN" dirty="0">
                <a:solidFill>
                  <a:schemeClr val="bg1"/>
                </a:solidFill>
              </a:rPr>
              <a:t>这一次，可以换 </a:t>
            </a:r>
            <a:r>
              <a:rPr lang="mr-IN" altLang="zh-CN" dirty="0">
                <a:solidFill>
                  <a:schemeClr val="bg1"/>
                </a:solidFill>
              </a:rPr>
              <a:t>" , recive , "</a:t>
            </a:r>
            <a:r>
              <a:rPr lang="zh-CN" altLang="mr-IN" dirty="0">
                <a:solidFill>
                  <a:schemeClr val="bg1"/>
                </a:solidFill>
              </a:rPr>
              <a:t>瓶</a:t>
            </a:r>
            <a:r>
              <a:rPr lang="mr-IN" altLang="zh-CN" dirty="0">
                <a:solidFill>
                  <a:schemeClr val="bg1"/>
                </a:solidFill>
              </a:rPr>
              <a:t>"</a:t>
            </a:r>
          </a:p>
          <a:p>
            <a:r>
              <a:rPr lang="mr-IN" altLang="zh-CN" dirty="0">
                <a:solidFill>
                  <a:schemeClr val="bg1"/>
                </a:solidFill>
              </a:rPr>
              <a:t>    if (recive + surplus &gt;= marketing):</a:t>
            </a:r>
          </a:p>
          <a:p>
            <a:r>
              <a:rPr lang="mr-IN" altLang="zh-CN" dirty="0">
                <a:solidFill>
                  <a:schemeClr val="bg1"/>
                </a:solidFill>
              </a:rPr>
              <a:t>        recive = recive + func(recive + surplus)</a:t>
            </a:r>
          </a:p>
          <a:p>
            <a:r>
              <a:rPr lang="mr-IN" altLang="zh-CN" dirty="0">
                <a:solidFill>
                  <a:schemeClr val="bg1"/>
                </a:solidFill>
              </a:rPr>
              <a:t>    </a:t>
            </a:r>
          </a:p>
          <a:p>
            <a:r>
              <a:rPr lang="mr-IN" altLang="zh-CN" dirty="0">
                <a:solidFill>
                  <a:schemeClr val="bg1"/>
                </a:solidFill>
              </a:rPr>
              <a:t>    return recive</a:t>
            </a:r>
          </a:p>
          <a:p>
            <a:endParaRPr lang="mr-IN" altLang="zh-CN" dirty="0">
              <a:solidFill>
                <a:schemeClr val="bg1"/>
              </a:solidFill>
            </a:endParaRPr>
          </a:p>
          <a:p>
            <a:r>
              <a:rPr lang="mr-IN" altLang="zh-CN" dirty="0">
                <a:solidFill>
                  <a:schemeClr val="bg1"/>
                </a:solidFill>
              </a:rPr>
              <a:t>result = func(init)</a:t>
            </a:r>
          </a:p>
          <a:p>
            <a:r>
              <a:rPr lang="mr-IN" altLang="zh-CN" dirty="0">
                <a:solidFill>
                  <a:schemeClr val="bg1"/>
                </a:solidFill>
              </a:rPr>
              <a:t>print "</a:t>
            </a:r>
            <a:r>
              <a:rPr lang="zh-CN" altLang="mr-IN" dirty="0">
                <a:solidFill>
                  <a:schemeClr val="bg1"/>
                </a:solidFill>
              </a:rPr>
              <a:t>总共可以喝 </a:t>
            </a:r>
            <a:r>
              <a:rPr lang="mr-IN" altLang="zh-CN" dirty="0">
                <a:solidFill>
                  <a:schemeClr val="bg1"/>
                </a:solidFill>
              </a:rPr>
              <a:t>" , result , " </a:t>
            </a:r>
            <a:r>
              <a:rPr lang="zh-CN" altLang="mr-IN" dirty="0">
                <a:solidFill>
                  <a:schemeClr val="bg1"/>
                </a:solidFill>
              </a:rPr>
              <a:t>瓶可乐</a:t>
            </a:r>
            <a:r>
              <a:rPr lang="mr-IN" altLang="zh-CN" dirty="0">
                <a:solidFill>
                  <a:schemeClr val="bg1"/>
                </a:solidFill>
              </a:rPr>
              <a:t>"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2420888"/>
            <a:ext cx="4978896" cy="218884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Python </a:t>
            </a:r>
            <a:r>
              <a:rPr lang="zh-CN" altLang="en-US" dirty="0" smtClean="0">
                <a:solidFill>
                  <a:schemeClr val="bg1"/>
                </a:solidFill>
              </a:rPr>
              <a:t>变量类型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数字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字符串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数据处理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145632"/>
          </a:xfrm>
        </p:spPr>
        <p:txBody>
          <a:bodyPr>
            <a:normAutofit/>
          </a:bodyPr>
          <a:lstStyle/>
          <a:p>
            <a:pPr marL="0" indent="0" eaLnBrk="1" hangingPunct="1">
              <a:buClr>
                <a:srgbClr val="5A1340"/>
              </a:buClr>
              <a:buSzTx/>
              <a:buNone/>
            </a:pPr>
            <a:r>
              <a:rPr lang="zh-CN" altLang="en-US" sz="2400" dirty="0" smtClean="0">
                <a:solidFill>
                  <a:srgbClr val="92D050"/>
                </a:solidFill>
              </a:rPr>
              <a:t>计算机</a:t>
            </a:r>
            <a:r>
              <a:rPr lang="en-US" altLang="zh-CN" sz="2400" dirty="0" smtClean="0">
                <a:solidFill>
                  <a:srgbClr val="92D050"/>
                </a:solidFill>
              </a:rPr>
              <a:t>=</a:t>
            </a:r>
            <a:r>
              <a:rPr lang="zh-CN" altLang="en-US" sz="2400" dirty="0" smtClean="0">
                <a:solidFill>
                  <a:srgbClr val="92D050"/>
                </a:solidFill>
              </a:rPr>
              <a:t>数据处理和存储的机器</a:t>
            </a:r>
          </a:p>
          <a:p>
            <a:pPr marL="0" indent="0" eaLnBrk="1" hangingPunct="1">
              <a:buClr>
                <a:srgbClr val="5A1340"/>
              </a:buClr>
              <a:buSzTx/>
              <a:buNone/>
            </a:pPr>
            <a:r>
              <a:rPr lang="zh-CN" altLang="en-US" sz="2400" dirty="0" smtClean="0">
                <a:solidFill>
                  <a:srgbClr val="92D050"/>
                </a:solidFill>
              </a:rPr>
              <a:t>计算</a:t>
            </a:r>
            <a:r>
              <a:rPr lang="en-US" altLang="zh-CN" sz="2400" dirty="0" smtClean="0">
                <a:solidFill>
                  <a:srgbClr val="92D050"/>
                </a:solidFill>
              </a:rPr>
              <a:t>=</a:t>
            </a:r>
            <a:r>
              <a:rPr lang="zh-CN" altLang="en-US" sz="2400" dirty="0" smtClean="0">
                <a:solidFill>
                  <a:srgbClr val="92D050"/>
                </a:solidFill>
              </a:rPr>
              <a:t>数据</a:t>
            </a:r>
            <a:r>
              <a:rPr lang="en-US" altLang="zh-CN" sz="2400" dirty="0" smtClean="0">
                <a:solidFill>
                  <a:srgbClr val="92D050"/>
                </a:solidFill>
              </a:rPr>
              <a:t>+</a:t>
            </a:r>
            <a:r>
              <a:rPr lang="zh-CN" altLang="en-US" sz="2400" dirty="0" smtClean="0">
                <a:solidFill>
                  <a:srgbClr val="92D050"/>
                </a:solidFill>
              </a:rPr>
              <a:t>处理</a:t>
            </a:r>
          </a:p>
          <a:p>
            <a:pPr marL="0" indent="0" eaLnBrk="1" hangingPunct="1">
              <a:buClr>
                <a:srgbClr val="5A1340"/>
              </a:buClr>
              <a:buSzTx/>
              <a:buNone/>
            </a:pPr>
            <a:r>
              <a:rPr lang="zh-CN" altLang="en-US" sz="2400" dirty="0" smtClean="0">
                <a:solidFill>
                  <a:srgbClr val="92D050"/>
                </a:solidFill>
              </a:rPr>
              <a:t>问题求解</a:t>
            </a:r>
            <a:r>
              <a:rPr lang="en-US" altLang="zh-CN" sz="2400" dirty="0" smtClean="0">
                <a:solidFill>
                  <a:srgbClr val="92D050"/>
                </a:solidFill>
              </a:rPr>
              <a:t>=</a:t>
            </a:r>
            <a:r>
              <a:rPr lang="zh-CN" altLang="en-US" sz="2400" dirty="0" smtClean="0">
                <a:solidFill>
                  <a:srgbClr val="92D050"/>
                </a:solidFill>
              </a:rPr>
              <a:t>信息表示</a:t>
            </a:r>
            <a:r>
              <a:rPr lang="en-US" altLang="zh-CN" sz="2400" dirty="0" smtClean="0">
                <a:solidFill>
                  <a:srgbClr val="92D050"/>
                </a:solidFill>
              </a:rPr>
              <a:t>+</a:t>
            </a:r>
            <a:r>
              <a:rPr lang="zh-CN" altLang="en-US" sz="2400" dirty="0" smtClean="0">
                <a:solidFill>
                  <a:srgbClr val="92D050"/>
                </a:solidFill>
              </a:rPr>
              <a:t>解法表示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067175" y="2590800"/>
            <a:ext cx="2592388" cy="1152525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362575" y="2590800"/>
            <a:ext cx="0" cy="1152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356100" y="2951163"/>
            <a:ext cx="1079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幼圆" charset="0"/>
                <a:ea typeface="幼圆" charset="0"/>
                <a:cs typeface="幼圆" charset="0"/>
              </a:rPr>
              <a:t>信息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507038" y="2951163"/>
            <a:ext cx="1079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幼圆" charset="0"/>
                <a:ea typeface="幼圆" charset="0"/>
                <a:cs typeface="幼圆" charset="0"/>
              </a:rPr>
              <a:t>解法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979613" y="2951163"/>
            <a:ext cx="2016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现实世界问题</a:t>
            </a:r>
          </a:p>
        </p:txBody>
      </p:sp>
      <p:sp>
        <p:nvSpPr>
          <p:cNvPr id="10" name="Oval 22"/>
          <p:cNvSpPr>
            <a:spLocks noChangeArrowheads="1"/>
          </p:cNvSpPr>
          <p:nvPr/>
        </p:nvSpPr>
        <p:spPr bwMode="auto">
          <a:xfrm>
            <a:off x="4065588" y="4175125"/>
            <a:ext cx="2592387" cy="1152525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>
            <a:off x="5360988" y="4175125"/>
            <a:ext cx="0" cy="1152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354513" y="4535488"/>
            <a:ext cx="1079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幼圆" charset="0"/>
                <a:ea typeface="幼圆" charset="0"/>
                <a:cs typeface="幼圆" charset="0"/>
              </a:rPr>
              <a:t>数据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5507038" y="4535488"/>
            <a:ext cx="1079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处理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1979613" y="4535488"/>
            <a:ext cx="2089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幼圆" charset="0"/>
                <a:ea typeface="幼圆" charset="0"/>
                <a:cs typeface="幼圆" charset="0"/>
              </a:rPr>
              <a:t>机器世界程序</a:t>
            </a:r>
          </a:p>
        </p:txBody>
      </p:sp>
      <p:sp>
        <p:nvSpPr>
          <p:cNvPr id="15" name="AutoShape 27"/>
          <p:cNvSpPr>
            <a:spLocks noChangeArrowheads="1"/>
          </p:cNvSpPr>
          <p:nvPr/>
        </p:nvSpPr>
        <p:spPr bwMode="auto">
          <a:xfrm>
            <a:off x="4787900" y="3527425"/>
            <a:ext cx="215900" cy="1008063"/>
          </a:xfrm>
          <a:prstGeom prst="downArrow">
            <a:avLst>
              <a:gd name="adj1" fmla="val 50000"/>
              <a:gd name="adj2" fmla="val 11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" name="AutoShape 28"/>
          <p:cNvSpPr>
            <a:spLocks noChangeArrowheads="1"/>
          </p:cNvSpPr>
          <p:nvPr/>
        </p:nvSpPr>
        <p:spPr bwMode="auto">
          <a:xfrm>
            <a:off x="5795963" y="3527425"/>
            <a:ext cx="215900" cy="1008063"/>
          </a:xfrm>
          <a:prstGeom prst="downArrow">
            <a:avLst>
              <a:gd name="adj1" fmla="val 50000"/>
              <a:gd name="adj2" fmla="val 11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9175" y="5488963"/>
            <a:ext cx="226215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那么什么是数据呢？</a:t>
            </a:r>
            <a:endParaRPr lang="zh-CN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158" y="5517232"/>
            <a:ext cx="890711" cy="1148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7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整数类型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4951412" cy="4572000"/>
          </a:xfrm>
        </p:spPr>
        <p:txBody>
          <a:bodyPr/>
          <a:lstStyle/>
          <a:p>
            <a:pPr marL="104775" eaLnBrk="1" hangingPunct="1">
              <a:buClr>
                <a:srgbClr val="5A1340"/>
              </a:buClr>
              <a:buSzTx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整数类型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int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不带小数点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例如</a:t>
            </a:r>
            <a:r>
              <a:rPr lang="en-US" altLang="zh-CN" sz="2000" dirty="0" smtClean="0">
                <a:solidFill>
                  <a:schemeClr val="bg1"/>
                </a:solidFill>
              </a:rPr>
              <a:t>:   123      -456     0</a:t>
            </a:r>
          </a:p>
        </p:txBody>
      </p:sp>
    </p:spTree>
    <p:extLst>
      <p:ext uri="{BB962C8B-B14F-4D97-AF65-F5344CB8AC3E}">
        <p14:creationId xmlns:p14="http://schemas.microsoft.com/office/powerpoint/2010/main" val="41666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整型操作</a:t>
            </a:r>
            <a:endParaRPr lang="zh-CN" altLang="en-US" dirty="0"/>
          </a:p>
        </p:txBody>
      </p:sp>
      <p:graphicFrame>
        <p:nvGraphicFramePr>
          <p:cNvPr id="4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65677"/>
              </p:ext>
            </p:extLst>
          </p:nvPr>
        </p:nvGraphicFramePr>
        <p:xfrm>
          <a:off x="234736" y="1700808"/>
          <a:ext cx="5715000" cy="316982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33488"/>
                <a:gridCol w="1220936"/>
                <a:gridCol w="1766739"/>
                <a:gridCol w="1493837"/>
              </a:tblGrid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sng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运算符</a:t>
                      </a:r>
                      <a:endParaRPr kumimoji="0" lang="zh-CN" altLang="en-US" sz="16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sng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含义</a:t>
                      </a:r>
                      <a:endParaRPr kumimoji="0" lang="zh-CN" alt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sng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与赋值结合</a:t>
                      </a:r>
                      <a:endParaRPr kumimoji="0" lang="zh-CN" alt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sng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简写</a:t>
                      </a:r>
                      <a:endParaRPr kumimoji="0" lang="zh-CN" alt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sym typeface="Symbol" pitchFamily="18" charset="2"/>
                        </a:rPr>
                        <a:t>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加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x = x + y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Kozuka Mincho Pro M" pitchFamily="18" charset="-128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x + = y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Kozuka Mincho Pro M" pitchFamily="18" charset="-128"/>
                      </a:endParaRPr>
                    </a:p>
                  </a:txBody>
                  <a:tcPr marT="45696" marB="45696" horzOverflow="overflow"/>
                </a:tc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sym typeface="Symbol" pitchFamily="18" charset="2"/>
                        </a:rPr>
                        <a:t>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x = x – y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Kozuka Mincho Pro M" pitchFamily="18" charset="-128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x - = y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Kozuka Mincho Pro M" pitchFamily="18" charset="-128"/>
                      </a:endParaRPr>
                    </a:p>
                  </a:txBody>
                  <a:tcPr marT="45696" marB="45696" horzOverflow="overflow"/>
                </a:tc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sym typeface="Symbol" pitchFamily="18" charset="2"/>
                        </a:rPr>
                        <a:t>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乘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x = x 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* 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y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Kozuka Mincho Pro M" pitchFamily="18" charset="-128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x 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* 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=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y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Kozuka Mincho Pro M" pitchFamily="18" charset="-128"/>
                      </a:endParaRPr>
                    </a:p>
                  </a:txBody>
                  <a:tcPr marT="45696" marB="45696" horzOverflow="overflow"/>
                </a:tc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sym typeface="Symbol" pitchFamily="18" charset="2"/>
                        </a:rPr>
                        <a:t>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除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(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结果取整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x = x / y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Kozuka Mincho Pro M" pitchFamily="18" charset="-128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x / =  y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Kozuka Mincho Pro M" pitchFamily="18" charset="-128"/>
                      </a:endParaRPr>
                    </a:p>
                  </a:txBody>
                  <a:tcPr marT="45696" marB="45696" horzOverflow="overflow"/>
                </a:tc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sym typeface="Symbol" pitchFamily="18" charset="2"/>
                        </a:rPr>
                        <a:t>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乘方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x = x ** y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Kozuka Mincho Pro M" pitchFamily="18" charset="-128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x **= y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Kozuka Mincho Pro M" pitchFamily="18" charset="-128"/>
                      </a:endParaRPr>
                    </a:p>
                  </a:txBody>
                  <a:tcPr marT="45696" marB="45696" horzOverflow="overflow"/>
                </a:tc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sym typeface="Symbol" pitchFamily="18" charset="2"/>
                        </a:rPr>
                        <a:t>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余数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x = x % y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Kozuka Mincho Pro M" pitchFamily="18" charset="-128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x %= y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Kozuka Mincho Pro M" pitchFamily="18" charset="-128"/>
                      </a:endParaRPr>
                    </a:p>
                  </a:txBody>
                  <a:tcPr marT="45696" marB="45696" horzOverflow="overflow"/>
                </a:tc>
              </a:tr>
              <a:tr h="579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abs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（）</a:t>
                      </a:r>
                      <a:endParaRPr kumimoji="0" lang="en-US" altLang="zh-CN" sz="1600" u="none" strike="noStrike" cap="none" normalizeH="0" baseline="0" smtClean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（内建函数）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取绝对值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1E1E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幼圆" pitchFamily="49" charset="-122"/>
                      </a:endParaRPr>
                    </a:p>
                  </a:txBody>
                  <a:tcPr marT="45696" marB="45696" horzOverflow="overflow"/>
                </a:tc>
              </a:tr>
            </a:tbl>
          </a:graphicData>
        </a:graphic>
      </p:graphicFrame>
      <p:pic>
        <p:nvPicPr>
          <p:cNvPr id="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98456"/>
            <a:ext cx="2590800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线形标注 1 5"/>
          <p:cNvSpPr/>
          <p:nvPr/>
        </p:nvSpPr>
        <p:spPr>
          <a:xfrm>
            <a:off x="6119813" y="5448093"/>
            <a:ext cx="2814637" cy="400050"/>
          </a:xfrm>
          <a:prstGeom prst="borderCallout1">
            <a:avLst>
              <a:gd name="adj1" fmla="val -1716"/>
              <a:gd name="adj2" fmla="val 49613"/>
              <a:gd name="adj3" fmla="val -392328"/>
              <a:gd name="adj4" fmla="val 17688"/>
            </a:avLst>
          </a:prstGeom>
          <a:noFill/>
          <a:ln w="38100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64645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7413" y="5435600"/>
            <a:ext cx="3024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商的小数部分直接舍弃！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4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浮点数类型（又称小数）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marL="104775" eaLnBrk="1" hangingPunct="1">
              <a:buSzTx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浮点数类型</a:t>
            </a:r>
            <a:r>
              <a:rPr lang="en-US" altLang="zh-CN" sz="2000" dirty="0" smtClean="0">
                <a:solidFill>
                  <a:schemeClr val="bg1"/>
                </a:solidFill>
              </a:rPr>
              <a:t>float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带小数点，允许小数点后面没有数字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例如</a:t>
            </a:r>
            <a:r>
              <a:rPr lang="en-US" altLang="zh-CN" sz="2000" dirty="0" smtClean="0">
                <a:solidFill>
                  <a:schemeClr val="bg1"/>
                </a:solidFill>
              </a:rPr>
              <a:t>:  3.14      -2.718      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13.     </a:t>
            </a:r>
            <a:r>
              <a:rPr lang="en-US" altLang="zh-CN" sz="2000" dirty="0" smtClean="0">
                <a:solidFill>
                  <a:schemeClr val="bg1"/>
                </a:solidFill>
              </a:rPr>
              <a:t>0.0 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计算机只能存储浮点数的近似值!</a:t>
            </a:r>
          </a:p>
          <a:p>
            <a:pPr marL="104775" eaLnBrk="1" hangingPunct="1">
              <a:buClr>
                <a:srgbClr val="5A1340"/>
              </a:buClr>
              <a:buSzTx/>
              <a:defRPr/>
            </a:pPr>
            <a:endParaRPr lang="zh-CN" alt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浮点型操作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55023"/>
              </p:ext>
            </p:extLst>
          </p:nvPr>
        </p:nvGraphicFramePr>
        <p:xfrm>
          <a:off x="611560" y="1353832"/>
          <a:ext cx="4267200" cy="256063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33600"/>
                <a:gridCol w="2133600"/>
              </a:tblGrid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sng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运算符</a:t>
                      </a:r>
                      <a:endParaRPr kumimoji="0" lang="zh-CN" alt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733" marB="457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sng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浮点数</a:t>
                      </a:r>
                      <a:endParaRPr kumimoji="0" lang="zh-CN" alt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733" marB="45733" horzOverflow="overflow"/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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733" marB="457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733" marB="45733" horzOverflow="overflow"/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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733" marB="457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733" marB="45733" horzOverflow="overflow"/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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733" marB="457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乘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733" marB="45733" horzOverflow="overflow"/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sym typeface="Symbol" pitchFamily="18" charset="2"/>
                        </a:rPr>
                        <a:t>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733" marB="457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除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733" marB="45733" horzOverflow="overflow"/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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733" marB="457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乘方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733" marB="45733" horzOverflow="overflow"/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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733" marB="457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商取整时的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余数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733" marB="45733" horzOverflow="overflow"/>
                </a:tc>
              </a:tr>
            </a:tbl>
          </a:graphicData>
        </a:graphic>
      </p:graphicFrame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860032" y="3068960"/>
            <a:ext cx="3958208" cy="2088972"/>
            <a:chOff x="5033392" y="2959590"/>
            <a:chExt cx="3958208" cy="2088660"/>
          </a:xfrm>
        </p:grpSpPr>
        <p:grpSp>
          <p:nvGrpSpPr>
            <p:cNvPr id="6" name="组合 4"/>
            <p:cNvGrpSpPr>
              <a:grpSpLocks/>
            </p:cNvGrpSpPr>
            <p:nvPr/>
          </p:nvGrpSpPr>
          <p:grpSpPr bwMode="auto">
            <a:xfrm>
              <a:off x="5033392" y="2959590"/>
              <a:ext cx="3958208" cy="1688824"/>
              <a:chOff x="4574232" y="2959590"/>
              <a:chExt cx="3958208" cy="1688824"/>
            </a:xfrm>
          </p:grpSpPr>
          <p:pic>
            <p:nvPicPr>
              <p:cNvPr id="8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4435" y="3114675"/>
                <a:ext cx="3258005" cy="1533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" name="直接连接符 8"/>
              <p:cNvCxnSpPr/>
              <p:nvPr/>
            </p:nvCxnSpPr>
            <p:spPr>
              <a:xfrm>
                <a:off x="4574232" y="2959590"/>
                <a:ext cx="759396" cy="1231249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248400" y="4648200"/>
              <a:ext cx="199125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保留小数部分！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7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数学库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Rectangle 1027"/>
          <p:cNvSpPr>
            <a:spLocks noGrp="1" noChangeArrowheads="1"/>
          </p:cNvSpPr>
          <p:nvPr>
            <p:ph idx="1"/>
          </p:nvPr>
        </p:nvSpPr>
        <p:spPr>
          <a:xfrm>
            <a:off x="611188" y="1233264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90000"/>
              </a:lnSpc>
              <a:buSzTx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库：包含有用定义的模块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由其他编程工程师写好共享出来的代码块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安装好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 之后，自带了一些系统库</a:t>
            </a:r>
            <a:endParaRPr lang="zh-CN" altLang="en-US" sz="2000" b="1" dirty="0" smtClean="0">
              <a:solidFill>
                <a:schemeClr val="bg1"/>
              </a:solidFill>
              <a:latin typeface="+mn-ea"/>
            </a:endParaRPr>
          </a:p>
          <a:p>
            <a:pPr marL="104775" eaLnBrk="1" hangingPunct="1">
              <a:lnSpc>
                <a:spcPct val="90000"/>
              </a:lnSpc>
              <a:buSzTx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数学库：包含有用的数学函数</a:t>
            </a:r>
          </a:p>
          <a:p>
            <a:pPr marL="104775" eaLnBrk="1" hangingPunct="1">
              <a:lnSpc>
                <a:spcPct val="90000"/>
              </a:lnSpc>
              <a:buSzTx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数学库的两种导入方式: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import math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from math import *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*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的意思是“所有定义”）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导入模块的作用相当于将该模块中的代码复制到自己程序中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defRPr/>
            </a:pP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 marL="104775" eaLnBrk="1" hangingPunct="1">
              <a:lnSpc>
                <a:spcPct val="90000"/>
              </a:lnSpc>
              <a:buSzTx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数学库函数的调用:例如求平方根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  <a:latin typeface="+mn-ea"/>
              </a:rPr>
              <a:t>math.sqrt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(4)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math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已导入）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  <a:latin typeface="+mn-ea"/>
              </a:rPr>
              <a:t>sqrt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40797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数学库中的常用函数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idx="1"/>
          </p:nvPr>
        </p:nvSpPr>
        <p:spPr>
          <a:xfrm>
            <a:off x="2555031" y="1268760"/>
            <a:ext cx="7921625" cy="4572000"/>
          </a:xfrm>
        </p:spPr>
        <p:txBody>
          <a:bodyPr>
            <a:normAutofit lnSpcReduction="10000"/>
          </a:bodyPr>
          <a:lstStyle/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pi</a:t>
            </a:r>
            <a:r>
              <a:rPr lang="zh-CN" altLang="en-US" sz="2000" dirty="0" smtClean="0">
                <a:solidFill>
                  <a:schemeClr val="bg1"/>
                </a:solidFill>
              </a:rPr>
              <a:t>：常数</a:t>
            </a:r>
            <a:r>
              <a:rPr lang="zh-CN" altLang="en-US" sz="2000" dirty="0" smtClean="0">
                <a:solidFill>
                  <a:schemeClr val="bg1"/>
                </a:solidFill>
                <a:sym typeface="Symbol" pitchFamily="18" charset="2"/>
              </a:rPr>
              <a:t>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e</a:t>
            </a:r>
            <a:r>
              <a:rPr lang="zh-CN" altLang="en-US" sz="2000" dirty="0" smtClean="0">
                <a:solidFill>
                  <a:schemeClr val="bg1"/>
                </a:solidFill>
              </a:rPr>
              <a:t>：常数</a:t>
            </a:r>
            <a:r>
              <a:rPr lang="en-US" altLang="zh-CN" sz="2000" i="1" dirty="0" smtClean="0">
                <a:solidFill>
                  <a:schemeClr val="bg1"/>
                </a:solidFill>
              </a:rPr>
              <a:t>e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sqrt</a:t>
            </a:r>
            <a:r>
              <a:rPr lang="en-US" altLang="zh-CN" sz="2000" dirty="0" smtClean="0">
                <a:solidFill>
                  <a:schemeClr val="bg1"/>
                </a:solidFill>
              </a:rPr>
              <a:t>(x)</a:t>
            </a:r>
            <a:r>
              <a:rPr lang="zh-CN" altLang="en-US" sz="2000" dirty="0" smtClean="0">
                <a:solidFill>
                  <a:schemeClr val="bg1"/>
                </a:solidFill>
              </a:rPr>
              <a:t>：平方根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sin(x),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cos</a:t>
            </a:r>
            <a:r>
              <a:rPr lang="en-US" altLang="zh-CN" sz="2000" dirty="0" smtClean="0">
                <a:solidFill>
                  <a:schemeClr val="bg1"/>
                </a:solidFill>
              </a:rPr>
              <a:t>(x), tan(x)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</a:rPr>
              <a:t>三角函数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asin</a:t>
            </a:r>
            <a:r>
              <a:rPr lang="en-US" altLang="zh-CN" sz="2000" dirty="0" smtClean="0">
                <a:solidFill>
                  <a:schemeClr val="bg1"/>
                </a:solidFill>
              </a:rPr>
              <a:t>(x),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acos</a:t>
            </a:r>
            <a:r>
              <a:rPr lang="en-US" altLang="zh-CN" sz="2000" dirty="0" smtClean="0">
                <a:solidFill>
                  <a:schemeClr val="bg1"/>
                </a:solidFill>
              </a:rPr>
              <a:t>(x),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atan</a:t>
            </a:r>
            <a:r>
              <a:rPr lang="en-US" altLang="zh-CN" sz="2000" dirty="0" smtClean="0">
                <a:solidFill>
                  <a:schemeClr val="bg1"/>
                </a:solidFill>
              </a:rPr>
              <a:t>(x)</a:t>
            </a:r>
            <a:r>
              <a:rPr lang="zh-CN" altLang="en-US" sz="2000" dirty="0" smtClean="0">
                <a:solidFill>
                  <a:schemeClr val="bg1"/>
                </a:solidFill>
              </a:rPr>
              <a:t>：反三角函数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log(x), log10(x)</a:t>
            </a:r>
            <a:r>
              <a:rPr lang="zh-CN" altLang="en-US" sz="2000" dirty="0" smtClean="0">
                <a:solidFill>
                  <a:schemeClr val="bg1"/>
                </a:solidFill>
              </a:rPr>
              <a:t>：自然对数与常用对数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exp</a:t>
            </a:r>
            <a:r>
              <a:rPr lang="en-US" altLang="zh-CN" sz="2000" dirty="0" smtClean="0">
                <a:solidFill>
                  <a:schemeClr val="bg1"/>
                </a:solidFill>
              </a:rPr>
              <a:t>(x)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r>
              <a:rPr lang="en-US" altLang="zh-CN" sz="2000" i="1" dirty="0" smtClean="0">
                <a:solidFill>
                  <a:schemeClr val="bg1"/>
                </a:solidFill>
              </a:rPr>
              <a:t>e</a:t>
            </a:r>
            <a:r>
              <a:rPr lang="zh-CN" altLang="en-US" sz="2000" dirty="0" smtClean="0">
                <a:solidFill>
                  <a:schemeClr val="bg1"/>
                </a:solidFill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</a:rPr>
              <a:t>x</a:t>
            </a:r>
            <a:r>
              <a:rPr lang="zh-CN" altLang="en-US" sz="2000" dirty="0" smtClean="0">
                <a:solidFill>
                  <a:schemeClr val="bg1"/>
                </a:solidFill>
              </a:rPr>
              <a:t>次方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ceil(x)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sym typeface="Symbol" pitchFamily="18" charset="2"/>
              </a:rPr>
              <a:t></a:t>
            </a:r>
            <a:r>
              <a:rPr lang="en-US" altLang="zh-CN" sz="2000" dirty="0" smtClean="0">
                <a:solidFill>
                  <a:schemeClr val="bg1"/>
                </a:solidFill>
              </a:rPr>
              <a:t>x</a:t>
            </a:r>
            <a:r>
              <a:rPr lang="zh-CN" altLang="en-US" sz="2000" dirty="0" smtClean="0">
                <a:solidFill>
                  <a:schemeClr val="bg1"/>
                </a:solidFill>
              </a:rPr>
              <a:t>的最小整数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floor(x)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sym typeface="Symbol" pitchFamily="18" charset="2"/>
              </a:rPr>
              <a:t></a:t>
            </a:r>
            <a:r>
              <a:rPr lang="en-US" altLang="zh-CN" sz="2000" dirty="0" smtClean="0">
                <a:solidFill>
                  <a:schemeClr val="bg1"/>
                </a:solidFill>
              </a:rPr>
              <a:t>x</a:t>
            </a:r>
            <a:r>
              <a:rPr lang="zh-CN" altLang="en-US" sz="2000" dirty="0" smtClean="0">
                <a:solidFill>
                  <a:schemeClr val="bg1"/>
                </a:solidFill>
              </a:rPr>
              <a:t>的最大整数</a:t>
            </a:r>
          </a:p>
        </p:txBody>
      </p:sp>
    </p:spTree>
    <p:extLst>
      <p:ext uri="{BB962C8B-B14F-4D97-AF65-F5344CB8AC3E}">
        <p14:creationId xmlns:p14="http://schemas.microsoft.com/office/powerpoint/2010/main" val="20231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557</Words>
  <Application>Microsoft Macintosh PowerPoint</Application>
  <PresentationFormat>全屏显示(4:3)</PresentationFormat>
  <Paragraphs>140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Calibri</vt:lpstr>
      <vt:lpstr>Courier New</vt:lpstr>
      <vt:lpstr>Kozuka Mincho Pro M</vt:lpstr>
      <vt:lpstr>Mangal</vt:lpstr>
      <vt:lpstr>Symbol</vt:lpstr>
      <vt:lpstr>Wingdings</vt:lpstr>
      <vt:lpstr>黑体</vt:lpstr>
      <vt:lpstr>宋体</vt:lpstr>
      <vt:lpstr>幼圆</vt:lpstr>
      <vt:lpstr>Arial</vt:lpstr>
      <vt:lpstr>Office 主题</vt:lpstr>
      <vt:lpstr>数据类型</vt:lpstr>
      <vt:lpstr>PowerPoint 演示文稿</vt:lpstr>
      <vt:lpstr>数据处理</vt:lpstr>
      <vt:lpstr>整数类型</vt:lpstr>
      <vt:lpstr>整型操作</vt:lpstr>
      <vt:lpstr>浮点数类型（又称小数）</vt:lpstr>
      <vt:lpstr>浮点型操作</vt:lpstr>
      <vt:lpstr>数学库</vt:lpstr>
      <vt:lpstr>数学库中的常用函数</vt:lpstr>
      <vt:lpstr>数学库函数操作</vt:lpstr>
      <vt:lpstr>课后作业</vt:lpstr>
      <vt:lpstr>课后作业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数据类型</dc:title>
  <dc:creator>Jack_p Liu_刘鹏</dc:creator>
  <cp:lastModifiedBy>user</cp:lastModifiedBy>
  <cp:revision>50</cp:revision>
  <dcterms:created xsi:type="dcterms:W3CDTF">2017-06-15T05:30:33Z</dcterms:created>
  <dcterms:modified xsi:type="dcterms:W3CDTF">2017-07-13T07:44:10Z</dcterms:modified>
</cp:coreProperties>
</file>