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9" r:id="rId4"/>
    <p:sldId id="259" r:id="rId5"/>
    <p:sldId id="260" r:id="rId6"/>
    <p:sldId id="266" r:id="rId7"/>
    <p:sldId id="261" r:id="rId8"/>
    <p:sldId id="262" r:id="rId9"/>
    <p:sldId id="264" r:id="rId10"/>
    <p:sldId id="270" r:id="rId11"/>
    <p:sldId id="271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0"/>
  </p:normalViewPr>
  <p:slideViewPr>
    <p:cSldViewPr>
      <p:cViewPr varScale="1">
        <p:scale>
          <a:sx n="109" d="100"/>
          <a:sy n="109" d="100"/>
        </p:scale>
        <p:origin x="144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2017/7/7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数据结构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vipjr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2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例子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76376" y="1371051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选择不同的画笔颜色绘制图形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58008" y="1744574"/>
            <a:ext cx="86227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import </a:t>
            </a:r>
            <a:r>
              <a:rPr lang="en-US" altLang="zh-CN" smtClean="0">
                <a:solidFill>
                  <a:schemeClr val="bg1"/>
                </a:solidFill>
              </a:rPr>
              <a:t>turtle                       </a:t>
            </a:r>
          </a:p>
          <a:p>
            <a:r>
              <a:rPr lang="en-US" altLang="zh-CN" smtClean="0">
                <a:solidFill>
                  <a:schemeClr val="bg1"/>
                </a:solidFill>
              </a:rPr>
              <a:t>t </a:t>
            </a:r>
            <a:r>
              <a:rPr lang="en-US" altLang="zh-CN" dirty="0">
                <a:solidFill>
                  <a:schemeClr val="bg1"/>
                </a:solidFill>
              </a:rPr>
              <a:t>= </a:t>
            </a:r>
            <a:r>
              <a:rPr lang="en-US" altLang="zh-CN" dirty="0" err="1">
                <a:solidFill>
                  <a:schemeClr val="bg1"/>
                </a:solidFill>
              </a:rPr>
              <a:t>turtle.Pen</a:t>
            </a:r>
            <a:r>
              <a:rPr lang="en-US" altLang="zh-CN" dirty="0">
                <a:solidFill>
                  <a:schemeClr val="bg1"/>
                </a:solidFill>
              </a:rPr>
              <a:t>()</a:t>
            </a:r>
          </a:p>
          <a:p>
            <a:r>
              <a:rPr lang="en-US" altLang="zh-CN" dirty="0" err="1">
                <a:solidFill>
                  <a:schemeClr val="bg1"/>
                </a:solidFill>
              </a:rPr>
              <a:t>turtle.bgcolor</a:t>
            </a:r>
            <a:r>
              <a:rPr lang="en-US" altLang="zh-CN" dirty="0">
                <a:solidFill>
                  <a:schemeClr val="bg1"/>
                </a:solidFill>
              </a:rPr>
              <a:t>("black")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colors = ["red", "yellow", "blue", "green", "orange", "purple", "white", "gray"]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sides = </a:t>
            </a:r>
            <a:r>
              <a:rPr lang="en-US" altLang="zh-CN" dirty="0" err="1">
                <a:solidFill>
                  <a:schemeClr val="bg1"/>
                </a:solidFill>
              </a:rPr>
              <a:t>int</a:t>
            </a:r>
            <a:r>
              <a:rPr lang="en-US" altLang="zh-CN" dirty="0">
                <a:solidFill>
                  <a:schemeClr val="bg1"/>
                </a:solidFill>
              </a:rPr>
              <a:t>(</a:t>
            </a:r>
            <a:r>
              <a:rPr lang="en-US" altLang="zh-CN" dirty="0" err="1">
                <a:solidFill>
                  <a:schemeClr val="bg1"/>
                </a:solidFill>
              </a:rPr>
              <a:t>turtle.numinput</a:t>
            </a:r>
            <a:r>
              <a:rPr lang="en-US" altLang="zh-CN" dirty="0">
                <a:solidFill>
                  <a:schemeClr val="bg1"/>
                </a:solidFill>
              </a:rPr>
              <a:t>("Number of sides",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                        "How many sides do you want (1-8)?", 4, 1, 8))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for x in range(360):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t.pencolor</a:t>
            </a:r>
            <a:r>
              <a:rPr lang="en-US" altLang="zh-CN" dirty="0">
                <a:solidFill>
                  <a:schemeClr val="bg1"/>
                </a:solidFill>
              </a:rPr>
              <a:t>(colors[x % sides])  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t.forward</a:t>
            </a:r>
            <a:r>
              <a:rPr lang="en-US" altLang="zh-CN" dirty="0">
                <a:solidFill>
                  <a:schemeClr val="bg1"/>
                </a:solidFill>
              </a:rPr>
              <a:t>(x * 3 / sides + x)    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</a:t>
            </a:r>
            <a:r>
              <a:rPr lang="en-US" altLang="zh-CN" dirty="0" err="1">
                <a:solidFill>
                  <a:schemeClr val="bg1"/>
                </a:solidFill>
              </a:rPr>
              <a:t>t.left</a:t>
            </a:r>
            <a:r>
              <a:rPr lang="en-US" altLang="zh-CN" dirty="0">
                <a:solidFill>
                  <a:schemeClr val="bg1"/>
                </a:solidFill>
              </a:rPr>
              <a:t>(360 / sides + 1) </a:t>
            </a:r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 </a:t>
            </a:r>
            <a:r>
              <a:rPr lang="en-US" altLang="zh-CN" dirty="0" err="1" smtClean="0">
                <a:solidFill>
                  <a:schemeClr val="bg1"/>
                </a:solidFill>
              </a:rPr>
              <a:t>t.width</a:t>
            </a:r>
            <a:r>
              <a:rPr lang="en-US" altLang="zh-CN" dirty="0" smtClean="0">
                <a:solidFill>
                  <a:schemeClr val="bg1"/>
                </a:solidFill>
              </a:rPr>
              <a:t>(x </a:t>
            </a:r>
            <a:r>
              <a:rPr lang="en-US" altLang="zh-CN" dirty="0">
                <a:solidFill>
                  <a:schemeClr val="bg1"/>
                </a:solidFill>
              </a:rPr>
              <a:t>* sides / 200</a:t>
            </a:r>
            <a:r>
              <a:rPr lang="en-US" altLang="zh-CN" dirty="0" smtClean="0">
                <a:solidFill>
                  <a:schemeClr val="bg1"/>
                </a:solidFill>
              </a:rPr>
              <a:t>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7664" y="112474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zh-CN" altLang="en-US" dirty="0" smtClean="0">
                <a:solidFill>
                  <a:schemeClr val="bg1"/>
                </a:solidFill>
              </a:rPr>
              <a:t>课后作业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77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引例</a:t>
            </a:r>
            <a:r>
              <a:rPr lang="en-US" altLang="zh-CN" dirty="0" smtClean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数据</a:t>
            </a:r>
            <a:r>
              <a:rPr lang="zh-CN" altLang="en-US" dirty="0" smtClean="0">
                <a:solidFill>
                  <a:schemeClr val="bg1"/>
                </a:solidFill>
              </a:rPr>
              <a:t>复杂性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简单数据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单个数据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无内部结构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</a:rPr>
              <a:t>不可分</a:t>
            </a:r>
            <a:r>
              <a:rPr lang="en-US" altLang="zh-CN" sz="2400" dirty="0" smtClean="0">
                <a:solidFill>
                  <a:schemeClr val="bg1"/>
                </a:solidFill>
              </a:rPr>
              <a:t>,</a:t>
            </a:r>
            <a:r>
              <a:rPr lang="zh-CN" altLang="en-US" sz="2400" dirty="0" smtClean="0">
                <a:solidFill>
                  <a:schemeClr val="bg1"/>
                </a:solidFill>
              </a:rPr>
              <a:t>原子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pPr eaLnBrk="1" hangingPunct="1">
              <a:defRPr/>
            </a:pPr>
            <a:endParaRPr lang="en-US" altLang="zh-CN" sz="2800" dirty="0" smtClean="0">
              <a:solidFill>
                <a:schemeClr val="bg1"/>
              </a:solidFill>
            </a:endParaRPr>
          </a:p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复杂数据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chemeClr val="bg1"/>
                </a:solidFill>
              </a:rPr>
              <a:t>由多个相关数据组成</a:t>
            </a:r>
          </a:p>
          <a:p>
            <a:pPr lvl="2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可用集合体类型表示</a:t>
            </a:r>
          </a:p>
        </p:txBody>
      </p:sp>
    </p:spTree>
    <p:extLst>
      <p:ext uri="{BB962C8B-B14F-4D97-AF65-F5344CB8AC3E}">
        <p14:creationId xmlns:p14="http://schemas.microsoft.com/office/powerpoint/2010/main" val="345185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数据集合体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/>
          <a:lstStyle/>
          <a:p>
            <a:pPr eaLnBrk="1" hangingPunct="1">
              <a:buFont typeface="Wingdings" pitchFamily="2" charset="2"/>
              <a:buChar char="l"/>
              <a:defRPr/>
            </a:pPr>
            <a:r>
              <a:rPr lang="zh-CN" altLang="en-US" sz="2800" dirty="0" smtClean="0">
                <a:solidFill>
                  <a:schemeClr val="bg1"/>
                </a:solidFill>
              </a:rPr>
              <a:t>大量同类型数据组成一个整体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92D050"/>
                </a:solidFill>
              </a:rPr>
              <a:t>一次物理实验得到的大批数据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92D050"/>
                </a:solidFill>
              </a:rPr>
              <a:t>一个文档中的大量单词</a:t>
            </a:r>
            <a:endParaRPr lang="en-US" altLang="zh-CN" sz="2400" dirty="0" smtClean="0">
              <a:solidFill>
                <a:srgbClr val="92D050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92D050"/>
                </a:solidFill>
              </a:rPr>
              <a:t>一个画布上的所有图形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400" dirty="0" smtClean="0">
                <a:solidFill>
                  <a:srgbClr val="92D050"/>
                </a:solidFill>
              </a:rPr>
              <a:t>一个学校里的所有学生</a:t>
            </a:r>
            <a:r>
              <a:rPr lang="en-US" altLang="zh-CN" sz="2400" dirty="0" smtClean="0">
                <a:solidFill>
                  <a:srgbClr val="92D050"/>
                </a:solidFill>
              </a:rPr>
              <a:t>, ......</a:t>
            </a:r>
          </a:p>
          <a:p>
            <a:pPr eaLnBrk="1" hangingPunct="1">
              <a:defRPr/>
            </a:pPr>
            <a:endParaRPr lang="en-US" altLang="zh-CN" sz="28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62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 smtClean="0">
                <a:solidFill>
                  <a:schemeClr val="bg1"/>
                </a:solidFill>
              </a:rPr>
              <a:t>列表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SzTx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int,long,float,bool</a:t>
            </a:r>
            <a:r>
              <a:rPr lang="zh-CN" altLang="en-US" sz="2000" dirty="0" smtClean="0">
                <a:solidFill>
                  <a:schemeClr val="bg1"/>
                </a:solidFill>
              </a:rPr>
              <a:t>都是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  <a:r>
              <a:rPr lang="zh-CN" altLang="en-US" sz="2000" dirty="0" smtClean="0">
                <a:solidFill>
                  <a:schemeClr val="bg1"/>
                </a:solidFill>
              </a:rPr>
              <a:t>原子</a:t>
            </a:r>
            <a:r>
              <a:rPr lang="en-US" altLang="zh-CN" sz="2000" dirty="0" smtClean="0">
                <a:solidFill>
                  <a:schemeClr val="bg1"/>
                </a:solidFill>
              </a:rPr>
              <a:t>"</a:t>
            </a:r>
            <a:r>
              <a:rPr lang="zh-CN" altLang="en-US" sz="2000" dirty="0" smtClean="0">
                <a:solidFill>
                  <a:schemeClr val="bg1"/>
                </a:solidFill>
              </a:rPr>
              <a:t>值</a:t>
            </a:r>
          </a:p>
          <a:p>
            <a:pPr marL="104775" eaLnBrk="1" hangingPunct="1">
              <a:buSzTx/>
              <a:buFont typeface="Wingdings" pitchFamily="2" charset="2"/>
              <a:buChar char="l"/>
              <a:defRPr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str</a:t>
            </a:r>
            <a:r>
              <a:rPr lang="zh-CN" altLang="en-US" sz="2000" dirty="0" smtClean="0">
                <a:solidFill>
                  <a:schemeClr val="bg1"/>
                </a:solidFill>
              </a:rPr>
              <a:t>是由多个字符组成的序列</a:t>
            </a:r>
          </a:p>
          <a:p>
            <a:pPr marL="104775" eaLnBrk="1" hangingPunct="1">
              <a:buClr>
                <a:schemeClr val="bg1"/>
              </a:buClr>
              <a:buSzTx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列表类型</a:t>
            </a:r>
            <a:r>
              <a:rPr lang="en-US" altLang="zh-CN" sz="2000" dirty="0" smtClean="0">
                <a:solidFill>
                  <a:schemeClr val="bg1"/>
                </a:solidFill>
              </a:rPr>
              <a:t>list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是集合体－－多个数据组成的</a:t>
            </a:r>
            <a:r>
              <a:rPr lang="en-US" altLang="zh-CN" sz="2000" dirty="0" smtClean="0">
                <a:solidFill>
                  <a:schemeClr val="bg1"/>
                </a:solidFill>
              </a:rPr>
              <a:t>“</a:t>
            </a:r>
            <a:r>
              <a:rPr lang="zh-CN" altLang="en-US" sz="2000" dirty="0" smtClean="0">
                <a:solidFill>
                  <a:schemeClr val="bg1"/>
                </a:solidFill>
              </a:rPr>
              <a:t>序列（</a:t>
            </a:r>
            <a:r>
              <a:rPr lang="en-US" altLang="zh-CN" sz="2000" dirty="0" smtClean="0">
                <a:solidFill>
                  <a:schemeClr val="bg1"/>
                </a:solidFill>
              </a:rPr>
              <a:t>sequence</a:t>
            </a:r>
            <a:r>
              <a:rPr lang="zh-CN" altLang="en-US" sz="2000" dirty="0" smtClean="0">
                <a:solidFill>
                  <a:schemeClr val="bg1"/>
                </a:solidFill>
              </a:rPr>
              <a:t>）</a:t>
            </a:r>
            <a:r>
              <a:rPr lang="en-US" altLang="zh-CN" sz="2000" dirty="0" smtClean="0">
                <a:solidFill>
                  <a:schemeClr val="bg1"/>
                </a:solidFill>
              </a:rPr>
              <a:t>”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有序存储一组数据（元素）的数据结构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基本形式：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</a:t>
            </a:r>
            <a:r>
              <a:rPr lang="en-US" altLang="zh-CN" sz="2000" dirty="0" smtClean="0">
                <a:solidFill>
                  <a:srgbClr val="92D050"/>
                </a:solidFill>
              </a:rPr>
              <a:t>[&lt;</a:t>
            </a:r>
            <a:r>
              <a:rPr lang="zh-CN" altLang="en-US" sz="2000" dirty="0" smtClean="0">
                <a:solidFill>
                  <a:srgbClr val="92D050"/>
                </a:solidFill>
              </a:rPr>
              <a:t>表达式</a:t>
            </a:r>
            <a:r>
              <a:rPr lang="en-US" altLang="zh-CN" sz="2000" dirty="0" smtClean="0">
                <a:solidFill>
                  <a:srgbClr val="92D050"/>
                </a:solidFill>
              </a:rPr>
              <a:t>1&gt;, &lt;</a:t>
            </a:r>
            <a:r>
              <a:rPr lang="zh-CN" altLang="en-US" sz="2000" dirty="0" smtClean="0">
                <a:solidFill>
                  <a:srgbClr val="92D050"/>
                </a:solidFill>
              </a:rPr>
              <a:t>表达式</a:t>
            </a:r>
            <a:r>
              <a:rPr lang="en-US" altLang="zh-CN" sz="2000" dirty="0" smtClean="0">
                <a:solidFill>
                  <a:srgbClr val="92D050"/>
                </a:solidFill>
              </a:rPr>
              <a:t>2&gt;,…, &lt;</a:t>
            </a:r>
            <a:r>
              <a:rPr lang="zh-CN" altLang="en-US" sz="2000" dirty="0" smtClean="0">
                <a:solidFill>
                  <a:srgbClr val="92D050"/>
                </a:solidFill>
              </a:rPr>
              <a:t>表达式</a:t>
            </a:r>
            <a:r>
              <a:rPr lang="en-US" altLang="zh-CN" sz="2000" dirty="0" smtClean="0">
                <a:solidFill>
                  <a:srgbClr val="92D050"/>
                </a:solidFill>
              </a:rPr>
              <a:t>n&gt;]</a:t>
            </a:r>
            <a:endParaRPr lang="zh-CN" altLang="en-US" sz="2000" dirty="0" smtClean="0">
              <a:solidFill>
                <a:srgbClr val="92D050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[] </a:t>
            </a:r>
            <a:r>
              <a:rPr lang="zh-CN" altLang="en-US" sz="2000" dirty="0" smtClean="0">
                <a:solidFill>
                  <a:schemeClr val="bg1"/>
                </a:solidFill>
              </a:rPr>
              <a:t>空列表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[1,2,3]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["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list","sequence</a:t>
            </a:r>
            <a:r>
              <a:rPr lang="en-US" altLang="zh-CN" sz="2000" dirty="0" smtClean="0">
                <a:solidFill>
                  <a:schemeClr val="bg1"/>
                </a:solidFill>
              </a:rPr>
              <a:t>"]</a:t>
            </a:r>
          </a:p>
        </p:txBody>
      </p:sp>
    </p:spTree>
    <p:extLst>
      <p:ext uri="{BB962C8B-B14F-4D97-AF65-F5344CB8AC3E}">
        <p14:creationId xmlns:p14="http://schemas.microsoft.com/office/powerpoint/2010/main" val="2571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List</a:t>
            </a:r>
            <a:r>
              <a:rPr lang="zh-CN" altLang="en-US" dirty="0">
                <a:solidFill>
                  <a:schemeClr val="bg1"/>
                </a:solidFill>
              </a:rPr>
              <a:t>列表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6288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SzTx/>
              <a:buFont typeface="Wingdings" pitchFamily="2" charset="2"/>
              <a:buChar char="l"/>
            </a:pPr>
            <a:r>
              <a:rPr lang="en-US" altLang="zh-CN" sz="2000" dirty="0" smtClean="0">
                <a:solidFill>
                  <a:schemeClr val="bg1"/>
                </a:solidFill>
              </a:rPr>
              <a:t>List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104775" eaLnBrk="1" hangingPunct="1">
              <a:buSzTx/>
              <a:buFont typeface="Wingdings" pitchFamily="2" charset="2"/>
              <a:buChar char="l"/>
            </a:pPr>
            <a:r>
              <a:rPr lang="zh-CN" altLang="en-US" sz="2000" dirty="0" smtClean="0">
                <a:solidFill>
                  <a:schemeClr val="bg1"/>
                </a:solidFill>
              </a:rPr>
              <a:t>不固定长度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可以增删成员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不要求各成员都是相同类型的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成员本身也可以是列表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[2,"apples"]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[1,"two",3.0,True]</a:t>
            </a:r>
          </a:p>
          <a:p>
            <a:pPr lvl="1" eaLnBrk="1" hangingPunct="1">
              <a:buFontTx/>
              <a:buNone/>
            </a:pPr>
            <a:r>
              <a:rPr lang="en-US" altLang="zh-CN" sz="2000" dirty="0" smtClean="0">
                <a:solidFill>
                  <a:schemeClr val="bg1"/>
                </a:solidFill>
              </a:rPr>
              <a:t>[[1,"apple"],[2,"pears"]]</a:t>
            </a:r>
          </a:p>
        </p:txBody>
      </p:sp>
    </p:spTree>
    <p:extLst>
      <p:ext uri="{BB962C8B-B14F-4D97-AF65-F5344CB8AC3E}">
        <p14:creationId xmlns:p14="http://schemas.microsoft.com/office/powerpoint/2010/main" val="350124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List</a:t>
            </a:r>
            <a:r>
              <a:rPr lang="zh-CN" altLang="en-US" dirty="0">
                <a:solidFill>
                  <a:schemeClr val="bg1"/>
                </a:solidFill>
              </a:rPr>
              <a:t>列表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453" y="1268760"/>
            <a:ext cx="8229600" cy="9667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3" y="2689349"/>
            <a:ext cx="8229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53" y="4243363"/>
            <a:ext cx="8229600" cy="98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322453" y="3200398"/>
            <a:ext cx="2594438" cy="3006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22453" y="1700808"/>
            <a:ext cx="273737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323527" y="4656136"/>
            <a:ext cx="4113725" cy="285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60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列表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2339007" y="1371600"/>
            <a:ext cx="7921625" cy="4572000"/>
          </a:xfrm>
        </p:spPr>
        <p:txBody>
          <a:bodyPr>
            <a:normAutofit/>
          </a:bodyPr>
          <a:lstStyle/>
          <a:p>
            <a:pPr marL="104775" eaLnBrk="1" hangingPunct="1">
              <a:buSzTx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通过索引访问</a:t>
            </a: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通过在序列中的位置编号来访问成员</a:t>
            </a:r>
            <a:r>
              <a:rPr lang="en-US" altLang="zh-CN" sz="2000" dirty="0" smtClean="0">
                <a:solidFill>
                  <a:schemeClr val="bg1"/>
                </a:solidFill>
              </a:rPr>
              <a:t>,</a:t>
            </a:r>
            <a:r>
              <a:rPr lang="zh-CN" altLang="en-US" sz="2000" dirty="0" smtClean="0">
                <a:solidFill>
                  <a:schemeClr val="bg1"/>
                </a:solidFill>
              </a:rPr>
              <a:t>非常类似于字符串索引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</a:t>
            </a:r>
            <a:r>
              <a:rPr lang="en-US" altLang="zh-CN" sz="2000" dirty="0" smtClean="0">
                <a:solidFill>
                  <a:schemeClr val="bg1"/>
                </a:solidFill>
              </a:rPr>
              <a:t>&gt;[&lt;</a:t>
            </a:r>
            <a:r>
              <a:rPr lang="zh-CN" altLang="en-US" sz="2000" dirty="0" smtClean="0">
                <a:solidFill>
                  <a:schemeClr val="bg1"/>
                </a:solidFill>
              </a:rPr>
              <a:t>位置编号</a:t>
            </a:r>
            <a:r>
              <a:rPr lang="en-US" altLang="zh-CN" sz="2000" dirty="0" smtClean="0">
                <a:solidFill>
                  <a:schemeClr val="bg1"/>
                </a:solidFill>
              </a:rPr>
              <a:t>&gt;]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 = [1,"two",3.0,True]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x[0]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1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x[-1]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True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x[1+1]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3.0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x[4]</a:t>
            </a: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4242419" y="4652963"/>
            <a:ext cx="1905000" cy="914400"/>
            <a:chOff x="4953000" y="4648199"/>
            <a:chExt cx="1905000" cy="914401"/>
          </a:xfrm>
        </p:grpSpPr>
        <p:sp>
          <p:nvSpPr>
            <p:cNvPr id="7" name="椭圆形标注 6"/>
            <p:cNvSpPr/>
            <p:nvPr/>
          </p:nvSpPr>
          <p:spPr>
            <a:xfrm>
              <a:off x="4953000" y="4648199"/>
              <a:ext cx="1905000" cy="914401"/>
            </a:xfrm>
            <a:prstGeom prst="wedgeEllipseCallout">
              <a:avLst>
                <a:gd name="adj1" fmla="val -60877"/>
                <a:gd name="adj2" fmla="val 51307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64645A"/>
                </a:solidFill>
              </a:endParaRPr>
            </a:p>
          </p:txBody>
        </p:sp>
        <p:sp>
          <p:nvSpPr>
            <p:cNvPr id="8" name="TextBox 2"/>
            <p:cNvSpPr txBox="1">
              <a:spLocks noChangeArrowheads="1"/>
            </p:cNvSpPr>
            <p:nvPr/>
          </p:nvSpPr>
          <p:spPr bwMode="auto">
            <a:xfrm>
              <a:off x="5105400" y="4768334"/>
              <a:ext cx="1733167" cy="707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黑体" pitchFamily="49" charset="-122"/>
                </a:defRPr>
              </a:lvl9pPr>
            </a:lstStyle>
            <a:p>
              <a:pPr marL="0" lvl="1"/>
              <a:r>
                <a:rPr lang="zh-CN" altLang="en-US" sz="2000" b="1" dirty="0">
                  <a:solidFill>
                    <a:srgbClr val="FFC000"/>
                  </a:solidFill>
                  <a:latin typeface="幼圆" pitchFamily="49" charset="-122"/>
                  <a:ea typeface="幼圆" pitchFamily="49" charset="-122"/>
                </a:rPr>
                <a:t>思考：会发生</a:t>
              </a:r>
              <a:endParaRPr lang="en-US" altLang="zh-CN" sz="2000" b="1" dirty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endParaRPr>
            </a:p>
            <a:p>
              <a:pPr marL="0" lvl="1"/>
              <a:r>
                <a:rPr lang="zh-CN" altLang="en-US" sz="2000" b="1" dirty="0">
                  <a:solidFill>
                    <a:srgbClr val="FFC000"/>
                  </a:solidFill>
                  <a:latin typeface="幼圆" pitchFamily="49" charset="-122"/>
                  <a:ea typeface="幼圆" pitchFamily="49" charset="-122"/>
                </a:rPr>
                <a:t>什么情况？</a:t>
              </a:r>
              <a:endParaRPr lang="en-US" altLang="zh-CN" sz="2000" b="1" dirty="0">
                <a:solidFill>
                  <a:srgbClr val="FFC000"/>
                </a:solidFill>
                <a:latin typeface="幼圆" pitchFamily="49" charset="-122"/>
                <a:ea typeface="幼圆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97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列表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05272"/>
            <a:ext cx="7921625" cy="4572000"/>
          </a:xfrm>
        </p:spPr>
        <p:txBody>
          <a:bodyPr>
            <a:normAutofit/>
          </a:bodyPr>
          <a:lstStyle/>
          <a:p>
            <a:pPr eaLnBrk="1" hangingPunct="1">
              <a:buSzTx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访问子列表</a:t>
            </a: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指定序列中的开始和结束位置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&lt;</a:t>
            </a:r>
            <a:r>
              <a:rPr lang="zh-CN" altLang="en-US" sz="2000" dirty="0" smtClean="0">
                <a:solidFill>
                  <a:schemeClr val="bg1"/>
                </a:solidFill>
              </a:rPr>
              <a:t>列表</a:t>
            </a:r>
            <a:r>
              <a:rPr lang="en-US" altLang="zh-CN" sz="2000" dirty="0" smtClean="0">
                <a:solidFill>
                  <a:schemeClr val="bg1"/>
                </a:solidFill>
              </a:rPr>
              <a:t>&gt;[&lt;</a:t>
            </a:r>
            <a:r>
              <a:rPr lang="zh-CN" altLang="en-US" sz="2000" dirty="0" smtClean="0">
                <a:solidFill>
                  <a:schemeClr val="bg1"/>
                </a:solidFill>
              </a:rPr>
              <a:t>开始位置</a:t>
            </a:r>
            <a:r>
              <a:rPr lang="en-US" altLang="zh-CN" sz="2000" dirty="0" smtClean="0">
                <a:solidFill>
                  <a:schemeClr val="bg1"/>
                </a:solidFill>
              </a:rPr>
              <a:t>&gt;:&lt;</a:t>
            </a:r>
            <a:r>
              <a:rPr lang="zh-CN" altLang="en-US" sz="2000" dirty="0" smtClean="0">
                <a:solidFill>
                  <a:schemeClr val="bg1"/>
                </a:solidFill>
              </a:rPr>
              <a:t>结束位置</a:t>
            </a:r>
            <a:r>
              <a:rPr lang="en-US" altLang="zh-CN" sz="2000" dirty="0" smtClean="0">
                <a:solidFill>
                  <a:schemeClr val="bg1"/>
                </a:solidFill>
              </a:rPr>
              <a:t>&gt;]</a:t>
            </a:r>
            <a:endParaRPr lang="zh-CN" altLang="en-US" sz="2000" dirty="0" smtClean="0">
              <a:solidFill>
                <a:schemeClr val="bg1"/>
              </a:solidFill>
            </a:endParaRPr>
          </a:p>
          <a:p>
            <a:pPr lvl="1" eaLnBrk="1" hangingPunct="1"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例如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 = [1,"two",3.0,True]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x[0:2]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[1,'two']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x[1:]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['two',3.0,True]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x[:-1]</a:t>
            </a:r>
          </a:p>
          <a:p>
            <a:pPr lvl="1" eaLnBrk="1" hangingPunct="1"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[1,'two',3.0]</a:t>
            </a:r>
          </a:p>
        </p:txBody>
      </p:sp>
    </p:spTree>
    <p:extLst>
      <p:ext uri="{BB962C8B-B14F-4D97-AF65-F5344CB8AC3E}">
        <p14:creationId xmlns:p14="http://schemas.microsoft.com/office/powerpoint/2010/main" val="42739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与列表有关的几个内建函数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71600"/>
            <a:ext cx="7921625" cy="3209528"/>
          </a:xfrm>
        </p:spPr>
        <p:txBody>
          <a:bodyPr>
            <a:noAutofit/>
          </a:bodyPr>
          <a:lstStyle/>
          <a:p>
            <a:pPr marL="104775" eaLnBrk="1" hangingPunct="1">
              <a:lnSpc>
                <a:spcPct val="80000"/>
              </a:lnSpc>
              <a:buSzTx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求列表长度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</a:rPr>
              <a:t>()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</a:rPr>
              <a:t>([1,3,5])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3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x = 4*[0]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&gt;&gt;&gt; 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len</a:t>
            </a:r>
            <a:r>
              <a:rPr lang="en-US" altLang="zh-CN" sz="2000" dirty="0" smtClean="0">
                <a:solidFill>
                  <a:schemeClr val="bg1"/>
                </a:solidFill>
              </a:rPr>
              <a:t>(x)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dirty="0" smtClean="0">
                <a:solidFill>
                  <a:schemeClr val="bg1"/>
                </a:solidFill>
              </a:rPr>
              <a:t>4</a:t>
            </a:r>
          </a:p>
          <a:p>
            <a:pPr marL="104775" eaLnBrk="1" hangingPunct="1">
              <a:lnSpc>
                <a:spcPct val="80000"/>
              </a:lnSpc>
              <a:buClr>
                <a:srgbClr val="5A1340"/>
              </a:buClr>
              <a:buSzTx/>
              <a:defRPr/>
            </a:pPr>
            <a:endParaRPr lang="en-US" altLang="zh-CN" sz="2000" dirty="0" smtClean="0">
              <a:solidFill>
                <a:schemeClr val="bg1"/>
              </a:solidFill>
              <a:latin typeface="Courier New" pitchFamily="49" charset="0"/>
            </a:endParaRPr>
          </a:p>
          <a:p>
            <a:pPr marL="104775" eaLnBrk="1" hangingPunct="1">
              <a:lnSpc>
                <a:spcPct val="80000"/>
              </a:lnSpc>
              <a:buSzTx/>
              <a:buFont typeface="Wingdings" pitchFamily="2" charset="2"/>
              <a:buChar char="l"/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Courier New" pitchFamily="49" charset="0"/>
              </a:rPr>
              <a:t>产生整数列表 </a:t>
            </a:r>
            <a:r>
              <a:rPr lang="en-US" altLang="zh-CN" sz="2000" dirty="0" smtClean="0">
                <a:solidFill>
                  <a:schemeClr val="bg1"/>
                </a:solidFill>
                <a:latin typeface="Courier New" pitchFamily="49" charset="0"/>
              </a:rPr>
              <a:t>range()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一般形式 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range(&lt;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起点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&gt;,&lt;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终点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&gt;,&lt;</a:t>
            </a:r>
            <a:r>
              <a:rPr lang="zh-CN" altLang="en-US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步长</a:t>
            </a:r>
            <a:r>
              <a:rPr lang="en-US" altLang="zh-CN" sz="2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sz="2000" dirty="0" smtClean="0">
                <a:solidFill>
                  <a:schemeClr val="bg1"/>
                </a:solidFill>
              </a:rPr>
              <a:t>起点和终点可省略，默认值</a:t>
            </a:r>
            <a:r>
              <a:rPr lang="en-US" altLang="zh-CN" sz="2000" dirty="0" smtClean="0">
                <a:solidFill>
                  <a:schemeClr val="bg1"/>
                </a:solidFill>
              </a:rPr>
              <a:t>0,1</a:t>
            </a:r>
            <a:r>
              <a:rPr lang="zh-CN" altLang="en-US" sz="2000" dirty="0" smtClean="0">
                <a:solidFill>
                  <a:schemeClr val="bg1"/>
                </a:solidFill>
              </a:rPr>
              <a:t>；不包括终点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752" y="4509120"/>
            <a:ext cx="2697213" cy="15758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&gt;&gt;&gt; range(10)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[0,1,2,3,4,5,6,7,8,9]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&gt;&gt;&gt; range(1,10,2)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[1,3,5,7,9]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&gt;&gt;&gt; range (10,-1,-3)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zh-CN" sz="2000" dirty="0">
                <a:solidFill>
                  <a:schemeClr val="bg1"/>
                </a:solidFill>
              </a:rPr>
              <a:t>[10,7,4,1]</a:t>
            </a:r>
          </a:p>
        </p:txBody>
      </p:sp>
    </p:spTree>
    <p:extLst>
      <p:ext uri="{BB962C8B-B14F-4D97-AF65-F5344CB8AC3E}">
        <p14:creationId xmlns:p14="http://schemas.microsoft.com/office/powerpoint/2010/main" val="427397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484</Words>
  <Application>Microsoft Macintosh PowerPoint</Application>
  <PresentationFormat>全屏显示(4:3)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Calibri</vt:lpstr>
      <vt:lpstr>Courier New</vt:lpstr>
      <vt:lpstr>Wingdings</vt:lpstr>
      <vt:lpstr>宋体</vt:lpstr>
      <vt:lpstr>幼圆</vt:lpstr>
      <vt:lpstr>Arial</vt:lpstr>
      <vt:lpstr>Office 主题</vt:lpstr>
      <vt:lpstr>数据结构</vt:lpstr>
      <vt:lpstr>引例-数据复杂性</vt:lpstr>
      <vt:lpstr>数据集合体</vt:lpstr>
      <vt:lpstr>List列表</vt:lpstr>
      <vt:lpstr>List列表</vt:lpstr>
      <vt:lpstr>List列表</vt:lpstr>
      <vt:lpstr>列表</vt:lpstr>
      <vt:lpstr>列表</vt:lpstr>
      <vt:lpstr>与列表有关的几个内建函数</vt:lpstr>
      <vt:lpstr>例子</vt:lpstr>
      <vt:lpstr>PowerPoint 演示文稿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Jack_p Liu_刘鹏</dc:creator>
  <cp:lastModifiedBy>user</cp:lastModifiedBy>
  <cp:revision>28</cp:revision>
  <dcterms:created xsi:type="dcterms:W3CDTF">2017-06-15T05:30:33Z</dcterms:created>
  <dcterms:modified xsi:type="dcterms:W3CDTF">2017-07-07T04:07:21Z</dcterms:modified>
</cp:coreProperties>
</file>