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68" r:id="rId9"/>
    <p:sldId id="266" r:id="rId10"/>
    <p:sldId id="258" r:id="rId11"/>
    <p:sldId id="259" r:id="rId12"/>
    <p:sldId id="260" r:id="rId13"/>
    <p:sldId id="275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70"/>
  </p:normalViewPr>
  <p:slideViewPr>
    <p:cSldViewPr>
      <p:cViewPr varScale="1">
        <p:scale>
          <a:sx n="109" d="100"/>
          <a:sy n="109" d="100"/>
        </p:scale>
        <p:origin x="14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E335A-39F6-47D1-BE75-0A96966978B1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E52CF-8585-4896-A652-6008CCDFA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818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引入  行和列的概念  </a:t>
            </a:r>
            <a:endParaRPr lang="en-US" altLang="zh-CN" dirty="0" smtClean="0"/>
          </a:p>
          <a:p>
            <a:r>
              <a:rPr lang="zh-CN" altLang="en-US" dirty="0" smtClean="0"/>
              <a:t>按照行来讲解乘法口诀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E52CF-8585-4896-A652-6008CCDFA7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225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这里需要详细讲解具体的过程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E52CF-8585-4896-A652-6008CCDFA7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659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循环进阶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84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循环</a:t>
            </a:r>
            <a:r>
              <a:rPr lang="zh-CN" altLang="en-US" dirty="0">
                <a:solidFill>
                  <a:schemeClr val="bg1"/>
                </a:solidFill>
              </a:rPr>
              <a:t>嵌套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7664" y="170080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解决上一节素数查找的问题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64" y="2266422"/>
            <a:ext cx="469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问题描述：</a:t>
            </a:r>
            <a:r>
              <a:rPr lang="zh-CN" altLang="en-US" dirty="0">
                <a:solidFill>
                  <a:schemeClr val="bg1"/>
                </a:solidFill>
              </a:rPr>
              <a:t>如何查找</a:t>
            </a:r>
            <a:r>
              <a:rPr lang="en-US" altLang="zh-CN" dirty="0">
                <a:solidFill>
                  <a:schemeClr val="bg1"/>
                </a:solidFill>
              </a:rPr>
              <a:t>n=100</a:t>
            </a:r>
            <a:r>
              <a:rPr lang="zh-CN" altLang="en-US" dirty="0">
                <a:solidFill>
                  <a:schemeClr val="bg1"/>
                </a:solidFill>
              </a:rPr>
              <a:t>以内的所有的质数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9752" y="3068960"/>
            <a:ext cx="24734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for </a:t>
            </a:r>
            <a:r>
              <a:rPr lang="en-US" altLang="zh-CN" dirty="0" err="1">
                <a:solidFill>
                  <a:srgbClr val="FF0000"/>
                </a:solidFill>
              </a:rPr>
              <a:t>num</a:t>
            </a:r>
            <a:r>
              <a:rPr lang="en-US" altLang="zh-CN" dirty="0">
                <a:solidFill>
                  <a:srgbClr val="FF0000"/>
                </a:solidFill>
              </a:rPr>
              <a:t> in range(2,101):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FFC000"/>
                </a:solidFill>
              </a:rPr>
              <a:t>flag =  False</a:t>
            </a:r>
          </a:p>
          <a:p>
            <a:r>
              <a:rPr lang="en-US" altLang="zh-CN" dirty="0">
                <a:solidFill>
                  <a:srgbClr val="92D050"/>
                </a:solidFill>
              </a:rPr>
              <a:t>    for </a:t>
            </a:r>
            <a:r>
              <a:rPr lang="en-US" altLang="zh-CN" dirty="0" err="1">
                <a:solidFill>
                  <a:srgbClr val="92D050"/>
                </a:solidFill>
              </a:rPr>
              <a:t>i</a:t>
            </a:r>
            <a:r>
              <a:rPr lang="en-US" altLang="zh-CN" dirty="0">
                <a:solidFill>
                  <a:srgbClr val="92D050"/>
                </a:solidFill>
              </a:rPr>
              <a:t> in range(2,num):</a:t>
            </a:r>
          </a:p>
          <a:p>
            <a:r>
              <a:rPr lang="en-US" altLang="zh-CN" dirty="0">
                <a:solidFill>
                  <a:srgbClr val="92D050"/>
                </a:solidFill>
              </a:rPr>
              <a:t>        if </a:t>
            </a:r>
            <a:r>
              <a:rPr lang="en-US" altLang="zh-CN" dirty="0" err="1">
                <a:solidFill>
                  <a:srgbClr val="92D050"/>
                </a:solidFill>
              </a:rPr>
              <a:t>num</a:t>
            </a:r>
            <a:r>
              <a:rPr lang="en-US" altLang="zh-CN" dirty="0">
                <a:solidFill>
                  <a:srgbClr val="92D050"/>
                </a:solidFill>
              </a:rPr>
              <a:t> % </a:t>
            </a:r>
            <a:r>
              <a:rPr lang="en-US" altLang="zh-CN" dirty="0" err="1">
                <a:solidFill>
                  <a:srgbClr val="92D050"/>
                </a:solidFill>
              </a:rPr>
              <a:t>i</a:t>
            </a:r>
            <a:r>
              <a:rPr lang="en-US" altLang="zh-CN" dirty="0">
                <a:solidFill>
                  <a:srgbClr val="92D050"/>
                </a:solidFill>
              </a:rPr>
              <a:t> == 0:</a:t>
            </a:r>
          </a:p>
          <a:p>
            <a:r>
              <a:rPr lang="en-US" altLang="zh-CN" dirty="0">
                <a:solidFill>
                  <a:srgbClr val="92D050"/>
                </a:solidFill>
              </a:rPr>
              <a:t>            flag = True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00B0F0"/>
                </a:solidFill>
              </a:rPr>
              <a:t>if flag == False: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       print(</a:t>
            </a:r>
            <a:r>
              <a:rPr lang="en-US" altLang="zh-CN" dirty="0" err="1">
                <a:solidFill>
                  <a:srgbClr val="00B0F0"/>
                </a:solidFill>
              </a:rPr>
              <a:t>num</a:t>
            </a:r>
            <a:r>
              <a:rPr lang="en-US" altLang="zh-CN" dirty="0">
                <a:solidFill>
                  <a:srgbClr val="00B0F0"/>
                </a:solidFill>
              </a:rPr>
              <a:t>)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5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break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1412776"/>
            <a:ext cx="774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有时候在循环执行时， 满足某种条件就</a:t>
            </a:r>
            <a:r>
              <a:rPr lang="zh-CN" altLang="en-US" dirty="0" smtClean="0">
                <a:solidFill>
                  <a:srgbClr val="FF0000"/>
                </a:solidFill>
              </a:rPr>
              <a:t>中断循环，</a:t>
            </a:r>
            <a:r>
              <a:rPr lang="en-US" altLang="zh-CN" dirty="0" smtClean="0">
                <a:solidFill>
                  <a:srgbClr val="FF0000"/>
                </a:solidFill>
              </a:rPr>
              <a:t>break</a:t>
            </a:r>
            <a:r>
              <a:rPr lang="zh-CN" altLang="en-US" dirty="0" smtClean="0">
                <a:solidFill>
                  <a:srgbClr val="FF0000"/>
                </a:solidFill>
              </a:rPr>
              <a:t>跳出整个循环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2132856"/>
            <a:ext cx="7326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例如 ：在上一节的质数查找过程中，当判断</a:t>
            </a:r>
            <a:r>
              <a:rPr lang="en-US" altLang="zh-CN" dirty="0" err="1" smtClean="0">
                <a:solidFill>
                  <a:schemeClr val="bg1"/>
                </a:solidFill>
              </a:rPr>
              <a:t>num</a:t>
            </a:r>
            <a:r>
              <a:rPr lang="zh-CN" altLang="en-US" dirty="0">
                <a:solidFill>
                  <a:schemeClr val="bg1"/>
                </a:solidFill>
              </a:rPr>
              <a:t>能</a:t>
            </a:r>
            <a:r>
              <a:rPr lang="zh-CN" altLang="en-US" dirty="0" smtClean="0">
                <a:solidFill>
                  <a:schemeClr val="bg1"/>
                </a:solidFill>
              </a:rPr>
              <a:t>被整除时就说明</a:t>
            </a:r>
            <a:r>
              <a:rPr lang="en-US" altLang="zh-CN" dirty="0" err="1" smtClean="0">
                <a:solidFill>
                  <a:schemeClr val="bg1"/>
                </a:solidFill>
              </a:rPr>
              <a:t>num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不是质数，可以中断判断的执行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9752" y="3068960"/>
            <a:ext cx="24734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for </a:t>
            </a:r>
            <a:r>
              <a:rPr lang="en-US" altLang="zh-CN" dirty="0" err="1">
                <a:solidFill>
                  <a:srgbClr val="FF0000"/>
                </a:solidFill>
              </a:rPr>
              <a:t>num</a:t>
            </a:r>
            <a:r>
              <a:rPr lang="en-US" altLang="zh-CN" dirty="0">
                <a:solidFill>
                  <a:srgbClr val="FF0000"/>
                </a:solidFill>
              </a:rPr>
              <a:t> in range(2,101):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FFFF00"/>
                </a:solidFill>
              </a:rPr>
              <a:t>flag =  False</a:t>
            </a:r>
          </a:p>
          <a:p>
            <a:r>
              <a:rPr lang="en-US" altLang="zh-CN" dirty="0">
                <a:solidFill>
                  <a:srgbClr val="92D050"/>
                </a:solidFill>
              </a:rPr>
              <a:t>    for </a:t>
            </a:r>
            <a:r>
              <a:rPr lang="en-US" altLang="zh-CN" dirty="0" err="1">
                <a:solidFill>
                  <a:srgbClr val="92D050"/>
                </a:solidFill>
              </a:rPr>
              <a:t>i</a:t>
            </a:r>
            <a:r>
              <a:rPr lang="en-US" altLang="zh-CN" dirty="0">
                <a:solidFill>
                  <a:srgbClr val="92D050"/>
                </a:solidFill>
              </a:rPr>
              <a:t> in range(2,num):</a:t>
            </a:r>
          </a:p>
          <a:p>
            <a:r>
              <a:rPr lang="en-US" altLang="zh-CN" dirty="0">
                <a:solidFill>
                  <a:srgbClr val="92D050"/>
                </a:solidFill>
              </a:rPr>
              <a:t>        if </a:t>
            </a:r>
            <a:r>
              <a:rPr lang="en-US" altLang="zh-CN" dirty="0" err="1">
                <a:solidFill>
                  <a:srgbClr val="92D050"/>
                </a:solidFill>
              </a:rPr>
              <a:t>num</a:t>
            </a:r>
            <a:r>
              <a:rPr lang="en-US" altLang="zh-CN" dirty="0">
                <a:solidFill>
                  <a:srgbClr val="92D050"/>
                </a:solidFill>
              </a:rPr>
              <a:t> % </a:t>
            </a:r>
            <a:r>
              <a:rPr lang="en-US" altLang="zh-CN" dirty="0" err="1">
                <a:solidFill>
                  <a:srgbClr val="92D050"/>
                </a:solidFill>
              </a:rPr>
              <a:t>i</a:t>
            </a:r>
            <a:r>
              <a:rPr lang="en-US" altLang="zh-CN" dirty="0">
                <a:solidFill>
                  <a:srgbClr val="92D050"/>
                </a:solidFill>
              </a:rPr>
              <a:t> == 0:</a:t>
            </a:r>
          </a:p>
          <a:p>
            <a:r>
              <a:rPr lang="en-US" altLang="zh-CN" dirty="0">
                <a:solidFill>
                  <a:srgbClr val="92D050"/>
                </a:solidFill>
              </a:rPr>
              <a:t>            flag = </a:t>
            </a:r>
            <a:r>
              <a:rPr lang="en-US" altLang="zh-CN" dirty="0" smtClean="0">
                <a:solidFill>
                  <a:srgbClr val="92D050"/>
                </a:solidFill>
              </a:rPr>
              <a:t>True</a:t>
            </a:r>
          </a:p>
          <a:p>
            <a:r>
              <a:rPr lang="en-US" altLang="zh-CN" dirty="0">
                <a:solidFill>
                  <a:srgbClr val="92D050"/>
                </a:solidFill>
              </a:rPr>
              <a:t> </a:t>
            </a:r>
            <a:r>
              <a:rPr lang="en-US" altLang="zh-CN" dirty="0" smtClean="0">
                <a:solidFill>
                  <a:srgbClr val="92D050"/>
                </a:solidFill>
              </a:rPr>
              <a:t>           </a:t>
            </a:r>
            <a:r>
              <a:rPr lang="en-US" altLang="zh-CN" dirty="0" smtClean="0">
                <a:solidFill>
                  <a:srgbClr val="FF0000"/>
                </a:solidFill>
              </a:rPr>
              <a:t>break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00B0F0"/>
                </a:solidFill>
              </a:rPr>
              <a:t>if flag == False: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       print(</a:t>
            </a:r>
            <a:r>
              <a:rPr lang="en-US" altLang="zh-CN" dirty="0" err="1">
                <a:solidFill>
                  <a:srgbClr val="00B0F0"/>
                </a:solidFill>
              </a:rPr>
              <a:t>num</a:t>
            </a:r>
            <a:r>
              <a:rPr lang="en-US" altLang="zh-CN" dirty="0">
                <a:solidFill>
                  <a:srgbClr val="00B0F0"/>
                </a:solidFill>
              </a:rPr>
              <a:t>)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6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continue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3808" y="1700714"/>
            <a:ext cx="396800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Passwordlist</a:t>
            </a:r>
            <a:r>
              <a:rPr lang="en-US" altLang="zh-CN" dirty="0" smtClean="0">
                <a:solidFill>
                  <a:schemeClr val="bg1"/>
                </a:solidFill>
              </a:rPr>
              <a:t>=[123,456,789]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valid </a:t>
            </a:r>
            <a:r>
              <a:rPr lang="en-US" altLang="zh-CN" dirty="0">
                <a:solidFill>
                  <a:schemeClr val="bg1"/>
                </a:solidFill>
              </a:rPr>
              <a:t>=False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count = 3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while count &gt; 0: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input = </a:t>
            </a:r>
            <a:r>
              <a:rPr lang="en-US" altLang="zh-CN" dirty="0" err="1">
                <a:solidFill>
                  <a:schemeClr val="bg1"/>
                </a:solidFill>
              </a:rPr>
              <a:t>raw_input</a:t>
            </a:r>
            <a:r>
              <a:rPr lang="en-US" altLang="zh-CN" dirty="0">
                <a:solidFill>
                  <a:schemeClr val="bg1"/>
                </a:solidFill>
              </a:rPr>
              <a:t>("enter password: 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for </a:t>
            </a:r>
            <a:r>
              <a:rPr lang="en-US" altLang="zh-CN" dirty="0" err="1">
                <a:solidFill>
                  <a:schemeClr val="bg1"/>
                </a:solidFill>
              </a:rPr>
              <a:t>passwod</a:t>
            </a:r>
            <a:r>
              <a:rPr lang="en-US" altLang="zh-CN" dirty="0">
                <a:solidFill>
                  <a:schemeClr val="bg1"/>
                </a:solidFill>
              </a:rPr>
              <a:t> in </a:t>
            </a:r>
            <a:r>
              <a:rPr lang="en-US" altLang="zh-CN" dirty="0" err="1">
                <a:solidFill>
                  <a:schemeClr val="bg1"/>
                </a:solidFill>
              </a:rPr>
              <a:t>passwordlist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if input == password: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valid=True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</a:t>
            </a:r>
            <a:r>
              <a:rPr lang="en-US" altLang="zh-CN" dirty="0" smtClean="0">
                <a:solidFill>
                  <a:srgbClr val="FF0000"/>
                </a:solidFill>
              </a:rPr>
              <a:t>break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if  </a:t>
            </a:r>
            <a:r>
              <a:rPr lang="en-US" altLang="zh-CN" dirty="0" smtClean="0">
                <a:solidFill>
                  <a:schemeClr val="bg1"/>
                </a:solidFill>
              </a:rPr>
              <a:t>valid == False: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print("invalid input")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count = count -1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>
                <a:solidFill>
                  <a:srgbClr val="FF0000"/>
                </a:solidFill>
              </a:rPr>
              <a:t>continue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else: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>
                <a:solidFill>
                  <a:srgbClr val="FF0000"/>
                </a:solidFill>
              </a:rPr>
              <a:t>break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75856" y="3429000"/>
            <a:ext cx="2232248" cy="86409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321852"/>
            <a:ext cx="7815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有时候在循环执行时， 满足某种条件就</a:t>
            </a:r>
            <a:r>
              <a:rPr lang="zh-CN" altLang="en-US" dirty="0" smtClean="0">
                <a:solidFill>
                  <a:srgbClr val="FF0000"/>
                </a:solidFill>
              </a:rPr>
              <a:t>中断循环，</a:t>
            </a:r>
            <a:r>
              <a:rPr lang="en-US" altLang="zh-CN" dirty="0">
                <a:solidFill>
                  <a:srgbClr val="FF0000"/>
                </a:solidFill>
              </a:rPr>
              <a:t>continue</a:t>
            </a:r>
            <a:r>
              <a:rPr lang="zh-CN" altLang="en-US" dirty="0" smtClean="0">
                <a:solidFill>
                  <a:srgbClr val="FF0000"/>
                </a:solidFill>
              </a:rPr>
              <a:t>跳出本次循环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</a:t>
            </a:r>
            <a:r>
              <a:rPr lang="zh-CN" altLang="en-US" dirty="0" smtClean="0">
                <a:solidFill>
                  <a:srgbClr val="FF0000"/>
                </a:solidFill>
              </a:rPr>
              <a:t>继续下一次循环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03848" y="4725144"/>
            <a:ext cx="2232248" cy="86409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204096" y="5877272"/>
            <a:ext cx="1115876" cy="3382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 flipH="1">
            <a:off x="5868144" y="3269431"/>
            <a:ext cx="1524000" cy="0"/>
          </a:xfrm>
          <a:prstGeom prst="line">
            <a:avLst/>
          </a:prstGeom>
          <a:ln w="38100">
            <a:solidFill>
              <a:srgbClr val="7030A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392144" y="3269431"/>
            <a:ext cx="0" cy="822410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144021" y="4091841"/>
            <a:ext cx="3248123" cy="0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 bwMode="auto">
          <a:xfrm flipH="1">
            <a:off x="4499992" y="2723621"/>
            <a:ext cx="3468216" cy="72008"/>
          </a:xfrm>
          <a:prstGeom prst="line">
            <a:avLst/>
          </a:prstGeom>
          <a:ln w="3810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68208" y="2759625"/>
            <a:ext cx="72008" cy="2681724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196359" y="5475546"/>
            <a:ext cx="3843857" cy="0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 bwMode="auto">
          <a:xfrm flipH="1">
            <a:off x="4673281" y="2523140"/>
            <a:ext cx="3468216" cy="72008"/>
          </a:xfrm>
          <a:prstGeom prst="line">
            <a:avLst/>
          </a:prstGeom>
          <a:ln w="38100">
            <a:solidFill>
              <a:srgbClr val="FFC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8141497" y="2559144"/>
            <a:ext cx="72008" cy="3487242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348759" y="6036057"/>
            <a:ext cx="3967657" cy="0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06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课后作业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</a:rPr>
              <a:t>输入整数</a:t>
            </a:r>
            <a:r>
              <a:rPr lang="en-US" altLang="zh-CN" sz="2000" dirty="0">
                <a:solidFill>
                  <a:schemeClr val="bg1"/>
                </a:solidFill>
              </a:rPr>
              <a:t>n </a:t>
            </a:r>
            <a:r>
              <a:rPr lang="zh-CN" altLang="en-US" sz="2000" dirty="0">
                <a:solidFill>
                  <a:schemeClr val="bg1"/>
                </a:solidFill>
              </a:rPr>
              <a:t>，输出所有的质数</a:t>
            </a:r>
            <a:r>
              <a:rPr lang="zh-CN" altLang="en-US" sz="2000" dirty="0" smtClean="0">
                <a:solidFill>
                  <a:schemeClr val="bg1"/>
                </a:solidFill>
              </a:rPr>
              <a:t>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</a:rPr>
              <a:t>有四个数字：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</a:rPr>
              <a:t>3</a:t>
            </a:r>
            <a:r>
              <a:rPr lang="zh-CN" altLang="en-US" sz="2000" dirty="0">
                <a:solidFill>
                  <a:schemeClr val="bg1"/>
                </a:solidFill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</a:rPr>
              <a:t>4</a:t>
            </a:r>
            <a:r>
              <a:rPr lang="zh-CN" altLang="en-US" sz="2000" dirty="0">
                <a:solidFill>
                  <a:schemeClr val="bg1"/>
                </a:solidFill>
              </a:rPr>
              <a:t>，能组成多少个互不相同且无重复数字的三位数？各是多少</a:t>
            </a:r>
            <a:r>
              <a:rPr lang="zh-CN" altLang="en-US" sz="2000" dirty="0" smtClean="0">
                <a:solidFill>
                  <a:schemeClr val="bg1"/>
                </a:solidFill>
              </a:rPr>
              <a:t>？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7848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</a:rPr>
              <a:t>据说国际象棋是由古波斯王国的一个人发明的。棋盘由</a:t>
            </a:r>
            <a:r>
              <a:rPr lang="en-US" altLang="zh-CN" sz="2000" dirty="0">
                <a:solidFill>
                  <a:schemeClr val="bg1"/>
                </a:solidFill>
              </a:rPr>
              <a:t>64</a:t>
            </a:r>
            <a:r>
              <a:rPr lang="zh-CN" altLang="en-US" sz="2000" dirty="0">
                <a:solidFill>
                  <a:schemeClr val="bg1"/>
                </a:solidFill>
              </a:rPr>
              <a:t>个格子组成</a:t>
            </a:r>
            <a:r>
              <a:rPr lang="zh-CN" altLang="en-US" sz="2000" dirty="0" smtClean="0">
                <a:solidFill>
                  <a:schemeClr val="bg1"/>
                </a:solidFill>
              </a:rPr>
              <a:t>。发明者</a:t>
            </a:r>
            <a:r>
              <a:rPr lang="zh-CN" altLang="en-US" sz="2000" dirty="0">
                <a:solidFill>
                  <a:schemeClr val="bg1"/>
                </a:solidFill>
              </a:rPr>
              <a:t>要求国王的奖励很简单：第一个放一粒米，第二格放</a:t>
            </a: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粒</a:t>
            </a:r>
            <a:r>
              <a:rPr lang="zh-CN" altLang="en-US" sz="2000" dirty="0" smtClean="0">
                <a:solidFill>
                  <a:schemeClr val="bg1"/>
                </a:solidFill>
              </a:rPr>
              <a:t>米</a:t>
            </a:r>
            <a:r>
              <a:rPr lang="zh-CN" altLang="en-US" sz="2000" dirty="0">
                <a:solidFill>
                  <a:schemeClr val="bg1"/>
                </a:solidFill>
              </a:rPr>
              <a:t>，</a:t>
            </a:r>
            <a:r>
              <a:rPr lang="zh-CN" altLang="en-US" sz="2000" dirty="0" smtClean="0">
                <a:solidFill>
                  <a:schemeClr val="bg1"/>
                </a:solidFill>
              </a:rPr>
              <a:t>以此类推</a:t>
            </a:r>
            <a:r>
              <a:rPr lang="zh-CN" altLang="en-US" sz="2000" dirty="0">
                <a:solidFill>
                  <a:schemeClr val="bg1"/>
                </a:solidFill>
              </a:rPr>
              <a:t>，每一格上的数量都是前一格的</a:t>
            </a: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倍，请计算放满</a:t>
            </a:r>
            <a:r>
              <a:rPr lang="en-US" altLang="zh-CN" sz="2000" dirty="0">
                <a:solidFill>
                  <a:schemeClr val="bg1"/>
                </a:solidFill>
              </a:rPr>
              <a:t>64</a:t>
            </a:r>
            <a:r>
              <a:rPr lang="zh-CN" altLang="en-US" sz="2000" dirty="0">
                <a:solidFill>
                  <a:schemeClr val="bg1"/>
                </a:solidFill>
              </a:rPr>
              <a:t>格需要多少粒米？国王能满足发明者的要求吗？</a:t>
            </a:r>
          </a:p>
          <a:p>
            <a:pPr marL="285750" indent="-285750">
              <a:buFont typeface="Wingdings" pitchFamily="2" charset="2"/>
              <a:buChar char="l"/>
            </a:pPr>
            <a:endParaRPr lang="zh-CN" alt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l"/>
            </a:pPr>
            <a:endParaRPr lang="zh-CN" alt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l"/>
            </a:pP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0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While </a:t>
            </a:r>
            <a:r>
              <a:rPr lang="zh-CN" altLang="en-US" dirty="0">
                <a:solidFill>
                  <a:schemeClr val="bg1"/>
                </a:solidFill>
              </a:rPr>
              <a:t>循环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880593" y="1412776"/>
            <a:ext cx="7812087" cy="550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</a:rPr>
              <a:t>求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</a:rPr>
              <a:t>1+2+3+4+</a:t>
            </a:r>
            <a:r>
              <a:rPr lang="en-US" altLang="en-US" sz="3200" dirty="0" smtClean="0">
                <a:solidFill>
                  <a:schemeClr val="bg1"/>
                </a:solidFill>
                <a:latin typeface="Times New Roman"/>
              </a:rPr>
              <a:t>…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</a:rPr>
              <a:t>+100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</a:rPr>
              <a:t>的累加和</a:t>
            </a:r>
            <a:endParaRPr lang="zh-CN" altLang="en-US" sz="3200" dirty="0">
              <a:solidFill>
                <a:schemeClr val="bg1"/>
              </a:solidFill>
              <a:latin typeface="黑体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952601" y="2132856"/>
            <a:ext cx="2879725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sum=0</a:t>
            </a:r>
          </a:p>
          <a:p>
            <a: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sum = sum + 1</a:t>
            </a:r>
          </a:p>
          <a:p>
            <a: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sum = sum + 2</a:t>
            </a:r>
          </a:p>
          <a:p>
            <a: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sum = sum + 3</a:t>
            </a:r>
          </a:p>
          <a:p>
            <a: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sum = sum + 4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sum = sum + 5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……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sum = sum + 100</a:t>
            </a:r>
          </a:p>
        </p:txBody>
      </p:sp>
    </p:spTree>
    <p:extLst>
      <p:ext uri="{BB962C8B-B14F-4D97-AF65-F5344CB8AC3E}">
        <p14:creationId xmlns:p14="http://schemas.microsoft.com/office/powerpoint/2010/main" val="285684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While </a:t>
            </a:r>
            <a:r>
              <a:rPr lang="zh-CN" altLang="en-US" dirty="0">
                <a:solidFill>
                  <a:schemeClr val="bg1"/>
                </a:solidFill>
              </a:rPr>
              <a:t>循环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474788" y="1688206"/>
            <a:ext cx="3095625" cy="3927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2800" b="1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Times New Roman" pitchFamily="18" charset="0"/>
              </a:rPr>
              <a:t>sum=0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lang="en-US" altLang="zh-CN" sz="2800" b="1" dirty="0" smtClean="0">
                <a:solidFill>
                  <a:schemeClr val="bg1"/>
                </a:solidFill>
                <a:latin typeface="Times New Roman" pitchFamily="18" charset="0"/>
              </a:rPr>
              <a:t>=1</a:t>
            </a:r>
            <a:endParaRPr lang="en-US" altLang="zh-CN" sz="2800" b="1" dirty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    当 </a:t>
            </a:r>
            <a:r>
              <a:rPr lang="en-US" altLang="zh-CN" sz="2800" b="1" dirty="0" err="1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&lt;=100 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时</a:t>
            </a:r>
          </a:p>
          <a:p>
            <a:pPr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         </a:t>
            </a:r>
            <a:r>
              <a:rPr lang="en-US" altLang="zh-CN" sz="2800" b="1" dirty="0" smtClean="0">
                <a:solidFill>
                  <a:schemeClr val="bg1"/>
                </a:solidFill>
                <a:latin typeface="Times New Roman" pitchFamily="18" charset="0"/>
              </a:rPr>
              <a:t>sum=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Times New Roman" pitchFamily="18" charset="0"/>
              </a:rPr>
              <a:t>sum+i</a:t>
            </a:r>
            <a:endParaRPr lang="en-US" altLang="zh-CN" sz="2800" b="1" dirty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          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lang="en-US" altLang="zh-CN" sz="2800" b="1" dirty="0" smtClean="0">
                <a:solidFill>
                  <a:schemeClr val="bg1"/>
                </a:solidFill>
                <a:latin typeface="Times New Roman" pitchFamily="18" charset="0"/>
              </a:rPr>
              <a:t>=i+1</a:t>
            </a:r>
            <a:endParaRPr lang="en-US" altLang="zh-CN" sz="2800" b="1" dirty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    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 smtClean="0">
                <a:solidFill>
                  <a:schemeClr val="bg1"/>
                </a:solidFill>
                <a:latin typeface="Times New Roman" pitchFamily="18" charset="0"/>
              </a:rPr>
              <a:t>print(sum); </a:t>
            </a:r>
            <a:endParaRPr lang="en-US" altLang="zh-CN" sz="28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210610" y="3716337"/>
            <a:ext cx="2089150" cy="1008062"/>
          </a:xfrm>
          <a:prstGeom prst="rect">
            <a:avLst/>
          </a:prstGeom>
          <a:noFill/>
          <a:ln w="3810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634720" y="3060171"/>
            <a:ext cx="2920992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C000"/>
                </a:solidFill>
                <a:latin typeface="Times New Roman" pitchFamily="18" charset="0"/>
              </a:rPr>
              <a:t>while( </a:t>
            </a:r>
            <a:r>
              <a:rPr lang="en-US" altLang="zh-CN" sz="2800" b="1" dirty="0" err="1">
                <a:solidFill>
                  <a:srgbClr val="FFC000"/>
                </a:solidFill>
                <a:latin typeface="Times New Roman" pitchFamily="18" charset="0"/>
              </a:rPr>
              <a:t>i</a:t>
            </a:r>
            <a:r>
              <a:rPr lang="en-US" altLang="zh-CN" sz="2800" b="1" dirty="0">
                <a:solidFill>
                  <a:srgbClr val="FFC000"/>
                </a:solidFill>
                <a:latin typeface="Times New Roman" pitchFamily="18" charset="0"/>
              </a:rPr>
              <a:t>&lt;=100 </a:t>
            </a:r>
            <a:r>
              <a:rPr lang="en-US" altLang="zh-CN" sz="2800" b="1" dirty="0" smtClean="0">
                <a:solidFill>
                  <a:srgbClr val="FFC000"/>
                </a:solidFill>
                <a:latin typeface="Times New Roman" pitchFamily="18" charset="0"/>
              </a:rPr>
              <a:t>)</a:t>
            </a:r>
            <a:r>
              <a:rPr lang="zh-CN" altLang="en-US" sz="2800" b="1" dirty="0" smtClean="0">
                <a:solidFill>
                  <a:srgbClr val="FFC000"/>
                </a:solidFill>
                <a:latin typeface="Times New Roman" pitchFamily="18" charset="0"/>
              </a:rPr>
              <a:t>：</a:t>
            </a:r>
            <a:r>
              <a:rPr lang="en-US" altLang="zh-CN" sz="2800" b="1" dirty="0" smtClean="0">
                <a:solidFill>
                  <a:srgbClr val="FFC000"/>
                </a:solidFill>
                <a:latin typeface="Times New Roman" pitchFamily="18" charset="0"/>
              </a:rPr>
              <a:t> </a:t>
            </a:r>
            <a:endParaRPr lang="en-US" altLang="zh-CN" sz="2800" b="1" dirty="0">
              <a:solidFill>
                <a:srgbClr val="FFC000"/>
              </a:solidFill>
              <a:latin typeface="Times New Roman" pitchFamily="18" charset="0"/>
            </a:endParaRPr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4298173" y="3716340"/>
            <a:ext cx="2232025" cy="622300"/>
            <a:chOff x="3923" y="2268"/>
            <a:chExt cx="1406" cy="465"/>
          </a:xfrm>
        </p:grpSpPr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4377" y="2341"/>
              <a:ext cx="952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C000"/>
                  </a:solidFill>
                </a:rPr>
                <a:t>循环体</a:t>
              </a:r>
              <a:endParaRPr kumimoji="1" lang="zh-CN" altLang="en-US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9" name="AutoShape 14"/>
            <p:cNvSpPr>
              <a:spLocks noChangeArrowheads="1"/>
            </p:cNvSpPr>
            <p:nvPr/>
          </p:nvSpPr>
          <p:spPr bwMode="auto">
            <a:xfrm>
              <a:off x="3923" y="2268"/>
              <a:ext cx="454" cy="465"/>
            </a:xfrm>
            <a:prstGeom prst="rightArrow">
              <a:avLst>
                <a:gd name="adj1" fmla="val 50000"/>
                <a:gd name="adj2" fmla="val 8284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13848" y="3171805"/>
            <a:ext cx="1512887" cy="371513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4298173" y="2840039"/>
            <a:ext cx="2376487" cy="738188"/>
            <a:chOff x="3923" y="1673"/>
            <a:chExt cx="1497" cy="930"/>
          </a:xfrm>
        </p:grpSpPr>
        <p:sp>
          <p:nvSpPr>
            <p:cNvPr id="12" name="AutoShape 17"/>
            <p:cNvSpPr>
              <a:spLocks noChangeArrowheads="1"/>
            </p:cNvSpPr>
            <p:nvPr/>
          </p:nvSpPr>
          <p:spPr bwMode="auto">
            <a:xfrm>
              <a:off x="3923" y="1673"/>
              <a:ext cx="409" cy="930"/>
            </a:xfrm>
            <a:prstGeom prst="rightArrow">
              <a:avLst>
                <a:gd name="adj1" fmla="val 50000"/>
                <a:gd name="adj2" fmla="val 74635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4332" y="1933"/>
              <a:ext cx="1088" cy="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C000"/>
                  </a:solidFill>
                </a:rPr>
                <a:t>循环条件</a:t>
              </a:r>
            </a:p>
          </p:txBody>
        </p:sp>
      </p:grpSp>
      <p:sp>
        <p:nvSpPr>
          <p:cNvPr id="14" name="Oval 19"/>
          <p:cNvSpPr>
            <a:spLocks noChangeArrowheads="1"/>
          </p:cNvSpPr>
          <p:nvPr/>
        </p:nvSpPr>
        <p:spPr bwMode="auto">
          <a:xfrm>
            <a:off x="2066148" y="4212366"/>
            <a:ext cx="1439862" cy="52241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4947460" y="4221162"/>
            <a:ext cx="2555875" cy="445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C000"/>
                </a:solidFill>
              </a:rPr>
              <a:t>(</a:t>
            </a:r>
            <a:r>
              <a:rPr kumimoji="1" lang="zh-CN" altLang="en-US" sz="2400" b="1" dirty="0">
                <a:solidFill>
                  <a:srgbClr val="FFC000"/>
                </a:solidFill>
              </a:rPr>
              <a:t>修改循环变量</a:t>
            </a:r>
            <a:r>
              <a:rPr kumimoji="1" lang="en-US" altLang="zh-CN" sz="2400" b="1" dirty="0">
                <a:solidFill>
                  <a:srgbClr val="FFC000"/>
                </a:solidFill>
              </a:rPr>
              <a:t>)</a:t>
            </a:r>
          </a:p>
        </p:txBody>
      </p:sp>
      <p:grpSp>
        <p:nvGrpSpPr>
          <p:cNvPr id="16" name="Group 21"/>
          <p:cNvGrpSpPr>
            <a:grpSpLocks/>
          </p:cNvGrpSpPr>
          <p:nvPr/>
        </p:nvGrpSpPr>
        <p:grpSpPr bwMode="auto">
          <a:xfrm>
            <a:off x="4587098" y="2133599"/>
            <a:ext cx="2700337" cy="2722563"/>
            <a:chOff x="4059" y="1353"/>
            <a:chExt cx="1701" cy="1715"/>
          </a:xfrm>
        </p:grpSpPr>
        <p:sp>
          <p:nvSpPr>
            <p:cNvPr id="17" name="Rectangle 22"/>
            <p:cNvSpPr>
              <a:spLocks noChangeArrowheads="1"/>
            </p:cNvSpPr>
            <p:nvPr/>
          </p:nvSpPr>
          <p:spPr bwMode="auto">
            <a:xfrm>
              <a:off x="4318" y="1752"/>
              <a:ext cx="1406" cy="1316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en-US" sz="28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4059" y="1353"/>
              <a:ext cx="17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800" b="1" dirty="0">
                  <a:solidFill>
                    <a:srgbClr val="FFC000"/>
                  </a:solidFill>
                  <a:latin typeface="Times New Roman" pitchFamily="18" charset="0"/>
                </a:rPr>
                <a:t>循环结构的关键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176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While </a:t>
            </a:r>
            <a:r>
              <a:rPr lang="zh-CN" altLang="en-US" dirty="0" smtClean="0">
                <a:solidFill>
                  <a:schemeClr val="bg1"/>
                </a:solidFill>
              </a:rPr>
              <a:t>循环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idx="1"/>
          </p:nvPr>
        </p:nvSpPr>
        <p:spPr>
          <a:xfrm>
            <a:off x="611188" y="1371600"/>
            <a:ext cx="5219700" cy="457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for</a:t>
            </a:r>
            <a:r>
              <a:rPr lang="zh-CN" altLang="en-US" sz="2000" dirty="0" smtClean="0">
                <a:solidFill>
                  <a:schemeClr val="bg1"/>
                </a:solidFill>
              </a:rPr>
              <a:t>主要用于确定次数的循环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zh-CN" altLang="en-US" sz="2000" dirty="0" smtClean="0">
                <a:solidFill>
                  <a:srgbClr val="FF0000"/>
                </a:solidFill>
              </a:rPr>
              <a:t>不确定次数的循环</a:t>
            </a:r>
            <a:r>
              <a:rPr lang="en-US" altLang="zh-CN" sz="2000" dirty="0" smtClean="0">
                <a:solidFill>
                  <a:srgbClr val="FF0000"/>
                </a:solidFill>
              </a:rPr>
              <a:t>:while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while &lt;</a:t>
            </a:r>
            <a:r>
              <a:rPr lang="zh-CN" altLang="en-US" sz="2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布尔表达式</a:t>
            </a:r>
            <a:r>
              <a:rPr lang="en-US" altLang="zh-CN" sz="2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&gt;: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    &lt;</a:t>
            </a:r>
            <a:r>
              <a:rPr lang="zh-CN" altLang="en-US" sz="2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循环体</a:t>
            </a:r>
            <a:r>
              <a:rPr lang="en-US" altLang="zh-CN" sz="2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&gt;</a:t>
            </a:r>
          </a:p>
          <a:p>
            <a:pPr lvl="1" eaLnBrk="1" hangingPunct="1">
              <a:buFontTx/>
              <a:buNone/>
              <a:defRPr/>
            </a:pPr>
            <a:endParaRPr lang="en-US" altLang="zh-CN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urier New" pitchFamily="49" charset="0"/>
            </a:endParaRPr>
          </a:p>
          <a:p>
            <a:pPr lvl="1" eaLnBrk="1" hangingPunct="1">
              <a:buFontTx/>
              <a:buNone/>
              <a:defRPr/>
            </a:pPr>
            <a:endParaRPr lang="en-US" altLang="zh-CN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urier New" pitchFamily="49" charset="0"/>
            </a:endParaRPr>
          </a:p>
          <a:p>
            <a:pPr algn="l" eaLnBrk="1" hangingPunct="1">
              <a:lnSpc>
                <a:spcPct val="110000"/>
              </a:lnSpc>
              <a:buClr>
                <a:srgbClr val="3333FF"/>
              </a:buClr>
              <a:buFont typeface="幼圆" pitchFamily="49" charset="-122"/>
              <a:buChar char="☆"/>
              <a:defRPr/>
            </a:pPr>
            <a:r>
              <a:rPr lang="zh-CN" altLang="en-US" sz="2000" dirty="0" smtClean="0">
                <a:solidFill>
                  <a:schemeClr val="bg1"/>
                </a:solidFill>
                <a:cs typeface="Courier New" pitchFamily="49" charset="0"/>
              </a:rPr>
              <a:t>语义：当布尔表达式计算结果为</a:t>
            </a:r>
            <a:r>
              <a:rPr lang="en-US" altLang="zh-CN" sz="2000" dirty="0" smtClean="0">
                <a:solidFill>
                  <a:schemeClr val="bg1"/>
                </a:solidFill>
                <a:cs typeface="Courier New" pitchFamily="49" charset="0"/>
              </a:rPr>
              <a:t>True</a:t>
            </a:r>
            <a:r>
              <a:rPr lang="zh-CN" altLang="en-US" sz="2000" dirty="0" smtClean="0">
                <a:solidFill>
                  <a:schemeClr val="bg1"/>
                </a:solidFill>
                <a:cs typeface="Courier New" pitchFamily="49" charset="0"/>
              </a:rPr>
              <a:t>时，执行一遍循环体，执行完毕控制转回</a:t>
            </a:r>
            <a:r>
              <a:rPr lang="en-US" altLang="zh-CN" sz="2000" dirty="0" smtClean="0">
                <a:solidFill>
                  <a:schemeClr val="bg1"/>
                </a:solidFill>
                <a:cs typeface="Courier New" pitchFamily="49" charset="0"/>
              </a:rPr>
              <a:t>while</a:t>
            </a:r>
            <a:r>
              <a:rPr lang="zh-CN" altLang="en-US" sz="2000" dirty="0" smtClean="0">
                <a:solidFill>
                  <a:schemeClr val="bg1"/>
                </a:solidFill>
                <a:cs typeface="Courier New" pitchFamily="49" charset="0"/>
              </a:rPr>
              <a:t>语句开始处重新测试布尔表达式；当布尔表达式计算结果为</a:t>
            </a:r>
            <a:r>
              <a:rPr lang="en-US" altLang="zh-CN" sz="2000" dirty="0" smtClean="0">
                <a:solidFill>
                  <a:schemeClr val="bg1"/>
                </a:solidFill>
                <a:cs typeface="Courier New" pitchFamily="49" charset="0"/>
              </a:rPr>
              <a:t>False</a:t>
            </a:r>
            <a:r>
              <a:rPr lang="zh-CN" altLang="en-US" sz="2000" dirty="0" smtClean="0">
                <a:solidFill>
                  <a:schemeClr val="bg1"/>
                </a:solidFill>
                <a:cs typeface="Courier New" pitchFamily="49" charset="0"/>
              </a:rPr>
              <a:t>，控制转向下一条语句。</a:t>
            </a:r>
            <a:endParaRPr lang="en-US" altLang="zh-CN" sz="2000" dirty="0" smtClean="0">
              <a:solidFill>
                <a:schemeClr val="bg1"/>
              </a:solidFill>
              <a:cs typeface="Courier New" pitchFamily="49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888" y="1417638"/>
            <a:ext cx="281622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线形标注 1 5"/>
          <p:cNvSpPr/>
          <p:nvPr/>
        </p:nvSpPr>
        <p:spPr>
          <a:xfrm>
            <a:off x="4932040" y="548680"/>
            <a:ext cx="2787922" cy="609600"/>
          </a:xfrm>
          <a:prstGeom prst="borderCallout1">
            <a:avLst>
              <a:gd name="adj1" fmla="val 49633"/>
              <a:gd name="adj2" fmla="val -3431"/>
              <a:gd name="adj3" fmla="val 277471"/>
              <a:gd name="adj4" fmla="val -58596"/>
            </a:avLst>
          </a:prstGeom>
          <a:noFill/>
          <a:ln>
            <a:solidFill>
              <a:srgbClr val="FF0000"/>
            </a:solidFill>
            <a:prstDash val="sysDash"/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en-US" sz="2000" b="1" dirty="0">
                <a:solidFill>
                  <a:srgbClr val="92D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循环次数取决于测试条件何时变为</a:t>
            </a:r>
            <a:r>
              <a:rPr lang="en-US" altLang="zh-CN" sz="2000" b="1" dirty="0">
                <a:solidFill>
                  <a:srgbClr val="92D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False</a:t>
            </a:r>
            <a:endParaRPr lang="zh-CN" altLang="en-US" sz="2000" b="1" dirty="0">
              <a:solidFill>
                <a:srgbClr val="92D05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966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while</a:t>
            </a:r>
            <a:r>
              <a:rPr lang="zh-CN" altLang="en-US" dirty="0">
                <a:solidFill>
                  <a:schemeClr val="bg1"/>
                </a:solidFill>
              </a:rPr>
              <a:t>循环的特点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循环前测试条件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若不满足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</a:rPr>
              <a:t>则循环体一次都不执行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循环体必须影响下一次条件测试</a:t>
            </a:r>
            <a:r>
              <a:rPr lang="en-US" altLang="zh-CN" dirty="0" smtClean="0">
                <a:solidFill>
                  <a:schemeClr val="bg1"/>
                </a:solidFill>
              </a:rPr>
              <a:t>!</a:t>
            </a:r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否则导致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无穷循环</a:t>
            </a:r>
            <a:endParaRPr lang="en-US" altLang="zh-CN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例如</a:t>
            </a:r>
            <a:r>
              <a:rPr lang="en-US" altLang="zh-CN" dirty="0" smtClean="0">
                <a:solidFill>
                  <a:schemeClr val="bg1"/>
                </a:solidFill>
              </a:rPr>
              <a:t>:for</a:t>
            </a:r>
            <a:r>
              <a:rPr lang="zh-CN" altLang="en-US" dirty="0" smtClean="0">
                <a:solidFill>
                  <a:schemeClr val="bg1"/>
                </a:solidFill>
              </a:rPr>
              <a:t>循环改写成</a:t>
            </a:r>
            <a:r>
              <a:rPr lang="en-US" altLang="zh-CN" dirty="0" smtClean="0">
                <a:solidFill>
                  <a:schemeClr val="bg1"/>
                </a:solidFill>
              </a:rPr>
              <a:t>while</a:t>
            </a:r>
            <a:r>
              <a:rPr lang="zh-CN" altLang="en-US" dirty="0" smtClean="0">
                <a:solidFill>
                  <a:schemeClr val="bg1"/>
                </a:solidFill>
              </a:rPr>
              <a:t>循环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dirty="0" err="1" smtClean="0">
                <a:solidFill>
                  <a:schemeClr val="bg1"/>
                </a:solidFill>
                <a:cs typeface="Courier New" pitchFamily="49" charset="0"/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  <a:cs typeface="Courier New" pitchFamily="49" charset="0"/>
              </a:rPr>
              <a:t> = 0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>
                <a:solidFill>
                  <a:schemeClr val="bg1"/>
                </a:solidFill>
                <a:cs typeface="Courier New" pitchFamily="49" charset="0"/>
              </a:rPr>
              <a:t>while </a:t>
            </a:r>
            <a:r>
              <a:rPr lang="en-US" altLang="zh-CN" dirty="0" err="1" smtClean="0">
                <a:solidFill>
                  <a:schemeClr val="bg1"/>
                </a:solidFill>
                <a:cs typeface="Courier New" pitchFamily="49" charset="0"/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  <a:cs typeface="Courier New" pitchFamily="49" charset="0"/>
              </a:rPr>
              <a:t> &lt; 10: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>
                <a:solidFill>
                  <a:schemeClr val="bg1"/>
                </a:solidFill>
                <a:cs typeface="Courier New" pitchFamily="49" charset="0"/>
              </a:rPr>
              <a:t>    print </a:t>
            </a:r>
            <a:r>
              <a:rPr lang="en-US" altLang="zh-CN" dirty="0" err="1" smtClean="0">
                <a:solidFill>
                  <a:schemeClr val="bg1"/>
                </a:solidFill>
                <a:cs typeface="Courier New" pitchFamily="49" charset="0"/>
              </a:rPr>
              <a:t>i</a:t>
            </a:r>
            <a:endParaRPr lang="en-US" altLang="zh-CN" dirty="0" smtClean="0">
              <a:solidFill>
                <a:schemeClr val="bg1"/>
              </a:solidFill>
              <a:cs typeface="Courier New" pitchFamily="49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  <a:cs typeface="Courier New" pitchFamily="49" charset="0"/>
              </a:rPr>
              <a:t>    </a:t>
            </a:r>
            <a:r>
              <a:rPr lang="en-US" altLang="zh-CN" dirty="0" err="1" smtClean="0">
                <a:solidFill>
                  <a:srgbClr val="FF0000"/>
                </a:solidFill>
                <a:cs typeface="Courier New" pitchFamily="49" charset="0"/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  <a:cs typeface="Courier New" pitchFamily="49" charset="0"/>
              </a:rPr>
              <a:t> = </a:t>
            </a:r>
            <a:r>
              <a:rPr lang="en-US" altLang="zh-CN" dirty="0" err="1" smtClean="0">
                <a:solidFill>
                  <a:srgbClr val="FF0000"/>
                </a:solidFill>
                <a:cs typeface="Courier New" pitchFamily="49" charset="0"/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  <a:cs typeface="Courier New" pitchFamily="49" charset="0"/>
              </a:rPr>
              <a:t> + 1</a:t>
            </a:r>
          </a:p>
          <a:p>
            <a:pPr lvl="2" eaLnBrk="1" hangingPunct="1">
              <a:defRPr/>
            </a:pPr>
            <a:r>
              <a:rPr lang="zh-CN" altLang="en-US" sz="2000" dirty="0" smtClean="0">
                <a:solidFill>
                  <a:srgbClr val="FF0000"/>
                </a:solidFill>
                <a:cs typeface="Courier New" pitchFamily="49" charset="0"/>
              </a:rPr>
              <a:t>若忘了最后一条语句会怎样</a:t>
            </a:r>
            <a:r>
              <a:rPr lang="en-US" altLang="zh-CN" sz="2000" dirty="0" smtClean="0">
                <a:solidFill>
                  <a:srgbClr val="FF0000"/>
                </a:solidFill>
                <a:cs typeface="Courier New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0235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While:</a:t>
            </a:r>
            <a:r>
              <a:rPr lang="zh-CN" altLang="en-US" dirty="0" smtClean="0">
                <a:solidFill>
                  <a:schemeClr val="bg1"/>
                </a:solidFill>
              </a:rPr>
              <a:t>交互循环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根据</a:t>
            </a:r>
            <a:r>
              <a:rPr lang="zh-CN" altLang="en-US" sz="2000" dirty="0" smtClean="0">
                <a:solidFill>
                  <a:srgbClr val="FF0000"/>
                </a:solidFill>
              </a:rPr>
              <a:t>用户交互</a:t>
            </a:r>
            <a:r>
              <a:rPr lang="zh-CN" altLang="en-US" sz="2000" dirty="0" smtClean="0">
                <a:solidFill>
                  <a:schemeClr val="bg1"/>
                </a:solidFill>
              </a:rPr>
              <a:t>来决定是否循环下去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例</a:t>
            </a:r>
            <a:r>
              <a:rPr lang="en-US" altLang="zh-CN" sz="2000" dirty="0" smtClean="0">
                <a:solidFill>
                  <a:schemeClr val="bg1"/>
                </a:solidFill>
              </a:rPr>
              <a:t>:</a:t>
            </a:r>
            <a:r>
              <a:rPr lang="zh-CN" altLang="en-US" sz="2000" dirty="0" smtClean="0">
                <a:solidFill>
                  <a:schemeClr val="bg1"/>
                </a:solidFill>
              </a:rPr>
              <a:t>输入</a:t>
            </a:r>
            <a:r>
              <a:rPr lang="en-US" altLang="zh-CN" sz="2000" dirty="0" smtClean="0">
                <a:solidFill>
                  <a:schemeClr val="bg1"/>
                </a:solidFill>
              </a:rPr>
              <a:t>n</a:t>
            </a:r>
            <a:r>
              <a:rPr lang="zh-CN" altLang="en-US" sz="2000" dirty="0" smtClean="0">
                <a:solidFill>
                  <a:schemeClr val="bg1"/>
                </a:solidFill>
              </a:rPr>
              <a:t>个数求和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 smtClean="0">
                <a:solidFill>
                  <a:srgbClr val="FFC000"/>
                </a:solidFill>
              </a:rPr>
              <a:t>输入</a:t>
            </a:r>
            <a:r>
              <a:rPr lang="en-US" altLang="zh-CN" sz="2000" dirty="0" smtClean="0">
                <a:solidFill>
                  <a:srgbClr val="FFC000"/>
                </a:solidFill>
              </a:rPr>
              <a:t>———</a:t>
            </a:r>
            <a:r>
              <a:rPr lang="zh-CN" altLang="en-US" sz="2000" dirty="0" smtClean="0">
                <a:solidFill>
                  <a:srgbClr val="FFC000"/>
                </a:solidFill>
              </a:rPr>
              <a:t>累加</a:t>
            </a:r>
            <a:endParaRPr lang="en-US" altLang="zh-CN" sz="2000" dirty="0" smtClean="0">
              <a:solidFill>
                <a:srgbClr val="FFC000"/>
              </a:solidFill>
            </a:endParaRPr>
          </a:p>
          <a:p>
            <a:pPr eaLnBrk="1" hangingPunct="1">
              <a:defRPr/>
            </a:pPr>
            <a:endParaRPr lang="en-US" altLang="zh-CN" sz="2000" i="1" dirty="0" smtClean="0">
              <a:solidFill>
                <a:schemeClr val="bg1"/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sum = 0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moredata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= "yes"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while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moredata</a:t>
            </a:r>
            <a:r>
              <a:rPr lang="en-US" altLang="zh-CN" sz="2000" dirty="0" smtClean="0">
                <a:solidFill>
                  <a:schemeClr val="bg1"/>
                </a:solidFill>
              </a:rPr>
              <a:t>[0] == "y":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    x = input("Input a number: ")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    sum = sum + x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moredata</a:t>
            </a:r>
            <a:r>
              <a:rPr lang="en-US" altLang="zh-CN" sz="2000" dirty="0" smtClean="0">
                <a:solidFill>
                  <a:srgbClr val="FF0000"/>
                </a:solidFill>
              </a:rPr>
              <a:t> =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raw_input</a:t>
            </a:r>
            <a:r>
              <a:rPr lang="en-US" altLang="zh-CN" sz="2000" dirty="0" smtClean="0">
                <a:solidFill>
                  <a:srgbClr val="FF0000"/>
                </a:solidFill>
              </a:rPr>
              <a:t>("More?(yes/no)")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print "The sum is", sum </a:t>
            </a:r>
            <a:endParaRPr lang="zh-CN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3608" y="3539563"/>
            <a:ext cx="4752528" cy="151216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420888"/>
            <a:ext cx="180975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66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while</a:t>
            </a:r>
            <a:r>
              <a:rPr lang="zh-CN" altLang="en-US" dirty="0">
                <a:solidFill>
                  <a:schemeClr val="bg1"/>
                </a:solidFill>
              </a:rPr>
              <a:t>计数器循环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000" dirty="0" smtClean="0">
                <a:solidFill>
                  <a:srgbClr val="FF0000"/>
                </a:solidFill>
              </a:rPr>
              <a:t>用</a:t>
            </a:r>
            <a:r>
              <a:rPr lang="en-US" altLang="zh-CN" sz="2000" dirty="0" smtClean="0">
                <a:solidFill>
                  <a:srgbClr val="FF0000"/>
                </a:solidFill>
              </a:rPr>
              <a:t>while</a:t>
            </a:r>
            <a:r>
              <a:rPr lang="zh-CN" altLang="en-US" sz="2000" dirty="0" smtClean="0">
                <a:solidFill>
                  <a:srgbClr val="FF0000"/>
                </a:solidFill>
              </a:rPr>
              <a:t>实现计数器循环</a:t>
            </a:r>
          </a:p>
          <a:p>
            <a:pPr lvl="1" eaLnBrk="1" hangingPunct="1">
              <a:buFontTx/>
              <a:buNone/>
              <a:defRPr/>
            </a:pPr>
            <a:r>
              <a:rPr lang="zh-CN" altLang="en-US" sz="2000" dirty="0" smtClean="0">
                <a:solidFill>
                  <a:srgbClr val="008000"/>
                </a:solidFill>
              </a:rPr>
              <a:t>计数器</a:t>
            </a:r>
            <a:r>
              <a:rPr lang="en-US" altLang="zh-CN" sz="2000" dirty="0" smtClean="0">
                <a:solidFill>
                  <a:srgbClr val="008000"/>
                </a:solidFill>
              </a:rPr>
              <a:t>count</a:t>
            </a:r>
            <a:r>
              <a:rPr lang="zh-CN" altLang="en-US" sz="2000" dirty="0" smtClean="0">
                <a:solidFill>
                  <a:srgbClr val="008000"/>
                </a:solidFill>
              </a:rPr>
              <a:t>置为</a:t>
            </a:r>
            <a:r>
              <a:rPr lang="en-US" altLang="zh-CN" sz="2000" dirty="0" smtClean="0">
                <a:solidFill>
                  <a:srgbClr val="008000"/>
                </a:solidFill>
              </a:rPr>
              <a:t>0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rgbClr val="008000"/>
                </a:solidFill>
              </a:rPr>
              <a:t>while count &lt; n: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rgbClr val="008000"/>
                </a:solidFill>
              </a:rPr>
              <a:t>    </a:t>
            </a:r>
            <a:r>
              <a:rPr lang="zh-CN" altLang="en-US" sz="2000" dirty="0" smtClean="0">
                <a:solidFill>
                  <a:srgbClr val="008000"/>
                </a:solidFill>
              </a:rPr>
              <a:t>处理代码</a:t>
            </a:r>
          </a:p>
          <a:p>
            <a:pPr lvl="1" eaLnBrk="1" hangingPunct="1">
              <a:buFontTx/>
              <a:buNone/>
              <a:defRPr/>
            </a:pPr>
            <a:r>
              <a:rPr lang="zh-CN" altLang="en-US" sz="2000" dirty="0" smtClean="0">
                <a:solidFill>
                  <a:srgbClr val="008000"/>
                </a:solidFill>
              </a:rPr>
              <a:t>    </a:t>
            </a:r>
            <a:r>
              <a:rPr lang="en-US" altLang="zh-CN" sz="2000" dirty="0" smtClean="0">
                <a:solidFill>
                  <a:srgbClr val="008000"/>
                </a:solidFill>
              </a:rPr>
              <a:t>count </a:t>
            </a:r>
            <a:r>
              <a:rPr lang="zh-CN" altLang="en-US" sz="2000" dirty="0" smtClean="0">
                <a:solidFill>
                  <a:srgbClr val="008000"/>
                </a:solidFill>
              </a:rPr>
              <a:t>＝ </a:t>
            </a:r>
            <a:r>
              <a:rPr lang="en-US" altLang="zh-CN" sz="2000" dirty="0" smtClean="0">
                <a:solidFill>
                  <a:srgbClr val="008000"/>
                </a:solidFill>
              </a:rPr>
              <a:t>count + 1</a:t>
            </a:r>
          </a:p>
          <a:p>
            <a:pPr eaLnBrk="1" hangingPunct="1">
              <a:defRPr/>
            </a:pPr>
            <a:r>
              <a:rPr lang="zh-CN" altLang="en-US" sz="2000" dirty="0" smtClean="0">
                <a:solidFill>
                  <a:srgbClr val="FF0000"/>
                </a:solidFill>
              </a:rPr>
              <a:t>用</a:t>
            </a:r>
            <a:r>
              <a:rPr lang="en-US" altLang="zh-CN" sz="2000" dirty="0" smtClean="0">
                <a:solidFill>
                  <a:srgbClr val="FF0000"/>
                </a:solidFill>
              </a:rPr>
              <a:t>while</a:t>
            </a:r>
            <a:r>
              <a:rPr lang="zh-CN" altLang="en-US" sz="2000" dirty="0" smtClean="0">
                <a:solidFill>
                  <a:srgbClr val="FF0000"/>
                </a:solidFill>
              </a:rPr>
              <a:t>实现软件延迟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008000"/>
                </a:solidFill>
              </a:rPr>
              <a:t>print "Start!"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008000"/>
                </a:solidFill>
              </a:rPr>
              <a:t>timer = 10000000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008000"/>
                </a:solidFill>
              </a:rPr>
              <a:t>while timer&gt;0: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008000"/>
                </a:solidFill>
              </a:rPr>
              <a:t>    timer = timer - 1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008000"/>
                </a:solidFill>
              </a:rPr>
              <a:t>print "Time is up!"</a:t>
            </a:r>
          </a:p>
          <a:p>
            <a:pPr lvl="1" eaLnBrk="1" hangingPunct="1">
              <a:buFontTx/>
              <a:buNone/>
              <a:defRPr/>
            </a:pPr>
            <a:endParaRPr lang="zh-CN" altLang="en-US" sz="2000" dirty="0" smtClean="0">
              <a:solidFill>
                <a:srgbClr val="3333FF"/>
              </a:solidFill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029200" y="1485900"/>
            <a:ext cx="2031325" cy="132343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 err="1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i</a:t>
            </a:r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 = 0</a:t>
            </a:r>
          </a:p>
          <a:p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while </a:t>
            </a:r>
            <a:r>
              <a:rPr lang="en-US" altLang="zh-CN" sz="2000" b="1" dirty="0" err="1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i</a:t>
            </a:r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&lt;10:</a:t>
            </a:r>
          </a:p>
          <a:p>
            <a:r>
              <a:rPr lang="en-US" altLang="zh-CN" sz="2000" dirty="0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     </a:t>
            </a:r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print </a:t>
            </a:r>
            <a:r>
              <a:rPr lang="en-US" altLang="zh-CN" sz="2000" b="1" dirty="0" err="1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i</a:t>
            </a:r>
            <a:endParaRPr lang="en-US" altLang="zh-CN" sz="2000" b="1" dirty="0">
              <a:solidFill>
                <a:srgbClr val="FFC000"/>
              </a:solidFill>
              <a:latin typeface="Courier New" pitchFamily="49" charset="0"/>
              <a:ea typeface="黑体" pitchFamily="49" charset="-122"/>
            </a:endParaRPr>
          </a:p>
          <a:p>
            <a:r>
              <a:rPr lang="en-US" altLang="zh-CN" sz="2000" dirty="0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     </a:t>
            </a:r>
            <a:r>
              <a:rPr lang="en-US" altLang="zh-CN" sz="2000" b="1" dirty="0" err="1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i</a:t>
            </a:r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 = i+1</a:t>
            </a:r>
            <a:endParaRPr lang="zh-CN" altLang="en-US" sz="2000" b="1" dirty="0">
              <a:solidFill>
                <a:srgbClr val="FFC000"/>
              </a:solidFill>
              <a:latin typeface="Courier New" pitchFamily="49" charset="0"/>
              <a:ea typeface="黑体" pitchFamily="49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029200" y="3543300"/>
            <a:ext cx="2031325" cy="132343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i = 10</a:t>
            </a:r>
          </a:p>
          <a:p>
            <a:r>
              <a:rPr lang="en-US" altLang="zh-CN" sz="2000" b="1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while i&gt;0:</a:t>
            </a:r>
          </a:p>
          <a:p>
            <a:r>
              <a:rPr lang="en-US" altLang="zh-CN" sz="2000" b="1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     print i</a:t>
            </a:r>
          </a:p>
          <a:p>
            <a:r>
              <a:rPr lang="en-US" altLang="zh-CN" sz="2000" b="1">
                <a:solidFill>
                  <a:srgbClr val="FFC000"/>
                </a:solidFill>
                <a:latin typeface="Courier New" pitchFamily="49" charset="0"/>
                <a:ea typeface="黑体" pitchFamily="49" charset="-122"/>
              </a:rPr>
              <a:t>     i = i-1</a:t>
            </a:r>
            <a:endParaRPr lang="zh-CN" altLang="en-US" sz="2000" b="1">
              <a:solidFill>
                <a:srgbClr val="FFC000"/>
              </a:solidFill>
              <a:latin typeface="Courier New" pitchFamily="49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990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循环嵌套引例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8280920" cy="3125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803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CN" dirty="0" smtClean="0">
                <a:solidFill>
                  <a:schemeClr val="bg1"/>
                </a:solidFill>
              </a:rPr>
              <a:t>for </a:t>
            </a:r>
            <a:r>
              <a:rPr lang="zh-CN" altLang="en-US" dirty="0" smtClean="0">
                <a:solidFill>
                  <a:schemeClr val="bg1"/>
                </a:solidFill>
              </a:rPr>
              <a:t>循环创建乘法口诀表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2060848"/>
            <a:ext cx="42276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for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 in range(1,10</a:t>
            </a:r>
            <a:r>
              <a:rPr lang="en-US" altLang="zh-CN" dirty="0" smtClean="0">
                <a:solidFill>
                  <a:srgbClr val="FF0000"/>
                </a:solidFill>
              </a:rPr>
              <a:t>):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chemeClr val="bg1"/>
                </a:solidFill>
              </a:rPr>
              <a:t>result</a:t>
            </a:r>
            <a:r>
              <a:rPr lang="en-US" altLang="zh-CN" dirty="0" smtClean="0">
                <a:solidFill>
                  <a:schemeClr val="bg1"/>
                </a:solidFill>
              </a:rPr>
              <a:t>=[]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for j in range(1,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 +1</a:t>
            </a:r>
            <a:r>
              <a:rPr lang="en-US" altLang="zh-CN" dirty="0" smtClean="0">
                <a:solidFill>
                  <a:schemeClr val="bg1"/>
                </a:solidFill>
              </a:rPr>
              <a:t>):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</a:rPr>
              <a:t>result.append</a:t>
            </a:r>
            <a:r>
              <a:rPr lang="en-US" altLang="zh-CN" dirty="0">
                <a:solidFill>
                  <a:schemeClr val="bg1"/>
                </a:solidFill>
              </a:rPr>
              <a:t>("%r X %r = %r"%(</a:t>
            </a:r>
            <a:r>
              <a:rPr lang="en-US" altLang="zh-CN" dirty="0" err="1">
                <a:solidFill>
                  <a:schemeClr val="bg1"/>
                </a:solidFill>
              </a:rPr>
              <a:t>i,j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*j))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str_result</a:t>
            </a:r>
            <a:r>
              <a:rPr lang="en-US" altLang="zh-CN" dirty="0">
                <a:solidFill>
                  <a:schemeClr val="bg1"/>
                </a:solidFill>
              </a:rPr>
              <a:t>= "    ".join(result)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print(</a:t>
            </a:r>
            <a:r>
              <a:rPr lang="en-US" altLang="zh-CN" dirty="0" err="1">
                <a:solidFill>
                  <a:schemeClr val="bg1"/>
                </a:solidFill>
              </a:rPr>
              <a:t>str_result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81128"/>
            <a:ext cx="8930835" cy="2025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81927" y="2076129"/>
            <a:ext cx="341632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外层循环，指示乘法口诀的行数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59632" y="2445461"/>
            <a:ext cx="4320480" cy="13697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07083" y="2945651"/>
            <a:ext cx="20313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针对每一行的计算</a:t>
            </a:r>
            <a:endParaRPr lang="zh-CN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58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813</Words>
  <Application>Microsoft Macintosh PowerPoint</Application>
  <PresentationFormat>全屏显示(4:3)</PresentationFormat>
  <Paragraphs>138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Calibri</vt:lpstr>
      <vt:lpstr>Courier New</vt:lpstr>
      <vt:lpstr>Times New Roman</vt:lpstr>
      <vt:lpstr>Wingdings</vt:lpstr>
      <vt:lpstr>黑体</vt:lpstr>
      <vt:lpstr>楷体_GB2312</vt:lpstr>
      <vt:lpstr>宋体</vt:lpstr>
      <vt:lpstr>幼圆</vt:lpstr>
      <vt:lpstr>Arial</vt:lpstr>
      <vt:lpstr>Office 主题</vt:lpstr>
      <vt:lpstr>循环进阶</vt:lpstr>
      <vt:lpstr>While 循环</vt:lpstr>
      <vt:lpstr>While 循环</vt:lpstr>
      <vt:lpstr>While 循环</vt:lpstr>
      <vt:lpstr>while循环的特点</vt:lpstr>
      <vt:lpstr>While:交互循环</vt:lpstr>
      <vt:lpstr>while计数器循环</vt:lpstr>
      <vt:lpstr>循环嵌套引例</vt:lpstr>
      <vt:lpstr>使用for 循环创建乘法口诀表</vt:lpstr>
      <vt:lpstr>循环嵌套</vt:lpstr>
      <vt:lpstr>break</vt:lpstr>
      <vt:lpstr>continue</vt:lpstr>
      <vt:lpstr>课后作业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控制结构</dc:title>
  <dc:creator>Jack_p Liu_刘鹏</dc:creator>
  <cp:lastModifiedBy>user</cp:lastModifiedBy>
  <cp:revision>38</cp:revision>
  <dcterms:created xsi:type="dcterms:W3CDTF">2017-06-15T05:30:33Z</dcterms:created>
  <dcterms:modified xsi:type="dcterms:W3CDTF">2017-07-07T05:37:43Z</dcterms:modified>
</cp:coreProperties>
</file>