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3619" autoAdjust="0"/>
  </p:normalViewPr>
  <p:slideViewPr>
    <p:cSldViewPr>
      <p:cViewPr varScale="1">
        <p:scale>
          <a:sx n="107" d="100"/>
          <a:sy n="107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BD18F-FC6F-4D49-A4D0-22420FA07E68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89A12-DBAF-4389-A771-D59A9F71D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这一节主要讲一些函数的用法。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89A12-DBAF-4389-A771-D59A9F71D4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6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通过这几个常见的数学函数图形，引导学生对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中的函数的理解，</a:t>
            </a:r>
            <a:r>
              <a:rPr lang="zh-CN" altLang="en-US" baseline="0" dirty="0" smtClean="0"/>
              <a:t>为引入第三张</a:t>
            </a:r>
            <a:r>
              <a:rPr lang="en-US" altLang="zh-CN" baseline="0" dirty="0" smtClean="0"/>
              <a:t>PPT </a:t>
            </a:r>
            <a:r>
              <a:rPr lang="zh-CN" altLang="en-US" baseline="0" dirty="0" smtClean="0"/>
              <a:t>函数的形式铺垫</a:t>
            </a:r>
            <a:endParaRPr lang="en-US" altLang="zh-CN" baseline="0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r>
              <a:rPr lang="en-US" altLang="zh-CN" dirty="0" smtClean="0"/>
              <a:t>fig = </a:t>
            </a:r>
            <a:r>
              <a:rPr lang="en-US" altLang="zh-CN" dirty="0" err="1" smtClean="0"/>
              <a:t>plt.figure</a:t>
            </a:r>
            <a:r>
              <a:rPr lang="en-US" altLang="zh-CN" dirty="0" smtClean="0"/>
              <a:t>() </a:t>
            </a:r>
          </a:p>
          <a:p>
            <a:r>
              <a:rPr lang="en-US" altLang="zh-CN" dirty="0" smtClean="0"/>
              <a:t>x=[]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range(-10,0):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x.append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range(1,10):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x.append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ax.set_axis</a:t>
            </a:r>
            <a:r>
              <a:rPr lang="en-US" altLang="zh-CN" dirty="0" smtClean="0"/>
              <a:t>() </a:t>
            </a:r>
          </a:p>
          <a:p>
            <a:r>
              <a:rPr lang="en-US" altLang="zh-CN" dirty="0" smtClean="0"/>
              <a:t>ax = </a:t>
            </a:r>
            <a:r>
              <a:rPr lang="en-US" altLang="zh-CN" dirty="0" err="1" smtClean="0"/>
              <a:t>plt.gca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ax.spines</a:t>
            </a:r>
            <a:r>
              <a:rPr lang="en-US" altLang="zh-CN" dirty="0" smtClean="0"/>
              <a:t>['right'].</a:t>
            </a:r>
            <a:r>
              <a:rPr lang="en-US" altLang="zh-CN" dirty="0" err="1" smtClean="0"/>
              <a:t>set_color</a:t>
            </a:r>
            <a:r>
              <a:rPr lang="en-US" altLang="zh-CN" dirty="0" smtClean="0"/>
              <a:t>('none')</a:t>
            </a:r>
          </a:p>
          <a:p>
            <a:r>
              <a:rPr lang="en-US" altLang="zh-CN" dirty="0" err="1" smtClean="0"/>
              <a:t>ax.spines</a:t>
            </a:r>
            <a:r>
              <a:rPr lang="en-US" altLang="zh-CN" dirty="0" smtClean="0"/>
              <a:t>['top'].</a:t>
            </a:r>
            <a:r>
              <a:rPr lang="en-US" altLang="zh-CN" dirty="0" err="1" smtClean="0"/>
              <a:t>set_color</a:t>
            </a:r>
            <a:r>
              <a:rPr lang="en-US" altLang="zh-CN" dirty="0" smtClean="0"/>
              <a:t>('none')</a:t>
            </a:r>
          </a:p>
          <a:p>
            <a:r>
              <a:rPr lang="en-US" altLang="zh-CN" dirty="0" err="1" smtClean="0"/>
              <a:t>ax.xaxis.set_ticks_position</a:t>
            </a:r>
            <a:r>
              <a:rPr lang="en-US" altLang="zh-CN" dirty="0" smtClean="0"/>
              <a:t>('bottom')</a:t>
            </a:r>
          </a:p>
          <a:p>
            <a:r>
              <a:rPr lang="en-US" altLang="zh-CN" dirty="0" err="1" smtClean="0"/>
              <a:t>ax.spines</a:t>
            </a:r>
            <a:r>
              <a:rPr lang="en-US" altLang="zh-CN" dirty="0" smtClean="0"/>
              <a:t>['bottom'].</a:t>
            </a:r>
            <a:r>
              <a:rPr lang="en-US" altLang="zh-CN" dirty="0" err="1" smtClean="0"/>
              <a:t>set_position</a:t>
            </a:r>
            <a:r>
              <a:rPr lang="en-US" altLang="zh-CN" dirty="0" smtClean="0"/>
              <a:t>(('data',0))</a:t>
            </a:r>
          </a:p>
          <a:p>
            <a:r>
              <a:rPr lang="en-US" altLang="zh-CN" dirty="0" err="1" smtClean="0"/>
              <a:t>ax.yaxis.set_ticks_position</a:t>
            </a:r>
            <a:r>
              <a:rPr lang="en-US" altLang="zh-CN" dirty="0" smtClean="0"/>
              <a:t>('left')</a:t>
            </a:r>
          </a:p>
          <a:p>
            <a:r>
              <a:rPr lang="en-US" altLang="zh-CN" dirty="0" err="1" smtClean="0"/>
              <a:t>ax.spines</a:t>
            </a:r>
            <a:r>
              <a:rPr lang="en-US" altLang="zh-CN" dirty="0" smtClean="0"/>
              <a:t>['left'].</a:t>
            </a:r>
            <a:r>
              <a:rPr lang="en-US" altLang="zh-CN" dirty="0" err="1" smtClean="0"/>
              <a:t>set_position</a:t>
            </a:r>
            <a:r>
              <a:rPr lang="en-US" altLang="zh-CN" dirty="0" smtClean="0"/>
              <a:t>(('data',0))</a:t>
            </a:r>
          </a:p>
          <a:p>
            <a:r>
              <a:rPr lang="en-US" altLang="zh-CN" dirty="0" err="1" smtClean="0"/>
              <a:t>plt.xlabel</a:t>
            </a:r>
            <a:r>
              <a:rPr lang="en-US" altLang="zh-CN" dirty="0" smtClean="0"/>
              <a:t>(' x')</a:t>
            </a:r>
          </a:p>
          <a:p>
            <a:r>
              <a:rPr lang="en-US" altLang="zh-CN" dirty="0" err="1" smtClean="0"/>
              <a:t>plt.ylabel</a:t>
            </a:r>
            <a:r>
              <a:rPr lang="en-US" altLang="zh-CN" dirty="0" smtClean="0"/>
              <a:t>(' y')    </a:t>
            </a:r>
          </a:p>
          <a:p>
            <a:r>
              <a:rPr lang="en-US" altLang="zh-CN" dirty="0" smtClean="0"/>
              <a:t>#y =</a:t>
            </a:r>
          </a:p>
          <a:p>
            <a:r>
              <a:rPr lang="en-US" altLang="zh-CN" dirty="0" smtClean="0"/>
              <a:t>y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(x)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plt.plot</a:t>
            </a:r>
            <a:r>
              <a:rPr lang="en-US" altLang="zh-CN" dirty="0" smtClean="0"/>
              <a:t>(y, 1.0/y )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plt.plot</a:t>
            </a:r>
            <a:r>
              <a:rPr lang="en-US" altLang="zh-CN" dirty="0" smtClean="0"/>
              <a:t>(y, y*y-y-2)</a:t>
            </a:r>
          </a:p>
          <a:p>
            <a:r>
              <a:rPr lang="en-US" altLang="zh-CN" dirty="0" err="1" smtClean="0"/>
              <a:t>plt.plot</a:t>
            </a:r>
            <a:r>
              <a:rPr lang="en-US" altLang="zh-CN" dirty="0" smtClean="0"/>
              <a:t>(y, 2*y + 4 )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plt.show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89A12-DBAF-4389-A771-D59A9F71D4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0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通过讲解函数的形式，导入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的内置函数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89A12-DBAF-4389-A771-D59A9F71D4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5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通过讲解函数的形式，导入</a:t>
            </a:r>
            <a:r>
              <a:rPr lang="en-US" altLang="zh-CN" dirty="0" smtClean="0"/>
              <a:t>python</a:t>
            </a:r>
            <a:r>
              <a:rPr lang="zh-CN" altLang="en-US" smtClean="0"/>
              <a:t>的内置函数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89A12-DBAF-4389-A771-D59A9F71D4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通过讲解函数的形式，导入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的内置函数。</a:t>
            </a:r>
            <a:endParaRPr lang="en-US" altLang="zh-CN" dirty="0" smtClean="0"/>
          </a:p>
          <a:p>
            <a:r>
              <a:rPr lang="zh-CN" altLang="en-US" dirty="0" smtClean="0"/>
              <a:t>下面我们通过一些实例，来讲解系统已经实现的内置函数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89A12-DBAF-4389-A771-D59A9F71D4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5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提示： **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89A12-DBAF-4389-A771-D59A9F71D4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3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在这里可以让学生自己来实现四舍五入的算法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89A12-DBAF-4389-A771-D59A9F71D4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内置函数调用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err="1" smtClean="0">
                <a:solidFill>
                  <a:schemeClr val="bg1"/>
                </a:solidFill>
              </a:rPr>
              <a:t>Raw_input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6799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使用：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1844824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 err="1" smtClean="0">
                <a:solidFill>
                  <a:srgbClr val="FF0000"/>
                </a:solidFill>
              </a:rPr>
              <a:t>raw_input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r>
              <a:rPr lang="en-US" altLang="zh-CN" dirty="0" smtClean="0">
                <a:solidFill>
                  <a:schemeClr val="bg1"/>
                </a:solidFill>
              </a:rPr>
              <a:t>:   </a:t>
            </a:r>
            <a:r>
              <a:rPr lang="zh-CN" altLang="en-US" dirty="0" smtClean="0">
                <a:solidFill>
                  <a:schemeClr val="bg1"/>
                </a:solidFill>
              </a:rPr>
              <a:t>从键盘读取一行，并将其转化为字符串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68" y="5949280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6029" y="2491155"/>
            <a:ext cx="575003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num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(u"</a:t>
            </a:r>
            <a:r>
              <a:rPr lang="zh-CN" altLang="en-US" dirty="0">
                <a:solidFill>
                  <a:schemeClr val="bg1"/>
                </a:solidFill>
              </a:rPr>
              <a:t>请输入一个整数</a:t>
            </a:r>
            <a:r>
              <a:rPr lang="en-US" altLang="zh-CN" dirty="0">
                <a:solidFill>
                  <a:schemeClr val="bg1"/>
                </a:solidFill>
              </a:rPr>
              <a:t>: ".encode("gb2312"))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num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9041"/>
          <a:stretch/>
        </p:blipFill>
        <p:spPr bwMode="auto">
          <a:xfrm>
            <a:off x="3253503" y="2918806"/>
            <a:ext cx="193508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6194" y="3586196"/>
            <a:ext cx="598086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num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(u"</a:t>
            </a:r>
            <a:r>
              <a:rPr lang="zh-CN" altLang="en-US" dirty="0">
                <a:solidFill>
                  <a:schemeClr val="bg1"/>
                </a:solidFill>
              </a:rPr>
              <a:t>请输入一个浮点数</a:t>
            </a:r>
            <a:r>
              <a:rPr lang="en-US" altLang="zh-CN" dirty="0">
                <a:solidFill>
                  <a:schemeClr val="bg1"/>
                </a:solidFill>
              </a:rPr>
              <a:t>: ".encode("gb2312"))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num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41" y="3909361"/>
            <a:ext cx="2114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5082166"/>
            <a:ext cx="4543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6194" y="4735124"/>
            <a:ext cx="6196825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my_str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(u"</a:t>
            </a:r>
            <a:r>
              <a:rPr lang="zh-CN" altLang="en-US" dirty="0">
                <a:solidFill>
                  <a:schemeClr val="bg1"/>
                </a:solidFill>
              </a:rPr>
              <a:t>请输入一个字符串</a:t>
            </a:r>
            <a:r>
              <a:rPr lang="en-US" altLang="zh-CN" dirty="0">
                <a:solidFill>
                  <a:schemeClr val="bg1"/>
                </a:solidFill>
              </a:rPr>
              <a:t>: ".encode("gb2312"))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my_str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err="1" smtClean="0">
                <a:solidFill>
                  <a:schemeClr val="bg1"/>
                </a:solidFill>
              </a:rPr>
              <a:t>len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831" y="45874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4692" y="4221088"/>
            <a:ext cx="3127203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>
                <a:solidFill>
                  <a:schemeClr val="bg1"/>
                </a:solidFill>
              </a:rPr>
              <a:t>a1 =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len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str_test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a2 = </a:t>
            </a:r>
            <a:r>
              <a:rPr lang="en-US" altLang="zh-CN" sz="2800" b="1" dirty="0" err="1">
                <a:solidFill>
                  <a:schemeClr val="bg1"/>
                </a:solidFill>
              </a:rPr>
              <a:t>len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list_test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a3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=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tuple_test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a4 =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range_test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0313" y="4221088"/>
            <a:ext cx="154441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32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5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5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99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8874" y="4221088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387048" y="5299422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5777" y="1628800"/>
            <a:ext cx="7277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 smtClean="0">
                <a:solidFill>
                  <a:srgbClr val="FF0000"/>
                </a:solidFill>
              </a:rPr>
              <a:t>(X)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说明：返回对象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的长度。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的数据类型可以是字符串、元组、列表、范围、或者集合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636912"/>
            <a:ext cx="580351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str_test</a:t>
            </a:r>
            <a:r>
              <a:rPr lang="en-US" altLang="zh-CN" dirty="0">
                <a:solidFill>
                  <a:schemeClr val="bg1"/>
                </a:solidFill>
              </a:rPr>
              <a:t>="welcome to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 Python class"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list_test</a:t>
            </a:r>
            <a:r>
              <a:rPr lang="en-US" altLang="zh-CN" dirty="0" smtClean="0">
                <a:solidFill>
                  <a:schemeClr val="bg1"/>
                </a:solidFill>
              </a:rPr>
              <a:t>=["</a:t>
            </a:r>
            <a:r>
              <a:rPr lang="en-US" altLang="zh-CN" dirty="0" err="1">
                <a:solidFill>
                  <a:schemeClr val="bg1"/>
                </a:solidFill>
              </a:rPr>
              <a:t>welcome","to</a:t>
            </a:r>
            <a:r>
              <a:rPr lang="en-US" altLang="zh-CN" dirty="0">
                <a:solidFill>
                  <a:schemeClr val="bg1"/>
                </a:solidFill>
              </a:rPr>
              <a:t>", "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", "Python", "class" ]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tuple_test</a:t>
            </a:r>
            <a:r>
              <a:rPr lang="en-US" altLang="zh-CN" dirty="0">
                <a:solidFill>
                  <a:schemeClr val="bg1"/>
                </a:solidFill>
              </a:rPr>
              <a:t>=("</a:t>
            </a:r>
            <a:r>
              <a:rPr lang="en-US" altLang="zh-CN" dirty="0" err="1">
                <a:solidFill>
                  <a:schemeClr val="bg1"/>
                </a:solidFill>
              </a:rPr>
              <a:t>welcome","to</a:t>
            </a:r>
            <a:r>
              <a:rPr lang="en-US" altLang="zh-CN" dirty="0">
                <a:solidFill>
                  <a:schemeClr val="bg1"/>
                </a:solidFill>
              </a:rPr>
              <a:t>", "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", "Python", "class" 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range_test</a:t>
            </a:r>
            <a:r>
              <a:rPr lang="en-US" altLang="zh-CN" dirty="0">
                <a:solidFill>
                  <a:schemeClr val="bg1"/>
                </a:solidFill>
              </a:rPr>
              <a:t>=range(1,100)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smtClean="0">
                <a:solidFill>
                  <a:schemeClr val="bg1"/>
                </a:solidFill>
              </a:rPr>
              <a:t>max() &amp; min()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80" y="36982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7" y="3499696"/>
            <a:ext cx="2605200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>
                <a:solidFill>
                  <a:schemeClr val="bg1"/>
                </a:solidFill>
              </a:rPr>
              <a:t>a1 =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max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(5,10)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a2 =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min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(10,5)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a3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= max(10,10)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a4 =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min(10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,10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0745" y="3480955"/>
            <a:ext cx="154441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10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10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823" y="3480955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420997" y="4410222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94828" y="5733256"/>
            <a:ext cx="20585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如果是字符串呢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43607" y="1844824"/>
            <a:ext cx="352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 smtClean="0">
                <a:solidFill>
                  <a:srgbClr val="FF0000"/>
                </a:solidFill>
              </a:rPr>
              <a:t>max(X,Y,…)             min(X,Y</a:t>
            </a:r>
            <a:r>
              <a:rPr lang="en-US" altLang="zh-CN" dirty="0">
                <a:solidFill>
                  <a:srgbClr val="FF0000"/>
                </a:solidFill>
              </a:rPr>
              <a:t>,…)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说明：返回最大值和最小值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68" y="5949280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err="1" smtClean="0">
                <a:solidFill>
                  <a:schemeClr val="bg1"/>
                </a:solidFill>
              </a:rPr>
              <a:t>pow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80" y="36982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7" y="3499696"/>
            <a:ext cx="2501903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>
                <a:solidFill>
                  <a:schemeClr val="bg1"/>
                </a:solidFill>
              </a:rPr>
              <a:t>a1 = </a:t>
            </a:r>
            <a:r>
              <a:rPr lang="en-US" altLang="zh-CN" sz="2800" b="1" dirty="0" err="1">
                <a:solidFill>
                  <a:schemeClr val="bg1"/>
                </a:solidFill>
              </a:rPr>
              <a:t>pow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(5,2)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a2 = </a:t>
            </a:r>
            <a:r>
              <a:rPr lang="en-US" altLang="zh-CN" sz="2800" b="1" dirty="0" err="1">
                <a:solidFill>
                  <a:schemeClr val="bg1"/>
                </a:solidFill>
              </a:rPr>
              <a:t>pow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(2,5)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a3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= </a:t>
            </a:r>
            <a:r>
              <a:rPr lang="en-US" altLang="zh-CN" sz="2800" b="1" dirty="0" err="1">
                <a:solidFill>
                  <a:schemeClr val="bg1"/>
                </a:solidFill>
              </a:rPr>
              <a:t>pow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(2,0)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a4 = </a:t>
            </a:r>
            <a:r>
              <a:rPr lang="en-US" altLang="zh-CN" sz="2800" b="1" dirty="0" err="1">
                <a:solidFill>
                  <a:schemeClr val="bg1"/>
                </a:solidFill>
              </a:rPr>
              <a:t>pow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(2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,2.5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2894" y="3480955"/>
            <a:ext cx="154441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25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32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1 5.65685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8409" y="3480955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420997" y="4410222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94828" y="5733256"/>
            <a:ext cx="35237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考虑之前相同的功能符号是什么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7" y="1865371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pow</a:t>
            </a:r>
            <a:r>
              <a:rPr lang="en-US" altLang="zh-CN" dirty="0" smtClean="0">
                <a:solidFill>
                  <a:srgbClr val="FF0000"/>
                </a:solidFill>
              </a:rPr>
              <a:t>(X,Y)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说明：计算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r>
              <a:rPr lang="zh-CN" altLang="en-US" dirty="0" smtClean="0">
                <a:solidFill>
                  <a:schemeClr val="bg1"/>
                </a:solidFill>
              </a:rPr>
              <a:t>次幂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68" y="5949280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smtClean="0">
                <a:solidFill>
                  <a:schemeClr val="bg1"/>
                </a:solidFill>
              </a:rPr>
              <a:t>range()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80" y="36982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5490" y="3448244"/>
            <a:ext cx="2093784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[0, 1, 2, 3, 4] [0, 1, 2, 3, 4] [0, 2, 4]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[]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568" y="3457866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995742" y="4387133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94828" y="5733256"/>
            <a:ext cx="311335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是小数的情况呢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1844824"/>
            <a:ext cx="6781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 smtClean="0">
                <a:solidFill>
                  <a:srgbClr val="FF0000"/>
                </a:solidFill>
              </a:rPr>
              <a:t>range(X,Y)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说明：返回 </a:t>
            </a:r>
            <a:r>
              <a:rPr lang="en-US" altLang="zh-CN" dirty="0" smtClean="0">
                <a:solidFill>
                  <a:schemeClr val="bg1"/>
                </a:solidFill>
              </a:rPr>
              <a:t>x </a:t>
            </a:r>
            <a:r>
              <a:rPr lang="zh-CN" altLang="en-US" dirty="0" smtClean="0">
                <a:solidFill>
                  <a:schemeClr val="bg1"/>
                </a:solidFill>
              </a:rPr>
              <a:t>到 </a:t>
            </a:r>
            <a:r>
              <a:rPr lang="en-US" altLang="zh-CN" dirty="0" smtClean="0">
                <a:solidFill>
                  <a:schemeClr val="bg1"/>
                </a:solidFill>
              </a:rPr>
              <a:t>y-1 </a:t>
            </a:r>
            <a:r>
              <a:rPr lang="zh-CN" altLang="en-US" dirty="0" smtClean="0">
                <a:solidFill>
                  <a:schemeClr val="bg1"/>
                </a:solidFill>
              </a:rPr>
              <a:t>的整数列表， 默认从零开始， 步长默认为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(demo </a:t>
            </a:r>
            <a:r>
              <a:rPr lang="zh-CN" altLang="en-US" dirty="0" smtClean="0">
                <a:solidFill>
                  <a:schemeClr val="bg1"/>
                </a:solidFill>
              </a:rPr>
              <a:t>可以根据参数的不同来表示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33" y="5697511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3554867"/>
            <a:ext cx="2389950" cy="15696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400" b="1" dirty="0">
                <a:solidFill>
                  <a:schemeClr val="bg1"/>
                </a:solidFill>
              </a:rPr>
              <a:t>a1 = </a:t>
            </a:r>
            <a:r>
              <a:rPr lang="en-US" altLang="zh-CN" sz="2400" b="1" dirty="0">
                <a:solidFill>
                  <a:schemeClr val="bg1"/>
                </a:solidFill>
              </a:rPr>
              <a:t>range </a:t>
            </a:r>
            <a:r>
              <a:rPr lang="pt-BR" altLang="zh-CN" sz="2400" b="1" dirty="0">
                <a:solidFill>
                  <a:schemeClr val="bg1"/>
                </a:solidFill>
              </a:rPr>
              <a:t>(5)</a:t>
            </a:r>
          </a:p>
          <a:p>
            <a:r>
              <a:rPr lang="pt-BR" altLang="zh-CN" sz="2400" b="1" dirty="0">
                <a:solidFill>
                  <a:schemeClr val="bg1"/>
                </a:solidFill>
              </a:rPr>
              <a:t>a2 = </a:t>
            </a:r>
            <a:r>
              <a:rPr lang="en-US" altLang="zh-CN" sz="2400" b="1" dirty="0">
                <a:solidFill>
                  <a:schemeClr val="bg1"/>
                </a:solidFill>
              </a:rPr>
              <a:t>range </a:t>
            </a:r>
            <a:r>
              <a:rPr lang="pt-BR" altLang="zh-CN" sz="2400" b="1" dirty="0">
                <a:solidFill>
                  <a:schemeClr val="bg1"/>
                </a:solidFill>
              </a:rPr>
              <a:t>(0,5)</a:t>
            </a:r>
          </a:p>
          <a:p>
            <a:r>
              <a:rPr lang="pt-BR" altLang="zh-CN" sz="2400" b="1" dirty="0">
                <a:solidFill>
                  <a:schemeClr val="bg1"/>
                </a:solidFill>
              </a:rPr>
              <a:t>a3 = </a:t>
            </a:r>
            <a:r>
              <a:rPr lang="en-US" altLang="zh-CN" sz="2400" b="1" dirty="0">
                <a:solidFill>
                  <a:schemeClr val="bg1"/>
                </a:solidFill>
              </a:rPr>
              <a:t>range </a:t>
            </a:r>
            <a:r>
              <a:rPr lang="pt-BR" altLang="zh-CN" sz="2400" b="1" dirty="0">
                <a:solidFill>
                  <a:schemeClr val="bg1"/>
                </a:solidFill>
              </a:rPr>
              <a:t>(0,5,2)</a:t>
            </a:r>
          </a:p>
          <a:p>
            <a:r>
              <a:rPr lang="pt-BR" altLang="zh-CN" sz="2400" b="1" dirty="0">
                <a:solidFill>
                  <a:schemeClr val="bg1"/>
                </a:solidFill>
              </a:rPr>
              <a:t>a4 = </a:t>
            </a:r>
            <a:r>
              <a:rPr lang="en-US" altLang="zh-CN" sz="2400" b="1" dirty="0">
                <a:solidFill>
                  <a:schemeClr val="bg1"/>
                </a:solidFill>
              </a:rPr>
              <a:t>range </a:t>
            </a:r>
            <a:r>
              <a:rPr lang="pt-BR" altLang="zh-CN" sz="2400" b="1" dirty="0">
                <a:solidFill>
                  <a:schemeClr val="bg1"/>
                </a:solidFill>
              </a:rPr>
              <a:t>(5</a:t>
            </a:r>
            <a:r>
              <a:rPr lang="en-US" altLang="zh-CN" sz="2400" b="1" dirty="0">
                <a:solidFill>
                  <a:schemeClr val="bg1"/>
                </a:solidFill>
              </a:rPr>
              <a:t>,0</a:t>
            </a:r>
            <a:r>
              <a:rPr lang="pt-BR" altLang="zh-CN" sz="2400" b="1" dirty="0" smtClean="0">
                <a:solidFill>
                  <a:schemeClr val="bg1"/>
                </a:solidFill>
              </a:rPr>
              <a:t>)</a:t>
            </a:r>
            <a:endParaRPr lang="pt-BR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smtClean="0">
                <a:solidFill>
                  <a:schemeClr val="bg1"/>
                </a:solidFill>
              </a:rPr>
              <a:t>round()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80" y="36982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7" y="3499696"/>
            <a:ext cx="2642711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>
                <a:solidFill>
                  <a:schemeClr val="bg1"/>
                </a:solidFill>
              </a:rPr>
              <a:t>a1 = </a:t>
            </a:r>
            <a:r>
              <a:rPr lang="en-US" altLang="zh-CN" sz="2800" dirty="0">
                <a:solidFill>
                  <a:schemeClr val="bg1"/>
                </a:solidFill>
              </a:rPr>
              <a:t>round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(0.6)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a2 = </a:t>
            </a:r>
            <a:r>
              <a:rPr lang="en-US" altLang="zh-CN" sz="2800" dirty="0">
                <a:solidFill>
                  <a:schemeClr val="bg1"/>
                </a:solidFill>
              </a:rPr>
              <a:t>round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(0.4)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a3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= </a:t>
            </a:r>
            <a:r>
              <a:rPr lang="en-US" altLang="zh-CN" sz="2800" dirty="0">
                <a:solidFill>
                  <a:schemeClr val="bg1"/>
                </a:solidFill>
              </a:rPr>
              <a:t>round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(-0.6)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a4 = </a:t>
            </a:r>
            <a:r>
              <a:rPr lang="en-US" altLang="zh-CN" sz="2800" dirty="0">
                <a:solidFill>
                  <a:schemeClr val="bg1"/>
                </a:solidFill>
              </a:rPr>
              <a:t>round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(-0.4)</a:t>
            </a:r>
            <a:endParaRPr lang="pt-BR" alt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0745" y="3526251"/>
            <a:ext cx="154441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1.0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0.0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en-US" altLang="zh-CN" sz="2800" dirty="0">
                <a:solidFill>
                  <a:srgbClr val="FF0000"/>
                </a:solidFill>
              </a:rPr>
              <a:t>1.0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en-US" altLang="zh-CN" sz="2800" dirty="0">
                <a:solidFill>
                  <a:srgbClr val="FF0000"/>
                </a:solidFill>
              </a:rPr>
              <a:t>0.0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823" y="3480955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420997" y="4410222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08" y="1844824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 smtClean="0">
                <a:solidFill>
                  <a:srgbClr val="FF0000"/>
                </a:solidFill>
              </a:rPr>
              <a:t>round(X)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说明：对</a:t>
            </a:r>
            <a:r>
              <a:rPr lang="en-US" altLang="zh-CN" dirty="0" smtClean="0">
                <a:solidFill>
                  <a:schemeClr val="bg1"/>
                </a:solidFill>
              </a:rPr>
              <a:t>X </a:t>
            </a:r>
            <a:r>
              <a:rPr lang="zh-CN" altLang="en-US" dirty="0" smtClean="0">
                <a:solidFill>
                  <a:schemeClr val="bg1"/>
                </a:solidFill>
              </a:rPr>
              <a:t>四舍五入取整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练习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什么是函数呢？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6374" y="4869160"/>
            <a:ext cx="2398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给</a:t>
            </a:r>
            <a:r>
              <a:rPr lang="en-US" altLang="zh-CN" dirty="0" smtClean="0">
                <a:solidFill>
                  <a:schemeClr val="bg1"/>
                </a:solidFill>
              </a:rPr>
              <a:t>f(x) </a:t>
            </a:r>
            <a:r>
              <a:rPr lang="zh-CN" altLang="en-US" dirty="0" smtClean="0">
                <a:solidFill>
                  <a:schemeClr val="bg1"/>
                </a:solidFill>
              </a:rPr>
              <a:t>一个名字：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输入：   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输出：    </a:t>
            </a:r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25021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3134"/>
            <a:ext cx="3673052" cy="230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63" y="3789041"/>
            <a:ext cx="3750658" cy="240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9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942" y="2234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3869019" y="2234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7291" y="2221260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35094" y="2450356"/>
            <a:ext cx="1233925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37171" y="2479824"/>
            <a:ext cx="1113408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1018" y="3602484"/>
            <a:ext cx="3048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083" y="3602484"/>
            <a:ext cx="530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F(x)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1367" y="3661142"/>
            <a:ext cx="2520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4796989"/>
            <a:ext cx="4314001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那么作为输入的</a:t>
            </a:r>
            <a:r>
              <a:rPr lang="en-US" altLang="zh-CN" dirty="0" smtClean="0">
                <a:solidFill>
                  <a:srgbClr val="FF0000"/>
                </a:solidFill>
              </a:rPr>
              <a:t>x </a:t>
            </a:r>
            <a:r>
              <a:rPr lang="zh-CN" altLang="en-US" dirty="0" smtClean="0">
                <a:solidFill>
                  <a:srgbClr val="FF0000"/>
                </a:solidFill>
              </a:rPr>
              <a:t>可以取 什么样的数据呢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79" y="5085184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23216" y="5363924"/>
            <a:ext cx="4265911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那么作为输出的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可以取 什么样的数据呢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942" y="2234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3869019" y="2234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7291" y="2221260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35094" y="2450356"/>
            <a:ext cx="1233925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37171" y="2479824"/>
            <a:ext cx="1113408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1018" y="3602484"/>
            <a:ext cx="3048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083" y="3602484"/>
            <a:ext cx="530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F(x)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1367" y="3661142"/>
            <a:ext cx="2520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4187" y="4293096"/>
            <a:ext cx="4314001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那么作为输入的</a:t>
            </a:r>
            <a:r>
              <a:rPr lang="en-US" altLang="zh-CN" dirty="0" smtClean="0">
                <a:solidFill>
                  <a:schemeClr val="bg1"/>
                </a:solidFill>
              </a:rPr>
              <a:t>x </a:t>
            </a:r>
            <a:r>
              <a:rPr lang="zh-CN" altLang="en-US" dirty="0" smtClean="0">
                <a:solidFill>
                  <a:schemeClr val="bg1"/>
                </a:solidFill>
              </a:rPr>
              <a:t>可以取 什么样的数据呢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95" y="5112929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61198" y="4817509"/>
            <a:ext cx="48542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可以使前面讲过的</a:t>
            </a:r>
            <a:r>
              <a:rPr lang="zh-CN" altLang="en-US" dirty="0" smtClean="0">
                <a:solidFill>
                  <a:srgbClr val="FF0000"/>
                </a:solidFill>
              </a:rPr>
              <a:t>数字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列表</a:t>
            </a:r>
            <a:r>
              <a:rPr lang="zh-CN" altLang="en-US" dirty="0" smtClean="0"/>
              <a:t>等等， 一切你需要处理的内容！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942" y="2234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3869019" y="2234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7291" y="2221260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35094" y="2450356"/>
            <a:ext cx="1233925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37171" y="2479824"/>
            <a:ext cx="1113408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1018" y="3602484"/>
            <a:ext cx="3048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083" y="3602484"/>
            <a:ext cx="530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1367" y="3661142"/>
            <a:ext cx="2520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4187" y="4293096"/>
            <a:ext cx="4265911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那么作为输</a:t>
            </a:r>
            <a:r>
              <a:rPr lang="zh-CN" altLang="en-US" dirty="0">
                <a:solidFill>
                  <a:schemeClr val="bg1"/>
                </a:solidFill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 smtClean="0">
                <a:solidFill>
                  <a:schemeClr val="bg1"/>
                </a:solidFill>
              </a:rPr>
              <a:t>可以取 什么样的数据呢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91" y="4519073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1412" y="4941168"/>
            <a:ext cx="531587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也可以使前面讲过的</a:t>
            </a:r>
            <a:r>
              <a:rPr lang="zh-CN" altLang="en-US" dirty="0" smtClean="0">
                <a:solidFill>
                  <a:srgbClr val="FF0000"/>
                </a:solidFill>
              </a:rPr>
              <a:t>数字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列表</a:t>
            </a:r>
            <a:r>
              <a:rPr lang="zh-CN" altLang="en-US" dirty="0" smtClean="0"/>
              <a:t>等等， 按照你的需要获取数据类型！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2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内置函数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75136"/>
              </p:ext>
            </p:extLst>
          </p:nvPr>
        </p:nvGraphicFramePr>
        <p:xfrm>
          <a:off x="1331640" y="980728"/>
          <a:ext cx="6696745" cy="574189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39349"/>
                <a:gridCol w="1339349"/>
                <a:gridCol w="1339349"/>
                <a:gridCol w="1339349"/>
                <a:gridCol w="1339349"/>
              </a:tblGrid>
              <a:tr h="43282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abs()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divmod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input()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open()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staticmethod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all()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enumerate()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ord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any()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eval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isinstance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pow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sum()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basestring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execfile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  <a:endParaRPr lang="en-US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issubclass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print()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super()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bin()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file()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iter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property()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tuple()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filter()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range()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type</a:t>
                      </a:r>
                      <a:r>
                        <a:rPr lang="en-US" sz="1600" u="none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16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bytearray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float()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list()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raw_input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unichr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callable()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format()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locals()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reduce()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>
                          <a:effectLst/>
                        </a:rPr>
                        <a:t>unicode()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chr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frozenset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long()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reload()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vars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</a:tr>
              <a:tr h="43282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classmethod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getattr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map()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repr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xrange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cmp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globals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max()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reversed()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zip()</a:t>
                      </a:r>
                    </a:p>
                  </a:txBody>
                  <a:tcPr marL="28287" marR="28287" marT="39602" marB="39602"/>
                </a:tc>
              </a:tr>
              <a:tr h="43282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compile()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hasattr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memoryview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round()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__import__()</a:t>
                      </a: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complex()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hash()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min()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set()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600" u="none">
                        <a:effectLst/>
                      </a:endParaRP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delattr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help()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next()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setattr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600" u="none">
                        <a:effectLst/>
                      </a:endParaRPr>
                    </a:p>
                  </a:txBody>
                  <a:tcPr marL="28287" marR="28287" marT="39602" marB="39602"/>
                </a:tc>
              </a:tr>
              <a:tr h="25776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</a:rPr>
                        <a:t>dict</a:t>
                      </a:r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hex()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>
                          <a:effectLst/>
                        </a:rPr>
                        <a:t>object()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slice()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600" u="none" dirty="0">
                        <a:effectLst/>
                      </a:endParaRPr>
                    </a:p>
                  </a:txBody>
                  <a:tcPr marL="28287" marR="28287" marT="39602" marB="39602"/>
                </a:tc>
              </a:tr>
              <a:tr h="43282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id()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err="1">
                          <a:effectLst/>
                        </a:rPr>
                        <a:t>oct</a:t>
                      </a:r>
                      <a:r>
                        <a:rPr lang="en-US" sz="1600" u="none" dirty="0">
                          <a:effectLst/>
                        </a:rPr>
                        <a:t>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solidFill>
                            <a:srgbClr val="FF0000"/>
                          </a:solidFill>
                          <a:effectLst/>
                        </a:rPr>
                        <a:t>sorted()</a:t>
                      </a:r>
                    </a:p>
                  </a:txBody>
                  <a:tcPr marL="28287" marR="28287" marT="39602" marB="396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</a:rPr>
                        <a:t>exec </a:t>
                      </a:r>
                      <a:r>
                        <a:rPr lang="zh-CN" altLang="en-US" sz="1600" u="none" dirty="0">
                          <a:effectLst/>
                        </a:rPr>
                        <a:t>内置表达式</a:t>
                      </a:r>
                    </a:p>
                  </a:txBody>
                  <a:tcPr marL="28287" marR="28287" marT="39602" marB="396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559108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ABS()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7092" y="1492399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abs(x)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 返回一个数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的绝对值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X</a:t>
            </a:r>
            <a:r>
              <a:rPr lang="zh-CN" altLang="en-US" dirty="0" smtClean="0">
                <a:solidFill>
                  <a:schemeClr val="bg1"/>
                </a:solidFill>
              </a:rPr>
              <a:t>可以使普通的整数、小数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092" y="3284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2564904"/>
            <a:ext cx="2379049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>
                <a:solidFill>
                  <a:schemeClr val="bg1"/>
                </a:solidFill>
              </a:rPr>
              <a:t>a1 = abs(123)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a2 = abs(-123)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a3 = abs(12.3)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a4 = abs(-12.3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7696" y="5373216"/>
            <a:ext cx="37405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 如果将</a:t>
            </a:r>
            <a:r>
              <a:rPr lang="en-US" altLang="zh-CN" dirty="0" smtClean="0"/>
              <a:t>abs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ABS</a:t>
            </a:r>
            <a:r>
              <a:rPr lang="zh-CN" altLang="en-US" dirty="0" smtClean="0"/>
              <a:t>呢             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0320" y="2636912"/>
            <a:ext cx="910827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123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123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12.3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12.3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2547475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</a:t>
            </a:r>
            <a:r>
              <a:rPr lang="pt-BR" altLang="zh-CN" sz="2800" b="1" dirty="0">
                <a:solidFill>
                  <a:schemeClr val="bg1"/>
                </a:solidFill>
              </a:rPr>
              <a:t>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920572" y="3455416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8" y="5670540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8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err="1" smtClean="0">
                <a:solidFill>
                  <a:schemeClr val="bg1"/>
                </a:solidFill>
              </a:rPr>
              <a:t>cmp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5033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 err="1" smtClean="0">
                <a:solidFill>
                  <a:srgbClr val="FF0000"/>
                </a:solidFill>
              </a:rPr>
              <a:t>cmp</a:t>
            </a:r>
            <a:r>
              <a:rPr lang="en-US" altLang="zh-CN" dirty="0" smtClean="0">
                <a:solidFill>
                  <a:srgbClr val="FF0000"/>
                </a:solidFill>
              </a:rPr>
              <a:t>(X,Y)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说明：比较对象</a:t>
            </a:r>
            <a:r>
              <a:rPr lang="en-US" altLang="zh-CN" b="1" dirty="0" smtClean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</a:rPr>
              <a:t>y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根据结果返回一个整数。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           如果</a:t>
            </a:r>
            <a:r>
              <a:rPr lang="en-US" altLang="zh-CN" dirty="0" smtClean="0">
                <a:solidFill>
                  <a:schemeClr val="bg1"/>
                </a:solidFill>
              </a:rPr>
              <a:t>x &lt; y</a:t>
            </a:r>
            <a:r>
              <a:rPr lang="zh-CN" altLang="en-US" dirty="0" smtClean="0">
                <a:solidFill>
                  <a:schemeClr val="bg1"/>
                </a:solidFill>
              </a:rPr>
              <a:t>，返回负数；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</a:t>
            </a:r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</a:rPr>
              <a:t>x == y</a:t>
            </a:r>
            <a:r>
              <a:rPr lang="zh-CN" altLang="en-US" dirty="0" smtClean="0">
                <a:solidFill>
                  <a:schemeClr val="bg1"/>
                </a:solidFill>
              </a:rPr>
              <a:t>，返回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</a:t>
            </a:r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</a:rPr>
              <a:t>x &gt; y</a:t>
            </a:r>
            <a:r>
              <a:rPr lang="zh-CN" altLang="en-US" dirty="0" smtClean="0">
                <a:solidFill>
                  <a:schemeClr val="bg1"/>
                </a:solidFill>
              </a:rPr>
              <a:t>，返回正数。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7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4494" y="3518437"/>
            <a:ext cx="257153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>
                <a:solidFill>
                  <a:schemeClr val="bg1"/>
                </a:solidFill>
              </a:rPr>
              <a:t>a1 = </a:t>
            </a:r>
            <a:r>
              <a:rPr lang="en-US" altLang="zh-CN" sz="2800" b="1" dirty="0" err="1">
                <a:solidFill>
                  <a:schemeClr val="bg1"/>
                </a:solidFill>
              </a:rPr>
              <a:t>cmp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(5,10)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a2 = </a:t>
            </a:r>
            <a:r>
              <a:rPr lang="en-US" altLang="zh-CN" sz="2800" b="1" dirty="0" err="1">
                <a:solidFill>
                  <a:schemeClr val="bg1"/>
                </a:solidFill>
              </a:rPr>
              <a:t>cmp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(10,5)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a3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= cmp(10,10)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a4 =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cmp(‘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a’,’b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’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9118" y="3590445"/>
            <a:ext cx="559769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-1 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800" b="1" dirty="0">
                <a:solidFill>
                  <a:srgbClr val="7030A0"/>
                </a:solidFill>
              </a:rPr>
              <a:t>?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782" y="3501008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929370" y="4408949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94828" y="5733256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如果是字符串呢？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19" y="5733256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zh-CN" dirty="0" err="1">
                <a:solidFill>
                  <a:schemeClr val="bg1"/>
                </a:solidFill>
              </a:rPr>
              <a:t>divmod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80" y="36982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7" y="3499696"/>
            <a:ext cx="3159839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>
                <a:solidFill>
                  <a:schemeClr val="bg1"/>
                </a:solidFill>
              </a:rPr>
              <a:t>a1 =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divmod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(5,10)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a2 =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divmod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(10,5)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a3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= divmod(10,10)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a4 = 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divmod(10.2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,5</a:t>
            </a:r>
            <a:r>
              <a:rPr lang="pt-BR" altLang="zh-CN" sz="2800" b="1" dirty="0" smtClean="0">
                <a:solidFill>
                  <a:schemeClr val="bg1"/>
                </a:solidFill>
              </a:rPr>
              <a:t>)</a:t>
            </a:r>
            <a:endParaRPr lang="pt-BR" alt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0745" y="3616422"/>
            <a:ext cx="154441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(0, 5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(2, 0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(1, 0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(2.0, </a:t>
            </a:r>
            <a:r>
              <a:rPr lang="en-US" altLang="zh-CN" sz="2800" dirty="0" smtClean="0">
                <a:solidFill>
                  <a:srgbClr val="FF0000"/>
                </a:solidFill>
              </a:rPr>
              <a:t>0.2)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823" y="3480955"/>
            <a:ext cx="1492588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2800" b="1" dirty="0" smtClean="0">
                <a:solidFill>
                  <a:schemeClr val="bg1"/>
                </a:solidFill>
              </a:rPr>
              <a:t>print(a1)</a:t>
            </a:r>
            <a:endParaRPr lang="pt-BR" altLang="zh-CN" sz="2800" b="1" dirty="0">
              <a:solidFill>
                <a:schemeClr val="bg1"/>
              </a:solidFill>
            </a:endParaRP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print(a2)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print(a3)</a:t>
            </a:r>
          </a:p>
          <a:p>
            <a:r>
              <a:rPr lang="pt-BR" altLang="zh-CN" sz="2800" b="1" dirty="0">
                <a:solidFill>
                  <a:schemeClr val="bg1"/>
                </a:solidFill>
              </a:rPr>
              <a:t>print(a4)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420997" y="4410222"/>
            <a:ext cx="809748" cy="89437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94828" y="5733256"/>
            <a:ext cx="349647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是小数呢？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如何获取结果中的商和余数？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1844824"/>
            <a:ext cx="6401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函数：</a:t>
            </a:r>
            <a:r>
              <a:rPr lang="en-US" altLang="zh-CN" dirty="0" err="1">
                <a:solidFill>
                  <a:srgbClr val="FF0000"/>
                </a:solidFill>
              </a:rPr>
              <a:t>divmod</a:t>
            </a:r>
            <a:r>
              <a:rPr lang="en-US" altLang="zh-CN" dirty="0">
                <a:solidFill>
                  <a:srgbClr val="FF0000"/>
                </a:solidFill>
              </a:rPr>
              <a:t> (X,Y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说明：计算两个数</a:t>
            </a:r>
            <a:r>
              <a:rPr lang="en-US" altLang="zh-CN" b="1" dirty="0" smtClean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</a:rPr>
              <a:t>y</a:t>
            </a:r>
            <a:r>
              <a:rPr lang="zh-CN" altLang="en-US" dirty="0" smtClean="0">
                <a:solidFill>
                  <a:schemeClr val="bg1"/>
                </a:solidFill>
              </a:rPr>
              <a:t>的商和余数，将结果保存在二元元组。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</a:t>
            </a:r>
            <a:r>
              <a:rPr lang="zh-CN" altLang="en-US" dirty="0" smtClean="0">
                <a:solidFill>
                  <a:schemeClr val="bg1"/>
                </a:solidFill>
              </a:rPr>
              <a:t>结果形式如下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商，余数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68" y="5949280"/>
            <a:ext cx="612132" cy="70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3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1246</Words>
  <Application>Microsoft Macintosh PowerPoint</Application>
  <PresentationFormat>全屏显示(4:3)</PresentationFormat>
  <Paragraphs>311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Wingdings</vt:lpstr>
      <vt:lpstr>宋体</vt:lpstr>
      <vt:lpstr>Arial</vt:lpstr>
      <vt:lpstr>Office 主题</vt:lpstr>
      <vt:lpstr>内置函数调用</vt:lpstr>
      <vt:lpstr>引例</vt:lpstr>
      <vt:lpstr>函数</vt:lpstr>
      <vt:lpstr>函数</vt:lpstr>
      <vt:lpstr>函数</vt:lpstr>
      <vt:lpstr>内置函数</vt:lpstr>
      <vt:lpstr>PowerPoint 演示文稿</vt:lpstr>
      <vt:lpstr>cmp()</vt:lpstr>
      <vt:lpstr>divmod()</vt:lpstr>
      <vt:lpstr>Raw_input()</vt:lpstr>
      <vt:lpstr>len()</vt:lpstr>
      <vt:lpstr>max() &amp; min()</vt:lpstr>
      <vt:lpstr>pow()</vt:lpstr>
      <vt:lpstr>range()</vt:lpstr>
      <vt:lpstr>round()</vt:lpstr>
      <vt:lpstr>练习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内置函数调用</dc:title>
  <dc:creator>Jack_p Liu_刘鹏</dc:creator>
  <cp:lastModifiedBy>user</cp:lastModifiedBy>
  <cp:revision>43</cp:revision>
  <dcterms:created xsi:type="dcterms:W3CDTF">2017-06-15T05:30:33Z</dcterms:created>
  <dcterms:modified xsi:type="dcterms:W3CDTF">2017-07-11T04:15:48Z</dcterms:modified>
</cp:coreProperties>
</file>