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5" r:id="rId9"/>
    <p:sldId id="267" r:id="rId10"/>
    <p:sldId id="269" r:id="rId11"/>
    <p:sldId id="285" r:id="rId12"/>
    <p:sldId id="270" r:id="rId13"/>
    <p:sldId id="271" r:id="rId14"/>
    <p:sldId id="279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ADBC3-9811-4E93-A5BA-2CD78C07D51E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F140-CEDD-47D0-9050-05B0C6314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8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http://blog.csdn.net/u012436149/article/category/6461700/1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CF140-CEDD-47D0-9050-05B0C631443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att-string-isalpha.html" TargetMode="External"/><Relationship Id="rId4" Type="http://schemas.openxmlformats.org/officeDocument/2006/relationships/hyperlink" Target="http://www.runoob.com/python/att-string-isdigit.html" TargetMode="External"/><Relationship Id="rId5" Type="http://schemas.openxmlformats.org/officeDocument/2006/relationships/hyperlink" Target="http://www.runoob.com/python/att-string-islower.html" TargetMode="External"/><Relationship Id="rId6" Type="http://schemas.openxmlformats.org/officeDocument/2006/relationships/hyperlink" Target="http://www.runoob.com/python/att-string-isspace.html" TargetMode="External"/><Relationship Id="rId7" Type="http://schemas.openxmlformats.org/officeDocument/2006/relationships/hyperlink" Target="http://www.runoob.com/python/att-string-isupp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noob.com/python/att-string-isalnum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字符串格式化输出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98884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普通的输出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346471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格式化</a:t>
            </a:r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2636912"/>
            <a:ext cx="525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print(“</a:t>
            </a:r>
            <a:r>
              <a:rPr lang="en-US" altLang="zh-CN" dirty="0" err="1" smtClean="0">
                <a:solidFill>
                  <a:schemeClr val="bg1"/>
                </a:solidFill>
              </a:rPr>
              <a:t>hello,jack</a:t>
            </a:r>
            <a:r>
              <a:rPr lang="en-US" altLang="zh-CN" dirty="0" smtClean="0">
                <a:solidFill>
                  <a:schemeClr val="bg1"/>
                </a:solidFill>
              </a:rPr>
              <a:t>, welcome to </a:t>
            </a:r>
            <a:r>
              <a:rPr lang="en-US" altLang="zh-CN" dirty="0" err="1" smtClean="0">
                <a:solidFill>
                  <a:schemeClr val="bg1"/>
                </a:solidFill>
              </a:rPr>
              <a:t>TutorABC</a:t>
            </a:r>
            <a:r>
              <a:rPr lang="en-US" altLang="zh-CN" dirty="0" smtClean="0">
                <a:solidFill>
                  <a:schemeClr val="bg1"/>
                </a:solidFill>
              </a:rPr>
              <a:t> Python class”)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4005064"/>
            <a:ext cx="613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print(“</a:t>
            </a:r>
            <a:r>
              <a:rPr lang="en-US" altLang="zh-CN" dirty="0" err="1" smtClean="0">
                <a:solidFill>
                  <a:schemeClr val="bg1"/>
                </a:solidFill>
              </a:rPr>
              <a:t>hello,%s</a:t>
            </a:r>
            <a:r>
              <a:rPr lang="en-US" altLang="zh-CN" dirty="0" smtClean="0">
                <a:solidFill>
                  <a:schemeClr val="bg1"/>
                </a:solidFill>
              </a:rPr>
              <a:t>, welcome to </a:t>
            </a:r>
            <a:r>
              <a:rPr lang="en-US" altLang="zh-CN" dirty="0" err="1" smtClean="0">
                <a:solidFill>
                  <a:schemeClr val="bg1"/>
                </a:solidFill>
              </a:rPr>
              <a:t>TutorABC</a:t>
            </a:r>
            <a:r>
              <a:rPr lang="en-US" altLang="zh-CN" dirty="0" smtClean="0">
                <a:solidFill>
                  <a:schemeClr val="bg1"/>
                </a:solidFill>
              </a:rPr>
              <a:t> Python class” % (“Jack”))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3878" y="4507653"/>
            <a:ext cx="616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print(“</a:t>
            </a:r>
            <a:r>
              <a:rPr lang="en-US" altLang="zh-CN" dirty="0" err="1" smtClean="0">
                <a:solidFill>
                  <a:schemeClr val="bg1"/>
                </a:solidFill>
              </a:rPr>
              <a:t>hello,%s</a:t>
            </a:r>
            <a:r>
              <a:rPr lang="en-US" altLang="zh-CN" dirty="0" smtClean="0">
                <a:solidFill>
                  <a:schemeClr val="bg1"/>
                </a:solidFill>
              </a:rPr>
              <a:t>, welcome to </a:t>
            </a:r>
            <a:r>
              <a:rPr lang="en-US" altLang="zh-CN" dirty="0" err="1" smtClean="0">
                <a:solidFill>
                  <a:schemeClr val="bg1"/>
                </a:solidFill>
              </a:rPr>
              <a:t>TutorABC</a:t>
            </a:r>
            <a:r>
              <a:rPr lang="en-US" altLang="zh-CN" dirty="0" smtClean="0">
                <a:solidFill>
                  <a:schemeClr val="bg1"/>
                </a:solidFill>
              </a:rPr>
              <a:t> Python class” % (“Tom”))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字符串格式化输出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37052"/>
              </p:ext>
            </p:extLst>
          </p:nvPr>
        </p:nvGraphicFramePr>
        <p:xfrm>
          <a:off x="1475656" y="1196752"/>
          <a:ext cx="6647174" cy="3033117"/>
        </p:xfrm>
        <a:graphic>
          <a:graphicData uri="http://schemas.openxmlformats.org/drawingml/2006/table">
            <a:tbl>
              <a:tblPr/>
              <a:tblGrid>
                <a:gridCol w="3323587"/>
                <a:gridCol w="3323587"/>
              </a:tblGrid>
              <a:tr h="24276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300">
                          <a:solidFill>
                            <a:srgbClr val="FFFFFF"/>
                          </a:solidFill>
                          <a:effectLst/>
                        </a:rPr>
                        <a:t> 符   号</a:t>
                      </a:r>
                    </a:p>
                  </a:txBody>
                  <a:tcPr marL="20928" marR="20928" marT="20928" marB="2092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3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0928" marR="20928" marT="20928" marB="2092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8568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宋体"/>
                        </a:rPr>
                        <a:t>      %s</a:t>
                      </a:r>
                      <a:endParaRPr lang="en-US" sz="1300" dirty="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  <a:latin typeface="宋体"/>
                        </a:rPr>
                        <a:t> 格式化字符串</a:t>
                      </a:r>
                      <a:endParaRPr lang="zh-CN" altLang="en-US" sz="130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9856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宋体"/>
                        </a:rPr>
                        <a:t>      %d</a:t>
                      </a:r>
                      <a:endParaRPr lang="en-US" sz="130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  <a:latin typeface="宋体"/>
                        </a:rPr>
                        <a:t> 格式化整数</a:t>
                      </a:r>
                      <a:endParaRPr lang="zh-CN" altLang="en-US" sz="130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56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宋体"/>
                        </a:rPr>
                        <a:t>      %u</a:t>
                      </a:r>
                      <a:endParaRPr lang="en-US" sz="130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  <a:latin typeface="宋体"/>
                        </a:rPr>
                        <a:t> 格式化无符号整型</a:t>
                      </a:r>
                      <a:endParaRPr lang="zh-CN" altLang="en-US" sz="130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99474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宋体"/>
                        </a:rPr>
                        <a:t>      %f</a:t>
                      </a:r>
                      <a:endParaRPr lang="en-US" sz="1300" dirty="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dirty="0">
                          <a:effectLst/>
                          <a:latin typeface="宋体"/>
                        </a:rPr>
                        <a:t> 格式化浮点数字，可指定小数点后的精度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98568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宋体"/>
                        </a:rPr>
                        <a:t>      %e</a:t>
                      </a:r>
                      <a:endParaRPr lang="en-US" sz="1300" dirty="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  <a:latin typeface="宋体"/>
                        </a:rPr>
                        <a:t> 用科学计数法格式化浮点数</a:t>
                      </a:r>
                      <a:endParaRPr lang="zh-CN" altLang="en-US" sz="130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47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宋体"/>
                        </a:rPr>
                        <a:t>      %E</a:t>
                      </a:r>
                      <a:endParaRPr lang="en-US" sz="130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  <a:latin typeface="宋体"/>
                        </a:rPr>
                        <a:t> 作用同</a:t>
                      </a:r>
                      <a:r>
                        <a:rPr lang="en-US" altLang="zh-CN" sz="1300">
                          <a:effectLst/>
                          <a:latin typeface="宋体"/>
                        </a:rPr>
                        <a:t>%e</a:t>
                      </a:r>
                      <a:r>
                        <a:rPr lang="zh-CN" altLang="en-US" sz="1300">
                          <a:effectLst/>
                          <a:latin typeface="宋体"/>
                        </a:rPr>
                        <a:t>，用科学计数法格式化浮点数</a:t>
                      </a:r>
                      <a:endParaRPr lang="zh-CN" altLang="en-US" sz="130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9856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宋体"/>
                        </a:rPr>
                        <a:t>      %g</a:t>
                      </a:r>
                      <a:endParaRPr lang="en-US" sz="130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宋体"/>
                        </a:rPr>
                        <a:t> %f</a:t>
                      </a:r>
                      <a:r>
                        <a:rPr lang="zh-CN" altLang="en-US" sz="1300" dirty="0">
                          <a:effectLst/>
                          <a:latin typeface="宋体"/>
                        </a:rPr>
                        <a:t>和</a:t>
                      </a:r>
                      <a:r>
                        <a:rPr lang="en-US" altLang="zh-CN" sz="1300" dirty="0">
                          <a:effectLst/>
                          <a:latin typeface="宋体"/>
                        </a:rPr>
                        <a:t>%</a:t>
                      </a:r>
                      <a:r>
                        <a:rPr lang="en-US" sz="1300" dirty="0">
                          <a:effectLst/>
                          <a:latin typeface="宋体"/>
                        </a:rPr>
                        <a:t>e</a:t>
                      </a:r>
                      <a:r>
                        <a:rPr lang="zh-CN" altLang="en-US" sz="1300" dirty="0">
                          <a:effectLst/>
                          <a:latin typeface="宋体"/>
                        </a:rPr>
                        <a:t>的简写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56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宋体"/>
                        </a:rPr>
                        <a:t>      %G</a:t>
                      </a:r>
                      <a:endParaRPr lang="en-US" sz="130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宋体"/>
                        </a:rPr>
                        <a:t> %f </a:t>
                      </a:r>
                      <a:r>
                        <a:rPr lang="zh-CN" altLang="en-US" sz="1300" dirty="0">
                          <a:effectLst/>
                          <a:latin typeface="宋体"/>
                        </a:rPr>
                        <a:t>和 </a:t>
                      </a:r>
                      <a:r>
                        <a:rPr lang="en-US" altLang="zh-CN" sz="1300" dirty="0">
                          <a:effectLst/>
                          <a:latin typeface="宋体"/>
                        </a:rPr>
                        <a:t>%</a:t>
                      </a:r>
                      <a:r>
                        <a:rPr lang="en-US" sz="1300" dirty="0">
                          <a:effectLst/>
                          <a:latin typeface="宋体"/>
                        </a:rPr>
                        <a:t>E </a:t>
                      </a:r>
                      <a:r>
                        <a:rPr lang="zh-CN" altLang="en-US" sz="1300" dirty="0">
                          <a:effectLst/>
                          <a:latin typeface="宋体"/>
                        </a:rPr>
                        <a:t>的简写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34879" marR="34879" marT="48831" marB="48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3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70043"/>
              </p:ext>
            </p:extLst>
          </p:nvPr>
        </p:nvGraphicFramePr>
        <p:xfrm>
          <a:off x="1259632" y="1844824"/>
          <a:ext cx="7429552" cy="322727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71702"/>
                <a:gridCol w="5357850"/>
              </a:tblGrid>
              <a:tr h="537879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 err="1">
                          <a:hlinkClick r:id="rId2"/>
                        </a:rPr>
                        <a:t>string.isalnum</a:t>
                      </a:r>
                      <a:r>
                        <a:rPr lang="en-US" sz="1400" u="sng" dirty="0">
                          <a:hlinkClick r:id="rId2"/>
                        </a:rPr>
                        <a:t>()</a:t>
                      </a:r>
                      <a:endParaRPr lang="en-US" sz="1400" dirty="0">
                        <a:latin typeface="Microsoft Yahei"/>
                      </a:endParaRPr>
                    </a:p>
                  </a:txBody>
                  <a:tcPr marL="24019" marR="24019" marT="33626" marB="336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/>
                        <a:t>如果 </a:t>
                      </a:r>
                      <a:r>
                        <a:rPr lang="en-US" sz="1400" dirty="0"/>
                        <a:t>string </a:t>
                      </a:r>
                      <a:r>
                        <a:rPr lang="zh-CN" altLang="en-US" sz="1400" dirty="0"/>
                        <a:t>至少有一个字符并且所有字符都是字母或数字则返</a:t>
                      </a:r>
                    </a:p>
                    <a:p>
                      <a:pPr fontAlgn="t"/>
                      <a:r>
                        <a:rPr lang="zh-CN" altLang="en-US" sz="1400" dirty="0"/>
                        <a:t>回 </a:t>
                      </a:r>
                      <a:r>
                        <a:rPr lang="en-US" sz="1400" dirty="0"/>
                        <a:t>True,</a:t>
                      </a:r>
                      <a:r>
                        <a:rPr lang="zh-CN" altLang="en-US" sz="1400" dirty="0"/>
                        <a:t>否则返回 </a:t>
                      </a:r>
                      <a:r>
                        <a:rPr lang="en-US" sz="1400" dirty="0"/>
                        <a:t>False</a:t>
                      </a:r>
                      <a:endParaRPr lang="en-US" sz="1400" dirty="0">
                        <a:latin typeface="Microsoft Yahei"/>
                      </a:endParaRPr>
                    </a:p>
                  </a:txBody>
                  <a:tcPr marL="24019" marR="24019" marT="33626" marB="33626"/>
                </a:tc>
              </a:tr>
              <a:tr h="537879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>
                          <a:hlinkClick r:id="rId3"/>
                        </a:rPr>
                        <a:t>string.isalpha()</a:t>
                      </a:r>
                      <a:endParaRPr lang="en-US" sz="1400">
                        <a:latin typeface="Microsoft Yahei"/>
                      </a:endParaRPr>
                    </a:p>
                  </a:txBody>
                  <a:tcPr marL="24019" marR="24019" marT="33626" marB="336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如果 </a:t>
                      </a:r>
                      <a:r>
                        <a:rPr lang="en-US" sz="1400"/>
                        <a:t>string </a:t>
                      </a:r>
                      <a:r>
                        <a:rPr lang="zh-CN" altLang="en-US" sz="1400"/>
                        <a:t>至少有一个字符并且所有字符都是字母则返回 </a:t>
                      </a:r>
                      <a:r>
                        <a:rPr lang="en-US" sz="1400"/>
                        <a:t>True,</a:t>
                      </a:r>
                    </a:p>
                    <a:p>
                      <a:pPr fontAlgn="t"/>
                      <a:r>
                        <a:rPr lang="zh-CN" altLang="en-US" sz="1400"/>
                        <a:t>否则返回 </a:t>
                      </a:r>
                      <a:r>
                        <a:rPr lang="en-US" sz="1400"/>
                        <a:t>False</a:t>
                      </a:r>
                      <a:endParaRPr lang="en-US" sz="1400">
                        <a:latin typeface="Microsoft Yahei"/>
                      </a:endParaRPr>
                    </a:p>
                  </a:txBody>
                  <a:tcPr marL="24019" marR="24019" marT="33626" marB="33626"/>
                </a:tc>
              </a:tr>
              <a:tr h="383587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 err="1">
                          <a:hlinkClick r:id="rId4"/>
                        </a:rPr>
                        <a:t>string.isdigit</a:t>
                      </a:r>
                      <a:r>
                        <a:rPr lang="en-US" sz="1400" u="sng" dirty="0">
                          <a:hlinkClick r:id="rId4"/>
                        </a:rPr>
                        <a:t>()</a:t>
                      </a:r>
                      <a:endParaRPr lang="en-US" sz="1400" dirty="0">
                        <a:latin typeface="Microsoft Yahei"/>
                      </a:endParaRPr>
                    </a:p>
                  </a:txBody>
                  <a:tcPr marL="24019" marR="24019" marT="33626" marB="336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如果 </a:t>
                      </a:r>
                      <a:r>
                        <a:rPr lang="en-US" sz="1400"/>
                        <a:t>string </a:t>
                      </a:r>
                      <a:r>
                        <a:rPr lang="zh-CN" altLang="en-US" sz="1400"/>
                        <a:t>只包含数字则返回 </a:t>
                      </a:r>
                      <a:r>
                        <a:rPr lang="en-US" sz="1400"/>
                        <a:t>True </a:t>
                      </a:r>
                      <a:r>
                        <a:rPr lang="zh-CN" altLang="en-US" sz="1400"/>
                        <a:t>否则返回 </a:t>
                      </a:r>
                      <a:r>
                        <a:rPr lang="en-US" sz="1400"/>
                        <a:t>False.</a:t>
                      </a:r>
                      <a:endParaRPr lang="en-US" sz="1400">
                        <a:latin typeface="Microsoft Yahei"/>
                      </a:endParaRPr>
                    </a:p>
                  </a:txBody>
                  <a:tcPr marL="24019" marR="24019" marT="33626" marB="33626"/>
                </a:tc>
              </a:tr>
              <a:tr h="692172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>
                          <a:hlinkClick r:id="rId5"/>
                        </a:rPr>
                        <a:t>string.islower()</a:t>
                      </a:r>
                      <a:endParaRPr lang="en-US" sz="1400">
                        <a:latin typeface="Microsoft Yahei"/>
                      </a:endParaRPr>
                    </a:p>
                  </a:txBody>
                  <a:tcPr marL="24019" marR="24019" marT="33626" marB="336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/>
                        <a:t>如果 </a:t>
                      </a:r>
                      <a:r>
                        <a:rPr lang="en-US" altLang="zh-CN" sz="1400" dirty="0"/>
                        <a:t>string </a:t>
                      </a:r>
                      <a:r>
                        <a:rPr lang="zh-CN" altLang="en-US" sz="1400" dirty="0"/>
                        <a:t>中包含至少一个区分大小写的字符，并且所有这些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区分大小写的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字符都是小写，则返回 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 </a:t>
                      </a:r>
                      <a:r>
                        <a:rPr lang="en-US" altLang="zh-CN" sz="1400" dirty="0"/>
                        <a:t>False</a:t>
                      </a:r>
                      <a:endParaRPr lang="en-US" altLang="zh-CN" sz="1400" dirty="0">
                        <a:latin typeface="Microsoft Yahei"/>
                      </a:endParaRPr>
                    </a:p>
                  </a:txBody>
                  <a:tcPr marL="24019" marR="24019" marT="33626" marB="33626"/>
                </a:tc>
              </a:tr>
              <a:tr h="383587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 err="1">
                          <a:hlinkClick r:id="rId6"/>
                        </a:rPr>
                        <a:t>string.isspace</a:t>
                      </a:r>
                      <a:r>
                        <a:rPr lang="en-US" sz="1400" u="sng" dirty="0">
                          <a:hlinkClick r:id="rId6"/>
                        </a:rPr>
                        <a:t>()</a:t>
                      </a:r>
                      <a:endParaRPr lang="en-US" sz="1400" dirty="0">
                        <a:latin typeface="Microsoft Yahei"/>
                      </a:endParaRPr>
                    </a:p>
                  </a:txBody>
                  <a:tcPr marL="24019" marR="24019" marT="33626" marB="336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如果 </a:t>
                      </a:r>
                      <a:r>
                        <a:rPr lang="en-US" sz="1400"/>
                        <a:t>string </a:t>
                      </a:r>
                      <a:r>
                        <a:rPr lang="zh-CN" altLang="en-US" sz="1400"/>
                        <a:t>中只包含空格，则返回 </a:t>
                      </a:r>
                      <a:r>
                        <a:rPr lang="en-US" sz="1400"/>
                        <a:t>True，</a:t>
                      </a:r>
                      <a:r>
                        <a:rPr lang="zh-CN" altLang="en-US" sz="1400"/>
                        <a:t>否则返回 </a:t>
                      </a:r>
                      <a:r>
                        <a:rPr lang="en-US" sz="1400"/>
                        <a:t>False.</a:t>
                      </a:r>
                      <a:endParaRPr lang="en-US" sz="1400">
                        <a:latin typeface="Microsoft Yahei"/>
                      </a:endParaRPr>
                    </a:p>
                  </a:txBody>
                  <a:tcPr marL="24019" marR="24019" marT="33626" marB="33626"/>
                </a:tc>
              </a:tr>
              <a:tr h="692172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 err="1">
                          <a:hlinkClick r:id="rId7"/>
                        </a:rPr>
                        <a:t>string.isupper</a:t>
                      </a:r>
                      <a:r>
                        <a:rPr lang="en-US" sz="1400" u="sng" dirty="0">
                          <a:hlinkClick r:id="rId7"/>
                        </a:rPr>
                        <a:t>()</a:t>
                      </a:r>
                      <a:endParaRPr lang="en-US" sz="1400" dirty="0">
                        <a:latin typeface="Microsoft Yahei"/>
                      </a:endParaRPr>
                    </a:p>
                  </a:txBody>
                  <a:tcPr marL="24019" marR="24019" marT="33626" marB="3362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/>
                        <a:t>如果 </a:t>
                      </a:r>
                      <a:r>
                        <a:rPr lang="en-US" altLang="zh-CN" sz="1400" dirty="0"/>
                        <a:t>string </a:t>
                      </a:r>
                      <a:r>
                        <a:rPr lang="zh-CN" altLang="en-US" sz="1400" dirty="0"/>
                        <a:t>中包含至少一个区分大小写的字符，并且所有这些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区分大小写的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字符都是大写，则返回 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 </a:t>
                      </a:r>
                      <a:r>
                        <a:rPr lang="en-US" altLang="zh-CN" sz="1400" dirty="0"/>
                        <a:t>False</a:t>
                      </a:r>
                      <a:endParaRPr lang="en-US" altLang="zh-CN" sz="1400" dirty="0">
                        <a:latin typeface="Microsoft Yahei"/>
                      </a:endParaRPr>
                    </a:p>
                  </a:txBody>
                  <a:tcPr marL="24019" marR="24019" marT="33626" marB="336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20" y="15567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&gt;&gt;&gt; "</a:t>
            </a:r>
            <a:r>
              <a:rPr lang="en-US" altLang="zh-CN" dirty="0" err="1">
                <a:solidFill>
                  <a:schemeClr val="bg1"/>
                </a:solidFill>
              </a:rPr>
              <a:t>helloTutorABC</a:t>
            </a:r>
            <a:r>
              <a:rPr lang="en-US" altLang="zh-CN" dirty="0">
                <a:solidFill>
                  <a:schemeClr val="bg1"/>
                </a:solidFill>
              </a:rPr>
              <a:t>".</a:t>
            </a:r>
            <a:r>
              <a:rPr lang="en-US" altLang="zh-CN" dirty="0" err="1">
                <a:solidFill>
                  <a:schemeClr val="bg1"/>
                </a:solidFill>
              </a:rPr>
              <a:t>isalnum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True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</a:t>
            </a:r>
            <a:r>
              <a:rPr lang="en-US" altLang="zh-CN" dirty="0" err="1">
                <a:solidFill>
                  <a:schemeClr val="bg1"/>
                </a:solidFill>
              </a:rPr>
              <a:t>helloTutorABC</a:t>
            </a:r>
            <a:r>
              <a:rPr lang="en-US" altLang="zh-CN" dirty="0">
                <a:solidFill>
                  <a:schemeClr val="bg1"/>
                </a:solidFill>
              </a:rPr>
              <a:t>".</a:t>
            </a:r>
            <a:r>
              <a:rPr lang="en-US" altLang="zh-CN" dirty="0" err="1">
                <a:solidFill>
                  <a:schemeClr val="bg1"/>
                </a:solidFill>
              </a:rPr>
              <a:t>isalpha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True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en-US" altLang="zh-CN" dirty="0" err="1">
                <a:solidFill>
                  <a:schemeClr val="bg1"/>
                </a:solidFill>
              </a:rPr>
              <a:t>helloTutorABC</a:t>
            </a:r>
            <a:r>
              <a:rPr lang="en-US" altLang="zh-CN" dirty="0">
                <a:solidFill>
                  <a:schemeClr val="bg1"/>
                </a:solidFill>
              </a:rPr>
              <a:t>".</a:t>
            </a:r>
            <a:r>
              <a:rPr lang="en-US" altLang="zh-CN" dirty="0" err="1">
                <a:solidFill>
                  <a:schemeClr val="bg1"/>
                </a:solidFill>
              </a:rPr>
              <a:t>isdigit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False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</a:t>
            </a:r>
            <a:r>
              <a:rPr lang="en-US" altLang="zh-CN" dirty="0" err="1">
                <a:solidFill>
                  <a:schemeClr val="bg1"/>
                </a:solidFill>
              </a:rPr>
              <a:t>helloTutorABC</a:t>
            </a:r>
            <a:r>
              <a:rPr lang="en-US" altLang="zh-CN" dirty="0">
                <a:solidFill>
                  <a:schemeClr val="bg1"/>
                </a:solidFill>
              </a:rPr>
              <a:t>".</a:t>
            </a:r>
            <a:r>
              <a:rPr lang="en-US" altLang="zh-CN" dirty="0" err="1">
                <a:solidFill>
                  <a:schemeClr val="bg1"/>
                </a:solidFill>
              </a:rPr>
              <a:t>islower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False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en-US" altLang="zh-CN" dirty="0" err="1">
                <a:solidFill>
                  <a:schemeClr val="bg1"/>
                </a:solidFill>
              </a:rPr>
              <a:t>helloTutorABC</a:t>
            </a:r>
            <a:r>
              <a:rPr lang="en-US" altLang="zh-CN" dirty="0">
                <a:solidFill>
                  <a:schemeClr val="bg1"/>
                </a:solidFill>
              </a:rPr>
              <a:t>".</a:t>
            </a:r>
            <a:r>
              <a:rPr lang="en-US" altLang="zh-CN" dirty="0" err="1">
                <a:solidFill>
                  <a:schemeClr val="bg1"/>
                </a:solidFill>
              </a:rPr>
              <a:t>isspace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False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</a:t>
            </a:r>
            <a:r>
              <a:rPr lang="en-US" altLang="zh-CN" dirty="0" err="1">
                <a:solidFill>
                  <a:schemeClr val="bg1"/>
                </a:solidFill>
              </a:rPr>
              <a:t>helloTutorABC</a:t>
            </a:r>
            <a:r>
              <a:rPr lang="en-US" altLang="zh-CN" dirty="0">
                <a:solidFill>
                  <a:schemeClr val="bg1"/>
                </a:solidFill>
              </a:rPr>
              <a:t>".</a:t>
            </a:r>
            <a:r>
              <a:rPr lang="en-US" altLang="zh-CN" dirty="0" err="1">
                <a:solidFill>
                  <a:schemeClr val="bg1"/>
                </a:solidFill>
              </a:rPr>
              <a:t>isupper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False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77737"/>
            <a:ext cx="29718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714488"/>
            <a:ext cx="728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某一天上小明上课，多睡了一会儿，到学校迟到了五分钟。老师要求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</a:rPr>
              <a:t>小明把自己的名字抄写</a:t>
            </a:r>
            <a:r>
              <a:rPr lang="en-US" altLang="zh-CN" dirty="0" smtClean="0">
                <a:solidFill>
                  <a:schemeClr val="bg1"/>
                </a:solidFill>
              </a:rPr>
              <a:t>1000</a:t>
            </a:r>
            <a:r>
              <a:rPr lang="zh-CN" altLang="en-US" dirty="0" smtClean="0">
                <a:solidFill>
                  <a:schemeClr val="bg1"/>
                </a:solidFill>
              </a:rPr>
              <a:t>遍，该怎么做才会便捷一些？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</a:t>
            </a:r>
            <a:r>
              <a:rPr lang="zh-CN" altLang="en-US" dirty="0">
                <a:solidFill>
                  <a:schemeClr val="bg1"/>
                </a:solidFill>
              </a:rPr>
              <a:t>作业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9712" y="1700808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练习上课所讲的字符串操作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785926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字符串：各种不同的字符组成的序列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2357430"/>
            <a:ext cx="35766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数字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大小写英文字母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汉字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标点符号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各种其他语言字符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不可见字符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换行符、空白符等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421481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字符串表示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4572008"/>
            <a:ext cx="292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单引号   </a:t>
            </a:r>
            <a:r>
              <a:rPr lang="en-US" altLang="zh-CN" dirty="0" smtClean="0">
                <a:solidFill>
                  <a:schemeClr val="bg1"/>
                </a:solidFill>
              </a:rPr>
              <a:t>‘hello, python’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双引号   </a:t>
            </a:r>
            <a:r>
              <a:rPr lang="en-US" altLang="zh-CN" dirty="0" smtClean="0">
                <a:solidFill>
                  <a:schemeClr val="bg1"/>
                </a:solidFill>
              </a:rPr>
              <a:t>‘’</a:t>
            </a:r>
            <a:r>
              <a:rPr lang="en-US" altLang="zh-CN" dirty="0" err="1" smtClean="0">
                <a:solidFill>
                  <a:schemeClr val="bg1"/>
                </a:solidFill>
              </a:rPr>
              <a:t>hello,python</a:t>
            </a:r>
            <a:r>
              <a:rPr lang="en-US" altLang="zh-CN" dirty="0" smtClean="0">
                <a:solidFill>
                  <a:schemeClr val="bg1"/>
                </a:solidFill>
              </a:rPr>
              <a:t>’’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三引号   </a:t>
            </a:r>
            <a:r>
              <a:rPr lang="en-US" altLang="zh-CN" dirty="0" smtClean="0">
                <a:solidFill>
                  <a:schemeClr val="bg1"/>
                </a:solidFill>
              </a:rPr>
              <a:t>‘’’hello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python’’’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5530350"/>
            <a:ext cx="433965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如果字符串内容中包含了引号怎么办呢？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转义字符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5942" y="161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52" y="1328748"/>
            <a:ext cx="6153150" cy="18002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52" y="3400450"/>
            <a:ext cx="6381750" cy="12668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</p:pic>
      <p:sp>
        <p:nvSpPr>
          <p:cNvPr id="8" name="下箭头 7"/>
          <p:cNvSpPr/>
          <p:nvPr/>
        </p:nvSpPr>
        <p:spPr>
          <a:xfrm>
            <a:off x="4414834" y="2828946"/>
            <a:ext cx="500066" cy="7143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843462" y="3043260"/>
            <a:ext cx="2071702" cy="357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有何区别？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4812292"/>
            <a:ext cx="737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转义字符：计算机编程语言中规定</a:t>
            </a:r>
            <a:r>
              <a:rPr lang="en-US" altLang="zh-CN" dirty="0" smtClean="0">
                <a:solidFill>
                  <a:schemeClr val="bg1"/>
                </a:solidFill>
              </a:rPr>
              <a:t>---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”\” </a:t>
            </a:r>
            <a:r>
              <a:rPr lang="zh-CN" altLang="en-US" dirty="0" smtClean="0">
                <a:solidFill>
                  <a:srgbClr val="FF0000"/>
                </a:solidFill>
              </a:rPr>
              <a:t>将改变字符原有的意思</a:t>
            </a:r>
            <a:r>
              <a:rPr lang="zh-CN" altLang="en-US" dirty="0" smtClean="0">
                <a:solidFill>
                  <a:schemeClr val="bg1"/>
                </a:solidFill>
              </a:rPr>
              <a:t>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5166323"/>
            <a:ext cx="538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字符串中遇到特殊的字符可以使用</a:t>
            </a:r>
            <a:r>
              <a:rPr lang="en-US" altLang="zh-CN" dirty="0" smtClean="0">
                <a:solidFill>
                  <a:schemeClr val="bg1"/>
                </a:solidFill>
              </a:rPr>
              <a:t>”\n”</a:t>
            </a:r>
            <a:r>
              <a:rPr lang="zh-CN" altLang="en-US" dirty="0" smtClean="0">
                <a:solidFill>
                  <a:schemeClr val="bg1"/>
                </a:solidFill>
              </a:rPr>
              <a:t>进行转义。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字符串操作：取字符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buClr>
                <a:srgbClr val="5A1340"/>
              </a:buClr>
              <a:buSzTx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字符串是字符序列，可通过位置索引访问每个字符.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每个字符在序列里的位置由一个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从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开始</a:t>
            </a:r>
            <a:r>
              <a:rPr lang="zh-CN" altLang="en-US" sz="2000" dirty="0" smtClean="0">
                <a:solidFill>
                  <a:schemeClr val="bg1"/>
                </a:solidFill>
              </a:rPr>
              <a:t>的整数编号指定。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支持从后往前的索引</a:t>
            </a:r>
            <a:r>
              <a:rPr lang="en-US" altLang="zh-CN" sz="2000" dirty="0" smtClean="0">
                <a:solidFill>
                  <a:srgbClr val="FF0000"/>
                </a:solidFill>
              </a:rPr>
              <a:t>—-1</a:t>
            </a:r>
            <a:r>
              <a:rPr lang="zh-CN" altLang="en-US" sz="2000" dirty="0" smtClean="0">
                <a:solidFill>
                  <a:srgbClr val="FF0000"/>
                </a:solidFill>
              </a:rPr>
              <a:t>代表倒数第一个位置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algn="just" eaLnBrk="1" hangingPunct="1">
              <a:spcBef>
                <a:spcPts val="100"/>
              </a:spcBef>
              <a:buClr>
                <a:srgbClr val="5A134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一般形式：</a:t>
            </a:r>
            <a:r>
              <a:rPr lang="zh-CN" altLang="en-US" sz="2000" dirty="0" smtClean="0">
                <a:solidFill>
                  <a:srgbClr val="FF0000"/>
                </a:solidFill>
              </a:rPr>
              <a:t>&lt;字符串</a:t>
            </a:r>
            <a:r>
              <a:rPr lang="en-US" altLang="zh-CN" sz="2000" dirty="0" smtClean="0">
                <a:solidFill>
                  <a:srgbClr val="FF0000"/>
                </a:solidFill>
              </a:rPr>
              <a:t>&gt;[&lt;</a:t>
            </a:r>
            <a:r>
              <a:rPr lang="zh-CN" altLang="en-US" sz="2000" dirty="0" smtClean="0">
                <a:solidFill>
                  <a:srgbClr val="FF0000"/>
                </a:solidFill>
              </a:rPr>
              <a:t>索引</a:t>
            </a:r>
            <a:r>
              <a:rPr lang="en-US" altLang="zh-CN" sz="2000" dirty="0" smtClean="0">
                <a:solidFill>
                  <a:srgbClr val="FF0000"/>
                </a:solidFill>
              </a:rPr>
              <a:t>&gt;]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对长度为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</a:rPr>
              <a:t>的字符串,索引可以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是大于0的数：自左向右为0 ~ 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sym typeface="Symbol" pitchFamily="18" charset="2"/>
              </a:rPr>
              <a:t>1, </a:t>
            </a:r>
            <a:r>
              <a:rPr lang="zh-CN" altLang="en-US" sz="2000" dirty="0" smtClean="0">
                <a:solidFill>
                  <a:schemeClr val="bg1"/>
                </a:solidFill>
                <a:sym typeface="Symbol" pitchFamily="18" charset="2"/>
              </a:rPr>
              <a:t>或者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是负数：自右向左为</a:t>
            </a:r>
            <a:r>
              <a:rPr lang="en-US" altLang="zh-CN" sz="2000" dirty="0" smtClean="0">
                <a:solidFill>
                  <a:schemeClr val="bg1"/>
                </a:solidFill>
                <a:sym typeface="Symbol" pitchFamily="18" charset="2"/>
              </a:rPr>
              <a:t>1, 2, 3,…, </a:t>
            </a:r>
            <a:r>
              <a:rPr lang="en-US" altLang="zh-CN" sz="2000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例如:若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</a:rPr>
              <a:t> = "Hello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TutorABC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",</a:t>
            </a:r>
            <a:r>
              <a:rPr lang="zh-CN" altLang="en-US" sz="2000" dirty="0" smtClean="0">
                <a:solidFill>
                  <a:schemeClr val="bg1"/>
                </a:solidFill>
              </a:rPr>
              <a:t>则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[0]</a:t>
            </a:r>
            <a:r>
              <a:rPr lang="zh-CN" altLang="en-US" sz="2000" dirty="0" smtClean="0">
                <a:solidFill>
                  <a:schemeClr val="bg1"/>
                </a:solidFill>
              </a:rPr>
              <a:t>或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[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  <a:sym typeface="Symbol" pitchFamily="18" charset="2"/>
              </a:rPr>
              <a:t>14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]</a:t>
            </a:r>
            <a:r>
              <a:rPr lang="zh-CN" altLang="en-US" sz="2000" dirty="0" smtClean="0">
                <a:solidFill>
                  <a:schemeClr val="bg1"/>
                </a:solidFill>
              </a:rPr>
              <a:t>是'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H'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[5]</a:t>
            </a:r>
            <a:r>
              <a:rPr lang="zh-CN" altLang="en-US" sz="2000" dirty="0" smtClean="0">
                <a:solidFill>
                  <a:schemeClr val="bg1"/>
                </a:solidFill>
              </a:rPr>
              <a:t>或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[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  <a:sym typeface="Symbol" pitchFamily="18" charset="2"/>
              </a:rPr>
              <a:t>9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]</a:t>
            </a:r>
            <a:r>
              <a:rPr lang="zh-CN" altLang="en-US" sz="2000" dirty="0" smtClean="0">
                <a:solidFill>
                  <a:schemeClr val="bg1"/>
                </a:solidFill>
              </a:rPr>
              <a:t>是' '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[14]</a:t>
            </a:r>
            <a:r>
              <a:rPr lang="zh-CN" altLang="en-US" sz="2000" dirty="0" smtClean="0">
                <a:solidFill>
                  <a:schemeClr val="bg1"/>
                </a:solidFill>
              </a:rPr>
              <a:t>或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[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  <a:sym typeface="Symbol" pitchFamily="18" charset="2"/>
              </a:rPr>
              <a:t>1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]</a:t>
            </a:r>
            <a:r>
              <a:rPr lang="zh-CN" altLang="en-US" sz="2000" dirty="0" smtClean="0">
                <a:solidFill>
                  <a:schemeClr val="bg1"/>
                </a:solidFill>
              </a:rPr>
              <a:t>是'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b'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[14]</a:t>
            </a:r>
            <a:r>
              <a:rPr lang="zh-CN" altLang="en-US" sz="2000" dirty="0" smtClean="0">
                <a:solidFill>
                  <a:schemeClr val="bg1"/>
                </a:solidFill>
              </a:rPr>
              <a:t>或</a:t>
            </a: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14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]</a:t>
            </a:r>
            <a:r>
              <a:rPr lang="zh-CN" altLang="en-US" sz="2000" dirty="0" smtClean="0">
                <a:solidFill>
                  <a:schemeClr val="bg1"/>
                </a:solidFill>
              </a:rPr>
              <a:t>越界出错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630987" y="2000240"/>
            <a:ext cx="2513013" cy="512762"/>
          </a:xfrm>
          <a:prstGeom prst="wedgeRoundRectCallout">
            <a:avLst>
              <a:gd name="adj1" fmla="val -146929"/>
              <a:gd name="adj2" fmla="val 27328"/>
              <a:gd name="adj3" fmla="val 16667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rgbClr val="FF0000"/>
                </a:solidFill>
                <a:latin typeface="Kozuka Mincho Pro M" pitchFamily="18" charset="-128"/>
                <a:ea typeface="幼圆" pitchFamily="49" charset="-122"/>
              </a:rPr>
              <a:t>负号代表“倒数”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09566"/>
            <a:ext cx="2590062" cy="362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lnSpcReduction="10000"/>
          </a:bodyPr>
          <a:lstStyle/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切分:取一个索引范围内的字符.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一般形式：&lt;字符串</a:t>
            </a:r>
            <a:r>
              <a:rPr lang="en-US" altLang="zh-CN" sz="2000" dirty="0" smtClean="0">
                <a:solidFill>
                  <a:schemeClr val="bg1"/>
                </a:solidFill>
              </a:rPr>
              <a:t>&gt;[&lt;start&gt;:&lt;end&gt;]</a:t>
            </a:r>
          </a:p>
          <a:p>
            <a:pPr marL="457200" lvl="1" indent="0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所取子串：位置索引从</a:t>
            </a:r>
            <a:r>
              <a:rPr lang="en-US" altLang="zh-CN" sz="2000" dirty="0" smtClean="0">
                <a:solidFill>
                  <a:schemeClr val="bg1"/>
                </a:solidFill>
              </a:rPr>
              <a:t>start ~ end</a:t>
            </a:r>
            <a:r>
              <a:rPr lang="en-US" altLang="zh-CN" sz="2000" dirty="0" smtClean="0">
                <a:solidFill>
                  <a:schemeClr val="bg1"/>
                </a:solidFill>
                <a:sym typeface="Symbol" pitchFamily="18" charset="2"/>
              </a:rPr>
              <a:t>1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  <a:sym typeface="Symbol" pitchFamily="18" charset="2"/>
              </a:rPr>
              <a:t>注意：不包含</a:t>
            </a:r>
            <a:r>
              <a:rPr lang="en-US" altLang="zh-CN" sz="2000" dirty="0" smtClean="0">
                <a:solidFill>
                  <a:schemeClr val="bg1"/>
                </a:solidFill>
                <a:sym typeface="Symbol" pitchFamily="18" charset="2"/>
              </a:rPr>
              <a:t>end</a:t>
            </a:r>
            <a:r>
              <a:rPr lang="zh-CN" altLang="en-US" sz="2000" dirty="0" smtClean="0">
                <a:solidFill>
                  <a:schemeClr val="bg1"/>
                </a:solidFill>
                <a:sym typeface="Symbol" pitchFamily="18" charset="2"/>
              </a:rPr>
              <a:t>位置！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start</a:t>
            </a:r>
            <a:r>
              <a:rPr lang="zh-CN" altLang="en-US" sz="2000" dirty="0" smtClean="0">
                <a:solidFill>
                  <a:schemeClr val="bg1"/>
                </a:solidFill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</a:rPr>
              <a:t>end</a:t>
            </a:r>
            <a:r>
              <a:rPr lang="zh-CN" altLang="en-US" sz="2000" dirty="0" smtClean="0">
                <a:solidFill>
                  <a:schemeClr val="bg1"/>
                </a:solidFill>
              </a:rPr>
              <a:t>可省略，默认值为</a:t>
            </a:r>
            <a:r>
              <a:rPr lang="en-US" altLang="zh-CN" sz="2000" dirty="0" smtClean="0">
                <a:solidFill>
                  <a:schemeClr val="bg1"/>
                </a:solidFill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</a:rPr>
              <a:t>（长度为</a:t>
            </a:r>
            <a:r>
              <a:rPr lang="en-US" altLang="zh-CN" sz="2000" dirty="0" smtClean="0">
                <a:solidFill>
                  <a:schemeClr val="bg1"/>
                </a:solidFill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</a:rPr>
              <a:t>的字符串）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冒号不可省略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例如:若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</a:rPr>
              <a:t> = “Hello </a:t>
            </a:r>
            <a:r>
              <a:rPr lang="en-US" altLang="zh-CN" sz="2000" dirty="0" err="1">
                <a:solidFill>
                  <a:schemeClr val="bg1"/>
                </a:solidFill>
              </a:rPr>
              <a:t>TutorABC</a:t>
            </a:r>
            <a:r>
              <a:rPr lang="en-US" altLang="zh-CN" sz="2000" dirty="0" smtClean="0">
                <a:solidFill>
                  <a:schemeClr val="bg1"/>
                </a:solidFill>
              </a:rPr>
              <a:t>”</a:t>
            </a:r>
            <a:r>
              <a:rPr lang="zh-CN" altLang="en-US" sz="2000" dirty="0" smtClean="0">
                <a:solidFill>
                  <a:schemeClr val="bg1"/>
                </a:solidFill>
              </a:rPr>
              <a:t>，则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[0:3]</a:t>
            </a:r>
            <a:r>
              <a:rPr lang="zh-CN" altLang="en-US" sz="2000" dirty="0" smtClean="0">
                <a:solidFill>
                  <a:schemeClr val="bg1"/>
                </a:solidFill>
              </a:rPr>
              <a:t>是'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Hel'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[5:14]</a:t>
            </a:r>
            <a:r>
              <a:rPr lang="zh-CN" altLang="en-US" sz="2000" dirty="0" smtClean="0">
                <a:solidFill>
                  <a:schemeClr val="bg1"/>
                </a:solidFill>
              </a:rPr>
              <a:t>是' </a:t>
            </a:r>
            <a:r>
              <a:rPr lang="en-US" altLang="zh-CN" sz="2000" dirty="0" err="1">
                <a:solidFill>
                  <a:schemeClr val="bg1"/>
                </a:solidFill>
                <a:cs typeface="Courier New" pitchFamily="49" charset="0"/>
              </a:rPr>
              <a:t>TutorABC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'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[:5]</a:t>
            </a:r>
            <a:r>
              <a:rPr lang="zh-CN" altLang="en-US" sz="2000" dirty="0" smtClean="0">
                <a:solidFill>
                  <a:schemeClr val="bg1"/>
                </a:solidFill>
              </a:rPr>
              <a:t>即</a:t>
            </a: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[0:5]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[5:]</a:t>
            </a:r>
            <a:r>
              <a:rPr lang="zh-CN" altLang="en-US" sz="2000" dirty="0" smtClean="0">
                <a:solidFill>
                  <a:schemeClr val="bg1"/>
                </a:solidFill>
              </a:rPr>
              <a:t>即</a:t>
            </a: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[5,14]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[:]</a:t>
            </a:r>
            <a:r>
              <a:rPr lang="zh-CN" altLang="en-US" sz="2000" dirty="0" smtClean="0">
                <a:solidFill>
                  <a:schemeClr val="bg1"/>
                </a:solidFill>
              </a:rPr>
              <a:t>即</a:t>
            </a: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[0:14]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str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[2:-2]</a:t>
            </a:r>
            <a:r>
              <a:rPr lang="zh-CN" altLang="en-US" sz="2000" dirty="0" smtClean="0">
                <a:solidFill>
                  <a:schemeClr val="bg1"/>
                </a:solidFill>
              </a:rPr>
              <a:t>即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’</a:t>
            </a: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llo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cs typeface="Courier New" pitchFamily="49" charset="0"/>
              </a:rPr>
              <a:t>TutorA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’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cs typeface="+mj-cs"/>
              </a:rPr>
              <a:t>字符串操作:取子串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286116" y="5630881"/>
            <a:ext cx="2513013" cy="512763"/>
          </a:xfrm>
          <a:prstGeom prst="wedgeRoundRectCallout">
            <a:avLst>
              <a:gd name="adj1" fmla="val -88980"/>
              <a:gd name="adj2" fmla="val -78347"/>
              <a:gd name="adj3" fmla="val 16667"/>
            </a:avLst>
          </a:prstGeom>
          <a:noFill/>
          <a:ln w="127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Kozuka Mincho Pro M" pitchFamily="18" charset="-128"/>
                <a:ea typeface="幼圆" pitchFamily="49" charset="-122"/>
              </a:rPr>
              <a:t>负号代表“倒数”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42194"/>
            <a:ext cx="2448272" cy="316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3588" y="1524000"/>
            <a:ext cx="9281020" cy="4572000"/>
          </a:xfrm>
        </p:spPr>
        <p:txBody>
          <a:bodyPr>
            <a:normAutofit/>
          </a:bodyPr>
          <a:lstStyle/>
          <a:p>
            <a:pPr marL="104775" eaLnBrk="1" hangingPunct="1"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两字符串的连接</a:t>
            </a:r>
          </a:p>
          <a:p>
            <a:pPr lvl="1" eaLnBrk="1" hangingPunct="1"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&lt;</a:t>
            </a:r>
            <a:r>
              <a:rPr lang="en-US" altLang="zh-CN" sz="2000" dirty="0" smtClean="0">
                <a:solidFill>
                  <a:schemeClr val="bg1"/>
                </a:solidFill>
              </a:rPr>
              <a:t>string1&gt; + &lt;string2&gt;</a:t>
            </a: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"Hello" + “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TutorABC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"</a:t>
            </a:r>
            <a:r>
              <a:rPr lang="zh-CN" altLang="en-US" sz="2000" dirty="0" smtClean="0">
                <a:solidFill>
                  <a:schemeClr val="bg1"/>
                </a:solidFill>
              </a:rPr>
              <a:t>得到"</a:t>
            </a:r>
            <a:r>
              <a:rPr lang="en-US" altLang="zh-CN" sz="2000" dirty="0" smtClean="0">
                <a:solidFill>
                  <a:schemeClr val="bg1"/>
                </a:solidFill>
              </a:rPr>
              <a:t>Hello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TutorABC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"</a:t>
            </a:r>
          </a:p>
          <a:p>
            <a:pPr marL="104775" eaLnBrk="1" hangingPunct="1"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一个字符串的复制</a:t>
            </a: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例如：3*"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TutorABC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"</a:t>
            </a:r>
            <a:r>
              <a:rPr lang="zh-CN" altLang="en-US" sz="2000" dirty="0" smtClean="0">
                <a:solidFill>
                  <a:schemeClr val="bg1"/>
                </a:solidFill>
              </a:rPr>
              <a:t>和"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TutorABC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"*3</a:t>
            </a:r>
            <a:r>
              <a:rPr lang="zh-CN" altLang="en-US" sz="2000" dirty="0" smtClean="0">
                <a:solidFill>
                  <a:schemeClr val="bg1"/>
                </a:solidFill>
              </a:rPr>
              <a:t>都得到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           </a:t>
            </a:r>
            <a:r>
              <a:rPr lang="zh-CN" altLang="en-US" sz="2000" dirty="0" smtClean="0">
                <a:solidFill>
                  <a:schemeClr val="bg1"/>
                </a:solidFill>
              </a:rPr>
              <a:t>"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TutorABC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TutorABC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TutorABC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"</a:t>
            </a:r>
          </a:p>
          <a:p>
            <a:pPr marL="104775" eaLnBrk="1" hangingPunct="1"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子串检测</a:t>
            </a: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</a:rPr>
              <a:t>“ABC" in "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TutorABC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"</a:t>
            </a:r>
            <a:r>
              <a:rPr lang="zh-CN" altLang="en-US" sz="2000" dirty="0" smtClean="0">
                <a:solidFill>
                  <a:schemeClr val="bg1"/>
                </a:solidFill>
              </a:rPr>
              <a:t>返回</a:t>
            </a:r>
            <a:r>
              <a:rPr lang="en-US" altLang="zh-CN" sz="2000" dirty="0" smtClean="0">
                <a:solidFill>
                  <a:schemeClr val="bg1"/>
                </a:solidFill>
              </a:rPr>
              <a:t>True</a:t>
            </a:r>
          </a:p>
          <a:p>
            <a:pPr lvl="1" algn="just" eaLnBrk="1" hangingPunct="1">
              <a:spcBef>
                <a:spcPts val="100"/>
              </a:spcBef>
              <a:buClr>
                <a:srgbClr val="5A1340"/>
              </a:buClr>
              <a:buFont typeface="Wingdings" panose="05000000000000000000" pitchFamily="2" charset="2"/>
              <a:buChar char="v"/>
            </a:pPr>
            <a:r>
              <a:rPr lang="zh-CN" altLang="en-US" sz="2000" dirty="0" smtClean="0">
                <a:solidFill>
                  <a:schemeClr val="bg1"/>
                </a:solidFill>
              </a:rPr>
              <a:t>串长度函数</a:t>
            </a:r>
            <a:r>
              <a:rPr lang="en-US" altLang="zh-CN" sz="2000" dirty="0" err="1" smtClean="0">
                <a:solidFill>
                  <a:schemeClr val="bg1"/>
                </a:solidFill>
                <a:latin typeface="Comic Sans MS" pitchFamily="66" charset="0"/>
              </a:rPr>
              <a:t>len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itchFamily="66" charset="0"/>
              </a:rPr>
              <a:t>()</a:t>
            </a:r>
          </a:p>
          <a:p>
            <a:pPr lvl="1" eaLnBrk="1" hangingPunct="1"/>
            <a:r>
              <a:rPr lang="zh-CN" altLang="en-US" sz="2000" dirty="0" smtClean="0">
                <a:solidFill>
                  <a:schemeClr val="bg1"/>
                </a:solidFill>
              </a:rPr>
              <a:t>例如：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2000" dirty="0" smtClean="0">
                <a:solidFill>
                  <a:schemeClr val="bg1"/>
                </a:solidFill>
              </a:rPr>
              <a:t>(2</a:t>
            </a:r>
            <a:r>
              <a:rPr lang="zh-CN" altLang="en-US" sz="2000" dirty="0" smtClean="0">
                <a:solidFill>
                  <a:schemeClr val="bg1"/>
                </a:solidFill>
              </a:rPr>
              <a:t>*</a:t>
            </a:r>
            <a:r>
              <a:rPr lang="en-US" altLang="zh-CN" sz="2000" dirty="0" smtClean="0">
                <a:solidFill>
                  <a:schemeClr val="bg1"/>
                </a:solidFill>
              </a:rPr>
              <a:t>“Tutor" +3*“ABC")</a:t>
            </a:r>
            <a:r>
              <a:rPr lang="zh-CN" altLang="en-US" sz="2000" dirty="0" smtClean="0">
                <a:solidFill>
                  <a:schemeClr val="bg1"/>
                </a:solidFill>
              </a:rPr>
              <a:t>返回</a:t>
            </a:r>
            <a:r>
              <a:rPr lang="en-US" altLang="zh-CN" sz="2000" dirty="0" smtClean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字符串操作:连接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复制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marL="104775" eaLnBrk="1" hangingPunct="1"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字符串类型的值不能修改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zh-CN" altLang="en-US" sz="2000" dirty="0" smtClean="0">
                <a:solidFill>
                  <a:schemeClr val="bg1"/>
                </a:solidFill>
              </a:rPr>
              <a:t>例如：试图将</a:t>
            </a:r>
            <a:r>
              <a:rPr lang="en-US" altLang="zh-CN" sz="2000" dirty="0" smtClean="0">
                <a:solidFill>
                  <a:schemeClr val="bg1"/>
                </a:solidFill>
              </a:rPr>
              <a:t>"Tom"</a:t>
            </a:r>
            <a:r>
              <a:rPr lang="zh-CN" altLang="en-US" sz="2000" dirty="0" smtClean="0">
                <a:solidFill>
                  <a:schemeClr val="bg1"/>
                </a:solidFill>
              </a:rPr>
              <a:t>修改为</a:t>
            </a:r>
            <a:r>
              <a:rPr lang="en-US" altLang="zh-CN" sz="2000" dirty="0" smtClean="0">
                <a:solidFill>
                  <a:schemeClr val="bg1"/>
                </a:solidFill>
              </a:rPr>
              <a:t>"Tim"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&gt;&gt;&gt; name = “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TutorABC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&gt;&gt;&gt; name[1] = “I”</a:t>
            </a:r>
          </a:p>
          <a:p>
            <a:pPr lvl="1" algn="just" eaLnBrk="1" hangingPunct="1">
              <a:spcBef>
                <a:spcPts val="100"/>
              </a:spcBef>
              <a:buClr>
                <a:srgbClr val="5A1340"/>
              </a:buClr>
              <a:buFont typeface="Wingdings" panose="05000000000000000000" pitchFamily="2" charset="2"/>
              <a:buChar char="v"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lvl="1" algn="just" eaLnBrk="1" hangingPunct="1">
              <a:spcBef>
                <a:spcPts val="100"/>
              </a:spcBef>
              <a:buClr>
                <a:srgbClr val="5A1340"/>
              </a:buClr>
              <a:buFont typeface="Wingdings" panose="05000000000000000000" pitchFamily="2" charset="2"/>
              <a:buChar char="v"/>
            </a:pPr>
            <a:r>
              <a:rPr lang="zh-CN" altLang="en-US" sz="2000" dirty="0" smtClean="0">
                <a:solidFill>
                  <a:schemeClr val="bg1"/>
                </a:solidFill>
              </a:rPr>
              <a:t>字符串操作整理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5626"/>
              </p:ext>
            </p:extLst>
          </p:nvPr>
        </p:nvGraphicFramePr>
        <p:xfrm>
          <a:off x="1447800" y="3673475"/>
          <a:ext cx="5486400" cy="234638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43200"/>
                <a:gridCol w="27432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字符串操作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 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索引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[:]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切分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合并字符串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复制字符串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len(&lt;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字符串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&gt;)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字符串长度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字符串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1&gt;in&lt;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字符串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2&gt;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子串测试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Mincho Pro M" pitchFamily="18" charset="-128"/>
                        <a:ea typeface="幼圆" pitchFamily="49" charset="-122"/>
                      </a:endParaRPr>
                    </a:p>
                  </a:txBody>
                  <a:tcPr marT="45679" marB="45679" horzOverflow="overflow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988840"/>
            <a:ext cx="3689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72857"/>
            <a:ext cx="43910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数值与字符串的互相转换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371600"/>
            <a:ext cx="792162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4775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A134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函数:将字符串当作数值表达式进行计算.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语法: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(&lt;string&gt;)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例如: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("3+4*5")</a:t>
            </a:r>
          </a:p>
          <a:p>
            <a:pPr marL="104775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A134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函数:将数值当作字符串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语法: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(&lt;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例如: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(3+4*5)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716338"/>
            <a:ext cx="2762250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1527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124744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字符串包含</a:t>
            </a:r>
            <a:r>
              <a:rPr lang="en-US" altLang="zh-CN" dirty="0" smtClean="0">
                <a:solidFill>
                  <a:schemeClr val="bg1"/>
                </a:solidFill>
              </a:rPr>
              <a:t>(in)</a:t>
            </a:r>
            <a:r>
              <a:rPr lang="zh-CN" altLang="en-US" dirty="0" smtClean="0">
                <a:solidFill>
                  <a:schemeClr val="bg1"/>
                </a:solidFill>
              </a:rPr>
              <a:t>字符、字符串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字符串不包含</a:t>
            </a:r>
            <a:r>
              <a:rPr lang="en-US" altLang="zh-CN" dirty="0" smtClean="0">
                <a:solidFill>
                  <a:schemeClr val="bg1"/>
                </a:solidFill>
              </a:rPr>
              <a:t>(not in) </a:t>
            </a:r>
            <a:r>
              <a:rPr lang="zh-CN" altLang="en-US" dirty="0" smtClean="0">
                <a:solidFill>
                  <a:schemeClr val="bg1"/>
                </a:solidFill>
              </a:rPr>
              <a:t>字符、字符串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5776" y="16574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r>
              <a:rPr lang="en-US" altLang="zh-CN" dirty="0">
                <a:solidFill>
                  <a:schemeClr val="bg1"/>
                </a:solidFill>
              </a:rPr>
              <a:t> = "Hello 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"H" in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True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"p" in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False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"Hello" in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True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"class" in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False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"p" not in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True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"class" not in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True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"Hello" not in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False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45024"/>
            <a:ext cx="22574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1043</Words>
  <Application>Microsoft Macintosh PowerPoint</Application>
  <PresentationFormat>全屏显示(4:3)</PresentationFormat>
  <Paragraphs>167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Calibri</vt:lpstr>
      <vt:lpstr>Comic Sans MS</vt:lpstr>
      <vt:lpstr>Courier New</vt:lpstr>
      <vt:lpstr>Kozuka Mincho Pro M</vt:lpstr>
      <vt:lpstr>Microsoft Yahei</vt:lpstr>
      <vt:lpstr>Symbol</vt:lpstr>
      <vt:lpstr>Wingdings</vt:lpstr>
      <vt:lpstr>宋体</vt:lpstr>
      <vt:lpstr>幼圆</vt:lpstr>
      <vt:lpstr>Arial</vt:lpstr>
      <vt:lpstr>Office 主题</vt:lpstr>
      <vt:lpstr>字符串操作</vt:lpstr>
      <vt:lpstr>字符串</vt:lpstr>
      <vt:lpstr>转义字符</vt:lpstr>
      <vt:lpstr>字符串操作：取字符</vt:lpstr>
      <vt:lpstr>字符串操作:取子串</vt:lpstr>
      <vt:lpstr>PowerPoint 演示文稿</vt:lpstr>
      <vt:lpstr>字符串操作</vt:lpstr>
      <vt:lpstr>数值与字符串的互相转换</vt:lpstr>
      <vt:lpstr>字符串操作</vt:lpstr>
      <vt:lpstr>字符串格式化输出</vt:lpstr>
      <vt:lpstr>字符串格式化输出</vt:lpstr>
      <vt:lpstr>字符串操作</vt:lpstr>
      <vt:lpstr>字符串操作</vt:lpstr>
      <vt:lpstr>例子(1)</vt:lpstr>
      <vt:lpstr>课后作业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字符串操作</dc:title>
  <cp:lastModifiedBy>user</cp:lastModifiedBy>
  <cp:revision>37</cp:revision>
  <dcterms:modified xsi:type="dcterms:W3CDTF">2017-07-07T05:38:48Z</dcterms:modified>
</cp:coreProperties>
</file>