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CB226-2F8B-4DD2-893E-573A335AABB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A97F8-8753-4CE2-981F-F90B87F1B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可以举例子  银行取款机</a:t>
            </a:r>
            <a:endParaRPr lang="en-US" altLang="zh-CN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手机拍照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97F8-8753-4CE2-981F-F90B87F1B6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函数的定义和调用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先定义(</a:t>
            </a:r>
            <a:r>
              <a:rPr lang="en-US" altLang="zh-CN" sz="2000" dirty="0" smtClean="0">
                <a:solidFill>
                  <a:schemeClr val="bg1"/>
                </a:solidFill>
              </a:rPr>
              <a:t>define)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再通过函数名调用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调用时传递参数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调用执行的是函数体(语句序列)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调用产生返回值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函数定义可置于程序中任何地方,但必须在</a:t>
            </a:r>
            <a:r>
              <a:rPr lang="zh-CN" altLang="en-US" sz="2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调用之前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43570" y="1500174"/>
            <a:ext cx="2892425" cy="193899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urier New" pitchFamily="49" charset="0"/>
              </a:rPr>
              <a:t>def </a:t>
            </a:r>
            <a:r>
              <a:rPr lang="en-US" altLang="zh-CN" sz="2000" b="1" dirty="0" err="1">
                <a:solidFill>
                  <a:srgbClr val="3333FF"/>
                </a:solidFill>
                <a:latin typeface="Courier New" pitchFamily="49" charset="0"/>
              </a:rPr>
              <a:t>func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altLang="zh-CN" sz="2000" b="1" dirty="0">
                <a:latin typeface="Courier New" pitchFamily="49" charset="0"/>
              </a:rPr>
              <a:t>):</a:t>
            </a:r>
          </a:p>
          <a:p>
            <a:r>
              <a:rPr lang="zh-CN" altLang="en-US" sz="2000" b="1" dirty="0">
                <a:latin typeface="Courier New" pitchFamily="49" charset="0"/>
              </a:rPr>
              <a:t>    </a:t>
            </a:r>
            <a:r>
              <a:rPr lang="en-US" altLang="zh-CN" sz="2000" b="1" dirty="0">
                <a:latin typeface="Courier New" pitchFamily="49" charset="0"/>
              </a:rPr>
              <a:t>y = x * x</a:t>
            </a:r>
          </a:p>
          <a:p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smtClean="0">
                <a:latin typeface="Courier New" pitchFamily="49" charset="0"/>
              </a:rPr>
              <a:t>return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y</a:t>
            </a:r>
          </a:p>
          <a:p>
            <a:endParaRPr lang="zh-CN" altLang="en-US" sz="2000" b="1" dirty="0">
              <a:latin typeface="Courier New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rgbClr val="3333FF"/>
                </a:solidFill>
                <a:latin typeface="Courier New" pitchFamily="49" charset="0"/>
              </a:rPr>
              <a:t>func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altLang="zh-CN" sz="2000" b="1" dirty="0">
                <a:latin typeface="Courier New" pitchFamily="49" charset="0"/>
              </a:rPr>
              <a:t>)</a:t>
            </a:r>
          </a:p>
          <a:p>
            <a:endParaRPr lang="en-US" altLang="zh-CN" sz="20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928926" y="1643050"/>
            <a:ext cx="2743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572264" y="2071678"/>
            <a:ext cx="0" cy="8413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7143767" y="2643181"/>
            <a:ext cx="1" cy="2063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971800" y="2597462"/>
            <a:ext cx="4171968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143240" y="2071677"/>
            <a:ext cx="3429024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 rot="10800000">
            <a:off x="6072198" y="1928802"/>
            <a:ext cx="228600" cy="533400"/>
          </a:xfrm>
          <a:prstGeom prst="rightBrace">
            <a:avLst>
              <a:gd name="adj1" fmla="val 277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4500562" y="3286123"/>
            <a:ext cx="904880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5410199" y="2214554"/>
            <a:ext cx="45719" cy="107157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429256" y="2214554"/>
            <a:ext cx="62706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3048000" y="3638866"/>
            <a:ext cx="4381520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832475" y="3143248"/>
            <a:ext cx="0" cy="533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7429520" y="2428868"/>
            <a:ext cx="0" cy="1219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函数定义、调用及调用过程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函数定义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def &lt;</a:t>
            </a:r>
            <a:r>
              <a:rPr lang="zh-CN" altLang="en-US" sz="2000" dirty="0" smtClean="0">
                <a:solidFill>
                  <a:schemeClr val="bg1"/>
                </a:solidFill>
              </a:rPr>
              <a:t>函数名</a:t>
            </a:r>
            <a:r>
              <a:rPr lang="en-US" altLang="zh-CN" sz="2000" dirty="0" smtClean="0">
                <a:solidFill>
                  <a:schemeClr val="bg1"/>
                </a:solidFill>
              </a:rPr>
              <a:t>&gt;(&lt;</a:t>
            </a:r>
            <a:r>
              <a:rPr lang="zh-CN" altLang="en-US" sz="2000" dirty="0" smtClean="0">
                <a:solidFill>
                  <a:srgbClr val="FFC000"/>
                </a:solidFill>
              </a:rPr>
              <a:t>形参</a:t>
            </a:r>
            <a:r>
              <a:rPr lang="zh-CN" altLang="en-US" sz="2000" dirty="0" smtClean="0">
                <a:solidFill>
                  <a:schemeClr val="bg1"/>
                </a:solidFill>
              </a:rPr>
              <a:t>列表&gt;):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    &lt;函数体&gt;</a:t>
            </a:r>
          </a:p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函数调用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&lt;函数名&gt;(&lt;</a:t>
            </a:r>
            <a:r>
              <a:rPr lang="zh-CN" altLang="en-US" sz="2000" dirty="0" smtClean="0">
                <a:solidFill>
                  <a:srgbClr val="FFC000"/>
                </a:solidFill>
              </a:rPr>
              <a:t>实参</a:t>
            </a:r>
            <a:r>
              <a:rPr lang="zh-CN" altLang="en-US" sz="2000" dirty="0" smtClean="0">
                <a:solidFill>
                  <a:schemeClr val="bg1"/>
                </a:solidFill>
              </a:rPr>
              <a:t>列表&gt;)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函数调用过程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调用者暂停，程序控制转移到被调用函数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函数形参被赋值为实参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执行函数体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程序控制返回调用者(调用点的下一条语句)</a:t>
            </a:r>
          </a:p>
        </p:txBody>
      </p:sp>
      <p:sp>
        <p:nvSpPr>
          <p:cNvPr id="5" name="椭圆 4"/>
          <p:cNvSpPr/>
          <p:nvPr/>
        </p:nvSpPr>
        <p:spPr>
          <a:xfrm>
            <a:off x="2614613" y="1639888"/>
            <a:ext cx="685800" cy="381000"/>
          </a:xfrm>
          <a:prstGeom prst="ellipse">
            <a:avLst/>
          </a:prstGeom>
          <a:noFill/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rgbClr val="64645A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97125" y="2708275"/>
            <a:ext cx="685800" cy="381000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rgbClr val="64645A"/>
              </a:solidFill>
            </a:endParaRPr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3300413" y="1830388"/>
            <a:ext cx="1690687" cy="46037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6"/>
          </p:cNvCxnSpPr>
          <p:nvPr/>
        </p:nvCxnSpPr>
        <p:spPr>
          <a:xfrm flipV="1">
            <a:off x="3082925" y="2743200"/>
            <a:ext cx="2251075" cy="15557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21200" y="2281238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7030A0"/>
                </a:solidFill>
                <a:latin typeface="幼圆" pitchFamily="49" charset="-122"/>
                <a:ea typeface="幼圆" pitchFamily="49" charset="-122"/>
              </a:rPr>
              <a:t>“匹配”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什么是函数呢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942" y="2882404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3869019" y="2882404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17291" y="2869332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输出结果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35094" y="3098428"/>
            <a:ext cx="1233925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237171" y="3127896"/>
            <a:ext cx="1113408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1018" y="4250556"/>
            <a:ext cx="3048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5083" y="4250556"/>
            <a:ext cx="530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F(x)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1367" y="4309214"/>
            <a:ext cx="2520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78592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打印输出一棵树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8926" y="250030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print "   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print "  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print " *****"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print "*******"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</a:rPr>
              <a:t>print "   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</a:rPr>
              <a:t>print "  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</a:rPr>
              <a:t>print " *****"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</a:rPr>
              <a:t>print "*******"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</a:rPr>
              <a:t>print "   #"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</a:rPr>
              <a:t>print "   #"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</a:rPr>
              <a:t>print "   #"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928926" y="2428868"/>
            <a:ext cx="2357454" cy="121444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8926" y="3643314"/>
            <a:ext cx="2357454" cy="114300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286380" y="2857496"/>
            <a:ext cx="928694" cy="14287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286380" y="4143380"/>
            <a:ext cx="928694" cy="14287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8" idx="3"/>
            <a:endCxn id="9" idx="3"/>
          </p:cNvCxnSpPr>
          <p:nvPr/>
        </p:nvCxnSpPr>
        <p:spPr>
          <a:xfrm>
            <a:off x="6215074" y="2928934"/>
            <a:ext cx="1588" cy="128588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928926" y="4786322"/>
            <a:ext cx="2357454" cy="8572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43636" y="3000372"/>
            <a:ext cx="2723823" cy="12003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这两个块的代码是一样的</a:t>
            </a:r>
            <a:endParaRPr lang="en-US" altLang="zh-CN" dirty="0" smtClean="0"/>
          </a:p>
          <a:p>
            <a:r>
              <a:rPr lang="zh-CN" altLang="en-US" dirty="0" smtClean="0"/>
              <a:t>我们是否可以简化，减少</a:t>
            </a:r>
            <a:endParaRPr lang="en-US" altLang="zh-CN" dirty="0" smtClean="0"/>
          </a:p>
          <a:p>
            <a:r>
              <a:rPr lang="zh-CN" altLang="en-US" dirty="0" smtClean="0"/>
              <a:t>劳动呢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Clr>
                <a:srgbClr val="5A1340"/>
              </a:buClr>
              <a:buSzTx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编程实例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画一棵树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print "   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print "  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print " *****"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print "*******"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C000"/>
                </a:solidFill>
                <a:latin typeface="+mn-ea"/>
              </a:rPr>
              <a:t>print "   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C000"/>
                </a:solidFill>
                <a:latin typeface="+mn-ea"/>
              </a:rPr>
              <a:t>print "  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C000"/>
                </a:solidFill>
                <a:latin typeface="+mn-ea"/>
              </a:rPr>
              <a:t>print " *****"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C000"/>
                </a:solidFill>
                <a:latin typeface="+mn-ea"/>
              </a:rPr>
              <a:t>print "*******"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print "   #"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print "   #"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print "   #"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86380" y="1643050"/>
            <a:ext cx="3357586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def treetop():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print "   *"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    print "  ***"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   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    print " *****"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    print "*******"</a:t>
            </a:r>
          </a:p>
          <a:p>
            <a:endParaRPr lang="en-US" altLang="zh-CN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def tree():</a:t>
            </a:r>
          </a:p>
          <a:p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treetop()</a:t>
            </a:r>
            <a:r>
              <a:rPr lang="en-US" altLang="zh-CN" sz="2000" b="1" dirty="0">
                <a:latin typeface="Courier New" pitchFamily="49" charset="0"/>
              </a:rPr>
              <a:t>	     </a:t>
            </a:r>
          </a:p>
          <a:p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</a:rPr>
              <a:t>treetop()</a:t>
            </a:r>
            <a:r>
              <a:rPr lang="en-US" altLang="zh-CN" sz="2000" b="1" dirty="0">
                <a:latin typeface="Courier New" pitchFamily="49" charset="0"/>
              </a:rPr>
              <a:t>	    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    print "   #"	    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    print "   #"	    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    print "   #"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endParaRPr lang="en-US" altLang="zh-CN" sz="20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tree()</a:t>
            </a:r>
          </a:p>
        </p:txBody>
      </p:sp>
      <p:sp>
        <p:nvSpPr>
          <p:cNvPr id="6" name="矩形 5"/>
          <p:cNvSpPr/>
          <p:nvPr/>
        </p:nvSpPr>
        <p:spPr>
          <a:xfrm>
            <a:off x="642910" y="1714488"/>
            <a:ext cx="3071834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86380" y="1643050"/>
            <a:ext cx="3357586" cy="4429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714744" y="3500438"/>
            <a:ext cx="150019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经过修改，代码是否是简洁了？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考虑如果使用字符</a:t>
            </a:r>
            <a:r>
              <a:rPr lang="en-US" altLang="zh-CN" dirty="0" smtClean="0">
                <a:solidFill>
                  <a:schemeClr val="bg1"/>
                </a:solidFill>
              </a:rPr>
              <a:t>”&amp;” </a:t>
            </a:r>
            <a:r>
              <a:rPr lang="zh-CN" altLang="en-US" dirty="0" smtClean="0">
                <a:solidFill>
                  <a:schemeClr val="bg1"/>
                </a:solidFill>
              </a:rPr>
              <a:t>替换</a:t>
            </a:r>
            <a:r>
              <a:rPr lang="en-US" altLang="zh-CN" dirty="0" smtClean="0">
                <a:solidFill>
                  <a:schemeClr val="bg1"/>
                </a:solidFill>
              </a:rPr>
              <a:t>”*”</a:t>
            </a:r>
            <a:r>
              <a:rPr lang="zh-CN" altLang="en-US" dirty="0" smtClean="0">
                <a:solidFill>
                  <a:schemeClr val="bg1"/>
                </a:solidFill>
              </a:rPr>
              <a:t>呢？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左边的代码需要怎样修改？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右边的代码需要怎样修改？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改善程序结构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57225" y="2098675"/>
            <a:ext cx="3143272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def treetop():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print "   *"</a:t>
            </a:r>
          </a:p>
          <a:p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print "  ***"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</a:rPr>
              <a:t>     </a:t>
            </a:r>
          </a:p>
          <a:p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print " *****"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print "*******"</a:t>
            </a:r>
          </a:p>
          <a:p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def tree():</a:t>
            </a:r>
          </a:p>
          <a:p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treetop()	     </a:t>
            </a:r>
          </a:p>
          <a:p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treetop()</a:t>
            </a:r>
            <a:r>
              <a:rPr lang="en-US" altLang="zh-CN" sz="1800" b="1" dirty="0">
                <a:latin typeface="Courier New" pitchFamily="49" charset="0"/>
              </a:rPr>
              <a:t>	     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</a:rPr>
              <a:t>    print "   #"	     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</a:rPr>
              <a:t>    print "   #"	     </a:t>
            </a:r>
          </a:p>
          <a:p>
            <a:r>
              <a:rPr lang="en-US" altLang="zh-CN" sz="1800" b="1" dirty="0">
                <a:solidFill>
                  <a:srgbClr val="FFC000"/>
                </a:solidFill>
                <a:latin typeface="Courier New" pitchFamily="49" charset="0"/>
              </a:rPr>
              <a:t>    print "   #"</a:t>
            </a:r>
            <a:r>
              <a:rPr lang="en-US" altLang="zh-CN" sz="1800" dirty="0">
                <a:solidFill>
                  <a:srgbClr val="FFC000"/>
                </a:solidFill>
                <a:latin typeface="Courier New" pitchFamily="49" charset="0"/>
              </a:rPr>
              <a:t> </a:t>
            </a:r>
          </a:p>
          <a:p>
            <a:endParaRPr lang="en-US" altLang="zh-CN" sz="1800" b="1" dirty="0">
              <a:latin typeface="Courier New" pitchFamily="49" charset="0"/>
            </a:endParaRPr>
          </a:p>
          <a:p>
            <a:r>
              <a:rPr lang="en-US" altLang="zh-CN" sz="1800" b="1" dirty="0">
                <a:latin typeface="Courier New" pitchFamily="49" charset="0"/>
              </a:rPr>
              <a:t>tree()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48262" y="2000240"/>
            <a:ext cx="3281389" cy="4003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def treetop():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   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print "   *"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 ***"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*****"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"*******"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def </a:t>
            </a:r>
            <a:r>
              <a:rPr lang="en-US" altLang="zh-CN" sz="1800" b="1" dirty="0" err="1" smtClean="0">
                <a:solidFill>
                  <a:srgbClr val="FFC000"/>
                </a:solidFill>
                <a:latin typeface="Courier New" charset="0"/>
              </a:rPr>
              <a:t>treetrunk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  #"	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  #"	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  #"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latin typeface="Courier New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charset="0"/>
              </a:rPr>
              <a:t>main()</a:t>
            </a:r>
            <a:r>
              <a:rPr lang="en-US" altLang="zh-CN" sz="1800" b="1" dirty="0" smtClean="0">
                <a:latin typeface="Courier New" charset="0"/>
              </a:rPr>
              <a:t>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treetop()	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treetop()	</a:t>
            </a:r>
            <a:r>
              <a:rPr lang="en-US" altLang="zh-CN" sz="1800" b="1" dirty="0" smtClean="0">
                <a:latin typeface="Courier New" charset="0"/>
              </a:rPr>
              <a:t>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3333FF"/>
                </a:solidFill>
                <a:latin typeface="Courier New" charset="0"/>
              </a:rPr>
              <a:t>    </a:t>
            </a:r>
            <a:r>
              <a:rPr lang="en-US" altLang="zh-CN" sz="1800" b="1" dirty="0" err="1" smtClean="0">
                <a:solidFill>
                  <a:srgbClr val="FFC000"/>
                </a:solidFill>
                <a:latin typeface="Courier New" charset="0"/>
              </a:rPr>
              <a:t>treetrunk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()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charset="0"/>
              </a:rPr>
              <a:t>main()</a:t>
            </a:r>
          </a:p>
        </p:txBody>
      </p:sp>
      <p:sp>
        <p:nvSpPr>
          <p:cNvPr id="12" name="矩形 11"/>
          <p:cNvSpPr/>
          <p:nvPr/>
        </p:nvSpPr>
        <p:spPr>
          <a:xfrm>
            <a:off x="857224" y="2071678"/>
            <a:ext cx="3143272" cy="400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43504" y="2000240"/>
            <a:ext cx="3286148" cy="400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211638" y="3786188"/>
            <a:ext cx="720725" cy="7921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1472" y="1428736"/>
            <a:ext cx="814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模块化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将程序分解成多个较小的相对独立的函数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可使程序结构清晰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容易理解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改善程序结构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42910" y="1785926"/>
            <a:ext cx="3168650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>
              <a:defRPr/>
            </a:pP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treetop():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   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print "   *"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 ***"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*****"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"*******"</a:t>
            </a:r>
          </a:p>
          <a:p>
            <a:pPr>
              <a:defRPr/>
            </a:pP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treetrunk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  #"	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  #"	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  #"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main():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treetop()	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treetop()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	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treetrunk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main()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243360" y="3225788"/>
            <a:ext cx="720725" cy="7921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251422" y="1785926"/>
            <a:ext cx="316865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>
              <a:defRPr/>
            </a:pP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subtop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():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   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print "   *"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 ***"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*****"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"*******"</a:t>
            </a:r>
          </a:p>
          <a:p>
            <a:pPr>
              <a:defRPr/>
            </a:pPr>
            <a:r>
              <a:rPr lang="en-US" altLang="zh-CN" sz="1800" b="1" dirty="0" err="1" smtClean="0">
                <a:solidFill>
                  <a:srgbClr val="FFC000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treetop():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</a:t>
            </a:r>
            <a:r>
              <a:rPr lang="en-US" altLang="zh-CN" sz="1800" b="1" dirty="0" err="1" smtClean="0">
                <a:solidFill>
                  <a:srgbClr val="FFC000"/>
                </a:solidFill>
                <a:latin typeface="Courier New" charset="0"/>
              </a:rPr>
              <a:t>subtop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()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</a:t>
            </a:r>
            <a:r>
              <a:rPr lang="en-US" altLang="zh-CN" sz="1800" b="1" dirty="0" err="1" smtClean="0">
                <a:solidFill>
                  <a:srgbClr val="FFC000"/>
                </a:solidFill>
                <a:latin typeface="Courier New" charset="0"/>
              </a:rPr>
              <a:t>subtop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()</a:t>
            </a:r>
          </a:p>
          <a:p>
            <a:pPr>
              <a:defRPr/>
            </a:pP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treetrunk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  #"	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  #"	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print "   #"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charset="0"/>
              </a:rPr>
              <a:t> main():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charset="0"/>
              </a:rPr>
              <a:t>    treetop()	 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charset="0"/>
              </a:rPr>
              <a:t>treetrunk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charset="0"/>
              </a:rPr>
              <a:t>()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main()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35222" y="5891201"/>
            <a:ext cx="1811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主程序结构清晰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244697" y="5759438"/>
            <a:ext cx="2952750" cy="7191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225897" y="5254613"/>
            <a:ext cx="1152525" cy="5048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提高程序通用性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95400"/>
            <a:ext cx="7921625" cy="4572000"/>
          </a:xfrm>
        </p:spPr>
        <p:txBody>
          <a:bodyPr/>
          <a:lstStyle/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dirty="0" smtClean="0">
                <a:solidFill>
                  <a:schemeClr val="bg1"/>
                </a:solidFill>
              </a:rPr>
              <a:t>换用不同字符来画树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以便比较美观度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57224" y="1857364"/>
            <a:ext cx="3168650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>
              <a:defRPr/>
            </a:pPr>
            <a:r>
              <a:rPr lang="en-US" altLang="zh-CN" sz="1800" b="1" dirty="0" err="1" smtClean="0">
                <a:solidFill>
                  <a:srgbClr val="FFC000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subtop1():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   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print "   *"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 ***"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*****"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"*******"</a:t>
            </a:r>
          </a:p>
          <a:p>
            <a:pPr>
              <a:defRPr/>
            </a:pPr>
            <a:r>
              <a:rPr lang="en-US" altLang="zh-CN" sz="1800" b="1" dirty="0" err="1" smtClean="0">
                <a:solidFill>
                  <a:srgbClr val="FFC000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subtop2():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  ^"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 ^^^"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^^^^^"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"^^^^^^^"</a:t>
            </a:r>
          </a:p>
          <a:p>
            <a:pPr>
              <a:defRPr/>
            </a:pP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star_treetop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subtop1()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subtop1()</a:t>
            </a:r>
          </a:p>
          <a:p>
            <a:pPr>
              <a:defRPr/>
            </a:pP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def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caret_treetop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subtop2()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subtop2()</a:t>
            </a:r>
          </a:p>
          <a:p>
            <a:pPr>
              <a:defRPr/>
            </a:pPr>
            <a:r>
              <a:rPr lang="en-US" altLang="zh-CN" sz="1800" b="1" dirty="0" smtClean="0">
                <a:latin typeface="Courier New" charset="0"/>
              </a:rPr>
              <a:t>......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716463" y="2622550"/>
            <a:ext cx="3784627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def </a:t>
            </a:r>
            <a:r>
              <a:rPr lang="en-US" altLang="zh-CN" sz="1800" b="1" dirty="0" err="1" smtClean="0">
                <a:solidFill>
                  <a:srgbClr val="FFC000"/>
                </a:solidFill>
                <a:latin typeface="Courier New" charset="0"/>
              </a:rPr>
              <a:t>subtop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charset="0"/>
              </a:rPr>
              <a:t>ch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):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   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print "   %s" % (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charset="0"/>
              </a:rPr>
              <a:t>ch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 %s" % (3*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charset="0"/>
              </a:rPr>
              <a:t>ch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)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 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 %s"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% (5*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charset="0"/>
              </a:rPr>
              <a:t>ch</a:t>
            </a: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)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charset="0"/>
              </a:rPr>
              <a:t>   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Courier New" charset="0"/>
              </a:rPr>
              <a:t>    print "%s" % (7*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charset="0"/>
              </a:rPr>
              <a:t>ch</a:t>
            </a:r>
            <a:r>
              <a:rPr lang="en-US" altLang="zh-CN" sz="1800" b="1" dirty="0" smtClean="0">
                <a:solidFill>
                  <a:srgbClr val="3333FF"/>
                </a:solidFill>
                <a:latin typeface="Courier New" charset="0"/>
              </a:rPr>
              <a:t>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def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star_treetop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subtop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('*')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subtop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('*')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def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caret_treetop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():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subtop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('^')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   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Courier New" charset="0"/>
              </a:rPr>
              <a:t>subtop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('^')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Courier New" charset="0"/>
              </a:rPr>
              <a:t>......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140200" y="3765550"/>
            <a:ext cx="503238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410200" y="1676400"/>
            <a:ext cx="1981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幼圆" charset="0"/>
                <a:ea typeface="幼圆" charset="0"/>
                <a:cs typeface="幼圆" charset="0"/>
              </a:rPr>
              <a:t>利用函数参数提高通用性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305425" y="1600200"/>
            <a:ext cx="2314575" cy="7223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400800" y="2286000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7224" y="1857364"/>
            <a:ext cx="3143272" cy="4786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14876" y="2643182"/>
            <a:ext cx="3786214" cy="335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什么是函数呢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6182" y="2714620"/>
            <a:ext cx="1357322" cy="5715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7290" y="2714620"/>
            <a:ext cx="1357322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15074" y="2714620"/>
            <a:ext cx="1357322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714612" y="2928934"/>
            <a:ext cx="1071570" cy="2143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143504" y="2928934"/>
            <a:ext cx="1071570" cy="2143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86182" y="3786190"/>
            <a:ext cx="1357322" cy="5715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57290" y="3786190"/>
            <a:ext cx="1357322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无输入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15074" y="3786190"/>
            <a:ext cx="1357322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714612" y="4000504"/>
            <a:ext cx="1071570" cy="2143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143504" y="4000504"/>
            <a:ext cx="1071570" cy="2143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714744" y="2500306"/>
            <a:ext cx="1500198" cy="20717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57290" y="1196752"/>
            <a:ext cx="621510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从窗口给手工匠一块橡皮泥，他关上窗户，过了一会他打开窗户给了我们一只水杯，函数就是帮我们做一件事情的小黑屋。你不知道他怎么做的，可能屋子里面有个生产杯子的流水线，但是事情做了、杯子我有了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290" y="4714884"/>
            <a:ext cx="621510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如果我们想要带花纹的杯子怎么办，没有这样的流水线，这就需要我们自己去写个函数了。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700</Words>
  <Application>Microsoft Macintosh PowerPoint</Application>
  <PresentationFormat>全屏显示(4:3)</PresentationFormat>
  <Paragraphs>188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Courier New</vt:lpstr>
      <vt:lpstr>Wingdings</vt:lpstr>
      <vt:lpstr>黑体</vt:lpstr>
      <vt:lpstr>宋体</vt:lpstr>
      <vt:lpstr>幼圆</vt:lpstr>
      <vt:lpstr>Arial</vt:lpstr>
      <vt:lpstr>Office 主题</vt:lpstr>
      <vt:lpstr>函数</vt:lpstr>
      <vt:lpstr>PowerPoint 演示文稿</vt:lpstr>
      <vt:lpstr>引例</vt:lpstr>
      <vt:lpstr>引例</vt:lpstr>
      <vt:lpstr>引例</vt:lpstr>
      <vt:lpstr>引例-改善程序结构</vt:lpstr>
      <vt:lpstr>引例-改善程序结构</vt:lpstr>
      <vt:lpstr>提高程序通用性</vt:lpstr>
      <vt:lpstr>什么是函数呢</vt:lpstr>
      <vt:lpstr>函数的定义和调用</vt:lpstr>
      <vt:lpstr>函数定义、调用及调用过程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cp:lastModifiedBy>user</cp:lastModifiedBy>
  <cp:revision>30</cp:revision>
  <dcterms:modified xsi:type="dcterms:W3CDTF">2017-07-11T04:28:09Z</dcterms:modified>
</cp:coreProperties>
</file>