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1" r:id="rId4"/>
    <p:sldId id="278" r:id="rId5"/>
    <p:sldId id="279" r:id="rId6"/>
    <p:sldId id="280" r:id="rId7"/>
    <p:sldId id="282" r:id="rId8"/>
    <p:sldId id="28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8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B226-2F8B-4DD2-893E-573A335AABB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97F8-8753-4CE2-981F-F90B87F1B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函数与调用者之间的信息交互: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</a:rPr>
              <a:t>通过形参从调用者输入值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</a:rPr>
              <a:t>通过返回值向调用者输出值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def &lt;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函数名&gt;(&lt;形参&gt;)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……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&lt;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1&gt;, ..., &lt;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n&gt;</a:t>
            </a:r>
          </a:p>
          <a:p>
            <a:pPr marL="104775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 marL="104775" eaLnBrk="1" hangingPunct="1">
              <a:buClr>
                <a:srgbClr val="0000FF"/>
              </a:buClr>
              <a:buSzTx/>
              <a:buFont typeface="Kozuka Mincho Pro M" pitchFamily="18" charset="-128"/>
              <a:buChar char="☆"/>
            </a:pPr>
            <a:r>
              <a:rPr lang="zh-CN" altLang="en-US" sz="2000" dirty="0" smtClean="0">
                <a:solidFill>
                  <a:srgbClr val="FFC000"/>
                </a:solidFill>
              </a:rPr>
              <a:t>语义：一旦遇到</a:t>
            </a:r>
            <a:r>
              <a:rPr lang="en-US" altLang="zh-CN" sz="2000" dirty="0" smtClean="0">
                <a:solidFill>
                  <a:srgbClr val="FFC000"/>
                </a:solidFill>
              </a:rPr>
              <a:t>return</a:t>
            </a:r>
            <a:r>
              <a:rPr lang="zh-CN" altLang="en-US" sz="2000" dirty="0" smtClean="0">
                <a:solidFill>
                  <a:srgbClr val="FFC000"/>
                </a:solidFill>
              </a:rPr>
              <a:t>语句，就终止执行函数，并将控制返回到函数调用点，同时将各表达式的计算结果返回给调用者。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295400" y="40386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函数返回值的形式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无返回值：无</a:t>
            </a:r>
            <a:r>
              <a:rPr lang="en-US" altLang="zh-CN" dirty="0" smtClean="0">
                <a:solidFill>
                  <a:schemeClr val="bg1"/>
                </a:solidFill>
              </a:rPr>
              <a:t>return</a:t>
            </a:r>
            <a:r>
              <a:rPr lang="zh-CN" altLang="en-US" dirty="0" smtClean="0">
                <a:solidFill>
                  <a:schemeClr val="bg1"/>
                </a:solidFill>
              </a:rPr>
              <a:t>语句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单个返回值：</a:t>
            </a:r>
            <a:r>
              <a:rPr lang="en-US" altLang="zh-CN" dirty="0" smtClean="0">
                <a:solidFill>
                  <a:schemeClr val="bg1"/>
                </a:solidFill>
              </a:rPr>
              <a:t>return X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对个返回值     </a:t>
            </a:r>
            <a:r>
              <a:rPr lang="en-US" altLang="zh-CN" dirty="0" smtClean="0">
                <a:solidFill>
                  <a:schemeClr val="bg1"/>
                </a:solidFill>
              </a:rPr>
              <a:t>return (X,Y,Z)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1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函数返回值的使用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64305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8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如果没有或者用不上函数返回值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则函数调用可以直接当成一条语句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f(3)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8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如果想使用函数返回值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则有两种用法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用变量接收返回值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如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x = f(3</a:t>
            </a:r>
            <a:r>
              <a:rPr lang="zh-CN" altLang="en-US" sz="2000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2 + x *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直接用在表达式中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如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2 + f(3) *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8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忘记接收函数返回值是</a:t>
            </a:r>
            <a:r>
              <a:rPr lang="en-US" altLang="zh-CN" sz="2000" dirty="0" smtClean="0">
                <a:solidFill>
                  <a:schemeClr val="bg1"/>
                </a:solidFill>
              </a:rPr>
              <a:t>Python</a:t>
            </a:r>
            <a:r>
              <a:rPr lang="zh-CN" altLang="en-US" sz="2000" dirty="0" smtClean="0">
                <a:solidFill>
                  <a:schemeClr val="bg1"/>
                </a:solidFill>
              </a:rPr>
              <a:t>初学者的常见错误</a:t>
            </a:r>
          </a:p>
        </p:txBody>
      </p:sp>
    </p:spTree>
    <p:extLst>
      <p:ext uri="{BB962C8B-B14F-4D97-AF65-F5344CB8AC3E}">
        <p14:creationId xmlns:p14="http://schemas.microsoft.com/office/powerpoint/2010/main" val="270955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函数返回值使用例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00166" y="1500174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def sq(x):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    return x * x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sq(2)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4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print sq(3) + 1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a = 4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b = sq(a)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print b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16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endParaRPr lang="zh-CN" altLang="en-US" sz="2000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6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函数返回值使用例</a:t>
            </a:r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求两点距离的函数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from math import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sqrt</a:t>
            </a: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def sq(x):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return x * x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def dist(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u,v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d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sqrt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(sq(v[0]-u[0])+sq(v[1]-u[1]))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return d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用一个函数辅助定义另一个函数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这是化繁为简的常用做法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1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函数返回值使用例</a:t>
            </a:r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多个返回值的接收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def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headtail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(list):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    return </a:t>
            </a: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list[0],list[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(list)-1])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用多个变量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h,t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headtail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([1,2,3,4,5])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print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h,t</a:t>
            </a: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1 5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用一个变量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接受的值是元组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v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headtail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([1,2,3,4,5])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v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(1, 5) </a:t>
            </a:r>
            <a:endParaRPr lang="zh-CN" altLang="en-US" sz="2000" b="0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3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492896"/>
            <a:ext cx="8229600" cy="298519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 </a:t>
            </a:r>
            <a:r>
              <a:rPr lang="zh-CN" altLang="en-US" dirty="0" smtClean="0">
                <a:solidFill>
                  <a:schemeClr val="bg1"/>
                </a:solidFill>
              </a:rPr>
              <a:t>查找整数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范围内的所有的质数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</a:rPr>
              <a:t>用函数表示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(2) </a:t>
            </a:r>
            <a:r>
              <a:rPr lang="zh-CN" altLang="en-US" dirty="0" smtClean="0">
                <a:solidFill>
                  <a:schemeClr val="bg1"/>
                </a:solidFill>
              </a:rPr>
              <a:t>求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到正整数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的和</a:t>
            </a:r>
            <a:r>
              <a:rPr lang="en-US" altLang="zh-CN" sz="1100" dirty="0">
                <a:solidFill>
                  <a:schemeClr val="bg1"/>
                </a:solidFill>
              </a:rPr>
              <a:t>(</a:t>
            </a:r>
            <a:r>
              <a:rPr lang="zh-CN" altLang="en-US" sz="1100" dirty="0">
                <a:solidFill>
                  <a:schemeClr val="bg1"/>
                </a:solidFill>
              </a:rPr>
              <a:t>用函数表示</a:t>
            </a:r>
            <a:r>
              <a:rPr lang="en-US" altLang="zh-CN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(3) </a:t>
            </a:r>
            <a:r>
              <a:rPr lang="zh-CN" altLang="en-US" dirty="0" smtClean="0">
                <a:solidFill>
                  <a:schemeClr val="bg1"/>
                </a:solidFill>
              </a:rPr>
              <a:t>求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到正整数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的奇数和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用函数表示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(4) </a:t>
            </a:r>
            <a:r>
              <a:rPr lang="zh-CN" altLang="en-US" dirty="0" smtClean="0">
                <a:solidFill>
                  <a:schemeClr val="bg1"/>
                </a:solidFill>
              </a:rPr>
              <a:t>求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到正整数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的偶数和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用函数表示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(5) </a:t>
            </a:r>
            <a:r>
              <a:rPr lang="zh-CN" altLang="en-US" dirty="0" smtClean="0">
                <a:solidFill>
                  <a:schemeClr val="bg1"/>
                </a:solidFill>
              </a:rPr>
              <a:t>求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到正整数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的乘积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用函数表示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457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分析下列方法的参数和返回值是什么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函数的定义和调用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先定义(</a:t>
            </a:r>
            <a:r>
              <a:rPr lang="en-US" altLang="zh-CN" sz="2000" dirty="0" smtClean="0">
                <a:solidFill>
                  <a:schemeClr val="bg1"/>
                </a:solidFill>
              </a:rPr>
              <a:t>define)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再通过函数名调用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调用时传递参数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调用执行的是函数体(语句序列)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调用产生返回值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函数定义可置于程序中任何地方,但必须在</a:t>
            </a:r>
            <a:r>
              <a:rPr lang="zh-CN" altLang="en-US" sz="2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调用之前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3570" y="1500174"/>
            <a:ext cx="2892425" cy="193899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</a:rPr>
              <a:t>def </a:t>
            </a:r>
            <a:r>
              <a:rPr lang="en-US" altLang="zh-CN" sz="2000" b="1" dirty="0" err="1">
                <a:solidFill>
                  <a:srgbClr val="3333FF"/>
                </a:solidFill>
                <a:latin typeface="Courier New" pitchFamily="49" charset="0"/>
              </a:rPr>
              <a:t>func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altLang="zh-CN" sz="2000" b="1" dirty="0">
                <a:latin typeface="Courier New" pitchFamily="49" charset="0"/>
              </a:rPr>
              <a:t>):</a:t>
            </a:r>
          </a:p>
          <a:p>
            <a:r>
              <a:rPr lang="zh-CN" altLang="en-US" sz="2000" b="1" dirty="0">
                <a:latin typeface="Courier New" pitchFamily="49" charset="0"/>
              </a:rPr>
              <a:t>    </a:t>
            </a:r>
            <a:r>
              <a:rPr lang="en-US" altLang="zh-CN" sz="2000" b="1" dirty="0">
                <a:latin typeface="Courier New" pitchFamily="49" charset="0"/>
              </a:rPr>
              <a:t>y = x * x</a:t>
            </a:r>
          </a:p>
          <a:p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smtClean="0">
                <a:latin typeface="Courier New" pitchFamily="49" charset="0"/>
              </a:rPr>
              <a:t>return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y</a:t>
            </a:r>
          </a:p>
          <a:p>
            <a:endParaRPr lang="zh-CN" altLang="en-US" sz="2000" b="1" dirty="0">
              <a:latin typeface="Courier New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rgbClr val="3333FF"/>
                </a:solidFill>
                <a:latin typeface="Courier New" pitchFamily="49" charset="0"/>
              </a:rPr>
              <a:t>func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)</a:t>
            </a:r>
          </a:p>
          <a:p>
            <a:endParaRPr lang="en-US" altLang="zh-CN" sz="20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928926" y="1643050"/>
            <a:ext cx="2743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572264" y="2071678"/>
            <a:ext cx="0" cy="8413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098048" y="2643182"/>
            <a:ext cx="45719" cy="20637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971800" y="2597462"/>
            <a:ext cx="4171968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143240" y="2071677"/>
            <a:ext cx="3429024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 rot="10800000">
            <a:off x="6072198" y="1928802"/>
            <a:ext cx="228600" cy="533400"/>
          </a:xfrm>
          <a:prstGeom prst="rightBrace">
            <a:avLst>
              <a:gd name="adj1" fmla="val 277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500562" y="3286123"/>
            <a:ext cx="90488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5410199" y="2214554"/>
            <a:ext cx="45719" cy="107157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429256" y="2214554"/>
            <a:ext cx="62706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3048000" y="3638866"/>
            <a:ext cx="438152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832475" y="3143248"/>
            <a:ext cx="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7429520" y="2428868"/>
            <a:ext cx="0" cy="1219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1448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函数参数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0716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通常来讲是函数的输入内容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2500306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无参数函数         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                          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一个参数的函数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(x)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两个参数的函数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x,y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多个参数的函数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x,y,z</a:t>
            </a:r>
            <a:r>
              <a:rPr lang="en-US" altLang="zh-CN" dirty="0" smtClean="0">
                <a:solidFill>
                  <a:schemeClr val="bg1"/>
                </a:solidFill>
              </a:rPr>
              <a:t> …)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带默认参数的函数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x,y</a:t>
            </a:r>
            <a:r>
              <a:rPr lang="en-US" altLang="zh-CN" dirty="0" smtClean="0">
                <a:solidFill>
                  <a:schemeClr val="bg1"/>
                </a:solidFill>
              </a:rPr>
              <a:t> = 1)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   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x,y</a:t>
            </a:r>
            <a:r>
              <a:rPr lang="en-US" altLang="zh-CN" dirty="0" smtClean="0">
                <a:solidFill>
                  <a:schemeClr val="bg1"/>
                </a:solidFill>
              </a:rPr>
              <a:t> = “python”)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参数传递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对于函数定义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def f(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x,y,z</a:t>
            </a:r>
            <a:r>
              <a:rPr lang="en-US" altLang="zh-CN" sz="2000" dirty="0" smtClean="0">
                <a:solidFill>
                  <a:schemeClr val="bg1"/>
                </a:solidFill>
              </a:rPr>
              <a:t>): ...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按位置传递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f(1,2,3)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按名传递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形参=实参（关键字参数）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f(x=1,z=3,y=2)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实参可以是字面值,也可以是已赋值的变量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f(1,a,b)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参数传递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按位置传递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 Box 8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923330"/>
          </a:xfrm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dirty="0" err="1" smtClean="0">
                <a:solidFill>
                  <a:schemeClr val="bg1"/>
                </a:solidFill>
                <a:latin typeface="Courier New" pitchFamily="49" charset="0"/>
                <a:cs typeface="+mn-cs"/>
              </a:rPr>
              <a:t>def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cs typeface="+mn-cs"/>
              </a:rPr>
              <a:t>treetop(</a:t>
            </a:r>
            <a:r>
              <a:rPr lang="en-US" altLang="zh-CN" sz="1800" dirty="0" err="1" smtClean="0">
                <a:solidFill>
                  <a:srgbClr val="FFC000"/>
                </a:solidFill>
                <a:latin typeface="Courier New" pitchFamily="49" charset="0"/>
                <a:cs typeface="+mn-cs"/>
              </a:rPr>
              <a:t>ch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cs typeface="+mn-cs"/>
              </a:rPr>
              <a:t>, width):</a:t>
            </a:r>
            <a:endParaRPr lang="en-US" altLang="zh-CN" sz="1800" dirty="0">
              <a:solidFill>
                <a:srgbClr val="FFC000"/>
              </a:solidFill>
              <a:latin typeface="Courier New" pitchFamily="49" charset="0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itchFamily="49" charset="0"/>
                <a:cs typeface="+mn-cs"/>
              </a:rPr>
              <a:t>  for c in range(1,width+1,2):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itchFamily="49" charset="0"/>
                <a:cs typeface="+mn-cs"/>
              </a:rPr>
              <a:t>	print ((width-c)/2)*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 " 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itchFamily="49" charset="0"/>
                <a:cs typeface="+mn-cs"/>
              </a:rPr>
              <a:t>" + c * </a:t>
            </a:r>
            <a:r>
              <a:rPr lang="en-US" altLang="zh-CN" sz="1800" dirty="0" err="1" smtClean="0">
                <a:solidFill>
                  <a:schemeClr val="bg1"/>
                </a:solidFill>
                <a:latin typeface="Courier New" pitchFamily="49" charset="0"/>
                <a:cs typeface="+mn-cs"/>
              </a:rPr>
              <a:t>ch</a:t>
            </a:r>
            <a:endParaRPr lang="en-US" altLang="zh-CN" sz="1800" dirty="0">
              <a:solidFill>
                <a:schemeClr val="bg1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" y="2362200"/>
            <a:ext cx="3276600" cy="20313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&gt;&gt;&gt; treetop("@", 7)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@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@@@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@@@@@</a:t>
            </a:r>
          </a:p>
          <a:p>
            <a:r>
              <a:rPr lang="en-US" altLang="zh-CN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@@@@@@@</a:t>
            </a:r>
          </a:p>
          <a:p>
            <a:endParaRPr lang="en-US" altLang="zh-CN" sz="1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1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60813" y="2362200"/>
            <a:ext cx="4572000" cy="2032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&gt;&gt;&gt; treetop("&amp;",11)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 &amp;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&amp;&amp;&amp;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&amp;&amp;&amp;&amp;&amp;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&amp;&amp;&amp;&amp;&amp;&amp;&amp;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&amp;&amp;&amp;&amp;&amp;&amp;&amp;&amp;&amp;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&amp;&amp;&amp;&amp;&amp;&amp;&amp;&amp;&amp;&amp;&amp;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" y="4394200"/>
            <a:ext cx="7923213" cy="2308225"/>
          </a:xfrm>
          <a:prstGeom prst="rect">
            <a:avLst/>
          </a:prstGeom>
          <a:solidFill>
            <a:srgbClr val="DFF1CB"/>
          </a:solidFill>
          <a:ln w="254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&gt;&gt;&gt; treetop(13,"~")</a:t>
            </a:r>
          </a:p>
          <a:p>
            <a:endParaRPr lang="en-US" altLang="zh-CN" sz="18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File "&lt;pyshell#7&gt;", line 1, in &lt;module&gt;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treetop(13,"~")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File "&lt;pyshell#4&gt;", line 2, in treetop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c in range(1,width+1,2):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TypeError: cannot concatenate 'str' and 'int'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参数传递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按位置传递</a:t>
            </a:r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&gt;&gt;&gt; def </a:t>
            </a:r>
            <a:r>
              <a:rPr lang="en-US" altLang="zh-CN" sz="1800" dirty="0" err="1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printInfo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dirty="0" err="1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height,weight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):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print "Height:",height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print "Weight:",weight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rgbClr val="FFC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&gt;&gt;&gt; </a:t>
            </a:r>
            <a:r>
              <a:rPr lang="en-US" altLang="zh-CN" sz="1800" dirty="0" err="1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printInfo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(80,1.80)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Height: 80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Weight: 1.8</a:t>
            </a:r>
            <a:endParaRPr lang="zh-CN" altLang="en-US" sz="1800" b="0" dirty="0" smtClean="0">
              <a:solidFill>
                <a:srgbClr val="FFC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参数传递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按名传递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071670" y="1988840"/>
            <a:ext cx="559003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04775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algn="just" eaLnBrk="1" hangingPunct="1">
              <a:buClr>
                <a:srgbClr val="5A1340"/>
              </a:buCl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latin typeface="Courier New" charset="0"/>
              </a:rPr>
              <a:t> 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treetop(</a:t>
            </a: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ch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, width</a:t>
            </a:r>
            <a:r>
              <a:rPr lang="en-US" altLang="zh-CN" sz="1800" b="1" dirty="0" smtClean="0">
                <a:latin typeface="Courier New" charset="0"/>
              </a:rPr>
              <a:t>):</a:t>
            </a:r>
          </a:p>
          <a:p>
            <a:pPr algn="just" eaLnBrk="1" hangingPunct="1">
              <a:buClr>
                <a:srgbClr val="5A1340"/>
              </a:buCl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for c in range(1,width+1,2):</a:t>
            </a:r>
          </a:p>
          <a:p>
            <a:pPr algn="just" eaLnBrk="1" hangingPunct="1">
              <a:buClr>
                <a:srgbClr val="5A1340"/>
              </a:buCl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		print ((width-c)/2)* " " + c *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ch</a:t>
            </a:r>
            <a:endParaRPr lang="en-US" altLang="zh-CN" sz="1800" b="1" dirty="0" smtClean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60540" y="3429000"/>
            <a:ext cx="4572000" cy="2032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&gt;&gt;&gt; treetop(width = 11,ch = "A")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 A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AAA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AAAAA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AAAAAAA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AAAAAAAAA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AAAAAAAAAAA</a:t>
            </a:r>
            <a:endParaRPr lang="zh-CN" altLang="en-US" sz="1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默认值传递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可以在定义函数的时候指定</a:t>
            </a:r>
            <a:r>
              <a:rPr lang="zh-CN" altLang="en-US" sz="2000" dirty="0" smtClean="0">
                <a:solidFill>
                  <a:srgbClr val="FF0000"/>
                </a:solidFill>
              </a:rPr>
              <a:t>缺省（默认）的参数值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 smtClean="0">
                <a:solidFill>
                  <a:schemeClr val="bg1"/>
                </a:solidFill>
              </a:rPr>
              <a:t>必须是</a:t>
            </a:r>
            <a:r>
              <a:rPr lang="zh-CN" altLang="en-US" sz="2000" dirty="0" smtClean="0">
                <a:solidFill>
                  <a:srgbClr val="FF0000"/>
                </a:solidFill>
              </a:rPr>
              <a:t>常数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带有缺省值的参数需要放在参数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列表的最后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</a:rPr>
              <a:t>为什么？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ea typeface="MS PGothic" pitchFamily="34" charset="-128"/>
              <a:cs typeface="Arial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&gt;&gt;&gt;def say(message, times = 1):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	   print message * times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&gt;&gt;&gt;say(</a:t>
            </a:r>
            <a:r>
              <a:rPr lang="en-US" altLang="zh-CN" sz="2000" dirty="0" smtClean="0">
                <a:solidFill>
                  <a:srgbClr val="FF0000"/>
                </a:solidFill>
              </a:rPr>
              <a:t>'Hello'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FFC000"/>
                </a:solidFill>
              </a:rPr>
              <a:t>Hello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&gt;&gt;&gt;say(</a:t>
            </a:r>
            <a:r>
              <a:rPr lang="en-US" altLang="zh-CN" sz="2000" dirty="0" smtClean="0">
                <a:solidFill>
                  <a:srgbClr val="FF0000"/>
                </a:solidFill>
              </a:rPr>
              <a:t>'World', 5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</a:rPr>
              <a:t>WorldWorldWorldWorldWorld</a:t>
            </a:r>
            <a:endParaRPr lang="en-US" altLang="zh-CN" sz="2000" b="0" dirty="0" smtClean="0">
              <a:solidFill>
                <a:srgbClr val="FFC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无</a:t>
            </a:r>
            <a:r>
              <a:rPr lang="zh-CN" altLang="en-US" dirty="0" smtClean="0">
                <a:solidFill>
                  <a:schemeClr val="bg1"/>
                </a:solidFill>
              </a:rPr>
              <a:t>参数函数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2276872"/>
            <a:ext cx="230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def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 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print (“warning!!”)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1029" y="1772816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无</a:t>
            </a:r>
            <a:r>
              <a:rPr lang="zh-CN" altLang="en-US" dirty="0" smtClean="0">
                <a:solidFill>
                  <a:schemeClr val="bg1"/>
                </a:solidFill>
              </a:rPr>
              <a:t>参数函数：函数在调用时不需要传递参数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831</Words>
  <Application>Microsoft Macintosh PowerPoint</Application>
  <PresentationFormat>全屏显示(4:3)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Courier New</vt:lpstr>
      <vt:lpstr>Kozuka Mincho Pro M</vt:lpstr>
      <vt:lpstr>MS PGothic</vt:lpstr>
      <vt:lpstr>Wingdings</vt:lpstr>
      <vt:lpstr>黑体</vt:lpstr>
      <vt:lpstr>宋体</vt:lpstr>
      <vt:lpstr>Arial</vt:lpstr>
      <vt:lpstr>Office 主题</vt:lpstr>
      <vt:lpstr>函数参数</vt:lpstr>
      <vt:lpstr>函数的定义和调用</vt:lpstr>
      <vt:lpstr>函数参数</vt:lpstr>
      <vt:lpstr>参数传递</vt:lpstr>
      <vt:lpstr>参数传递:按位置传递(1)</vt:lpstr>
      <vt:lpstr>参数传递:按位置传递(2)</vt:lpstr>
      <vt:lpstr>参数传递:按名传递</vt:lpstr>
      <vt:lpstr>默认值传递</vt:lpstr>
      <vt:lpstr>无参数函数</vt:lpstr>
      <vt:lpstr>函数返回值</vt:lpstr>
      <vt:lpstr>函数返回值的形式</vt:lpstr>
      <vt:lpstr>函数返回值的使用</vt:lpstr>
      <vt:lpstr>函数返回值使用例(1)</vt:lpstr>
      <vt:lpstr>函数返回值使用例(2)</vt:lpstr>
      <vt:lpstr>函数返回值使用例(3)</vt:lpstr>
      <vt:lpstr>课后作业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cp:lastModifiedBy>user</cp:lastModifiedBy>
  <cp:revision>28</cp:revision>
  <dcterms:modified xsi:type="dcterms:W3CDTF">2017-07-11T04:29:25Z</dcterms:modified>
</cp:coreProperties>
</file>