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76" r:id="rId4"/>
    <p:sldId id="270" r:id="rId5"/>
    <p:sldId id="271" r:id="rId6"/>
    <p:sldId id="272" r:id="rId7"/>
    <p:sldId id="273" r:id="rId8"/>
    <p:sldId id="274" r:id="rId9"/>
    <p:sldId id="277" r:id="rId10"/>
    <p:sldId id="278" r:id="rId11"/>
    <p:sldId id="279" r:id="rId12"/>
    <p:sldId id="27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0"/>
  </p:normalViewPr>
  <p:slideViewPr>
    <p:cSldViewPr>
      <p:cViewPr varScale="1">
        <p:scale>
          <a:sx n="109" d="100"/>
          <a:sy n="109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0ACFB-BD51-4154-923E-DA0666A27CDC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C5FF7-9C90-45CE-BFB8-7EE493AE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4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GUI</a:t>
            </a:r>
            <a:r>
              <a:rPr lang="zh-CN" altLang="en-US" dirty="0" smtClean="0">
                <a:solidFill>
                  <a:schemeClr val="bg1"/>
                </a:solidFill>
              </a:rPr>
              <a:t>编程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0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创建主执行程序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chemeClr val="bg1"/>
                </a:solidFill>
              </a:rPr>
              <a:t>实现</a:t>
            </a:r>
            <a:r>
              <a:rPr lang="zh-CN" altLang="zh-CN" sz="1400" dirty="0" smtClean="0">
                <a:solidFill>
                  <a:schemeClr val="bg1"/>
                </a:solidFill>
              </a:rPr>
              <a:t>模型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CCApp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inter):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self.xRate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{'USD':6.306,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'Euro':8.2735,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'Yen':0.0775,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'Pound':10.0486}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self.interface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inter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run(self):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 True: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gFlag,to,fc,amount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self.interface.getInfo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US" altLang="zh-CN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gFlag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== 'RMB':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result = amount *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self.xRate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[fc]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result = amount /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self.xRate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[fc]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self.interface.showInfo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zh-CN" sz="1400" dirty="0">
              <a:solidFill>
                <a:schemeClr val="bg1"/>
              </a:solidFill>
            </a:endParaRPr>
          </a:p>
          <a:p>
            <a:pPr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5652120" y="2492896"/>
            <a:ext cx="2589213" cy="1219200"/>
          </a:xfrm>
          <a:prstGeom prst="borderCallout1">
            <a:avLst>
              <a:gd name="adj1" fmla="val 18750"/>
              <a:gd name="adj2" fmla="val -8333"/>
              <a:gd name="adj3" fmla="val 110686"/>
              <a:gd name="adj4" fmla="val -81276"/>
            </a:avLst>
          </a:prstGeom>
          <a:noFill/>
          <a:ln w="38100">
            <a:solidFill>
              <a:srgbClr val="FF0000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b="1" dirty="0" err="1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gFlag</a:t>
            </a:r>
            <a:r>
              <a:rPr lang="zh-CN" altLang="en-US" sz="1800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：退出标志</a:t>
            </a:r>
            <a:endParaRPr lang="en-US" altLang="zh-CN" sz="1800" b="1" dirty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defRPr/>
            </a:pPr>
            <a:r>
              <a:rPr lang="en-US" altLang="zh-CN" sz="1800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</a:t>
            </a:r>
            <a:r>
              <a:rPr lang="zh-CN" altLang="en-US" sz="1800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：换算方向</a:t>
            </a:r>
            <a:endParaRPr lang="en-US" altLang="zh-CN" sz="1800" b="1" dirty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defRPr/>
            </a:pPr>
            <a:r>
              <a:rPr lang="en-US" altLang="zh-CN" sz="1800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fc</a:t>
            </a:r>
            <a:r>
              <a:rPr lang="zh-CN" altLang="en-US" sz="1800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：换算的外币</a:t>
            </a:r>
            <a:endParaRPr lang="en-US" altLang="zh-CN" sz="1800" b="1" dirty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defRPr/>
            </a:pPr>
            <a:r>
              <a:rPr lang="en-US" altLang="zh-CN" sz="1800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amount</a:t>
            </a:r>
            <a:r>
              <a:rPr lang="zh-CN" altLang="en-US" sz="1800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：换算的金额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5143500" y="1371600"/>
            <a:ext cx="1600200" cy="609600"/>
          </a:xfrm>
          <a:prstGeom prst="borderCallout1">
            <a:avLst>
              <a:gd name="adj1" fmla="val 18750"/>
              <a:gd name="adj2" fmla="val -8333"/>
              <a:gd name="adj3" fmla="val 89853"/>
              <a:gd name="adj4" fmla="val -99265"/>
            </a:avLst>
          </a:prstGeom>
          <a:noFill/>
          <a:ln w="38100">
            <a:solidFill>
              <a:srgbClr val="FF0000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代表程序的界面</a:t>
            </a:r>
            <a:r>
              <a:rPr lang="en-US" altLang="zh-CN" sz="1800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已</a:t>
            </a:r>
            <a:r>
              <a:rPr lang="zh-CN" altLang="en-US" sz="1800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</a:t>
            </a:r>
            <a:r>
              <a:rPr lang="en-US" altLang="zh-CN" sz="1800" b="1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385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执行程序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</a:rPr>
              <a:t>使用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ccapp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CCApp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GUInterface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 = </a:t>
            </a:r>
            <a:r>
              <a:rPr lang="en-US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GUInterface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 = </a:t>
            </a:r>
            <a:r>
              <a:rPr lang="en-US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CCApp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(inter)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cc.run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4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课后作业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将例子补充完整，人民币换算为美元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err="1">
                <a:solidFill>
                  <a:schemeClr val="bg1"/>
                </a:solidFill>
              </a:rPr>
              <a:t>Tkinter</a:t>
            </a:r>
            <a:r>
              <a:rPr lang="zh-CN" altLang="en-US" dirty="0">
                <a:solidFill>
                  <a:schemeClr val="bg1"/>
                </a:solidFill>
              </a:rPr>
              <a:t>的常用构件类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Button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Canvas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Checkbutton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Entry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Frame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Label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Listbox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Menu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Message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Radiobutton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Toplevel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79600"/>
            <a:ext cx="47244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2057400" y="1498600"/>
            <a:ext cx="6019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590800" y="2362200"/>
            <a:ext cx="2971800" cy="142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1676400" y="2971800"/>
            <a:ext cx="3429000" cy="1117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1600200" y="3289300"/>
            <a:ext cx="3124200" cy="1257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V="1">
            <a:off x="2057400" y="4699000"/>
            <a:ext cx="18288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1600200" y="2565400"/>
            <a:ext cx="4953000" cy="144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V="1">
            <a:off x="1905000" y="2565400"/>
            <a:ext cx="2971800" cy="109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常用构件:文本编辑区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类</a:t>
            </a:r>
            <a:r>
              <a:rPr lang="en-US" altLang="zh-CN" sz="2000" dirty="0" smtClean="0">
                <a:solidFill>
                  <a:schemeClr val="bg1"/>
                </a:solidFill>
              </a:rPr>
              <a:t>Entry:</a:t>
            </a:r>
            <a:r>
              <a:rPr lang="zh-CN" altLang="en-US" sz="2000" dirty="0" smtClean="0">
                <a:solidFill>
                  <a:schemeClr val="bg1"/>
                </a:solidFill>
              </a:rPr>
              <a:t>单行文本编辑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e = Entry(</a:t>
            </a:r>
            <a:r>
              <a:rPr lang="zh-CN" altLang="en-US" sz="2000" dirty="0" smtClean="0">
                <a:solidFill>
                  <a:schemeClr val="bg1"/>
                </a:solidFill>
              </a:rPr>
              <a:t>窗口,选项设置)</a:t>
            </a:r>
          </a:p>
          <a:p>
            <a:pPr lvl="1" eaLnBrk="1" hangingPunct="1">
              <a:defRPr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textvariable</a:t>
            </a:r>
            <a:r>
              <a:rPr lang="en-US" altLang="zh-CN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StringVar</a:t>
            </a:r>
            <a:r>
              <a:rPr lang="zh-CN" altLang="en-US" sz="2000" dirty="0" smtClean="0">
                <a:solidFill>
                  <a:schemeClr val="bg1"/>
                </a:solidFill>
              </a:rPr>
              <a:t>类型的控制变量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例如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v =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StringVar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()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e = Entry(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root,textvariable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= v)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e.pack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()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print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v.get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()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v.set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('new text')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print 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v.get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  <a:defRPr/>
            </a:pPr>
            <a:endParaRPr lang="zh-CN" alt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89040"/>
            <a:ext cx="36480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07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</a:t>
            </a:r>
            <a:r>
              <a:rPr lang="zh-CN" altLang="en-US" dirty="0" smtClean="0">
                <a:solidFill>
                  <a:schemeClr val="bg1"/>
                </a:solidFill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</a:rPr>
              <a:t>1.0</a:t>
            </a:r>
            <a:r>
              <a:rPr lang="zh-CN" altLang="en-US" dirty="0" smtClean="0">
                <a:solidFill>
                  <a:schemeClr val="bg1"/>
                </a:solidFill>
              </a:rPr>
              <a:t>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zh-CN" sz="2000" dirty="0">
                <a:solidFill>
                  <a:schemeClr val="bg1"/>
                </a:solidFill>
              </a:rPr>
              <a:t>设计</a:t>
            </a:r>
            <a:r>
              <a:rPr lang="zh-CN" altLang="en-US" sz="2000" dirty="0">
                <a:solidFill>
                  <a:schemeClr val="bg1"/>
                </a:solidFill>
              </a:rPr>
              <a:t>图形界面的</a:t>
            </a:r>
            <a:r>
              <a:rPr lang="zh-CN" altLang="zh-CN" sz="2000" dirty="0">
                <a:solidFill>
                  <a:schemeClr val="bg1"/>
                </a:solidFill>
              </a:rPr>
              <a:t>汇率换算器，</a:t>
            </a:r>
            <a:r>
              <a:rPr lang="zh-CN" altLang="en-US" sz="2000" dirty="0">
                <a:solidFill>
                  <a:schemeClr val="bg1"/>
                </a:solidFill>
              </a:rPr>
              <a:t>实现</a:t>
            </a:r>
            <a:r>
              <a:rPr lang="zh-CN" altLang="zh-CN" sz="2000" dirty="0">
                <a:solidFill>
                  <a:schemeClr val="bg1"/>
                </a:solidFill>
              </a:rPr>
              <a:t>外币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zh-CN" altLang="zh-CN" sz="2000" dirty="0">
                <a:solidFill>
                  <a:schemeClr val="bg1"/>
                </a:solidFill>
              </a:rPr>
              <a:t>人民币</a:t>
            </a:r>
            <a:r>
              <a:rPr lang="zh-CN" altLang="en-US" sz="2000" dirty="0">
                <a:solidFill>
                  <a:schemeClr val="bg1"/>
                </a:solidFill>
              </a:rPr>
              <a:t>间换算</a:t>
            </a:r>
            <a:r>
              <a:rPr lang="zh-CN" altLang="zh-CN" sz="2000" dirty="0">
                <a:solidFill>
                  <a:schemeClr val="bg1"/>
                </a:solidFill>
              </a:rPr>
              <a:t>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2000" dirty="0" smtClean="0">
                <a:solidFill>
                  <a:schemeClr val="bg1"/>
                </a:solidFill>
              </a:rPr>
              <a:t>程序规格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>
                <a:solidFill>
                  <a:schemeClr val="bg1"/>
                </a:solidFill>
              </a:rPr>
              <a:t>汇率换算器程序用于在外币与人民币之间进行换算。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>
                <a:solidFill>
                  <a:schemeClr val="bg1"/>
                </a:solidFill>
              </a:rPr>
              <a:t>输入</a:t>
            </a:r>
            <a:r>
              <a:rPr lang="zh-CN" altLang="zh-CN" sz="2000" dirty="0" smtClean="0">
                <a:solidFill>
                  <a:schemeClr val="bg1"/>
                </a:solidFill>
              </a:rPr>
              <a:t>：换算</a:t>
            </a:r>
            <a:r>
              <a:rPr lang="zh-CN" altLang="zh-CN" sz="2000" dirty="0">
                <a:solidFill>
                  <a:schemeClr val="bg1"/>
                </a:solidFill>
              </a:rPr>
              <a:t>方向，金额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>
                <a:solidFill>
                  <a:schemeClr val="bg1"/>
                </a:solidFill>
              </a:rPr>
              <a:t>输出：等值的目标币种金额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defRPr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5" name="矩形 4"/>
          <p:cNvSpPr/>
          <p:nvPr/>
        </p:nvSpPr>
        <p:spPr>
          <a:xfrm>
            <a:off x="1331640" y="2492896"/>
            <a:ext cx="583264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Dollar($)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273390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RMB(</a:t>
            </a:r>
            <a:r>
              <a:rPr lang="zh-CN" altLang="en-US" dirty="0" smtClean="0"/>
              <a:t>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19672" y="3284984"/>
            <a:ext cx="158417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04048" y="3284984"/>
            <a:ext cx="158417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491880" y="3078252"/>
            <a:ext cx="1152128" cy="27874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Wingdings" pitchFamily="2" charset="2"/>
              </a:rPr>
              <a:t>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491880" y="3433646"/>
            <a:ext cx="1152128" cy="27874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Wingdings" pitchFamily="2" charset="2"/>
              </a:rPr>
              <a:t>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491880" y="4363719"/>
            <a:ext cx="1152128" cy="27874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Wingdings" pitchFamily="2" charset="2"/>
              </a:rPr>
              <a:t>关闭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162880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界面设计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533400" y="1893888"/>
            <a:ext cx="8229600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Tkinter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import *</a:t>
            </a:r>
          </a:p>
          <a:p>
            <a:endParaRPr lang="en-US" altLang="zh-CN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GUInterface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self.root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Tk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self.root.title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("Currency Converter")</a:t>
            </a:r>
          </a:p>
          <a:p>
            <a:pPr algn="r"/>
            <a:endParaRPr lang="en-US" altLang="zh-CN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self.qFlag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False       # Quit flag        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self.fc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StringVar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   # foreign currency selected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self.fc.set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('USD')       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self.to = 'RMB'          # convert to?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self.amt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             # amount to be converted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self.aRMB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StringVar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 # amount of RMB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self.aRMB.set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('0.00')    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self.aFC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StringVar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  # amount of foreign currency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self.aFC.set</a:t>
            </a:r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('0.00')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	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Label(</a:t>
            </a:r>
            <a:r>
              <a:rPr lang="en-US" altLang="zh-CN" sz="16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self.root,textvariable</a:t>
            </a:r>
            <a:r>
              <a:rPr lang="en-US" altLang="zh-CN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self.fc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).grid(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    row=0,column=0,sticky=W)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Label(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self.root,text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='RMB').grid(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    row=0,column=2,sticky=W)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self.e1 = Entry(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self.root,textvariable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self.aFC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self.e1.grid(row=1,column=0,rowspan=2)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self.e2 = Entry(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self.root,textvariable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self.aRMB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self.e2.grid(row=1,column=2,rowspan=2)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self.b1 = Button(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,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                 text='----&gt;',command=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self.toRMB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self.b1.grid(row=1,column=1)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self.b2 = Button(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,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                 text='&lt;----',command=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self.toFC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self.b2.grid(row=2,column=1)</a:t>
            </a:r>
          </a:p>
          <a:p>
            <a:pPr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611188" y="2420888"/>
            <a:ext cx="8532812" cy="3522712"/>
          </a:xfrm>
        </p:spPr>
        <p:txBody>
          <a:bodyPr>
            <a:normAutofit/>
          </a:bodyPr>
          <a:lstStyle/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</a:t>
            </a:r>
            <a:r>
              <a:rPr lang="en-US" altLang="zh-CN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 Frame(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self.f.grid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(row=3,column=0,columnspan=3</a:t>
            </a:r>
            <a:r>
              <a:rPr lang="en-US" altLang="zh-CN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Courier New" panose="02070309020205020404" pitchFamily="49" charset="0"/>
              <a:ea typeface="黑体" pitchFamily="49" charset="-122"/>
              <a:cs typeface="Courier New" panose="02070309020205020404" pitchFamily="49" charset="0"/>
            </a:endParaRP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self.qb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= Button(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self.root,text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='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Quit',command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self.close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self.qb.grid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(row=5,column=1)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1600" dirty="0">
              <a:solidFill>
                <a:schemeClr val="bg1"/>
              </a:solidFill>
              <a:latin typeface="Courier New" panose="02070309020205020404" pitchFamily="49" charset="0"/>
              <a:ea typeface="黑体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219200"/>
            <a:ext cx="7921625" cy="4572000"/>
          </a:xfrm>
        </p:spPr>
        <p:txBody>
          <a:bodyPr>
            <a:normAutofit lnSpcReduction="10000"/>
          </a:bodyPr>
          <a:lstStyle/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</a:t>
            </a:r>
            <a:r>
              <a:rPr lang="en-US" altLang="zh-CN" sz="14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def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getInfo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(self):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self.root.mainloop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return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self.qFlag,self.fc.get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(),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self.to,self.amt</a:t>
            </a:r>
            <a:endParaRPr lang="en-US" altLang="zh-CN" sz="1400" dirty="0">
              <a:solidFill>
                <a:schemeClr val="bg1"/>
              </a:solidFill>
              <a:latin typeface="Courier New" panose="02070309020205020404" pitchFamily="49" charset="0"/>
              <a:ea typeface="黑体" pitchFamily="49" charset="-122"/>
              <a:cs typeface="Courier New" panose="02070309020205020404" pitchFamily="49" charset="0"/>
            </a:endParaRP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1400" dirty="0">
              <a:solidFill>
                <a:schemeClr val="bg1"/>
              </a:solidFill>
              <a:latin typeface="Courier New" panose="02070309020205020404" pitchFamily="49" charset="0"/>
              <a:ea typeface="黑体" pitchFamily="49" charset="-122"/>
              <a:cs typeface="Courier New" panose="02070309020205020404" pitchFamily="49" charset="0"/>
            </a:endParaRP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def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showInfo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self,r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):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rStr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= "%.2f" % r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if self.to == 'RMB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':</a:t>
            </a:r>
            <a:r>
              <a:rPr lang="en-US" altLang="zh-CN" sz="14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self.aRMB.set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rStr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4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else:self.aFC.set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rStr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1400" dirty="0">
              <a:solidFill>
                <a:schemeClr val="bg1"/>
              </a:solidFill>
              <a:latin typeface="Courier New" panose="02070309020205020404" pitchFamily="49" charset="0"/>
              <a:ea typeface="黑体" pitchFamily="49" charset="-122"/>
              <a:cs typeface="Courier New" panose="02070309020205020404" pitchFamily="49" charset="0"/>
            </a:endParaRP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def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toRMB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(self):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self.to = 'RMB'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self.amt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eval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self.aFC.get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())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self.root.quit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def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toFC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(self):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self.to =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self.fc.get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self.amt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eval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self.aRMB.get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())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self.root.quit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def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close(self):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self.qFlag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= True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self.root.quit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()</a:t>
            </a: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self.root.destroy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()</a:t>
            </a:r>
            <a:endParaRPr lang="zh-CN" altLang="zh-CN" sz="1400" dirty="0">
              <a:solidFill>
                <a:schemeClr val="bg1"/>
              </a:solidFill>
              <a:latin typeface="Courier New" panose="02070309020205020404" pitchFamily="49" charset="0"/>
              <a:ea typeface="黑体" pitchFamily="49" charset="-122"/>
              <a:cs typeface="Courier New" panose="02070309020205020404" pitchFamily="49" charset="0"/>
            </a:endParaRPr>
          </a:p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1400" dirty="0">
              <a:solidFill>
                <a:schemeClr val="bg1"/>
              </a:solidFill>
              <a:latin typeface="Courier New" panose="02070309020205020404" pitchFamily="49" charset="0"/>
              <a:ea typeface="黑体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4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</TotalTime>
  <Words>489</Words>
  <Application>Microsoft Macintosh PowerPoint</Application>
  <PresentationFormat>全屏显示(4:3)</PresentationFormat>
  <Paragraphs>137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黑体</vt:lpstr>
      <vt:lpstr>宋体</vt:lpstr>
      <vt:lpstr>幼圆</vt:lpstr>
      <vt:lpstr>Office 主题</vt:lpstr>
      <vt:lpstr>GUI编程</vt:lpstr>
      <vt:lpstr>Tkinter的常用构件类</vt:lpstr>
      <vt:lpstr>常用构件:文本编辑区</vt:lpstr>
      <vt:lpstr>编程案例:汇率换算器1.0版</vt:lpstr>
      <vt:lpstr>编程案例:汇率换算器</vt:lpstr>
      <vt:lpstr>编程案例:汇率换算器</vt:lpstr>
      <vt:lpstr>编程案例:汇率换算器</vt:lpstr>
      <vt:lpstr>编程案例:汇率换算器</vt:lpstr>
      <vt:lpstr>编程案例:汇率换算器</vt:lpstr>
      <vt:lpstr>创建主执行程序</vt:lpstr>
      <vt:lpstr>执行程序</vt:lpstr>
      <vt:lpstr>课后作业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API调用与包引入</dc:title>
  <dc:creator>Jack_p Liu_刘鹏</dc:creator>
  <cp:lastModifiedBy>user</cp:lastModifiedBy>
  <cp:revision>24</cp:revision>
  <dcterms:created xsi:type="dcterms:W3CDTF">2017-06-15T05:30:33Z</dcterms:created>
  <dcterms:modified xsi:type="dcterms:W3CDTF">2017-07-07T08:28:00Z</dcterms:modified>
</cp:coreProperties>
</file>