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5" r:id="rId3"/>
    <p:sldId id="286" r:id="rId4"/>
    <p:sldId id="287" r:id="rId5"/>
    <p:sldId id="288" r:id="rId6"/>
    <p:sldId id="289" r:id="rId7"/>
    <p:sldId id="296" r:id="rId8"/>
    <p:sldId id="290" r:id="rId9"/>
    <p:sldId id="291" r:id="rId10"/>
    <p:sldId id="292" r:id="rId11"/>
    <p:sldId id="293" r:id="rId12"/>
    <p:sldId id="294" r:id="rId13"/>
    <p:sldId id="295" r:id="rId14"/>
    <p:sldId id="29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47" autoAdjust="0"/>
  </p:normalViewPr>
  <p:slideViewPr>
    <p:cSldViewPr>
      <p:cViewPr varScale="1">
        <p:scale>
          <a:sx n="109" d="100"/>
          <a:sy n="109" d="100"/>
        </p:scale>
        <p:origin x="1664" y="176"/>
      </p:cViewPr>
      <p:guideLst>
        <p:guide orient="horz" pos="21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40937-25B1-4A62-A5CE-38DBA0B926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9B30-B666-437E-86C4-18EBEE15A3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44495" y="1626870"/>
            <a:ext cx="31553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开发环境及工具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4520" y="1607185"/>
            <a:ext cx="8065135" cy="4262755"/>
          </a:xfrm>
        </p:spPr>
        <p:txBody>
          <a:bodyPr>
            <a:normAutofit/>
          </a:bodyPr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中，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缩进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（每行开头的空白）很重要！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用来确定语句体结构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，同一语句体中的语句必须具有相同的缩进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试试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94105" lvl="2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5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print ‘hello world ',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不能任意开始一个语句体，必须在特定的语句结构下定义，例如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试试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94105" lvl="2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if True: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94105" lvl="2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print “hello world”</a:t>
            </a:r>
            <a:endParaRPr lang="zh-CN" altLang="en-US" sz="2000" dirty="0" smtClean="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710" y="641350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代码块概念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99" y="2556515"/>
            <a:ext cx="453148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27710" y="641350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引号使用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99652" y="2239035"/>
            <a:ext cx="6707088" cy="1814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可乐厂家进行夏季冰爽可乐大促销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个空瓶可以免费换一瓶可乐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小明现在有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个空瓶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请用代码计算小明最多可以喝几瓶可乐。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7710" y="64135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1170" y="1024890"/>
            <a:ext cx="83153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all = 0  # 一开始还没有兑换，所有是 0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init = 51  # 一开始有的空瓶的数量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marketing = 6  # 几个空瓶子换一个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kong_ping = init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while True: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huan = kong_ping // marketing  # 现在有的空瓶能换几个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sheng_yu = kong_ping % marketing  # 换完还剩几个空瓶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all = all + huan  # 把这次换的记录一下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kong_ping = huan + sheng_yu  # 换了之后，喝完的瓶子有变成空瓶了，加上剩的空瓶，就是喝完之后剩下的所有的空瓶数量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print "这一次，可以换 ", huan, "瓶"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if (kong_ping &lt; marketing):  # 如果喝完之后，所有的空瓶不到 6 个空瓶了，那就没法换了，要退出循环了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break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 "总共可以喝 ", all, " 瓶可乐"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7920" y="828675"/>
            <a:ext cx="5180330" cy="3192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1155" y="828675"/>
            <a:ext cx="445135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官网网站：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https://www.python.org/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课程统一使用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 2.7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的版本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" y="3088005"/>
            <a:ext cx="6974840" cy="2986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40" y="1664335"/>
            <a:ext cx="6971030" cy="4076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455" y="601345"/>
            <a:ext cx="44513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运行安装目录中的 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python.exe</a:t>
            </a:r>
            <a:endParaRPr lang="en-US" alt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可以直接在终端中执行代码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5455" y="601345"/>
            <a:ext cx="69316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集成开发环境（IDE，Integrated Development Environment ）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集成了代码编写功能、分析功能、编译功能、调试功能等一体化的开发软件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如微软的Visual Studio系列等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6145" y="1530985"/>
            <a:ext cx="2849880" cy="2366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95" y="3738880"/>
            <a:ext cx="3274060" cy="2212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5" y="2011045"/>
            <a:ext cx="3450590" cy="1406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65" y="3738880"/>
            <a:ext cx="2510790" cy="2211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1027"/>
          <p:cNvSpPr>
            <a:spLocks noGrp="1" noChangeArrowheads="1"/>
          </p:cNvSpPr>
          <p:nvPr>
            <p:ph idx="1"/>
          </p:nvPr>
        </p:nvSpPr>
        <p:spPr>
          <a:xfrm>
            <a:off x="741680" y="1477010"/>
            <a:ext cx="7921625" cy="3717925"/>
          </a:xfrm>
        </p:spPr>
        <p:txBody>
          <a:bodyPr>
            <a:normAutofit lnSpcReduction="10000"/>
          </a:bodyPr>
          <a:p>
            <a:pPr marL="104775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库：包含有用定义的模块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由其他编程工程师写好共享出来的代码块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安装好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之后，自带了一些系统库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zh-CN" altLang="en-US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4775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库的两种导入方式（数学库为例）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math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from math import *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的意思是“所有定义”）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导入模块的作用相当于将该模块中的代码复制到自己程序中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defRPr/>
            </a:pP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04775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数学库函数的调用：例如求平方根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math.sqrt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(4)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math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已导入）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sqrt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(4)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69088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程序库(library)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078"/>
            <a:ext cx="8229600" cy="11430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数学库中的常用函数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1027"/>
          <p:cNvSpPr>
            <a:spLocks noGrp="1" noChangeArrowheads="1"/>
          </p:cNvSpPr>
          <p:nvPr>
            <p:ph idx="1"/>
          </p:nvPr>
        </p:nvSpPr>
        <p:spPr>
          <a:xfrm>
            <a:off x="2555031" y="1268760"/>
            <a:ext cx="7921625" cy="4572000"/>
          </a:xfrm>
        </p:spPr>
        <p:txBody>
          <a:bodyPr>
            <a:normAutofit lnSpcReduction="10000"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pi</a:t>
            </a:r>
            <a:r>
              <a:rPr lang="zh-CN" altLang="en-US" sz="2000" dirty="0" smtClean="0">
                <a:solidFill>
                  <a:schemeClr val="bg1"/>
                </a:solidFill>
              </a:rPr>
              <a:t>：常数</a:t>
            </a:r>
            <a:r>
              <a:rPr lang="zh-CN" altLang="en-US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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e</a:t>
            </a:r>
            <a:r>
              <a:rPr lang="zh-CN" altLang="en-US" sz="2000" dirty="0" smtClean="0">
                <a:solidFill>
                  <a:schemeClr val="bg1"/>
                </a:solidFill>
              </a:rPr>
              <a:t>：常数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en-US" altLang="zh-CN" sz="2000" i="1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sqrt</a:t>
            </a:r>
            <a:r>
              <a:rPr lang="en-US" altLang="zh-CN" sz="2000" dirty="0" smtClean="0">
                <a:solidFill>
                  <a:schemeClr val="bg1"/>
                </a:solidFill>
              </a:rPr>
              <a:t>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：平方根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sin(x),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cos</a:t>
            </a:r>
            <a:r>
              <a:rPr lang="en-US" altLang="zh-CN" sz="2000" dirty="0" smtClean="0">
                <a:solidFill>
                  <a:schemeClr val="bg1"/>
                </a:solidFill>
              </a:rPr>
              <a:t>(x), tan(x)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三角函数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asin</a:t>
            </a:r>
            <a:r>
              <a:rPr lang="en-US" altLang="zh-CN" sz="2000" dirty="0" smtClean="0">
                <a:solidFill>
                  <a:schemeClr val="bg1"/>
                </a:solidFill>
              </a:rPr>
              <a:t>(x),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acos</a:t>
            </a:r>
            <a:r>
              <a:rPr lang="en-US" altLang="zh-CN" sz="2000" dirty="0" smtClean="0">
                <a:solidFill>
                  <a:schemeClr val="bg1"/>
                </a:solidFill>
              </a:rPr>
              <a:t>(x),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atan</a:t>
            </a:r>
            <a:r>
              <a:rPr lang="en-US" altLang="zh-CN" sz="2000" dirty="0" smtClean="0">
                <a:solidFill>
                  <a:schemeClr val="bg1"/>
                </a:solidFill>
              </a:rPr>
              <a:t>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：反三角函数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log(x), log10(x)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：自然对数与常用对数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exp</a:t>
            </a:r>
            <a:r>
              <a:rPr lang="en-US" altLang="zh-CN" sz="2000" dirty="0" smtClean="0">
                <a:solidFill>
                  <a:schemeClr val="bg1"/>
                </a:solidFill>
              </a:rPr>
              <a:t>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r>
              <a:rPr lang="zh-CN" altLang="en-US" sz="2000" dirty="0" smtClean="0">
                <a:solidFill>
                  <a:schemeClr val="bg1"/>
                </a:solidFill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</a:rPr>
              <a:t>x</a:t>
            </a:r>
            <a:r>
              <a:rPr lang="zh-CN" altLang="en-US" sz="2000" dirty="0" smtClean="0">
                <a:solidFill>
                  <a:schemeClr val="bg1"/>
                </a:solidFill>
              </a:rPr>
              <a:t>次方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ceil(x)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solidFill>
                  <a:schemeClr val="bg1"/>
                </a:solidFill>
              </a:rPr>
              <a:t>x</a:t>
            </a:r>
            <a:r>
              <a:rPr lang="zh-CN" altLang="en-US" sz="2000" dirty="0" smtClean="0">
                <a:solidFill>
                  <a:schemeClr val="bg1"/>
                </a:solidFill>
              </a:rPr>
              <a:t>的最小整数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floor(x)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solidFill>
                  <a:schemeClr val="bg1"/>
                </a:solidFill>
              </a:rPr>
              <a:t>x</a:t>
            </a:r>
            <a:r>
              <a:rPr lang="zh-CN" altLang="en-US" sz="2000" dirty="0" smtClean="0">
                <a:solidFill>
                  <a:schemeClr val="bg1"/>
                </a:solidFill>
              </a:rPr>
              <a:t>的最大整数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0" y="1406525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基本语法：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变量命名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缩进换行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引号使用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/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728008" y="726847"/>
            <a:ext cx="1605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变量命名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411021" y="1912669"/>
            <a:ext cx="4431030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单词与单词之间用大写开头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pythonClass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pythonClassTutorabc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单词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单词之间用下划线连接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python_class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python_class_tutorabc</a:t>
            </a:r>
            <a:endParaRPr lang="en-US" altLang="zh-CN" sz="2000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1680508" y="1629817"/>
            <a:ext cx="532447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每一行只放一个语句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多个语句可以写在同一行，需用“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;”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分隔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【不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建议这么写】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5; print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可以将多行用“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\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”连结成为一行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 = 'This is a string. \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   This continues the string.'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print s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代码缩进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四个空格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Tab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意义：代码块概念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728008" y="726847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缩进换行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WPS 演示</Application>
  <PresentationFormat>全屏显示(4:3)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Symbol</vt:lpstr>
      <vt:lpstr>Office 主题</vt:lpstr>
      <vt:lpstr>Python环境安装</vt:lpstr>
      <vt:lpstr>PowerPoint 演示文稿</vt:lpstr>
      <vt:lpstr>PowerPoint 演示文稿</vt:lpstr>
      <vt:lpstr>PowerPoint 演示文稿</vt:lpstr>
      <vt:lpstr>PowerPoint 演示文稿</vt:lpstr>
      <vt:lpstr>数学库中的常用函数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Python初体验</dc:title>
  <dc:creator/>
  <cp:lastModifiedBy>jimmy_ynhuang</cp:lastModifiedBy>
  <cp:revision>126</cp:revision>
  <dcterms:created xsi:type="dcterms:W3CDTF">2017-07-14T09:00:39Z</dcterms:created>
  <dcterms:modified xsi:type="dcterms:W3CDTF">2017-07-14T09:45:52Z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