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99" r:id="rId4"/>
    <p:sldId id="296" r:id="rId5"/>
    <p:sldId id="297" r:id="rId6"/>
    <p:sldId id="298" r:id="rId7"/>
    <p:sldId id="300" r:id="rId8"/>
    <p:sldId id="301" r:id="rId9"/>
    <p:sldId id="271" r:id="rId10"/>
    <p:sldId id="29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/>
    <p:restoredTop sz="94643"/>
  </p:normalViewPr>
  <p:slideViewPr>
    <p:cSldViewPr>
      <p:cViewPr varScale="1">
        <p:scale>
          <a:sx n="120" d="100"/>
          <a:sy n="120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CB226-2F8B-4DD2-893E-573A335AABB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A97F8-8753-4CE2-981F-F90B87F1B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2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面向对象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714488"/>
            <a:ext cx="7748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定义一个学生类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可以设置学生的中文名和英文名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可以设置学生的每门功课的成绩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l"/>
            </a:pP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可以查看学生的中文名和英文名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可以查看每门功课的成绩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可以查看所有功课的总成绩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定义一个班级类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可以设置班级名称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可以设置班级有多少学生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可以设置班级开设几门功课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l"/>
            </a:pP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可以查看班级名称、多少学生、几门功课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对象</a:t>
            </a:r>
            <a:r>
              <a:rPr lang="zh-CN" altLang="en-US" dirty="0" smtClean="0">
                <a:solidFill>
                  <a:schemeClr val="bg1"/>
                </a:solidFill>
              </a:rPr>
              <a:t>的定义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en-US" altLang="zh-CN" sz="2000" dirty="0">
                <a:solidFill>
                  <a:schemeClr val="bg1"/>
                </a:solidFill>
              </a:rPr>
              <a:t>class </a:t>
            </a:r>
            <a:r>
              <a:rPr lang="zh-CN" altLang="en-US" sz="2000" dirty="0">
                <a:solidFill>
                  <a:schemeClr val="bg1"/>
                </a:solidFill>
              </a:rPr>
              <a:t>说明这是一个类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en-US" altLang="zh-CN" sz="2000" dirty="0">
                <a:solidFill>
                  <a:schemeClr val="bg1"/>
                </a:solidFill>
              </a:rPr>
              <a:t>class</a:t>
            </a:r>
            <a:r>
              <a:rPr lang="zh-CN" altLang="en-US" sz="2000" dirty="0">
                <a:solidFill>
                  <a:schemeClr val="bg1"/>
                </a:solidFill>
              </a:rPr>
              <a:t> 后面定义类名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类名后面的括号写上</a:t>
            </a:r>
            <a:r>
              <a:rPr lang="zh-CN" altLang="en-US" sz="2000" b="1" dirty="0">
                <a:solidFill>
                  <a:srgbClr val="FF0000"/>
                </a:solidFill>
              </a:rPr>
              <a:t>继承</a:t>
            </a:r>
            <a:r>
              <a:rPr lang="zh-CN" altLang="en-US" sz="2000" dirty="0">
                <a:solidFill>
                  <a:schemeClr val="bg1"/>
                </a:solidFill>
              </a:rPr>
              <a:t>的父类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570" y="1500174"/>
            <a:ext cx="4319910" cy="70788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mr-IN" altLang="zh-CN" sz="2000" b="1" dirty="0">
                <a:latin typeface="Courier New" pitchFamily="49" charset="0"/>
              </a:rPr>
              <a:t>class </a:t>
            </a:r>
            <a:r>
              <a:rPr lang="zh-CN" altLang="mr-IN" sz="2000" b="1" dirty="0">
                <a:latin typeface="Courier New" pitchFamily="49" charset="0"/>
              </a:rPr>
              <a:t>类名</a:t>
            </a:r>
            <a:r>
              <a:rPr lang="mr-IN" altLang="zh-CN" sz="2000" b="1" dirty="0">
                <a:latin typeface="Courier New" pitchFamily="49" charset="0"/>
              </a:rPr>
              <a:t>(</a:t>
            </a:r>
            <a:r>
              <a:rPr lang="zh-CN" altLang="mr-IN" sz="2000" b="1" dirty="0">
                <a:latin typeface="Courier New" pitchFamily="49" charset="0"/>
              </a:rPr>
              <a:t>父类名</a:t>
            </a:r>
            <a:r>
              <a:rPr lang="mr-IN" altLang="zh-CN" sz="2000" b="1" dirty="0">
                <a:latin typeface="Courier New" pitchFamily="49" charset="0"/>
              </a:rPr>
              <a:t>):</a:t>
            </a:r>
          </a:p>
          <a:p>
            <a:endParaRPr lang="mr-IN" altLang="zh-CN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什么是继承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en-US" altLang="zh-CN" sz="2000" dirty="0">
                <a:solidFill>
                  <a:schemeClr val="bg1"/>
                </a:solidFill>
              </a:rPr>
              <a:t>class </a:t>
            </a:r>
            <a:r>
              <a:rPr lang="zh-CN" altLang="en-US" sz="2000" dirty="0">
                <a:solidFill>
                  <a:schemeClr val="bg1"/>
                </a:solidFill>
              </a:rPr>
              <a:t>是对现实世界的抽象定义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现实世界的事物可以划到不同的属类中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1600" dirty="0">
                <a:solidFill>
                  <a:schemeClr val="bg1"/>
                </a:solidFill>
              </a:rPr>
              <a:t>不同的属类可以有包含关系，比如小明是一个学生，又是一个人，“学生”肯定是一个“人”，“人”有的属性（比如两双手）“学生也有”，“学生”有的属性“人”不一定有（比如数学成绩），那么就可以让“学生”继承“人”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类名后面的括号写上</a:t>
            </a:r>
            <a:r>
              <a:rPr lang="zh-CN" altLang="en-US" sz="2000" b="1" dirty="0">
                <a:solidFill>
                  <a:srgbClr val="FF0000"/>
                </a:solidFill>
              </a:rPr>
              <a:t>继承</a:t>
            </a:r>
            <a:r>
              <a:rPr lang="zh-CN" altLang="en-US" sz="2000" dirty="0">
                <a:solidFill>
                  <a:schemeClr val="bg1"/>
                </a:solidFill>
              </a:rPr>
              <a:t>的父类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570" y="1500174"/>
            <a:ext cx="4319910" cy="70788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mr-IN" altLang="zh-CN" sz="2000" b="1" dirty="0">
                <a:latin typeface="Courier New" pitchFamily="49" charset="0"/>
              </a:rPr>
              <a:t>class </a:t>
            </a:r>
            <a:r>
              <a:rPr lang="zh-CN" altLang="mr-IN" sz="2000" b="1" dirty="0">
                <a:latin typeface="Courier New" pitchFamily="49" charset="0"/>
              </a:rPr>
              <a:t>类名</a:t>
            </a:r>
            <a:r>
              <a:rPr lang="mr-IN" altLang="zh-CN" sz="2000" b="1" dirty="0">
                <a:latin typeface="Courier New" pitchFamily="49" charset="0"/>
              </a:rPr>
              <a:t>(</a:t>
            </a:r>
            <a:r>
              <a:rPr lang="zh-CN" altLang="mr-IN" sz="2000" b="1" dirty="0">
                <a:latin typeface="Courier New" pitchFamily="49" charset="0"/>
              </a:rPr>
              <a:t>父类名</a:t>
            </a:r>
            <a:r>
              <a:rPr lang="mr-IN" altLang="zh-CN" sz="2000" b="1" dirty="0">
                <a:latin typeface="Courier New" pitchFamily="49" charset="0"/>
              </a:rPr>
              <a:t>):</a:t>
            </a:r>
          </a:p>
          <a:p>
            <a:endParaRPr lang="mr-IN" altLang="zh-CN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对象</a:t>
            </a:r>
            <a:r>
              <a:rPr lang="zh-CN" altLang="en-US" dirty="0" smtClean="0">
                <a:solidFill>
                  <a:schemeClr val="bg1"/>
                </a:solidFill>
              </a:rPr>
              <a:t>的初始化函数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类的子块中，定义函数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504825" lvl="1">
              <a:lnSpc>
                <a:spcPct val="150000"/>
              </a:lnSpc>
              <a:buClr>
                <a:srgbClr val="5A1340"/>
              </a:buClr>
            </a:pPr>
            <a:r>
              <a:rPr lang="zh-CN" altLang="en-US" sz="1600" dirty="0">
                <a:solidFill>
                  <a:schemeClr val="bg1"/>
                </a:solidFill>
              </a:rPr>
              <a:t>这个函数“属于”这个类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504825" lvl="1">
              <a:lnSpc>
                <a:spcPct val="150000"/>
              </a:lnSpc>
              <a:buClr>
                <a:srgbClr val="5A1340"/>
              </a:buClr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类有个特殊的函数叫做初始化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函数，初始化函数会在创建对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象的时候自动调用。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在初始化函数里面，可以传入一些初始化的值，对对象进行一些基本的定义</a:t>
            </a:r>
            <a:endParaRPr lang="zh-CN" altLang="en-US" sz="2000" u="sng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570" y="1500174"/>
            <a:ext cx="4319910" cy="193899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mr-IN" altLang="zh-CN" sz="2000" b="1" dirty="0">
                <a:latin typeface="Courier New" pitchFamily="49" charset="0"/>
              </a:rPr>
              <a:t>class </a:t>
            </a:r>
            <a:r>
              <a:rPr lang="zh-CN" altLang="mr-IN" sz="2000" b="1" dirty="0">
                <a:latin typeface="Courier New" pitchFamily="49" charset="0"/>
              </a:rPr>
              <a:t>类名</a:t>
            </a:r>
            <a:r>
              <a:rPr lang="mr-IN" altLang="zh-CN" sz="2000" b="1" dirty="0">
                <a:latin typeface="Courier New" pitchFamily="49" charset="0"/>
              </a:rPr>
              <a:t>(</a:t>
            </a:r>
            <a:r>
              <a:rPr lang="zh-CN" altLang="mr-IN" sz="2000" b="1" dirty="0">
                <a:latin typeface="Courier New" pitchFamily="49" charset="0"/>
              </a:rPr>
              <a:t>父类名</a:t>
            </a:r>
            <a:r>
              <a:rPr lang="mr-IN" altLang="zh-CN" sz="2000" b="1" dirty="0">
                <a:latin typeface="Courier New" pitchFamily="49" charset="0"/>
              </a:rPr>
              <a:t>):</a:t>
            </a:r>
          </a:p>
          <a:p>
            <a:endParaRPr lang="mr-IN" altLang="zh-CN" sz="2000" b="1" dirty="0">
              <a:latin typeface="Courier New" pitchFamily="49" charset="0"/>
            </a:endParaRPr>
          </a:p>
          <a:p>
            <a:r>
              <a:rPr lang="mr-IN" altLang="zh-CN" sz="2000" b="1" dirty="0">
                <a:latin typeface="Courier New" pitchFamily="49" charset="0"/>
              </a:rPr>
              <a:t>    def __init__(self, name):</a:t>
            </a:r>
          </a:p>
          <a:p>
            <a:r>
              <a:rPr lang="mr-IN" altLang="zh-CN" sz="2000" b="1" dirty="0">
                <a:latin typeface="Courier New" pitchFamily="49" charset="0"/>
              </a:rPr>
              <a:t>        self.name = name</a:t>
            </a:r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113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对象</a:t>
            </a:r>
            <a:r>
              <a:rPr lang="zh-CN" altLang="en-US" dirty="0" smtClean="0">
                <a:solidFill>
                  <a:schemeClr val="bg1"/>
                </a:solidFill>
              </a:rPr>
              <a:t>的函数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>
              <a:lnSpc>
                <a:spcPct val="150000"/>
              </a:lnSpc>
              <a:buClr>
                <a:srgbClr val="5A1340"/>
              </a:buClr>
            </a:pPr>
            <a:r>
              <a:rPr lang="zh-CN" altLang="en-US" sz="2000" dirty="0">
                <a:solidFill>
                  <a:schemeClr val="bg1"/>
                </a:solidFill>
              </a:rPr>
              <a:t>类的子块中，定义函数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504825" lvl="1">
              <a:lnSpc>
                <a:spcPct val="150000"/>
              </a:lnSpc>
              <a:buClr>
                <a:srgbClr val="5A1340"/>
              </a:buClr>
            </a:pPr>
            <a:r>
              <a:rPr lang="zh-CN" altLang="en-US" sz="1600" dirty="0">
                <a:solidFill>
                  <a:schemeClr val="bg1"/>
                </a:solidFill>
              </a:rPr>
              <a:t>这个函数“属于”这个类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类的函数定义和普通函数一样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504825" lvl="1">
              <a:lnSpc>
                <a:spcPct val="150000"/>
              </a:lnSpc>
              <a:buClr>
                <a:srgbClr val="5A1340"/>
              </a:buClr>
            </a:pPr>
            <a:r>
              <a:rPr lang="zh-CN" altLang="en-US" sz="1600" dirty="0" smtClean="0">
                <a:solidFill>
                  <a:schemeClr val="bg1"/>
                </a:solidFill>
              </a:rPr>
              <a:t>不同的是需要设置第一个变量为 </a:t>
            </a:r>
            <a:r>
              <a:rPr lang="en-US" altLang="zh-CN" sz="1600" dirty="0" smtClean="0">
                <a:solidFill>
                  <a:schemeClr val="bg1"/>
                </a:solidFill>
              </a:rPr>
              <a:t>self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类的函数的变量可以有多个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类的函数的语句块可以有返回值，也可以没有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570" y="1500174"/>
            <a:ext cx="4319910" cy="286232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mr-IN" altLang="zh-CN" sz="2000" b="1" dirty="0">
                <a:latin typeface="Courier New" pitchFamily="49" charset="0"/>
              </a:rPr>
              <a:t>class </a:t>
            </a:r>
            <a:r>
              <a:rPr lang="zh-CN" altLang="mr-IN" sz="2000" b="1" dirty="0">
                <a:latin typeface="Courier New" pitchFamily="49" charset="0"/>
              </a:rPr>
              <a:t>类名</a:t>
            </a:r>
            <a:r>
              <a:rPr lang="mr-IN" altLang="zh-CN" sz="2000" b="1" dirty="0">
                <a:latin typeface="Courier New" pitchFamily="49" charset="0"/>
              </a:rPr>
              <a:t>(</a:t>
            </a:r>
            <a:r>
              <a:rPr lang="zh-CN" altLang="mr-IN" sz="2000" b="1" dirty="0">
                <a:latin typeface="Courier New" pitchFamily="49" charset="0"/>
              </a:rPr>
              <a:t>父类名</a:t>
            </a:r>
            <a:r>
              <a:rPr lang="mr-IN" altLang="zh-CN" sz="2000" b="1" dirty="0">
                <a:latin typeface="Courier New" pitchFamily="49" charset="0"/>
              </a:rPr>
              <a:t>):</a:t>
            </a:r>
          </a:p>
          <a:p>
            <a:endParaRPr lang="mr-IN" altLang="zh-CN" sz="2000" b="1" dirty="0">
              <a:latin typeface="Courier New" pitchFamily="49" charset="0"/>
            </a:endParaRPr>
          </a:p>
          <a:p>
            <a:r>
              <a:rPr lang="mr-IN" altLang="zh-CN" sz="2000" b="1" dirty="0">
                <a:latin typeface="Courier New" pitchFamily="49" charset="0"/>
              </a:rPr>
              <a:t>    def __init__(self, name):</a:t>
            </a:r>
          </a:p>
          <a:p>
            <a:r>
              <a:rPr lang="mr-IN" altLang="zh-CN" sz="2000" b="1" dirty="0">
                <a:latin typeface="Courier New" pitchFamily="49" charset="0"/>
              </a:rPr>
              <a:t>        self.name = name</a:t>
            </a:r>
          </a:p>
          <a:p>
            <a:endParaRPr lang="mr-IN" altLang="zh-CN" sz="2000" b="1" dirty="0">
              <a:latin typeface="Courier New" pitchFamily="49" charset="0"/>
            </a:endParaRPr>
          </a:p>
          <a:p>
            <a:r>
              <a:rPr lang="mr-IN" altLang="zh-CN" sz="2000" b="1" dirty="0">
                <a:latin typeface="Courier New" pitchFamily="49" charset="0"/>
              </a:rPr>
              <a:t>    def </a:t>
            </a:r>
            <a:r>
              <a:rPr lang="zh-CN" altLang="mr-IN" sz="2000" b="1" dirty="0">
                <a:latin typeface="Courier New" pitchFamily="49" charset="0"/>
              </a:rPr>
              <a:t>类的函数</a:t>
            </a:r>
            <a:r>
              <a:rPr lang="mr-IN" altLang="zh-CN" sz="2000" b="1" dirty="0">
                <a:latin typeface="Courier New" pitchFamily="49" charset="0"/>
              </a:rPr>
              <a:t>1(self, </a:t>
            </a:r>
            <a:r>
              <a:rPr lang="zh-CN" altLang="mr-IN" sz="2000" b="1" dirty="0">
                <a:latin typeface="Courier New" pitchFamily="49" charset="0"/>
              </a:rPr>
              <a:t>变量</a:t>
            </a:r>
            <a:r>
              <a:rPr lang="mr-IN" altLang="zh-CN" sz="2000" b="1" dirty="0">
                <a:latin typeface="Courier New" pitchFamily="49" charset="0"/>
              </a:rPr>
              <a:t>1, </a:t>
            </a:r>
            <a:r>
              <a:rPr lang="zh-CN" altLang="mr-IN" sz="2000" b="1" dirty="0">
                <a:latin typeface="Courier New" pitchFamily="49" charset="0"/>
              </a:rPr>
              <a:t>变量</a:t>
            </a:r>
            <a:r>
              <a:rPr lang="mr-IN" altLang="zh-CN" sz="2000" b="1" dirty="0">
                <a:latin typeface="Courier New" pitchFamily="49" charset="0"/>
              </a:rPr>
              <a:t>2, ...):</a:t>
            </a:r>
          </a:p>
          <a:p>
            <a:r>
              <a:rPr lang="mr-IN" altLang="zh-CN" sz="2000" b="1" dirty="0">
                <a:latin typeface="Courier New" pitchFamily="49" charset="0"/>
              </a:rPr>
              <a:t>        </a:t>
            </a:r>
            <a:r>
              <a:rPr lang="zh-CN" altLang="mr-IN" sz="2000" b="1" dirty="0">
                <a:latin typeface="Courier New" pitchFamily="49" charset="0"/>
              </a:rPr>
              <a:t>语句块 </a:t>
            </a:r>
            <a:r>
              <a:rPr lang="mr-IN" altLang="zh-CN" sz="2000" b="1" dirty="0">
                <a:latin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34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对象</a:t>
            </a:r>
            <a:r>
              <a:rPr lang="zh-CN" altLang="en-US" dirty="0" smtClean="0">
                <a:solidFill>
                  <a:schemeClr val="bg1"/>
                </a:solidFill>
              </a:rPr>
              <a:t>的实例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536" y="1371600"/>
            <a:ext cx="7921625" cy="4572000"/>
          </a:xfrm>
        </p:spPr>
        <p:txBody>
          <a:bodyPr>
            <a:normAutofit fontScale="92500" lnSpcReduction="10000"/>
          </a:bodyPr>
          <a:lstStyle/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实例：定义一个具体的事物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504825" lvl="1">
              <a:lnSpc>
                <a:spcPct val="150000"/>
              </a:lnSpc>
              <a:buClr>
                <a:srgbClr val="5A1340"/>
              </a:buClr>
            </a:pPr>
            <a:r>
              <a:rPr lang="zh-CN" altLang="en-US" sz="1600" dirty="0" smtClean="0">
                <a:solidFill>
                  <a:schemeClr val="bg1"/>
                </a:solidFill>
              </a:rPr>
              <a:t>比如“学生”类是一个群体的抽象定义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504825" lvl="1">
              <a:lnSpc>
                <a:spcPct val="150000"/>
              </a:lnSpc>
              <a:buClr>
                <a:srgbClr val="5A1340"/>
              </a:buClr>
            </a:pPr>
            <a:r>
              <a:rPr lang="zh-CN" altLang="en-US" sz="1600" dirty="0">
                <a:solidFill>
                  <a:schemeClr val="bg1"/>
                </a:solidFill>
              </a:rPr>
              <a:t>“小明”就是一个具体的事物，他是一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504825" lvl="1">
              <a:lnSpc>
                <a:spcPct val="150000"/>
              </a:lnSpc>
              <a:buClr>
                <a:srgbClr val="5A1340"/>
              </a:buClr>
            </a:pPr>
            <a:r>
              <a:rPr lang="zh-CN" altLang="en-US" sz="1600" dirty="0">
                <a:solidFill>
                  <a:schemeClr val="bg1"/>
                </a:solidFill>
              </a:rPr>
              <a:t>个“学生”的实例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定义一个对象的实例的时候，可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以对它传递参数，参数定义就是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初始化函数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初始化函数不需要输入 </a:t>
            </a:r>
            <a:r>
              <a:rPr lang="en-US" altLang="zh-CN" sz="2000" dirty="0" smtClean="0">
                <a:solidFill>
                  <a:schemeClr val="bg1"/>
                </a:solidFill>
              </a:rPr>
              <a:t>self</a:t>
            </a:r>
            <a:endParaRPr lang="zh-CN" altLang="en-US" sz="2000" u="sng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570" y="1500174"/>
            <a:ext cx="4319910" cy="378565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mr-IN" altLang="zh-CN" sz="2000" b="1" dirty="0">
                <a:latin typeface="Courier New" pitchFamily="49" charset="0"/>
              </a:rPr>
              <a:t>class </a:t>
            </a:r>
            <a:r>
              <a:rPr lang="zh-CN" altLang="mr-IN" sz="2000" b="1" dirty="0">
                <a:latin typeface="Courier New" pitchFamily="49" charset="0"/>
              </a:rPr>
              <a:t>类名</a:t>
            </a:r>
            <a:r>
              <a:rPr lang="mr-IN" altLang="zh-CN" sz="2000" b="1" dirty="0">
                <a:latin typeface="Courier New" pitchFamily="49" charset="0"/>
              </a:rPr>
              <a:t>(</a:t>
            </a:r>
            <a:r>
              <a:rPr lang="zh-CN" altLang="mr-IN" sz="2000" b="1" dirty="0">
                <a:latin typeface="Courier New" pitchFamily="49" charset="0"/>
              </a:rPr>
              <a:t>父类名</a:t>
            </a:r>
            <a:r>
              <a:rPr lang="mr-IN" altLang="zh-CN" sz="2000" b="1" dirty="0">
                <a:latin typeface="Courier New" pitchFamily="49" charset="0"/>
              </a:rPr>
              <a:t>):</a:t>
            </a:r>
          </a:p>
          <a:p>
            <a:endParaRPr lang="mr-IN" altLang="zh-CN" sz="2000" b="1" dirty="0">
              <a:latin typeface="Courier New" pitchFamily="49" charset="0"/>
            </a:endParaRPr>
          </a:p>
          <a:p>
            <a:r>
              <a:rPr lang="mr-IN" altLang="zh-CN" sz="2000" b="1" dirty="0">
                <a:latin typeface="Courier New" pitchFamily="49" charset="0"/>
              </a:rPr>
              <a:t>    def __init__(self, name):</a:t>
            </a:r>
          </a:p>
          <a:p>
            <a:r>
              <a:rPr lang="mr-IN" altLang="zh-CN" sz="2000" b="1" dirty="0">
                <a:latin typeface="Courier New" pitchFamily="49" charset="0"/>
              </a:rPr>
              <a:t>        self.name = name</a:t>
            </a:r>
          </a:p>
          <a:p>
            <a:endParaRPr lang="mr-IN" altLang="zh-CN" sz="2000" b="1" dirty="0">
              <a:latin typeface="Courier New" pitchFamily="49" charset="0"/>
            </a:endParaRPr>
          </a:p>
          <a:p>
            <a:r>
              <a:rPr lang="mr-IN" altLang="zh-CN" sz="2000" b="1" dirty="0">
                <a:latin typeface="Courier New" pitchFamily="49" charset="0"/>
              </a:rPr>
              <a:t>    def </a:t>
            </a:r>
            <a:r>
              <a:rPr lang="zh-CN" altLang="mr-IN" sz="2000" b="1" dirty="0">
                <a:latin typeface="Courier New" pitchFamily="49" charset="0"/>
              </a:rPr>
              <a:t>类的函数</a:t>
            </a:r>
            <a:r>
              <a:rPr lang="mr-IN" altLang="zh-CN" sz="2000" b="1" dirty="0">
                <a:latin typeface="Courier New" pitchFamily="49" charset="0"/>
              </a:rPr>
              <a:t>1(self, </a:t>
            </a:r>
            <a:r>
              <a:rPr lang="zh-CN" altLang="mr-IN" sz="2000" b="1" dirty="0">
                <a:latin typeface="Courier New" pitchFamily="49" charset="0"/>
              </a:rPr>
              <a:t>变量</a:t>
            </a:r>
            <a:r>
              <a:rPr lang="mr-IN" altLang="zh-CN" sz="2000" b="1" dirty="0">
                <a:latin typeface="Courier New" pitchFamily="49" charset="0"/>
              </a:rPr>
              <a:t>1, </a:t>
            </a:r>
            <a:r>
              <a:rPr lang="zh-CN" altLang="mr-IN" sz="2000" b="1" dirty="0">
                <a:latin typeface="Courier New" pitchFamily="49" charset="0"/>
              </a:rPr>
              <a:t>变量</a:t>
            </a:r>
            <a:r>
              <a:rPr lang="mr-IN" altLang="zh-CN" sz="2000" b="1" dirty="0">
                <a:latin typeface="Courier New" pitchFamily="49" charset="0"/>
              </a:rPr>
              <a:t>2, ...):</a:t>
            </a:r>
          </a:p>
          <a:p>
            <a:r>
              <a:rPr lang="mr-IN" altLang="zh-CN" sz="2000" b="1" dirty="0">
                <a:latin typeface="Courier New" pitchFamily="49" charset="0"/>
              </a:rPr>
              <a:t>        </a:t>
            </a:r>
            <a:r>
              <a:rPr lang="zh-CN" altLang="mr-IN" sz="2000" b="1" dirty="0">
                <a:latin typeface="Courier New" pitchFamily="49" charset="0"/>
              </a:rPr>
              <a:t>语句块 </a:t>
            </a:r>
            <a:r>
              <a:rPr lang="mr-IN" altLang="zh-CN" sz="2000" b="1" dirty="0">
                <a:latin typeface="Courier New" pitchFamily="49" charset="0"/>
              </a:rPr>
              <a:t>...</a:t>
            </a:r>
          </a:p>
          <a:p>
            <a:r>
              <a:rPr lang="mr-IN" altLang="zh-CN" sz="2000" b="1" dirty="0">
                <a:latin typeface="Courier New" pitchFamily="49" charset="0"/>
              </a:rPr>
              <a:t>            </a:t>
            </a:r>
          </a:p>
          <a:p>
            <a:r>
              <a:rPr lang="zh-CN" altLang="mr-IN" sz="2000" b="1" dirty="0">
                <a:latin typeface="Courier New" pitchFamily="49" charset="0"/>
              </a:rPr>
              <a:t>类对象变量 </a:t>
            </a:r>
            <a:r>
              <a:rPr lang="mr-IN" altLang="zh-CN" sz="2000" b="1" dirty="0">
                <a:latin typeface="Courier New" pitchFamily="49" charset="0"/>
              </a:rPr>
              <a:t>= </a:t>
            </a:r>
            <a:r>
              <a:rPr lang="zh-CN" altLang="mr-IN" sz="2000" b="1" dirty="0">
                <a:latin typeface="Courier New" pitchFamily="49" charset="0"/>
              </a:rPr>
              <a:t>类名</a:t>
            </a:r>
            <a:r>
              <a:rPr lang="mr-IN" altLang="zh-CN" sz="2000" b="1" dirty="0">
                <a:latin typeface="Courier New" pitchFamily="49" charset="0"/>
              </a:rPr>
              <a:t>(</a:t>
            </a:r>
            <a:r>
              <a:rPr lang="zh-CN" altLang="mr-IN" sz="2000" b="1" dirty="0">
                <a:latin typeface="Courier New" pitchFamily="49" charset="0"/>
              </a:rPr>
              <a:t>变量</a:t>
            </a:r>
            <a:r>
              <a:rPr lang="mr-IN" altLang="zh-CN" sz="2000" b="1" dirty="0">
                <a:latin typeface="Courier New" pitchFamily="49" charset="0"/>
              </a:rPr>
              <a:t>1, </a:t>
            </a:r>
            <a:r>
              <a:rPr lang="zh-CN" altLang="mr-IN" sz="2000" b="1" dirty="0">
                <a:latin typeface="Courier New" pitchFamily="49" charset="0"/>
              </a:rPr>
              <a:t>变量</a:t>
            </a:r>
            <a:r>
              <a:rPr lang="mr-IN" altLang="zh-CN" sz="2000" b="1" dirty="0">
                <a:latin typeface="Courier New" pitchFamily="49" charset="0"/>
              </a:rPr>
              <a:t>2, ...)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764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对象</a:t>
            </a:r>
            <a:r>
              <a:rPr lang="zh-CN" altLang="en-US" dirty="0" smtClean="0">
                <a:solidFill>
                  <a:schemeClr val="bg1"/>
                </a:solidFill>
              </a:rPr>
              <a:t>的实例的执行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定义完类的实例之后，可以执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行对象的函数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使用实例的变量</a:t>
            </a:r>
            <a:r>
              <a:rPr lang="en-US" altLang="zh-CN" sz="2000" dirty="0" smtClean="0">
                <a:solidFill>
                  <a:schemeClr val="bg1"/>
                </a:solidFill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</a:rPr>
              <a:t>点</a:t>
            </a:r>
            <a:r>
              <a:rPr lang="en-US" altLang="zh-CN" sz="2000" dirty="0" smtClean="0">
                <a:solidFill>
                  <a:schemeClr val="bg1"/>
                </a:solidFill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</a:rPr>
              <a:t>函数</a:t>
            </a:r>
            <a:r>
              <a:rPr lang="en-US" altLang="zh-CN" sz="2000" dirty="0" smtClean="0">
                <a:solidFill>
                  <a:schemeClr val="bg1"/>
                </a:solidFill>
              </a:rPr>
              <a:t>+</a:t>
            </a:r>
            <a:r>
              <a:rPr lang="zh-CN" altLang="en-US" sz="2000" dirty="0">
                <a:solidFill>
                  <a:schemeClr val="bg1"/>
                </a:solidFill>
              </a:rPr>
              <a:t>变量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570" y="1500174"/>
            <a:ext cx="4319910" cy="440120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mr-IN" altLang="zh-CN" sz="2000" b="1" dirty="0">
                <a:latin typeface="Courier New" pitchFamily="49" charset="0"/>
              </a:rPr>
              <a:t>class </a:t>
            </a:r>
            <a:r>
              <a:rPr lang="zh-CN" altLang="mr-IN" sz="2000" b="1" dirty="0">
                <a:latin typeface="Courier New" pitchFamily="49" charset="0"/>
              </a:rPr>
              <a:t>类名</a:t>
            </a:r>
            <a:r>
              <a:rPr lang="mr-IN" altLang="zh-CN" sz="2000" b="1" dirty="0">
                <a:latin typeface="Courier New" pitchFamily="49" charset="0"/>
              </a:rPr>
              <a:t>(</a:t>
            </a:r>
            <a:r>
              <a:rPr lang="zh-CN" altLang="mr-IN" sz="2000" b="1" dirty="0">
                <a:latin typeface="Courier New" pitchFamily="49" charset="0"/>
              </a:rPr>
              <a:t>父类名</a:t>
            </a:r>
            <a:r>
              <a:rPr lang="mr-IN" altLang="zh-CN" sz="2000" b="1" dirty="0">
                <a:latin typeface="Courier New" pitchFamily="49" charset="0"/>
              </a:rPr>
              <a:t>):</a:t>
            </a:r>
          </a:p>
          <a:p>
            <a:endParaRPr lang="mr-IN" altLang="zh-CN" sz="2000" b="1" dirty="0">
              <a:latin typeface="Courier New" pitchFamily="49" charset="0"/>
            </a:endParaRPr>
          </a:p>
          <a:p>
            <a:r>
              <a:rPr lang="mr-IN" altLang="zh-CN" sz="2000" b="1" dirty="0">
                <a:latin typeface="Courier New" pitchFamily="49" charset="0"/>
              </a:rPr>
              <a:t>    def __init__(self, name):</a:t>
            </a:r>
          </a:p>
          <a:p>
            <a:r>
              <a:rPr lang="mr-IN" altLang="zh-CN" sz="2000" b="1" dirty="0">
                <a:latin typeface="Courier New" pitchFamily="49" charset="0"/>
              </a:rPr>
              <a:t>        self.name = name</a:t>
            </a:r>
          </a:p>
          <a:p>
            <a:endParaRPr lang="mr-IN" altLang="zh-CN" sz="2000" b="1" dirty="0">
              <a:latin typeface="Courier New" pitchFamily="49" charset="0"/>
            </a:endParaRPr>
          </a:p>
          <a:p>
            <a:r>
              <a:rPr lang="mr-IN" altLang="zh-CN" sz="2000" b="1" dirty="0">
                <a:latin typeface="Courier New" pitchFamily="49" charset="0"/>
              </a:rPr>
              <a:t>    def </a:t>
            </a:r>
            <a:r>
              <a:rPr lang="zh-CN" altLang="mr-IN" sz="2000" b="1" dirty="0">
                <a:latin typeface="Courier New" pitchFamily="49" charset="0"/>
              </a:rPr>
              <a:t>类的函数</a:t>
            </a:r>
            <a:r>
              <a:rPr lang="mr-IN" altLang="zh-CN" sz="2000" b="1" dirty="0">
                <a:latin typeface="Courier New" pitchFamily="49" charset="0"/>
              </a:rPr>
              <a:t>1(self, </a:t>
            </a:r>
            <a:r>
              <a:rPr lang="zh-CN" altLang="mr-IN" sz="2000" b="1" dirty="0">
                <a:latin typeface="Courier New" pitchFamily="49" charset="0"/>
              </a:rPr>
              <a:t>变量</a:t>
            </a:r>
            <a:r>
              <a:rPr lang="mr-IN" altLang="zh-CN" sz="2000" b="1" dirty="0">
                <a:latin typeface="Courier New" pitchFamily="49" charset="0"/>
              </a:rPr>
              <a:t>1, </a:t>
            </a:r>
            <a:r>
              <a:rPr lang="zh-CN" altLang="mr-IN" sz="2000" b="1" dirty="0">
                <a:latin typeface="Courier New" pitchFamily="49" charset="0"/>
              </a:rPr>
              <a:t>变量</a:t>
            </a:r>
            <a:r>
              <a:rPr lang="mr-IN" altLang="zh-CN" sz="2000" b="1" dirty="0">
                <a:latin typeface="Courier New" pitchFamily="49" charset="0"/>
              </a:rPr>
              <a:t>2, ...):</a:t>
            </a:r>
          </a:p>
          <a:p>
            <a:r>
              <a:rPr lang="mr-IN" altLang="zh-CN" sz="2000" b="1" dirty="0">
                <a:latin typeface="Courier New" pitchFamily="49" charset="0"/>
              </a:rPr>
              <a:t>        </a:t>
            </a:r>
            <a:r>
              <a:rPr lang="zh-CN" altLang="mr-IN" sz="2000" b="1" dirty="0">
                <a:latin typeface="Courier New" pitchFamily="49" charset="0"/>
              </a:rPr>
              <a:t>语句块 </a:t>
            </a:r>
            <a:r>
              <a:rPr lang="mr-IN" altLang="zh-CN" sz="2000" b="1" dirty="0">
                <a:latin typeface="Courier New" pitchFamily="49" charset="0"/>
              </a:rPr>
              <a:t>...</a:t>
            </a:r>
          </a:p>
          <a:p>
            <a:r>
              <a:rPr lang="mr-IN" altLang="zh-CN" sz="2000" b="1" dirty="0">
                <a:latin typeface="Courier New" pitchFamily="49" charset="0"/>
              </a:rPr>
              <a:t>            </a:t>
            </a:r>
          </a:p>
          <a:p>
            <a:r>
              <a:rPr lang="zh-CN" altLang="mr-IN" sz="2000" b="1" dirty="0">
                <a:latin typeface="Courier New" pitchFamily="49" charset="0"/>
              </a:rPr>
              <a:t>类对象变量 </a:t>
            </a:r>
            <a:r>
              <a:rPr lang="mr-IN" altLang="zh-CN" sz="2000" b="1" dirty="0">
                <a:latin typeface="Courier New" pitchFamily="49" charset="0"/>
              </a:rPr>
              <a:t>= </a:t>
            </a:r>
            <a:r>
              <a:rPr lang="zh-CN" altLang="mr-IN" sz="2000" b="1" dirty="0">
                <a:latin typeface="Courier New" pitchFamily="49" charset="0"/>
              </a:rPr>
              <a:t>类名</a:t>
            </a:r>
            <a:r>
              <a:rPr lang="mr-IN" altLang="zh-CN" sz="2000" b="1" dirty="0">
                <a:latin typeface="Courier New" pitchFamily="49" charset="0"/>
              </a:rPr>
              <a:t>(</a:t>
            </a:r>
            <a:r>
              <a:rPr lang="zh-CN" altLang="mr-IN" sz="2000" b="1" dirty="0">
                <a:latin typeface="Courier New" pitchFamily="49" charset="0"/>
              </a:rPr>
              <a:t>变量</a:t>
            </a:r>
            <a:r>
              <a:rPr lang="mr-IN" altLang="zh-CN" sz="2000" b="1" dirty="0">
                <a:latin typeface="Courier New" pitchFamily="49" charset="0"/>
              </a:rPr>
              <a:t>1, </a:t>
            </a:r>
            <a:r>
              <a:rPr lang="zh-CN" altLang="mr-IN" sz="2000" b="1" dirty="0">
                <a:latin typeface="Courier New" pitchFamily="49" charset="0"/>
              </a:rPr>
              <a:t>变量</a:t>
            </a:r>
            <a:r>
              <a:rPr lang="mr-IN" altLang="zh-CN" sz="2000" b="1" dirty="0">
                <a:latin typeface="Courier New" pitchFamily="49" charset="0"/>
              </a:rPr>
              <a:t>2, ...)</a:t>
            </a:r>
          </a:p>
          <a:p>
            <a:r>
              <a:rPr lang="zh-CN" altLang="mr-IN" sz="2000" b="1" dirty="0">
                <a:latin typeface="Courier New" pitchFamily="49" charset="0"/>
              </a:rPr>
              <a:t>类对象变量</a:t>
            </a:r>
            <a:r>
              <a:rPr lang="mr-IN" altLang="zh-CN" sz="2000" b="1" dirty="0">
                <a:latin typeface="Courier New" pitchFamily="49" charset="0"/>
              </a:rPr>
              <a:t>.</a:t>
            </a:r>
            <a:r>
              <a:rPr lang="zh-CN" altLang="mr-IN" sz="2000" b="1" dirty="0">
                <a:latin typeface="Courier New" pitchFamily="49" charset="0"/>
              </a:rPr>
              <a:t>类的函数</a:t>
            </a:r>
            <a:r>
              <a:rPr lang="mr-IN" altLang="zh-CN" sz="2000" b="1" dirty="0">
                <a:latin typeface="Courier New" pitchFamily="49" charset="0"/>
              </a:rPr>
              <a:t>(</a:t>
            </a:r>
            <a:r>
              <a:rPr lang="zh-CN" altLang="mr-IN" sz="2000" b="1" dirty="0">
                <a:latin typeface="Courier New" pitchFamily="49" charset="0"/>
              </a:rPr>
              <a:t>变量</a:t>
            </a:r>
            <a:r>
              <a:rPr lang="mr-IN" altLang="zh-CN" sz="2000" b="1" dirty="0">
                <a:latin typeface="Courier New" pitchFamily="49" charset="0"/>
              </a:rPr>
              <a:t>1, </a:t>
            </a:r>
            <a:r>
              <a:rPr lang="zh-CN" altLang="mr-IN" sz="2000" b="1" dirty="0">
                <a:latin typeface="Courier New" pitchFamily="49" charset="0"/>
              </a:rPr>
              <a:t>变量</a:t>
            </a:r>
            <a:r>
              <a:rPr lang="mr-IN" altLang="zh-CN" sz="2000" b="1" dirty="0">
                <a:latin typeface="Courier New" pitchFamily="49" charset="0"/>
              </a:rPr>
              <a:t>2, ...)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5321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看一个例子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714488"/>
            <a:ext cx="4570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</a:rPr>
              <a:t>我们定义一个“学生”类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在初始化的时候，设置学生的名字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“学生”有两门功课，一门历史，一门数学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可以设置每门功课的成绩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可以查看每个学生的每门功课的成绩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看一个例子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5256" y="1385339"/>
            <a:ext cx="5713487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mr-IN" altLang="zh-CN" dirty="0">
                <a:solidFill>
                  <a:schemeClr val="bg1"/>
                </a:solidFill>
              </a:rPr>
              <a:t>class Student(object):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def __init__(self, name):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self.name = name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def set_math(self, score):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self.math = score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def set_history(self, score):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self.history = score        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def print_score(self):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print '%s </a:t>
            </a:r>
            <a:r>
              <a:rPr lang="zh-CN" altLang="mr-IN" dirty="0">
                <a:solidFill>
                  <a:schemeClr val="bg1"/>
                </a:solidFill>
              </a:rPr>
              <a:t>的 </a:t>
            </a:r>
            <a:r>
              <a:rPr lang="mr-IN" altLang="zh-CN" dirty="0">
                <a:solidFill>
                  <a:schemeClr val="bg1"/>
                </a:solidFill>
              </a:rPr>
              <a:t>math </a:t>
            </a:r>
            <a:r>
              <a:rPr lang="zh-CN" altLang="mr-IN" dirty="0">
                <a:solidFill>
                  <a:schemeClr val="bg1"/>
                </a:solidFill>
              </a:rPr>
              <a:t>成绩 </a:t>
            </a:r>
            <a:r>
              <a:rPr lang="mr-IN" altLang="zh-CN" dirty="0">
                <a:solidFill>
                  <a:schemeClr val="bg1"/>
                </a:solidFill>
              </a:rPr>
              <a:t>%s' % (self.name, self.math)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print '%s </a:t>
            </a:r>
            <a:r>
              <a:rPr lang="zh-CN" altLang="mr-IN" dirty="0">
                <a:solidFill>
                  <a:schemeClr val="bg1"/>
                </a:solidFill>
              </a:rPr>
              <a:t>的 </a:t>
            </a:r>
            <a:r>
              <a:rPr lang="mr-IN" altLang="zh-CN" dirty="0">
                <a:solidFill>
                  <a:schemeClr val="bg1"/>
                </a:solidFill>
              </a:rPr>
              <a:t>history </a:t>
            </a:r>
            <a:r>
              <a:rPr lang="zh-CN" altLang="mr-IN" dirty="0">
                <a:solidFill>
                  <a:schemeClr val="bg1"/>
                </a:solidFill>
              </a:rPr>
              <a:t>成绩 </a:t>
            </a:r>
            <a:r>
              <a:rPr lang="mr-IN" altLang="zh-CN" dirty="0">
                <a:solidFill>
                  <a:schemeClr val="bg1"/>
                </a:solidFill>
              </a:rPr>
              <a:t>%s' % (self.name, self.history)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bart = Student('Bart Simpson')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lisa = Student('Lisa Simpson')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bart.set_math(100)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lisa.set_math(99)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bart.set_history(98)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lisa.set_history(97)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bart.print_score()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lisa.print_score()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764</Words>
  <Application>Microsoft Macintosh PowerPoint</Application>
  <PresentationFormat>全屏显示(4:3)</PresentationFormat>
  <Paragraphs>131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Calibri</vt:lpstr>
      <vt:lpstr>Courier New</vt:lpstr>
      <vt:lpstr>Mangal</vt:lpstr>
      <vt:lpstr>Wingdings</vt:lpstr>
      <vt:lpstr>宋体</vt:lpstr>
      <vt:lpstr>Arial</vt:lpstr>
      <vt:lpstr>Office 主题</vt:lpstr>
      <vt:lpstr>面向对象</vt:lpstr>
      <vt:lpstr>对象的定义</vt:lpstr>
      <vt:lpstr>什么是继承</vt:lpstr>
      <vt:lpstr>对象的初始化函数</vt:lpstr>
      <vt:lpstr>对象的函数</vt:lpstr>
      <vt:lpstr>对象的实例</vt:lpstr>
      <vt:lpstr>对象的实例的执行</vt:lpstr>
      <vt:lpstr>看一个例子</vt:lpstr>
      <vt:lpstr>看一个例子</vt:lpstr>
      <vt:lpstr>作业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cp:lastModifiedBy>user</cp:lastModifiedBy>
  <cp:revision>78</cp:revision>
  <dcterms:modified xsi:type="dcterms:W3CDTF">2017-07-20T08:37:18Z</dcterms:modified>
</cp:coreProperties>
</file>