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60" r:id="rId5"/>
    <p:sldId id="261" r:id="rId6"/>
    <p:sldId id="262" r:id="rId7"/>
    <p:sldId id="263" r:id="rId8"/>
    <p:sldId id="268" r:id="rId9"/>
    <p:sldId id="275" r:id="rId10"/>
    <p:sldId id="279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7" autoAdjust="0"/>
    <p:restoredTop sz="94607" autoAdjust="0"/>
  </p:normalViewPr>
  <p:slideViewPr>
    <p:cSldViewPr>
      <p:cViewPr varScale="1">
        <p:scale>
          <a:sx n="120" d="100"/>
          <a:sy n="120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BC8D-6F9E-43CB-8E9A-046224AB7435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B93E1-B8A2-46C8-A6EA-3B32D8DE1E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7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http://www.wklken.me/posts/2015/03/03/python-base-datetime.html</a:t>
            </a:r>
          </a:p>
          <a:p>
            <a:r>
              <a:rPr lang="en-US" altLang="zh-CN" smtClean="0"/>
              <a:t>http://wxmimperio.tk/2016/03/05/Python-date-time-ops/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B93E1-B8A2-46C8-A6EA-3B32D8DE1E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在这里需要演示如何获取</a:t>
            </a:r>
            <a:r>
              <a:rPr lang="en-US" altLang="zh-CN" dirty="0" err="1" smtClean="0"/>
              <a:t>tuple</a:t>
            </a:r>
            <a:r>
              <a:rPr lang="zh-CN" altLang="en-US" dirty="0" smtClean="0"/>
              <a:t>中每一个字段的值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3B93E1-B8A2-46C8-A6EA-3B32D8DE1EE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2017/8/4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时间操作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vipjr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908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1560" y="1844824"/>
            <a:ext cx="8280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计算某年某月某日是星期几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# </a:t>
            </a:r>
            <a:r>
              <a:rPr lang="zh-CN" altLang="en-US" dirty="0">
                <a:solidFill>
                  <a:schemeClr val="bg1"/>
                </a:solidFill>
              </a:rPr>
              <a:t>基姆拉尔森计算公式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def</a:t>
            </a:r>
            <a:r>
              <a:rPr lang="en-US" altLang="zh-CN" dirty="0">
                <a:solidFill>
                  <a:schemeClr val="bg1"/>
                </a:solidFill>
              </a:rPr>
              <a:t> week(y, m, d):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if m == 1 or m == 2: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m = m + 12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y = y - 1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w = ((d + 2 * m + 3 * (m+1) / 5 + y + y/4 - y/100 + y/400) + 1) % 7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return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(w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nl-NL" altLang="zh-CN" dirty="0">
                <a:solidFill>
                  <a:schemeClr val="bg1"/>
                </a:solidFill>
              </a:rPr>
              <a:t>print(week(2017,8,4))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0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4814910" cy="366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785926"/>
            <a:ext cx="4814910" cy="366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椭圆 3"/>
          <p:cNvSpPr/>
          <p:nvPr/>
        </p:nvSpPr>
        <p:spPr>
          <a:xfrm>
            <a:off x="2143108" y="2714620"/>
            <a:ext cx="2428892" cy="1571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4" idx="2"/>
          </p:cNvCxnSpPr>
          <p:nvPr/>
        </p:nvCxnSpPr>
        <p:spPr>
          <a:xfrm rot="10800000" flipV="1">
            <a:off x="1500166" y="3500438"/>
            <a:ext cx="642942" cy="714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28662" y="3429000"/>
            <a:ext cx="6349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Date</a:t>
            </a:r>
            <a:endParaRPr lang="zh-CN" altLang="en-US" b="1" dirty="0"/>
          </a:p>
        </p:txBody>
      </p:sp>
      <p:sp>
        <p:nvSpPr>
          <p:cNvPr id="9" name="椭圆 8"/>
          <p:cNvSpPr/>
          <p:nvPr/>
        </p:nvSpPr>
        <p:spPr>
          <a:xfrm>
            <a:off x="4857752" y="2428868"/>
            <a:ext cx="1714512" cy="17145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6"/>
          </p:cNvCxnSpPr>
          <p:nvPr/>
        </p:nvCxnSpPr>
        <p:spPr>
          <a:xfrm>
            <a:off x="6572264" y="3286124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15206" y="3643314"/>
            <a:ext cx="657552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Time</a:t>
            </a:r>
            <a:endParaRPr lang="zh-CN" altLang="en-US" b="1" dirty="0"/>
          </a:p>
        </p:txBody>
      </p:sp>
      <p:sp>
        <p:nvSpPr>
          <p:cNvPr id="14" name="圆角矩形 13"/>
          <p:cNvSpPr/>
          <p:nvPr/>
        </p:nvSpPr>
        <p:spPr>
          <a:xfrm>
            <a:off x="2143108" y="2285992"/>
            <a:ext cx="4357718" cy="250033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>
            <a:stCxn id="14" idx="2"/>
          </p:cNvCxnSpPr>
          <p:nvPr/>
        </p:nvCxnSpPr>
        <p:spPr>
          <a:xfrm rot="16200000" flipH="1">
            <a:off x="3946917" y="5161371"/>
            <a:ext cx="785818" cy="35719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86182" y="5572140"/>
            <a:ext cx="1107867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b="1" dirty="0" err="1" smtClean="0"/>
              <a:t>DateTime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357422" y="1428736"/>
          <a:ext cx="4857784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5778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获取当前时间。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1604" y="22145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34174"/>
              </p:ext>
            </p:extLst>
          </p:nvPr>
        </p:nvGraphicFramePr>
        <p:xfrm>
          <a:off x="2285984" y="2214554"/>
          <a:ext cx="500066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00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  </a:t>
                      </a:r>
                      <a:r>
                        <a:rPr lang="en-US" altLang="zh-CN" dirty="0" err="1" smtClean="0"/>
                        <a:t>datetime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now =  </a:t>
                      </a:r>
                      <a:r>
                        <a:rPr lang="en-US" altLang="zh-CN" dirty="0" err="1" smtClean="0"/>
                        <a:t>datetime.datetime.now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r>
                        <a:rPr lang="en-US" altLang="zh-CN" dirty="0" smtClean="0"/>
                        <a:t>print(now)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929066"/>
            <a:ext cx="41719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57290" y="4857760"/>
            <a:ext cx="726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当前时间字符串类型：</a:t>
            </a:r>
            <a:r>
              <a:rPr lang="en-US" altLang="zh-CN" dirty="0" smtClean="0">
                <a:solidFill>
                  <a:schemeClr val="bg1"/>
                </a:solidFill>
              </a:rPr>
              <a:t>year-month-day  </a:t>
            </a:r>
            <a:r>
              <a:rPr lang="en-US" altLang="zh-CN" dirty="0" err="1" smtClean="0">
                <a:solidFill>
                  <a:schemeClr val="bg1"/>
                </a:solidFill>
              </a:rPr>
              <a:t>hour:minute:second.microsecond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如何获取当前时间的年月日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4414" y="2143116"/>
            <a:ext cx="4957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在前一节中，通过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zh-CN" altLang="en-US" dirty="0" smtClean="0">
                <a:solidFill>
                  <a:schemeClr val="bg1"/>
                </a:solidFill>
              </a:rPr>
              <a:t>得到当前时间对象。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571744"/>
            <a:ext cx="35242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85852" y="3071810"/>
            <a:ext cx="599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也即：</a:t>
            </a:r>
            <a:r>
              <a:rPr lang="en-US" altLang="zh-CN" dirty="0" smtClean="0">
                <a:solidFill>
                  <a:schemeClr val="bg1"/>
                </a:solidFill>
              </a:rPr>
              <a:t> (year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,month, day, </a:t>
            </a:r>
            <a:r>
              <a:rPr lang="en-US" altLang="zh-CN" dirty="0" err="1" smtClean="0">
                <a:solidFill>
                  <a:schemeClr val="bg1"/>
                </a:solidFill>
              </a:rPr>
              <a:t>hour,minute</a:t>
            </a:r>
            <a:r>
              <a:rPr lang="en-US" altLang="zh-CN" dirty="0" smtClean="0">
                <a:solidFill>
                  <a:schemeClr val="bg1"/>
                </a:solidFill>
              </a:rPr>
              <a:t>, second, microsecond)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8728" y="3714752"/>
            <a:ext cx="5649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那么是否可以通过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</a:t>
            </a:r>
            <a:r>
              <a:rPr lang="zh-CN" altLang="en-US" dirty="0" smtClean="0">
                <a:solidFill>
                  <a:schemeClr val="bg1"/>
                </a:solidFill>
              </a:rPr>
              <a:t>获取每一个字段的数值呢？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9372" y="4166427"/>
            <a:ext cx="2427909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now.year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now.month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now.day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now.hour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now.minute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now.second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print(</a:t>
            </a:r>
            <a:r>
              <a:rPr lang="en-US" altLang="zh-CN" dirty="0" err="1" smtClean="0">
                <a:solidFill>
                  <a:schemeClr val="bg1"/>
                </a:solidFill>
              </a:rPr>
              <a:t>now.microsecond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0467" y="4184426"/>
            <a:ext cx="939681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2017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6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28 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20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52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36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 312000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964908" y="5357826"/>
            <a:ext cx="1035851" cy="714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time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获取当前时间戳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06011"/>
              </p:ext>
            </p:extLst>
          </p:nvPr>
        </p:nvGraphicFramePr>
        <p:xfrm>
          <a:off x="1500166" y="2214554"/>
          <a:ext cx="60960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 time</a:t>
                      </a:r>
                    </a:p>
                    <a:p>
                      <a:r>
                        <a:rPr lang="en-US" altLang="zh-CN" dirty="0" err="1" smtClean="0"/>
                        <a:t>timestamp_mow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time.time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r>
                        <a:rPr lang="en-US" altLang="zh-CN" dirty="0" err="1" smtClean="0"/>
                        <a:t>print(timestamp_mow)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71605" y="357187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输出：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8" y="3714752"/>
            <a:ext cx="11430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43042" y="4286256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即通过</a:t>
            </a:r>
            <a:r>
              <a:rPr lang="en-US" altLang="zh-CN" dirty="0" smtClean="0">
                <a:solidFill>
                  <a:schemeClr val="bg1"/>
                </a:solidFill>
              </a:rPr>
              <a:t>time</a:t>
            </a:r>
            <a:r>
              <a:rPr lang="zh-CN" altLang="en-US" dirty="0" smtClean="0">
                <a:solidFill>
                  <a:schemeClr val="bg1"/>
                </a:solidFill>
              </a:rPr>
              <a:t>模块可以得到一个时间戳。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480" y="4929198"/>
            <a:ext cx="2751074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help(time)</a:t>
            </a:r>
            <a:r>
              <a:rPr lang="zh-CN" altLang="en-US" dirty="0" smtClean="0">
                <a:solidFill>
                  <a:schemeClr val="bg1"/>
                </a:solidFill>
              </a:rPr>
              <a:t>查看</a:t>
            </a:r>
            <a:r>
              <a:rPr lang="en-US" altLang="zh-CN" dirty="0" smtClean="0">
                <a:solidFill>
                  <a:schemeClr val="bg1"/>
                </a:solidFill>
              </a:rPr>
              <a:t>time</a:t>
            </a:r>
            <a:r>
              <a:rPr lang="zh-CN" altLang="en-US" dirty="0" smtClean="0">
                <a:solidFill>
                  <a:schemeClr val="bg1"/>
                </a:solidFill>
              </a:rPr>
              <a:t>的文档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time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524000" y="1397000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如何获取当天是该年的第几天？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如何获取当天是该星期的第几天？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14923"/>
              </p:ext>
            </p:extLst>
          </p:nvPr>
        </p:nvGraphicFramePr>
        <p:xfrm>
          <a:off x="1500166" y="2143116"/>
          <a:ext cx="6096000" cy="914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import time</a:t>
                      </a:r>
                    </a:p>
                    <a:p>
                      <a:r>
                        <a:rPr lang="en-US" altLang="zh-CN" dirty="0" err="1" smtClean="0"/>
                        <a:t>timestamp_local</a:t>
                      </a:r>
                      <a:r>
                        <a:rPr lang="en-US" altLang="zh-CN" dirty="0" smtClean="0"/>
                        <a:t>= </a:t>
                      </a:r>
                      <a:r>
                        <a:rPr lang="en-US" altLang="zh-CN" dirty="0" err="1" smtClean="0"/>
                        <a:t>time.localtime</a:t>
                      </a:r>
                      <a:r>
                        <a:rPr lang="en-US" altLang="zh-CN" dirty="0" smtClean="0"/>
                        <a:t>()</a:t>
                      </a:r>
                    </a:p>
                    <a:p>
                      <a:r>
                        <a:rPr lang="en-US" altLang="zh-CN" dirty="0" err="1" smtClean="0"/>
                        <a:t>print(timestamp_local)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00166" y="3143248"/>
            <a:ext cx="50663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输出：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time.struct_time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tm_year</a:t>
            </a:r>
            <a:r>
              <a:rPr lang="en-US" dirty="0" smtClean="0">
                <a:solidFill>
                  <a:schemeClr val="bg1"/>
                </a:solidFill>
              </a:rPr>
              <a:t>=2017,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tm_mon</a:t>
            </a:r>
            <a:r>
              <a:rPr lang="en-US" dirty="0" smtClean="0">
                <a:solidFill>
                  <a:schemeClr val="bg1"/>
                </a:solidFill>
              </a:rPr>
              <a:t>=6, </a:t>
            </a:r>
            <a:r>
              <a:rPr lang="en-US" dirty="0" err="1" smtClean="0">
                <a:solidFill>
                  <a:schemeClr val="bg1"/>
                </a:solidFill>
              </a:rPr>
              <a:t>tm_mday</a:t>
            </a:r>
            <a:r>
              <a:rPr lang="en-US" dirty="0" smtClean="0">
                <a:solidFill>
                  <a:schemeClr val="bg1"/>
                </a:solidFill>
              </a:rPr>
              <a:t>=28,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tm_hour</a:t>
            </a:r>
            <a:r>
              <a:rPr lang="en-US" dirty="0" smtClean="0">
                <a:solidFill>
                  <a:schemeClr val="bg1"/>
                </a:solidFill>
              </a:rPr>
              <a:t>=22, </a:t>
            </a:r>
            <a:r>
              <a:rPr lang="en-US" dirty="0" err="1" smtClean="0">
                <a:solidFill>
                  <a:schemeClr val="bg1"/>
                </a:solidFill>
              </a:rPr>
              <a:t>tm_min</a:t>
            </a:r>
            <a:r>
              <a:rPr lang="en-US" dirty="0" smtClean="0">
                <a:solidFill>
                  <a:schemeClr val="bg1"/>
                </a:solidFill>
              </a:rPr>
              <a:t>=13,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tm_sec</a:t>
            </a:r>
            <a:r>
              <a:rPr lang="en-US" dirty="0" smtClean="0">
                <a:solidFill>
                  <a:schemeClr val="bg1"/>
                </a:solidFill>
              </a:rPr>
              <a:t>=12, </a:t>
            </a:r>
            <a:r>
              <a:rPr lang="en-US" dirty="0" err="1" smtClean="0">
                <a:solidFill>
                  <a:schemeClr val="bg1"/>
                </a:solidFill>
              </a:rPr>
              <a:t>tm_wday</a:t>
            </a:r>
            <a:r>
              <a:rPr lang="en-US" dirty="0" smtClean="0">
                <a:solidFill>
                  <a:schemeClr val="bg1"/>
                </a:solidFill>
              </a:rPr>
              <a:t>=2,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</a:t>
            </a:r>
            <a:r>
              <a:rPr lang="en-US" dirty="0" err="1" smtClean="0">
                <a:solidFill>
                  <a:schemeClr val="bg1"/>
                </a:solidFill>
              </a:rPr>
              <a:t>tm_yday</a:t>
            </a:r>
            <a:r>
              <a:rPr lang="en-US" dirty="0" smtClean="0">
                <a:solidFill>
                  <a:schemeClr val="bg1"/>
                </a:solidFill>
              </a:rPr>
              <a:t>=179, </a:t>
            </a:r>
            <a:r>
              <a:rPr lang="en-US" dirty="0" err="1" smtClean="0">
                <a:solidFill>
                  <a:schemeClr val="bg1"/>
                </a:solidFill>
              </a:rPr>
              <a:t>tm_isdst</a:t>
            </a:r>
            <a:r>
              <a:rPr lang="en-US" dirty="0" smtClean="0">
                <a:solidFill>
                  <a:schemeClr val="bg1"/>
                </a:solidFill>
              </a:rPr>
              <a:t>=0)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71604" y="4643446"/>
            <a:ext cx="6705746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tm_wday</a:t>
            </a:r>
            <a:r>
              <a:rPr lang="zh-CN" altLang="en-US" dirty="0" smtClean="0">
                <a:solidFill>
                  <a:schemeClr val="bg1"/>
                </a:solidFill>
              </a:rPr>
              <a:t>：表示当天是该星期的第几天， 礼拜一为 </a:t>
            </a:r>
            <a:r>
              <a:rPr lang="en-US" altLang="zh-CN" dirty="0" smtClean="0">
                <a:solidFill>
                  <a:schemeClr val="bg1"/>
                </a:solidFill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</a:rPr>
              <a:t>，礼拜日为</a:t>
            </a:r>
            <a:r>
              <a:rPr lang="en-US" altLang="zh-CN" dirty="0" smtClean="0">
                <a:solidFill>
                  <a:schemeClr val="bg1"/>
                </a:solidFill>
              </a:rPr>
              <a:t>6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tm_yday</a:t>
            </a:r>
            <a:r>
              <a:rPr lang="zh-CN" altLang="en-US" dirty="0" smtClean="0">
                <a:solidFill>
                  <a:schemeClr val="bg1"/>
                </a:solidFill>
              </a:rPr>
              <a:t>： 表示当天是该年的第几天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79712" y="5429823"/>
            <a:ext cx="3610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Help(</a:t>
            </a:r>
            <a:r>
              <a:rPr lang="en-US" altLang="zh-CN" dirty="0" err="1" smtClean="0">
                <a:solidFill>
                  <a:schemeClr val="bg1"/>
                </a:solidFill>
              </a:rPr>
              <a:t>time.localetime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查看帮助文档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timedelta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如何计算当前时间的前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后</a:t>
                      </a:r>
                      <a:r>
                        <a:rPr lang="en-US" altLang="zh-CN" baseline="0" dirty="0" smtClean="0"/>
                        <a:t>N</a:t>
                      </a:r>
                      <a:r>
                        <a:rPr lang="zh-CN" altLang="en-US" baseline="0" dirty="0" smtClean="0"/>
                        <a:t>天是什么日期？</a:t>
                      </a:r>
                      <a:endParaRPr lang="en-US" altLang="zh-CN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446891"/>
              </p:ext>
            </p:extLst>
          </p:nvPr>
        </p:nvGraphicFramePr>
        <p:xfrm>
          <a:off x="1500166" y="2143116"/>
          <a:ext cx="6888258" cy="1737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882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today = datetime.date.today()</a:t>
                      </a:r>
                    </a:p>
                    <a:p>
                      <a:r>
                        <a:rPr lang="en-US" altLang="zh-CN" dirty="0"/>
                        <a:t>today1 = today  + datetime.timedelta(days = -10)</a:t>
                      </a:r>
                    </a:p>
                    <a:p>
                      <a:r>
                        <a:rPr lang="en-US" altLang="zh-CN" dirty="0"/>
                        <a:t>today2 = today  + datetime.timedelta(days = 10)</a:t>
                      </a:r>
                    </a:p>
                    <a:p>
                      <a:r>
                        <a:rPr lang="en-US" altLang="zh-CN" dirty="0"/>
                        <a:t>print(today)</a:t>
                      </a:r>
                    </a:p>
                    <a:p>
                      <a:r>
                        <a:rPr lang="en-US" altLang="zh-CN" dirty="0"/>
                        <a:t>print(today1)</a:t>
                      </a:r>
                    </a:p>
                    <a:p>
                      <a:r>
                        <a:rPr lang="en-US" altLang="zh-CN" dirty="0"/>
                        <a:t>print(today2)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71604" y="4931876"/>
            <a:ext cx="403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  help(</a:t>
            </a:r>
            <a:r>
              <a:rPr lang="en-US" altLang="zh-CN" dirty="0" err="1" smtClean="0">
                <a:solidFill>
                  <a:schemeClr val="bg1"/>
                </a:solidFill>
              </a:rPr>
              <a:t>datetime.timedelta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r>
              <a:rPr lang="zh-CN" altLang="en-US" dirty="0" smtClean="0">
                <a:solidFill>
                  <a:schemeClr val="bg1"/>
                </a:solidFill>
              </a:rPr>
              <a:t>查看帮助文档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程序说明</a:t>
            </a:r>
          </a:p>
          <a:p>
            <a:pPr eaLnBrk="1" hangingPunct="1">
              <a:buFontTx/>
              <a:buNone/>
              <a:defRPr/>
            </a:pPr>
            <a:r>
              <a:rPr lang="zh-CN" altLang="zh-CN" sz="2000" dirty="0" smtClean="0">
                <a:solidFill>
                  <a:schemeClr val="bg1"/>
                </a:solidFill>
              </a:rPr>
              <a:t>程序</a:t>
            </a:r>
            <a:r>
              <a:rPr lang="zh-CN" altLang="en-US" sz="2000" dirty="0" smtClean="0">
                <a:solidFill>
                  <a:schemeClr val="bg1"/>
                </a:solidFill>
              </a:rPr>
              <a:t>:</a:t>
            </a:r>
            <a:r>
              <a:rPr lang="en-US" altLang="zh-CN" sz="2000" dirty="0" smtClean="0">
                <a:solidFill>
                  <a:schemeClr val="bg1"/>
                </a:solidFill>
              </a:rPr>
              <a:t>calendar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输入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公元年份</a:t>
            </a:r>
            <a:r>
              <a:rPr lang="en-US" altLang="zh-CN" sz="2000" dirty="0" smtClean="0">
                <a:solidFill>
                  <a:schemeClr val="bg1"/>
                </a:solidFill>
              </a:rPr>
              <a:t>year(1900</a:t>
            </a:r>
            <a:r>
              <a:rPr lang="zh-CN" altLang="en-US" sz="2000" dirty="0" smtClean="0">
                <a:solidFill>
                  <a:schemeClr val="bg1"/>
                </a:solidFill>
              </a:rPr>
              <a:t>以后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输出</a:t>
            </a:r>
            <a:r>
              <a:rPr lang="en-US" altLang="zh-CN" sz="2000" dirty="0" smtClean="0">
                <a:solidFill>
                  <a:schemeClr val="bg1"/>
                </a:solidFill>
              </a:rPr>
              <a:t>:year</a:t>
            </a:r>
            <a:r>
              <a:rPr lang="zh-CN" altLang="en-US" sz="2000" dirty="0" smtClean="0">
                <a:solidFill>
                  <a:schemeClr val="bg1"/>
                </a:solidFill>
              </a:rPr>
              <a:t>年年历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输入与输出的关系是</a:t>
            </a:r>
            <a:r>
              <a:rPr lang="en-US" altLang="zh-CN" sz="2000" dirty="0" smtClean="0">
                <a:solidFill>
                  <a:schemeClr val="bg1"/>
                </a:solidFill>
              </a:rPr>
              <a:t>:</a:t>
            </a:r>
            <a:r>
              <a:rPr lang="zh-CN" altLang="en-US" sz="2000" dirty="0" smtClean="0">
                <a:solidFill>
                  <a:schemeClr val="bg1"/>
                </a:solidFill>
              </a:rPr>
              <a:t>根据</a:t>
            </a:r>
            <a:r>
              <a:rPr lang="en-US" altLang="zh-CN" sz="2000" dirty="0" smtClean="0">
                <a:solidFill>
                  <a:schemeClr val="bg1"/>
                </a:solidFill>
              </a:rPr>
              <a:t>year</a:t>
            </a:r>
            <a:r>
              <a:rPr lang="zh-CN" altLang="en-US" sz="2000" dirty="0" smtClean="0">
                <a:solidFill>
                  <a:schemeClr val="bg1"/>
                </a:solidFill>
              </a:rPr>
              <a:t>可算出相对于</a:t>
            </a:r>
            <a:r>
              <a:rPr lang="en-US" altLang="zh-CN" sz="2000" dirty="0" smtClean="0">
                <a:solidFill>
                  <a:schemeClr val="bg1"/>
                </a:solidFill>
              </a:rPr>
              <a:t>1900</a:t>
            </a:r>
            <a:r>
              <a:rPr lang="zh-CN" altLang="en-US" sz="2000" dirty="0" smtClean="0">
                <a:solidFill>
                  <a:schemeClr val="bg1"/>
                </a:solidFill>
              </a:rPr>
              <a:t>年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日</a:t>
            </a:r>
            <a:r>
              <a:rPr lang="en-US" altLang="zh-CN" sz="2000" dirty="0" smtClean="0">
                <a:solidFill>
                  <a:schemeClr val="bg1"/>
                </a:solidFill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</a:rPr>
              <a:t>星期一</a:t>
            </a:r>
            <a:r>
              <a:rPr lang="en-US" altLang="zh-CN" sz="2000" dirty="0" smtClean="0">
                <a:solidFill>
                  <a:schemeClr val="bg1"/>
                </a:solidFill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</a:rPr>
              <a:t>总共过去了多少天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按</a:t>
            </a:r>
            <a:r>
              <a:rPr lang="en-US" altLang="zh-CN" sz="2000" dirty="0" smtClean="0">
                <a:solidFill>
                  <a:schemeClr val="bg1"/>
                </a:solidFill>
              </a:rPr>
              <a:t>7</a:t>
            </a:r>
            <a:r>
              <a:rPr lang="zh-CN" altLang="en-US" sz="2000" dirty="0" smtClean="0">
                <a:solidFill>
                  <a:schemeClr val="bg1"/>
                </a:solidFill>
              </a:rPr>
              <a:t>天循环即可得知</a:t>
            </a:r>
            <a:r>
              <a:rPr lang="en-US" altLang="zh-CN" sz="2000" dirty="0" smtClean="0">
                <a:solidFill>
                  <a:schemeClr val="bg1"/>
                </a:solidFill>
              </a:rPr>
              <a:t>year</a:t>
            </a:r>
            <a:r>
              <a:rPr lang="zh-CN" altLang="en-US" sz="2000" dirty="0" smtClean="0">
                <a:solidFill>
                  <a:schemeClr val="bg1"/>
                </a:solidFill>
              </a:rPr>
              <a:t>年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月</a:t>
            </a: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  <a:r>
              <a:rPr lang="zh-CN" altLang="en-US" sz="2000" dirty="0" smtClean="0">
                <a:solidFill>
                  <a:schemeClr val="bg1"/>
                </a:solidFill>
              </a:rPr>
              <a:t>日是星期几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从而可推算出全年年历</a:t>
            </a:r>
            <a:r>
              <a:rPr lang="en-US" altLang="zh-CN" sz="2000" dirty="0" smtClean="0">
                <a:solidFill>
                  <a:schemeClr val="bg1"/>
                </a:solidFill>
              </a:rPr>
              <a:t>.</a:t>
            </a:r>
            <a:r>
              <a:rPr lang="zh-CN" altLang="en-US" sz="2000" dirty="0" smtClean="0">
                <a:solidFill>
                  <a:schemeClr val="bg1"/>
                </a:solidFill>
              </a:rPr>
              <a:t> 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3933056"/>
            <a:ext cx="5038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基姆拉尔森计算公式</a:t>
            </a:r>
            <a:br>
              <a:rPr lang="zh-CN" altLang="en-US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W= (d+2*m+3*(m+1)/5+y+y/4-y/100+y/400) mod 7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63688" y="4653136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zh-CN" altLang="en-US" dirty="0">
                <a:solidFill>
                  <a:srgbClr val="FFC000"/>
                </a:solidFill>
              </a:rPr>
              <a:t>在公式中</a:t>
            </a:r>
            <a:r>
              <a:rPr lang="en-US" altLang="zh-CN" dirty="0">
                <a:solidFill>
                  <a:srgbClr val="FFC000"/>
                </a:solidFill>
              </a:rPr>
              <a:t>d</a:t>
            </a:r>
            <a:r>
              <a:rPr lang="zh-CN" altLang="en-US" dirty="0">
                <a:solidFill>
                  <a:srgbClr val="FFC000"/>
                </a:solidFill>
              </a:rPr>
              <a:t>表示日期中的日数</a:t>
            </a:r>
            <a:r>
              <a:rPr lang="en-US" altLang="zh-CN" dirty="0">
                <a:solidFill>
                  <a:srgbClr val="FFC000"/>
                </a:solidFill>
              </a:rPr>
              <a:t>+1</a:t>
            </a:r>
            <a:r>
              <a:rPr lang="zh-CN" altLang="en-US" dirty="0">
                <a:solidFill>
                  <a:srgbClr val="FFC000"/>
                </a:solidFill>
              </a:rPr>
              <a:t>，</a:t>
            </a:r>
            <a:r>
              <a:rPr lang="en-US" altLang="zh-CN" dirty="0">
                <a:solidFill>
                  <a:srgbClr val="FFC000"/>
                </a:solidFill>
              </a:rPr>
              <a:t>m</a:t>
            </a:r>
            <a:r>
              <a:rPr lang="zh-CN" altLang="en-US" dirty="0">
                <a:solidFill>
                  <a:srgbClr val="FFC000"/>
                </a:solidFill>
              </a:rPr>
              <a:t>表示月份数，</a:t>
            </a:r>
            <a:r>
              <a:rPr lang="en-US" altLang="zh-CN" dirty="0">
                <a:solidFill>
                  <a:srgbClr val="FFC000"/>
                </a:solidFill>
              </a:rPr>
              <a:t>y</a:t>
            </a:r>
            <a:r>
              <a:rPr lang="zh-CN" altLang="en-US" dirty="0">
                <a:solidFill>
                  <a:srgbClr val="FFC000"/>
                </a:solidFill>
              </a:rPr>
              <a:t>表示年数</a:t>
            </a:r>
            <a:r>
              <a:rPr lang="zh-CN" altLang="en-US" dirty="0" smtClean="0">
                <a:solidFill>
                  <a:srgbClr val="FFC000"/>
                </a:solidFill>
              </a:rPr>
              <a:t>。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FFC000"/>
                </a:solidFill>
              </a:rPr>
              <a:t>把</a:t>
            </a:r>
            <a:r>
              <a:rPr lang="zh-CN" altLang="en-US" dirty="0">
                <a:solidFill>
                  <a:srgbClr val="FFC000"/>
                </a:solidFill>
              </a:rPr>
              <a:t>一月和二月看成是上一年的十三月和十四月，例：如果是</a:t>
            </a:r>
            <a:r>
              <a:rPr lang="en-US" altLang="zh-CN" dirty="0">
                <a:solidFill>
                  <a:srgbClr val="FFC000"/>
                </a:solidFill>
              </a:rPr>
              <a:t>2004-1-10</a:t>
            </a:r>
            <a:r>
              <a:rPr lang="zh-CN" altLang="en-US" dirty="0">
                <a:solidFill>
                  <a:srgbClr val="FFC000"/>
                </a:solidFill>
              </a:rPr>
              <a:t>则换算成：</a:t>
            </a:r>
            <a:r>
              <a:rPr lang="en-US" altLang="zh-CN" dirty="0">
                <a:solidFill>
                  <a:srgbClr val="FFC000"/>
                </a:solidFill>
              </a:rPr>
              <a:t>2003-13-10</a:t>
            </a:r>
            <a:r>
              <a:rPr lang="zh-CN" altLang="en-US" dirty="0">
                <a:solidFill>
                  <a:srgbClr val="FFC000"/>
                </a:solidFill>
              </a:rPr>
              <a:t>来代入公式计算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491</Words>
  <Application>Microsoft Macintosh PowerPoint</Application>
  <PresentationFormat>全屏显示(4:3)</PresentationFormat>
  <Paragraphs>86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Calibri</vt:lpstr>
      <vt:lpstr>Wingdings</vt:lpstr>
      <vt:lpstr>宋体</vt:lpstr>
      <vt:lpstr>Arial</vt:lpstr>
      <vt:lpstr>Office 主题</vt:lpstr>
      <vt:lpstr>时间操作</vt:lpstr>
      <vt:lpstr>引例</vt:lpstr>
      <vt:lpstr>引例</vt:lpstr>
      <vt:lpstr>datetime</vt:lpstr>
      <vt:lpstr>如何获取当前时间的年月日</vt:lpstr>
      <vt:lpstr>time</vt:lpstr>
      <vt:lpstr>time</vt:lpstr>
      <vt:lpstr>timedelta</vt:lpstr>
      <vt:lpstr>例子</vt:lpstr>
      <vt:lpstr>PowerPoint 演示文稿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时间操作</dc:title>
  <cp:lastModifiedBy>user</cp:lastModifiedBy>
  <cp:revision>47</cp:revision>
  <dcterms:modified xsi:type="dcterms:W3CDTF">2017-08-04T07:22:31Z</dcterms:modified>
</cp:coreProperties>
</file>