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ACFB-BD51-4154-923E-DA0666A27CDC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5FF7-9C90-45CE-BFB8-7EE493AE69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C5FF7-9C90-45CE-BFB8-7EE493AE69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17/10/16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02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界面设计过程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根据需要创建多个构件,然后在窗口中进行布局.</a:t>
            </a:r>
          </a:p>
          <a:p>
            <a:pPr lvl="1" algn="just" eaLnBrk="1" hangingPunct="1">
              <a:buFontTx/>
              <a:buNone/>
              <a:defRPr/>
            </a:pPr>
            <a:endParaRPr lang="en-US" altLang="zh-CN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Courier New" pitchFamily="49" charset="0"/>
              </a:rPr>
              <a:t>from 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Tkinter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 import *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root = 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Tk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 = Label(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="Hello World")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aLabel.pack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aButton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 = Button(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="Click Me")</a:t>
            </a:r>
            <a:endParaRPr lang="en-US" altLang="zh-CN" dirty="0">
              <a:solidFill>
                <a:schemeClr val="bg1"/>
              </a:solidFill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aButton.pack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root.mainloop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00" y="4437112"/>
            <a:ext cx="37242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常用构件:标签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类:</a:t>
            </a:r>
            <a:r>
              <a:rPr lang="en-US" altLang="zh-CN" sz="2000" dirty="0">
                <a:solidFill>
                  <a:schemeClr val="bg1"/>
                </a:solidFill>
              </a:rPr>
              <a:t>Label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err="1">
                <a:solidFill>
                  <a:schemeClr val="bg1"/>
                </a:solidFill>
              </a:rPr>
              <a:t>lb</a:t>
            </a:r>
            <a:r>
              <a:rPr lang="en-US" altLang="zh-CN" sz="2000" dirty="0">
                <a:solidFill>
                  <a:schemeClr val="bg1"/>
                </a:solidFill>
              </a:rPr>
              <a:t> = Label(</a:t>
            </a:r>
            <a:r>
              <a:rPr lang="zh-CN" altLang="en-US" sz="2000" dirty="0">
                <a:solidFill>
                  <a:schemeClr val="bg1"/>
                </a:solidFill>
              </a:rPr>
              <a:t>窗口,选项设置)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text:</a:t>
            </a:r>
            <a:r>
              <a:rPr lang="zh-CN" altLang="en-US" sz="2000" dirty="0">
                <a:solidFill>
                  <a:schemeClr val="bg1"/>
                </a:solidFill>
              </a:rPr>
              <a:t>标签文本内容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width:</a:t>
            </a:r>
            <a:r>
              <a:rPr lang="zh-CN" altLang="en-US" sz="2000" dirty="0">
                <a:solidFill>
                  <a:schemeClr val="bg1"/>
                </a:solidFill>
              </a:rPr>
              <a:t>标签宽度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 err="1">
                <a:solidFill>
                  <a:schemeClr val="bg1"/>
                </a:solidFill>
              </a:rPr>
              <a:t>fg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  <a:r>
              <a:rPr lang="zh-CN" altLang="en-US" sz="2000" dirty="0">
                <a:solidFill>
                  <a:schemeClr val="bg1"/>
                </a:solidFill>
              </a:rPr>
              <a:t>前景色(文本颜色)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aLabel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= Label(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="Hello World")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aLabel.pack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&gt;&gt;&gt; Label(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='red color',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fg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='red').pack()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注意写法:对象创建与方法调用合二为一</a:t>
            </a: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常用构件:按钮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类:</a:t>
            </a:r>
            <a:r>
              <a:rPr lang="en-US" altLang="zh-CN" dirty="0">
                <a:solidFill>
                  <a:schemeClr val="bg1"/>
                </a:solidFill>
              </a:rPr>
              <a:t>Button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btn</a:t>
            </a:r>
            <a:r>
              <a:rPr lang="en-US" altLang="zh-CN" dirty="0">
                <a:solidFill>
                  <a:schemeClr val="bg1"/>
                </a:solidFill>
              </a:rPr>
              <a:t> = Button(</a:t>
            </a:r>
            <a:r>
              <a:rPr lang="zh-CN" altLang="en-US" dirty="0">
                <a:solidFill>
                  <a:schemeClr val="bg1"/>
                </a:solidFill>
              </a:rPr>
              <a:t>窗口,选项设置)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chemeClr val="bg1"/>
                </a:solidFill>
              </a:rPr>
              <a:t>text:</a:t>
            </a:r>
            <a:r>
              <a:rPr lang="zh-CN" altLang="en-US" dirty="0">
                <a:solidFill>
                  <a:schemeClr val="bg1"/>
                </a:solidFill>
              </a:rPr>
              <a:t>按钮上的文本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chemeClr val="bg1"/>
                </a:solidFill>
              </a:rPr>
              <a:t>command:</a:t>
            </a:r>
            <a:r>
              <a:rPr lang="zh-CN" altLang="en-US" dirty="0">
                <a:solidFill>
                  <a:schemeClr val="bg1"/>
                </a:solidFill>
              </a:rPr>
              <a:t>点击按钮时要执行的命令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需要提供一个函数或方法名</a:t>
            </a:r>
            <a:r>
              <a:rPr lang="en-US" altLang="zh-CN" dirty="0">
                <a:solidFill>
                  <a:schemeClr val="bg1"/>
                </a:solidFill>
              </a:rPr>
              <a:t>f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注意不是函数调用</a:t>
            </a:r>
            <a:r>
              <a:rPr lang="en-US" altLang="zh-CN" dirty="0">
                <a:solidFill>
                  <a:schemeClr val="bg1"/>
                </a:solidFill>
              </a:rPr>
              <a:t>f()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height,width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fg,bg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chemeClr val="bg1"/>
                </a:solidFill>
              </a:rPr>
              <a:t>relief: </a:t>
            </a:r>
            <a:r>
              <a:rPr lang="en-US" altLang="zh-CN" dirty="0" smtClean="0">
                <a:solidFill>
                  <a:schemeClr val="bg1"/>
                </a:solidFill>
              </a:rPr>
              <a:t>“flat/groove/raised/ridge/solid/sunken”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chemeClr val="bg1"/>
                </a:solidFill>
              </a:rPr>
              <a:t>state: “active/disabled/normal”</a:t>
            </a:r>
          </a:p>
          <a:p>
            <a:pPr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例:按钮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下例中按钮对应的函数是</a:t>
            </a:r>
            <a:r>
              <a:rPr lang="en-US" altLang="zh-CN" sz="2000" dirty="0">
                <a:solidFill>
                  <a:schemeClr val="bg1"/>
                </a:solidFill>
              </a:rPr>
              <a:t>root</a:t>
            </a:r>
            <a:r>
              <a:rPr lang="zh-CN" altLang="en-US" sz="2000" dirty="0">
                <a:solidFill>
                  <a:schemeClr val="bg1"/>
                </a:solidFill>
              </a:rPr>
              <a:t>对象的方法</a:t>
            </a:r>
            <a:r>
              <a:rPr lang="en-US" altLang="zh-CN" sz="2000" dirty="0">
                <a:solidFill>
                  <a:schemeClr val="bg1"/>
                </a:solidFill>
              </a:rPr>
              <a:t>quit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</a:rPr>
              <a:t>&gt;&gt;&gt;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b=Button(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="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Quit",command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root.quit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b.pack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root.mainloop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()   # 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</a:rPr>
              <a:t>点击按钮退出主循环,回到</a:t>
            </a: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&gt;&gt;&gt;</a:t>
            </a: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下例中按钮对应的函数是自定义函数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def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hiButton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():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print 'hi there'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Button(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='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print',command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</a:rPr>
              <a:t>hiButton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).pack()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21088"/>
            <a:ext cx="41338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程序的用户界面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75" y="1484784"/>
            <a:ext cx="5976664" cy="4809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6732240" y="1772816"/>
            <a:ext cx="1584176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96336" y="1772816"/>
            <a:ext cx="129614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</a:rPr>
              <a:t>用户通过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向程序</a:t>
            </a:r>
            <a:r>
              <a:rPr lang="zh-CN" altLang="en-US" dirty="0" smtClean="0">
                <a:solidFill>
                  <a:schemeClr val="bg1"/>
                </a:solidFill>
              </a:rPr>
              <a:t>输入数据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lvl="1"/>
            <a:r>
              <a:rPr lang="zh-CN" altLang="en-US" dirty="0" smtClean="0">
                <a:solidFill>
                  <a:schemeClr val="bg1"/>
                </a:solidFill>
              </a:rPr>
              <a:t>或者</a:t>
            </a:r>
            <a:r>
              <a:rPr lang="zh-CN" altLang="en-US" dirty="0">
                <a:solidFill>
                  <a:schemeClr val="bg1"/>
                </a:solidFill>
              </a:rPr>
              <a:t>请求程序执行特定</a:t>
            </a:r>
            <a:r>
              <a:rPr lang="zh-CN" altLang="en-US" dirty="0" smtClean="0">
                <a:solidFill>
                  <a:schemeClr val="bg1"/>
                </a:solidFill>
              </a:rPr>
              <a:t>任务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187624" y="4005064"/>
            <a:ext cx="273630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504" y="4293096"/>
            <a:ext cx="136815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</a:rPr>
              <a:t>程序通过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r>
              <a:rPr lang="zh-CN" altLang="en-US" dirty="0">
                <a:solidFill>
                  <a:schemeClr val="bg1"/>
                </a:solidFill>
              </a:rPr>
              <a:t>向用户显示各种信息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窗口</a:t>
            </a:r>
            <a:r>
              <a:rPr lang="en-US" altLang="zh-CN" sz="2000" dirty="0">
                <a:solidFill>
                  <a:schemeClr val="bg1"/>
                </a:solidFill>
              </a:rPr>
              <a:t>Window</a:t>
            </a: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是容器:可以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容纳其他构件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</a:rPr>
              <a:t>构件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常用操作：移动，改变大小等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程序有一个根窗口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标签</a:t>
            </a:r>
            <a:r>
              <a:rPr lang="en-US" altLang="zh-CN" sz="2000" dirty="0">
                <a:solidFill>
                  <a:schemeClr val="bg1"/>
                </a:solidFill>
              </a:rPr>
              <a:t>Label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按钮</a:t>
            </a:r>
            <a:r>
              <a:rPr lang="en-US" altLang="zh-CN" sz="2000" dirty="0">
                <a:solidFill>
                  <a:schemeClr val="bg1"/>
                </a:solidFill>
              </a:rPr>
              <a:t>Button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菜单</a:t>
            </a:r>
            <a:r>
              <a:rPr lang="en-US" altLang="zh-CN" sz="2000" dirty="0">
                <a:solidFill>
                  <a:schemeClr val="bg1"/>
                </a:solidFill>
              </a:rPr>
              <a:t>Menu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框架</a:t>
            </a:r>
            <a:r>
              <a:rPr lang="en-US" altLang="zh-CN" sz="2000" dirty="0" smtClean="0">
                <a:solidFill>
                  <a:schemeClr val="bg1"/>
                </a:solidFill>
              </a:rPr>
              <a:t>Frame</a:t>
            </a:r>
            <a:r>
              <a:rPr lang="zh-CN" altLang="en-US" sz="2000" dirty="0" smtClean="0">
                <a:solidFill>
                  <a:schemeClr val="bg1"/>
                </a:solidFill>
              </a:rPr>
              <a:t>：分隔窗口空间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也是容器</a:t>
            </a:r>
          </a:p>
          <a:p>
            <a:pPr eaLnBrk="1" hangingPunct="1"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1034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64904"/>
            <a:ext cx="35052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大括号 5"/>
          <p:cNvSpPr/>
          <p:nvPr/>
        </p:nvSpPr>
        <p:spPr>
          <a:xfrm>
            <a:off x="2514600" y="2971800"/>
            <a:ext cx="152400" cy="8778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667000" y="3181350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zh-CN" altLang="en-US" sz="2000" b="1" dirty="0">
                <a:solidFill>
                  <a:srgbClr val="00B050"/>
                </a:solidFill>
                <a:latin typeface="幼圆" pitchFamily="49" charset="-122"/>
                <a:ea typeface="幼圆" pitchFamily="49" charset="-122"/>
              </a:rPr>
              <a:t>基本界面元素</a:t>
            </a:r>
          </a:p>
        </p:txBody>
      </p:sp>
    </p:spTree>
    <p:extLst>
      <p:ext uri="{BB962C8B-B14F-4D97-AF65-F5344CB8AC3E}">
        <p14:creationId xmlns:p14="http://schemas.microsoft.com/office/powerpoint/2010/main" val="9647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 smtClean="0">
                <a:solidFill>
                  <a:schemeClr val="bg1"/>
                </a:solidFill>
              </a:rPr>
              <a:t>编程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3857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dirty="0">
                <a:solidFill>
                  <a:schemeClr val="bg1"/>
                </a:solidFill>
              </a:rPr>
              <a:t>需要</a:t>
            </a:r>
            <a:r>
              <a:rPr lang="en-US" altLang="zh-CN" dirty="0">
                <a:solidFill>
                  <a:schemeClr val="bg1"/>
                </a:solidFill>
              </a:rPr>
              <a:t>GUI</a:t>
            </a:r>
            <a:r>
              <a:rPr lang="zh-CN" altLang="en-US" dirty="0">
                <a:solidFill>
                  <a:schemeClr val="bg1"/>
                </a:solidFill>
              </a:rPr>
              <a:t>工具包</a:t>
            </a:r>
            <a:endParaRPr lang="en-US" altLang="zh-CN" dirty="0">
              <a:solidFill>
                <a:schemeClr val="bg1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</a:rPr>
              <a:t>将低层细节对程序员隐藏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chemeClr val="bg1"/>
                </a:solidFill>
              </a:rPr>
              <a:t>跨平台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标准库:</a:t>
            </a:r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GUI</a:t>
            </a:r>
            <a:r>
              <a:rPr lang="zh-CN" altLang="en-US" dirty="0">
                <a:solidFill>
                  <a:schemeClr val="bg1"/>
                </a:solidFill>
              </a:rPr>
              <a:t>编程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设计界面外观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为每个构件定义事件处理</a:t>
            </a:r>
            <a:r>
              <a:rPr lang="zh-CN" altLang="en-US" dirty="0" smtClean="0">
                <a:solidFill>
                  <a:schemeClr val="bg1"/>
                </a:solidFill>
              </a:rPr>
              <a:t>代码，也即执行的动作</a:t>
            </a:r>
            <a:endParaRPr lang="zh-CN" altLang="en-US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建立启动初始化和总控部分</a:t>
            </a:r>
          </a:p>
          <a:p>
            <a:pPr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r>
              <a:rPr lang="zh-CN" altLang="en-US" dirty="0">
                <a:solidFill>
                  <a:schemeClr val="bg1"/>
                </a:solidFill>
              </a:rPr>
              <a:t>的常用构件类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Button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Canvas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Checkbutton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Entry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Frame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Label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Listbox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Menu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Message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Radiobutton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Text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err="1" smtClean="0">
                <a:solidFill>
                  <a:schemeClr val="bg1"/>
                </a:solidFill>
              </a:rPr>
              <a:t>Toplevel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79600"/>
            <a:ext cx="47244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057400" y="1498600"/>
            <a:ext cx="60198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590800" y="2362200"/>
            <a:ext cx="2971800" cy="142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676400" y="2971800"/>
            <a:ext cx="3429000" cy="1117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1600200" y="3289300"/>
            <a:ext cx="3124200" cy="1257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2057400" y="4699000"/>
            <a:ext cx="1828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1600200" y="2565400"/>
            <a:ext cx="495300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V="1">
            <a:off x="1905000" y="2565400"/>
            <a:ext cx="2971800" cy="109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最简单的程序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导入</a:t>
            </a:r>
            <a:r>
              <a:rPr lang="en-US" altLang="zh-CN" sz="2800" dirty="0" err="1">
                <a:solidFill>
                  <a:schemeClr val="bg1"/>
                </a:solidFill>
              </a:rPr>
              <a:t>Tkinter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建立根窗口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进入事件</a:t>
            </a:r>
            <a:r>
              <a:rPr lang="zh-CN" altLang="en-US" sz="2800" dirty="0" smtClean="0">
                <a:solidFill>
                  <a:schemeClr val="bg1"/>
                </a:solidFill>
              </a:rPr>
              <a:t>循环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CN" sz="28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Tkinter</a:t>
            </a:r>
            <a:r>
              <a:rPr lang="en-US" altLang="zh-CN" sz="28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import *</a:t>
            </a:r>
            <a:endParaRPr lang="en-US" altLang="zh-CN" sz="2800" dirty="0">
              <a:solidFill>
                <a:srgbClr val="92D050"/>
              </a:solidFill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root = </a:t>
            </a:r>
            <a:r>
              <a:rPr lang="en-US" altLang="zh-CN" sz="28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Tk</a:t>
            </a:r>
            <a:r>
              <a:rPr lang="en-US" altLang="zh-CN" sz="28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2800" dirty="0">
              <a:solidFill>
                <a:srgbClr val="92D050"/>
              </a:solidFill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8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root.mainloop</a:t>
            </a:r>
            <a:r>
              <a:rPr lang="en-US" altLang="zh-CN" sz="28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sz="2800" dirty="0">
                <a:solidFill>
                  <a:srgbClr val="92D050"/>
                </a:solidFill>
              </a:rPr>
              <a:t> </a:t>
            </a:r>
            <a:endParaRPr lang="zh-CN" altLang="en-US" sz="2800" dirty="0">
              <a:solidFill>
                <a:srgbClr val="92D050"/>
              </a:solidFill>
            </a:endParaRPr>
          </a:p>
          <a:p>
            <a:pPr eaLnBrk="1" hangingPunct="1">
              <a:defRPr/>
            </a:pP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45024"/>
            <a:ext cx="42005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在窗口中添加组件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155334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两步: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创建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布局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 smtClean="0">
              <a:solidFill>
                <a:srgbClr val="3333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933056"/>
            <a:ext cx="48768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61561" y="2852936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from </a:t>
            </a:r>
            <a:r>
              <a:rPr lang="en-US" altLang="zh-CN" dirty="0" err="1">
                <a:solidFill>
                  <a:srgbClr val="92D050"/>
                </a:solidFill>
                <a:latin typeface="Courier New" pitchFamily="49" charset="0"/>
              </a:rPr>
              <a:t>Tkinter</a:t>
            </a: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 import *</a:t>
            </a:r>
            <a:endParaRPr lang="en-US" altLang="zh-CN" dirty="0">
              <a:solidFill>
                <a:srgbClr val="92D05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root = </a:t>
            </a:r>
            <a:r>
              <a:rPr lang="en-US" altLang="zh-CN" dirty="0" err="1">
                <a:solidFill>
                  <a:srgbClr val="92D050"/>
                </a:solidFill>
                <a:latin typeface="Courier New" pitchFamily="49" charset="0"/>
              </a:rPr>
              <a:t>Tk</a:t>
            </a: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rgbClr val="92D050"/>
              </a:solidFill>
            </a:endParaRPr>
          </a:p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 = Label(</a:t>
            </a: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root,text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="Hello World")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aLabel.pack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zh-CN" dirty="0" err="1">
                <a:solidFill>
                  <a:srgbClr val="92D050"/>
                </a:solidFill>
                <a:latin typeface="Courier New" pitchFamily="49" charset="0"/>
              </a:rPr>
              <a:t>root.mainloop</a:t>
            </a:r>
            <a:r>
              <a:rPr lang="en-US" altLang="zh-CN" dirty="0">
                <a:solidFill>
                  <a:srgbClr val="92D050"/>
                </a:solidFill>
                <a:latin typeface="Courier New" pitchFamily="49" charset="0"/>
              </a:rPr>
              <a:t>()</a:t>
            </a:r>
            <a:r>
              <a:rPr lang="en-US" altLang="zh-CN" dirty="0">
                <a:solidFill>
                  <a:srgbClr val="92D050"/>
                </a:solidFill>
              </a:rPr>
              <a:t> </a:t>
            </a:r>
            <a:endParaRPr lang="zh-CN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根窗口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根窗口的标题设置</a:t>
            </a:r>
          </a:p>
          <a:p>
            <a:pPr lvl="1" algn="just" eaLnBrk="1" hangingPunct="1">
              <a:buFontTx/>
              <a:buNone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Courier New" pitchFamily="49" charset="0"/>
              </a:rPr>
              <a:t>root.title</a:t>
            </a:r>
            <a:r>
              <a:rPr lang="en-US" altLang="zh-CN" dirty="0" smtClean="0">
                <a:solidFill>
                  <a:schemeClr val="bg1"/>
                </a:solidFill>
                <a:latin typeface="Courier New" pitchFamily="49" charset="0"/>
              </a:rPr>
              <a:t>("My GUI")</a:t>
            </a: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缺省值为"</a:t>
            </a:r>
            <a:r>
              <a:rPr lang="en-US" altLang="zh-CN" dirty="0" err="1" smtClean="0">
                <a:solidFill>
                  <a:schemeClr val="bg1"/>
                </a:solidFill>
              </a:rPr>
              <a:t>Tk</a:t>
            </a:r>
            <a:r>
              <a:rPr lang="en-US" altLang="zh-CN" dirty="0" smtClean="0">
                <a:solidFill>
                  <a:schemeClr val="bg1"/>
                </a:solidFill>
              </a:rPr>
              <a:t>"</a:t>
            </a:r>
          </a:p>
          <a:p>
            <a:pPr eaLnBrk="1" hangingPunct="1">
              <a:defRPr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根窗口的尺寸设置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 smtClean="0">
                <a:solidFill>
                  <a:schemeClr val="bg1"/>
                </a:solidFill>
                <a:latin typeface="Courier New" pitchFamily="49" charset="0"/>
              </a:rPr>
              <a:t>root.geometry</a:t>
            </a:r>
            <a:r>
              <a:rPr lang="en-US" altLang="zh-CN" dirty="0" smtClean="0">
                <a:solidFill>
                  <a:schemeClr val="bg1"/>
                </a:solidFill>
                <a:latin typeface="Courier New" pitchFamily="49" charset="0"/>
              </a:rPr>
              <a:t>("400x400")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缺省值为200</a:t>
            </a:r>
            <a:r>
              <a:rPr lang="en-US" altLang="zh-CN" dirty="0" smtClean="0">
                <a:solidFill>
                  <a:schemeClr val="bg1"/>
                </a:solidFill>
              </a:rPr>
              <a:t>x200</a:t>
            </a:r>
          </a:p>
          <a:p>
            <a:pPr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构件间的父子关系</a:t>
            </a: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bg1"/>
                </a:solidFill>
              </a:rPr>
              <a:t>GUI</a:t>
            </a:r>
            <a:r>
              <a:rPr lang="zh-CN" altLang="en-US" dirty="0">
                <a:solidFill>
                  <a:schemeClr val="bg1"/>
                </a:solidFill>
              </a:rPr>
              <a:t>中的所有构件按父子关系构成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树状层次结构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每个构件都有</a:t>
            </a:r>
            <a:r>
              <a:rPr lang="en-US" altLang="zh-CN" dirty="0">
                <a:solidFill>
                  <a:schemeClr val="bg1"/>
                </a:solidFill>
              </a:rPr>
              <a:t>master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children</a:t>
            </a:r>
            <a:r>
              <a:rPr lang="zh-CN" altLang="en-US" dirty="0">
                <a:solidFill>
                  <a:schemeClr val="bg1"/>
                </a:solidFill>
              </a:rPr>
              <a:t>属性</a:t>
            </a:r>
          </a:p>
          <a:p>
            <a:pPr lvl="1" eaLnBrk="1" hangingPunct="1">
              <a:defRPr/>
            </a:pPr>
            <a:r>
              <a:rPr lang="en-US" altLang="zh-CN" dirty="0" err="1">
                <a:solidFill>
                  <a:schemeClr val="bg1"/>
                </a:solidFill>
              </a:rPr>
              <a:t>Tkinter</a:t>
            </a:r>
            <a:r>
              <a:rPr lang="zh-CN" altLang="en-US" dirty="0">
                <a:solidFill>
                  <a:schemeClr val="bg1"/>
                </a:solidFill>
              </a:rPr>
              <a:t>自动维护这两个属性的值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bg1"/>
                </a:solidFill>
              </a:rPr>
              <a:t>编程时可利用这两个属性,例如: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Courier New" pitchFamily="49" charset="0"/>
              </a:rPr>
              <a:t>aLabel.master.title</a:t>
            </a:r>
            <a:r>
              <a:rPr lang="en-US" altLang="zh-CN" dirty="0">
                <a:solidFill>
                  <a:schemeClr val="bg1"/>
                </a:solidFill>
                <a:latin typeface="Courier New" pitchFamily="49" charset="0"/>
              </a:rPr>
              <a:t>("My GUI")</a:t>
            </a:r>
            <a:endParaRPr lang="zh-CN" altLang="en-US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511</Words>
  <Application>Microsoft Macintosh PowerPoint</Application>
  <PresentationFormat>全屏显示(4:3)</PresentationFormat>
  <Paragraphs>114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Courier New</vt:lpstr>
      <vt:lpstr>Times New Roman</vt:lpstr>
      <vt:lpstr>Wingdings</vt:lpstr>
      <vt:lpstr>宋体</vt:lpstr>
      <vt:lpstr>幼圆</vt:lpstr>
      <vt:lpstr>Arial</vt:lpstr>
      <vt:lpstr>Office 主题</vt:lpstr>
      <vt:lpstr>GUI编程</vt:lpstr>
      <vt:lpstr>程序的用户界面</vt:lpstr>
      <vt:lpstr>GUI编程简介</vt:lpstr>
      <vt:lpstr>GUI编程</vt:lpstr>
      <vt:lpstr>Tkinter的常用构件类</vt:lpstr>
      <vt:lpstr>最简单的程序</vt:lpstr>
      <vt:lpstr>在窗口中添加组件</vt:lpstr>
      <vt:lpstr>根窗口</vt:lpstr>
      <vt:lpstr>构件间的父子关系</vt:lpstr>
      <vt:lpstr>界面设计过程</vt:lpstr>
      <vt:lpstr>常用构件:标签</vt:lpstr>
      <vt:lpstr>常用构件:按钮</vt:lpstr>
      <vt:lpstr>例:按钮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API调用与包引入</dc:title>
  <dc:creator>Jack_p Liu_刘鹏</dc:creator>
  <cp:lastModifiedBy>Microsoft Office 用户</cp:lastModifiedBy>
  <cp:revision>23</cp:revision>
  <dcterms:created xsi:type="dcterms:W3CDTF">2017-06-15T05:30:33Z</dcterms:created>
  <dcterms:modified xsi:type="dcterms:W3CDTF">2017-10-16T08:52:24Z</dcterms:modified>
</cp:coreProperties>
</file>