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76" r:id="rId4"/>
    <p:sldId id="270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7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ACFB-BD51-4154-923E-DA0666A27CDC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5FF7-9C90-45CE-BFB8-7EE493AE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创建</a:t>
            </a:r>
            <a:r>
              <a:rPr lang="zh-CN" altLang="en-US" dirty="0" smtClean="0">
                <a:solidFill>
                  <a:schemeClr val="bg1"/>
                </a:solidFill>
              </a:rPr>
              <a:t>运算</a:t>
            </a:r>
            <a:r>
              <a:rPr lang="zh-CN" altLang="en-US" dirty="0" smtClean="0">
                <a:solidFill>
                  <a:schemeClr val="bg1"/>
                </a:solidFill>
              </a:rPr>
              <a:t>程序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chemeClr val="bg1"/>
                </a:solidFill>
              </a:rPr>
              <a:t>实现</a:t>
            </a:r>
            <a:r>
              <a:rPr lang="zh-CN" altLang="zh-CN" sz="1400" dirty="0" smtClean="0">
                <a:solidFill>
                  <a:schemeClr val="bg1"/>
                </a:solidFill>
              </a:rPr>
              <a:t>模型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class Cal: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</a:rPr>
              <a:t> __</a:t>
            </a:r>
            <a:r>
              <a:rPr lang="en-US" altLang="zh-CN" sz="1400" dirty="0" err="1">
                <a:solidFill>
                  <a:schemeClr val="bg1"/>
                </a:solidFill>
              </a:rPr>
              <a:t>init</a:t>
            </a:r>
            <a:r>
              <a:rPr lang="en-US" altLang="zh-CN" sz="1400" dirty="0">
                <a:solidFill>
                  <a:schemeClr val="bg1"/>
                </a:solidFill>
              </a:rPr>
              <a:t>__(self):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</a:rPr>
              <a:t>self.xRate</a:t>
            </a:r>
            <a:r>
              <a:rPr lang="en-US" altLang="zh-CN" sz="1400" dirty="0">
                <a:solidFill>
                  <a:schemeClr val="bg1"/>
                </a:solidFill>
              </a:rPr>
              <a:t> = {"USD":6.306, "Euro":8.2735, "Yen":0.0775, "Pound":10.0486}</a:t>
            </a:r>
          </a:p>
          <a:p>
            <a:pPr marL="0" indent="0">
              <a:buNone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calRMB</a:t>
            </a:r>
            <a:r>
              <a:rPr lang="en-US" altLang="zh-CN" sz="1400" dirty="0">
                <a:solidFill>
                  <a:schemeClr val="bg1"/>
                </a:solidFill>
              </a:rPr>
              <a:t>(self, fc, </a:t>
            </a:r>
            <a:r>
              <a:rPr lang="en-US" altLang="zh-CN" sz="1400" dirty="0" err="1">
                <a:solidFill>
                  <a:schemeClr val="bg1"/>
                </a:solidFill>
              </a:rPr>
              <a:t>amt</a:t>
            </a:r>
            <a:r>
              <a:rPr lang="en-US" altLang="zh-CN" sz="1400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       return </a:t>
            </a:r>
            <a:r>
              <a:rPr lang="en-US" altLang="zh-CN" sz="1400" dirty="0" err="1">
                <a:solidFill>
                  <a:schemeClr val="bg1"/>
                </a:solidFill>
              </a:rPr>
              <a:t>amt</a:t>
            </a:r>
            <a:r>
              <a:rPr lang="en-US" altLang="zh-CN" sz="1400" dirty="0">
                <a:solidFill>
                  <a:schemeClr val="bg1"/>
                </a:solidFill>
              </a:rPr>
              <a:t> * </a:t>
            </a:r>
            <a:r>
              <a:rPr lang="en-US" altLang="zh-CN" sz="1400" dirty="0" err="1">
                <a:solidFill>
                  <a:schemeClr val="bg1"/>
                </a:solidFill>
              </a:rPr>
              <a:t>self.xRate</a:t>
            </a:r>
            <a:r>
              <a:rPr lang="en-US" altLang="zh-CN" sz="1400" dirty="0">
                <a:solidFill>
                  <a:schemeClr val="bg1"/>
                </a:solidFill>
              </a:rPr>
              <a:t>[fc]</a:t>
            </a:r>
          </a:p>
          <a:p>
            <a:pPr marL="0" indent="0">
              <a:buNone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def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calFC</a:t>
            </a:r>
            <a:r>
              <a:rPr lang="en-US" altLang="zh-CN" sz="1400" dirty="0">
                <a:solidFill>
                  <a:schemeClr val="bg1"/>
                </a:solidFill>
              </a:rPr>
              <a:t>(self, fc, </a:t>
            </a:r>
            <a:r>
              <a:rPr lang="en-US" altLang="zh-CN" sz="1400" dirty="0" err="1">
                <a:solidFill>
                  <a:schemeClr val="bg1"/>
                </a:solidFill>
              </a:rPr>
              <a:t>amt</a:t>
            </a:r>
            <a:r>
              <a:rPr lang="en-US" altLang="zh-CN" sz="1400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chemeClr val="bg1"/>
                </a:solidFill>
              </a:rPr>
              <a:t>        return </a:t>
            </a:r>
            <a:r>
              <a:rPr lang="en-US" altLang="zh-CN" sz="1400" dirty="0" err="1">
                <a:solidFill>
                  <a:schemeClr val="bg1"/>
                </a:solidFill>
              </a:rPr>
              <a:t>amt</a:t>
            </a:r>
            <a:r>
              <a:rPr lang="en-US" altLang="zh-CN" sz="1400" dirty="0">
                <a:solidFill>
                  <a:schemeClr val="bg1"/>
                </a:solidFill>
              </a:rPr>
              <a:t> / </a:t>
            </a:r>
            <a:r>
              <a:rPr lang="en-US" altLang="zh-CN" sz="1400" dirty="0" err="1">
                <a:solidFill>
                  <a:schemeClr val="bg1"/>
                </a:solidFill>
              </a:rPr>
              <a:t>self.xRate</a:t>
            </a:r>
            <a:r>
              <a:rPr lang="en-US" altLang="zh-CN" sz="1400" dirty="0">
                <a:solidFill>
                  <a:schemeClr val="bg1"/>
                </a:solidFill>
              </a:rPr>
              <a:t>[fc]</a:t>
            </a:r>
            <a:endParaRPr lang="zh-CN" altLang="zh-CN" sz="1400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4572000" y="1324276"/>
            <a:ext cx="2589213" cy="1219200"/>
          </a:xfrm>
          <a:prstGeom prst="borderCallout1">
            <a:avLst>
              <a:gd name="adj1" fmla="val 18750"/>
              <a:gd name="adj2" fmla="val -8333"/>
              <a:gd name="adj3" fmla="val 110686"/>
              <a:gd name="adj4" fmla="val -81276"/>
            </a:avLst>
          </a:prstGeom>
          <a:noFill/>
          <a:ln w="38100"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fc</a:t>
            </a:r>
            <a:r>
              <a:rPr lang="zh-CN" alt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：换算的外币</a:t>
            </a:r>
            <a:endParaRPr lang="en-US" altLang="zh-CN" sz="1800" b="1" dirty="0">
              <a:solidFill>
                <a:schemeClr val="accent6">
                  <a:lumMod val="60000"/>
                  <a:lumOff val="4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defRPr/>
            </a:pPr>
            <a:r>
              <a:rPr lang="en-US" altLang="zh-CN" sz="1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amt</a:t>
            </a:r>
            <a:r>
              <a:rPr lang="zh-CN" alt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换算的金额</a:t>
            </a:r>
          </a:p>
        </p:txBody>
      </p:sp>
    </p:spTree>
    <p:extLst>
      <p:ext uri="{BB962C8B-B14F-4D97-AF65-F5344CB8AC3E}">
        <p14:creationId xmlns:p14="http://schemas.microsoft.com/office/powerpoint/2010/main" val="10838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执行程序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使用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altLang="zh-CN" dirty="0">
                <a:solidFill>
                  <a:schemeClr val="bg1"/>
                </a:solidFill>
              </a:rPr>
              <a:t>cc = Cal()</a:t>
            </a:r>
          </a:p>
          <a:p>
            <a:pPr marL="0" indent="0">
              <a:buNone/>
            </a:pPr>
            <a:r>
              <a:rPr lang="it-IT" altLang="zh-CN" smtClean="0">
                <a:solidFill>
                  <a:schemeClr val="bg1"/>
                </a:solidFill>
              </a:rPr>
              <a:t>inter </a:t>
            </a:r>
            <a:r>
              <a:rPr lang="it-IT" altLang="zh-CN" dirty="0">
                <a:solidFill>
                  <a:schemeClr val="bg1"/>
                </a:solidFill>
              </a:rPr>
              <a:t>= </a:t>
            </a:r>
            <a:r>
              <a:rPr lang="it-IT" altLang="zh-CN" dirty="0" err="1">
                <a:solidFill>
                  <a:schemeClr val="bg1"/>
                </a:solidFill>
              </a:rPr>
              <a:t>GUICal</a:t>
            </a:r>
            <a:r>
              <a:rPr lang="it-IT" altLang="zh-CN" dirty="0">
                <a:solidFill>
                  <a:schemeClr val="bg1"/>
                </a:solidFill>
              </a:rPr>
              <a:t>(cc);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4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将例子补充完整，人民币换算为美元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r>
              <a:rPr lang="zh-CN" altLang="en-US" dirty="0">
                <a:solidFill>
                  <a:schemeClr val="bg1"/>
                </a:solidFill>
              </a:rPr>
              <a:t>的常用构件类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Canvas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Checkbutton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Entry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Frame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Label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Listbox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Menu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Message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Radiobutton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Toplevel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79600"/>
            <a:ext cx="47244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057400" y="1498600"/>
            <a:ext cx="6019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590800" y="2362200"/>
            <a:ext cx="2971800" cy="142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676400" y="2971800"/>
            <a:ext cx="3429000" cy="1117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600200" y="3289300"/>
            <a:ext cx="3124200" cy="1257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2057400" y="4699000"/>
            <a:ext cx="1828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00200" y="2565400"/>
            <a:ext cx="49530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1905000" y="2565400"/>
            <a:ext cx="2971800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常用构件:文本编辑区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类</a:t>
            </a:r>
            <a:r>
              <a:rPr lang="en-US" altLang="zh-CN" sz="2000" dirty="0" smtClean="0">
                <a:solidFill>
                  <a:schemeClr val="bg1"/>
                </a:solidFill>
              </a:rPr>
              <a:t>Entry:</a:t>
            </a:r>
            <a:r>
              <a:rPr lang="zh-CN" altLang="en-US" sz="2000" dirty="0" smtClean="0">
                <a:solidFill>
                  <a:schemeClr val="bg1"/>
                </a:solidFill>
              </a:rPr>
              <a:t>单行文本编辑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e = Entry(</a:t>
            </a:r>
            <a:r>
              <a:rPr lang="zh-CN" altLang="en-US" sz="2000" dirty="0" smtClean="0">
                <a:solidFill>
                  <a:schemeClr val="bg1"/>
                </a:solidFill>
              </a:rPr>
              <a:t>窗口,选项设置)</a:t>
            </a:r>
          </a:p>
          <a:p>
            <a:pPr lvl="1" eaLnBrk="1" hangingPunct="1">
              <a:defRPr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textvariable</a:t>
            </a:r>
            <a:r>
              <a:rPr lang="en-US" altLang="zh-CN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StringVar</a:t>
            </a:r>
            <a:r>
              <a:rPr lang="zh-CN" altLang="en-US" sz="2000" dirty="0" smtClean="0">
                <a:solidFill>
                  <a:schemeClr val="bg1"/>
                </a:solidFill>
              </a:rPr>
              <a:t>类型的控制变量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v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StringVar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e = Entry(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root,textvariable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= v)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e.pack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print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v.get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v.set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('new text')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print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v.get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endParaRPr lang="zh-CN" alt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89040"/>
            <a:ext cx="36480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07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</a:t>
            </a:r>
            <a:r>
              <a:rPr lang="zh-CN" altLang="en-US" dirty="0" smtClean="0">
                <a:solidFill>
                  <a:schemeClr val="bg1"/>
                </a:solidFill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</a:rPr>
              <a:t>1.0</a:t>
            </a:r>
            <a:r>
              <a:rPr lang="zh-CN" altLang="en-US" dirty="0" smtClean="0">
                <a:solidFill>
                  <a:schemeClr val="bg1"/>
                </a:solidFill>
              </a:rPr>
              <a:t>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bg1"/>
                </a:solidFill>
              </a:rPr>
              <a:t>设计</a:t>
            </a:r>
            <a:r>
              <a:rPr lang="zh-CN" altLang="en-US" sz="2000" dirty="0">
                <a:solidFill>
                  <a:schemeClr val="bg1"/>
                </a:solidFill>
              </a:rPr>
              <a:t>图形界面的</a:t>
            </a:r>
            <a:r>
              <a:rPr lang="zh-CN" altLang="zh-CN" sz="2000" dirty="0">
                <a:solidFill>
                  <a:schemeClr val="bg1"/>
                </a:solidFill>
              </a:rPr>
              <a:t>汇率换算器，</a:t>
            </a:r>
            <a:r>
              <a:rPr lang="zh-CN" altLang="en-US" sz="2000" dirty="0">
                <a:solidFill>
                  <a:schemeClr val="bg1"/>
                </a:solidFill>
              </a:rPr>
              <a:t>实现</a:t>
            </a:r>
            <a:r>
              <a:rPr lang="zh-CN" altLang="zh-CN" sz="2000" dirty="0">
                <a:solidFill>
                  <a:schemeClr val="bg1"/>
                </a:solidFill>
              </a:rPr>
              <a:t>外币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zh-CN" altLang="zh-CN" sz="2000" dirty="0">
                <a:solidFill>
                  <a:schemeClr val="bg1"/>
                </a:solidFill>
              </a:rPr>
              <a:t>人民币</a:t>
            </a:r>
            <a:r>
              <a:rPr lang="zh-CN" altLang="en-US" sz="2000" dirty="0">
                <a:solidFill>
                  <a:schemeClr val="bg1"/>
                </a:solidFill>
              </a:rPr>
              <a:t>间换算</a:t>
            </a:r>
            <a:r>
              <a:rPr lang="zh-CN" altLang="zh-CN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000" dirty="0" smtClean="0">
                <a:solidFill>
                  <a:schemeClr val="bg1"/>
                </a:solidFill>
              </a:rPr>
              <a:t>程序规格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bg1"/>
                </a:solidFill>
              </a:rPr>
              <a:t>汇率换算器程序用于在外币与人民币之间进行换算。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bg1"/>
                </a:solidFill>
              </a:rPr>
              <a:t>输入</a:t>
            </a:r>
            <a:r>
              <a:rPr lang="zh-CN" altLang="zh-CN" sz="2000" dirty="0" smtClean="0">
                <a:solidFill>
                  <a:schemeClr val="bg1"/>
                </a:solidFill>
              </a:rPr>
              <a:t>：换算</a:t>
            </a:r>
            <a:r>
              <a:rPr lang="zh-CN" altLang="zh-CN" sz="2000" dirty="0">
                <a:solidFill>
                  <a:schemeClr val="bg1"/>
                </a:solidFill>
              </a:rPr>
              <a:t>方向，金额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chemeClr val="bg1"/>
                </a:solidFill>
              </a:rPr>
              <a:t>输出：等值的目标币种金额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2492896"/>
            <a:ext cx="58326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Dollar($)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27339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RMB(</a:t>
            </a:r>
            <a:r>
              <a:rPr lang="zh-CN" altLang="en-US" dirty="0" smtClean="0"/>
              <a:t>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19672" y="3284984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04048" y="3284984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91880" y="3078252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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91880" y="3433646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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91880" y="4363719"/>
            <a:ext cx="1152128" cy="2787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Wingdings" pitchFamily="2" charset="2"/>
              </a:rPr>
              <a:t>关闭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162880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界面设计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457200" y="1484784"/>
            <a:ext cx="82296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# -*- coding: UTF-8 -*-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from </a:t>
            </a:r>
            <a:r>
              <a:rPr lang="en-US" altLang="zh-CN" sz="1600" dirty="0" err="1">
                <a:solidFill>
                  <a:schemeClr val="bg1"/>
                </a:solidFill>
              </a:rPr>
              <a:t>Tkinter</a:t>
            </a:r>
            <a:r>
              <a:rPr lang="en-US" altLang="zh-CN" sz="1600" dirty="0">
                <a:solidFill>
                  <a:schemeClr val="bg1"/>
                </a:solidFill>
              </a:rPr>
              <a:t> import *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GUICal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def</a:t>
            </a:r>
            <a:r>
              <a:rPr lang="en-US" altLang="zh-CN" sz="1600" dirty="0">
                <a:solidFill>
                  <a:schemeClr val="bg1"/>
                </a:solidFill>
              </a:rPr>
              <a:t> __</a:t>
            </a:r>
            <a:r>
              <a:rPr lang="en-US" altLang="zh-CN" sz="1600" dirty="0" err="1">
                <a:solidFill>
                  <a:schemeClr val="bg1"/>
                </a:solidFill>
              </a:rPr>
              <a:t>init</a:t>
            </a:r>
            <a:r>
              <a:rPr lang="en-US" altLang="zh-CN" sz="1600" dirty="0">
                <a:solidFill>
                  <a:schemeClr val="bg1"/>
                </a:solidFill>
              </a:rPr>
              <a:t>__(self, </a:t>
            </a:r>
            <a:r>
              <a:rPr lang="en-US" altLang="zh-CN" sz="1600" dirty="0" err="1">
                <a:solidFill>
                  <a:schemeClr val="bg1"/>
                </a:solidFill>
              </a:rPr>
              <a:t>cal</a:t>
            </a:r>
            <a:r>
              <a:rPr lang="en-US" altLang="zh-CN" sz="1600" dirty="0">
                <a:solidFill>
                  <a:schemeClr val="bg1"/>
                </a:solidFill>
              </a:rPr>
              <a:t>):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Tk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self.cal</a:t>
            </a:r>
            <a:r>
              <a:rPr lang="ro-RO" altLang="zh-CN" sz="1600" dirty="0">
                <a:solidFill>
                  <a:schemeClr val="bg1"/>
                </a:solidFill>
              </a:rPr>
              <a:t> = cal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self.root.title</a:t>
            </a:r>
            <a:r>
              <a:rPr lang="ro-RO" altLang="zh-CN" sz="1600" dirty="0">
                <a:solidFill>
                  <a:schemeClr val="bg1"/>
                </a:solidFill>
              </a:rPr>
              <a:t>("</a:t>
            </a:r>
            <a:r>
              <a:rPr lang="ro-RO" altLang="zh-CN" sz="1600" dirty="0" err="1">
                <a:solidFill>
                  <a:schemeClr val="bg1"/>
                </a:solidFill>
              </a:rPr>
              <a:t>Currency</a:t>
            </a:r>
            <a:r>
              <a:rPr lang="ro-RO" altLang="zh-CN" sz="1600" dirty="0">
                <a:solidFill>
                  <a:schemeClr val="bg1"/>
                </a:solidFill>
              </a:rPr>
              <a:t> </a:t>
            </a:r>
            <a:r>
              <a:rPr lang="ro-RO" altLang="zh-CN" sz="1600" dirty="0" err="1">
                <a:solidFill>
                  <a:schemeClr val="bg1"/>
                </a:solidFill>
              </a:rPr>
              <a:t>Converter</a:t>
            </a:r>
            <a:r>
              <a:rPr lang="ro-RO" altLang="zh-CN" sz="1600" dirty="0">
                <a:solidFill>
                  <a:schemeClr val="bg1"/>
                </a:solidFill>
              </a:rPr>
              <a:t>")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self.fc</a:t>
            </a:r>
            <a:r>
              <a:rPr lang="ro-RO" altLang="zh-CN" sz="1600" dirty="0">
                <a:solidFill>
                  <a:schemeClr val="bg1"/>
                </a:solidFill>
              </a:rPr>
              <a:t> = </a:t>
            </a:r>
            <a:r>
              <a:rPr lang="ro-RO" altLang="zh-CN" sz="1600" dirty="0" err="1">
                <a:solidFill>
                  <a:schemeClr val="bg1"/>
                </a:solidFill>
              </a:rPr>
              <a:t>StringVar</a:t>
            </a:r>
            <a:r>
              <a:rPr lang="ro-RO" altLang="zh-CN" sz="1600" dirty="0">
                <a:solidFill>
                  <a:schemeClr val="bg1"/>
                </a:solidFill>
              </a:rPr>
              <a:t>()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self.fc.set</a:t>
            </a:r>
            <a:r>
              <a:rPr lang="ro-RO" altLang="zh-CN" sz="1600" dirty="0">
                <a:solidFill>
                  <a:schemeClr val="bg1"/>
                </a:solidFill>
              </a:rPr>
              <a:t>("USD")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self.to</a:t>
            </a:r>
            <a:r>
              <a:rPr lang="ro-RO" altLang="zh-CN" sz="1600" dirty="0">
                <a:solidFill>
                  <a:schemeClr val="bg1"/>
                </a:solidFill>
              </a:rPr>
              <a:t> = "RMB"</a:t>
            </a:r>
          </a:p>
          <a:p>
            <a:r>
              <a:rPr lang="de-DE" altLang="zh-CN" sz="1600" dirty="0">
                <a:solidFill>
                  <a:schemeClr val="bg1"/>
                </a:solidFill>
              </a:rPr>
              <a:t>        </a:t>
            </a:r>
            <a:r>
              <a:rPr lang="de-DE" altLang="zh-CN" sz="1600" dirty="0" err="1">
                <a:solidFill>
                  <a:schemeClr val="bg1"/>
                </a:solidFill>
              </a:rPr>
              <a:t>self.amt</a:t>
            </a:r>
            <a:r>
              <a:rPr lang="de-DE" altLang="zh-CN" sz="1600" dirty="0">
                <a:solidFill>
                  <a:schemeClr val="bg1"/>
                </a:solidFill>
              </a:rPr>
              <a:t> = 0</a:t>
            </a:r>
          </a:p>
          <a:p>
            <a:r>
              <a:rPr lang="de-DE" altLang="zh-CN" sz="1600" dirty="0">
                <a:solidFill>
                  <a:schemeClr val="bg1"/>
                </a:solidFill>
              </a:rPr>
              <a:t>        </a:t>
            </a:r>
            <a:r>
              <a:rPr lang="de-DE" altLang="zh-CN" sz="1600" dirty="0" err="1">
                <a:solidFill>
                  <a:schemeClr val="bg1"/>
                </a:solidFill>
              </a:rPr>
              <a:t>self.aRMB</a:t>
            </a:r>
            <a:r>
              <a:rPr lang="de-DE" altLang="zh-CN" sz="1600" dirty="0">
                <a:solidFill>
                  <a:schemeClr val="bg1"/>
                </a:solidFill>
              </a:rPr>
              <a:t> = </a:t>
            </a:r>
            <a:r>
              <a:rPr lang="de-DE" altLang="zh-CN" sz="1600" dirty="0" err="1">
                <a:solidFill>
                  <a:schemeClr val="bg1"/>
                </a:solidFill>
              </a:rPr>
              <a:t>StringVar</a:t>
            </a:r>
            <a:r>
              <a:rPr lang="de-DE" altLang="zh-CN" sz="1600" dirty="0">
                <a:solidFill>
                  <a:schemeClr val="bg1"/>
                </a:solidFill>
              </a:rPr>
              <a:t>()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self.aRMB.set</a:t>
            </a:r>
            <a:r>
              <a:rPr lang="ro-RO" altLang="zh-CN" sz="1600" dirty="0">
                <a:solidFill>
                  <a:schemeClr val="bg1"/>
                </a:solidFill>
              </a:rPr>
              <a:t>("0.00")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self.aFC</a:t>
            </a:r>
            <a:r>
              <a:rPr lang="ro-RO" altLang="zh-CN" sz="1600" dirty="0">
                <a:solidFill>
                  <a:schemeClr val="bg1"/>
                </a:solidFill>
              </a:rPr>
              <a:t> = </a:t>
            </a:r>
            <a:r>
              <a:rPr lang="ro-RO" altLang="zh-CN" sz="1600" dirty="0" err="1">
                <a:solidFill>
                  <a:schemeClr val="bg1"/>
                </a:solidFill>
              </a:rPr>
              <a:t>StringVar</a:t>
            </a:r>
            <a:r>
              <a:rPr lang="ro-RO" altLang="zh-CN" sz="1600" dirty="0">
                <a:solidFill>
                  <a:schemeClr val="bg1"/>
                </a:solidFill>
              </a:rPr>
              <a:t>()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self.aFC.set</a:t>
            </a:r>
            <a:r>
              <a:rPr lang="ro-RO" altLang="zh-CN" sz="1600" dirty="0">
                <a:solidFill>
                  <a:schemeClr val="bg1"/>
                </a:solidFill>
              </a:rPr>
              <a:t>("0.00")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Label(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</a:rPr>
              <a:t>textvariable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self.fc</a:t>
            </a:r>
            <a:r>
              <a:rPr lang="en-US" altLang="zh-CN" sz="1600" dirty="0">
                <a:solidFill>
                  <a:schemeClr val="bg1"/>
                </a:solidFill>
              </a:rPr>
              <a:t>).grid(row = 0, column = 0, sticky = W)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Label(</a:t>
            </a:r>
            <a:r>
              <a:rPr lang="en-US" altLang="zh-CN" sz="1600" dirty="0" err="1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, text = "RMB").grid(row = 0, column = 2, sticky = W)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self.e1 = Entry(</a:t>
            </a:r>
            <a:r>
              <a:rPr lang="en-US" altLang="zh-CN" sz="1600" dirty="0" err="1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</a:rPr>
              <a:t>textvariable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self.aFC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self.e1.grid(row = 1, column = 0, </a:t>
            </a:r>
            <a:r>
              <a:rPr lang="en-US" altLang="zh-CN" sz="1600" dirty="0" err="1">
                <a:solidFill>
                  <a:schemeClr val="bg1"/>
                </a:solidFill>
              </a:rPr>
              <a:t>rowspan</a:t>
            </a:r>
            <a:r>
              <a:rPr lang="en-US" altLang="zh-CN" sz="1600" dirty="0">
                <a:solidFill>
                  <a:schemeClr val="bg1"/>
                </a:solidFill>
              </a:rPr>
              <a:t> = 2)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self.e2 = Entry(</a:t>
            </a:r>
            <a:r>
              <a:rPr lang="en-US" altLang="zh-CN" sz="1600" dirty="0" err="1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</a:rPr>
              <a:t>textvariable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self.aRMB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self.e2.grid(row = 1, column = 2, </a:t>
            </a:r>
            <a:r>
              <a:rPr lang="en-US" altLang="zh-CN" sz="1600" dirty="0" err="1">
                <a:solidFill>
                  <a:schemeClr val="bg1"/>
                </a:solidFill>
              </a:rPr>
              <a:t>rowspan</a:t>
            </a:r>
            <a:r>
              <a:rPr lang="en-US" altLang="zh-CN" sz="1600" dirty="0">
                <a:solidFill>
                  <a:schemeClr val="bg1"/>
                </a:solidFill>
              </a:rPr>
              <a:t> = 2)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self.b1 = Button(</a:t>
            </a:r>
            <a:r>
              <a:rPr lang="en-US" altLang="zh-CN" sz="1600" dirty="0" err="1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, text = "----&gt;", command = </a:t>
            </a:r>
            <a:r>
              <a:rPr lang="en-US" altLang="zh-CN" sz="1600" dirty="0" err="1">
                <a:solidFill>
                  <a:schemeClr val="bg1"/>
                </a:solidFill>
              </a:rPr>
              <a:t>self.toRMB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self.b1.grid(row = 1, column = 1)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self.b2 = Button(</a:t>
            </a:r>
            <a:r>
              <a:rPr lang="en-US" altLang="zh-CN" sz="1600" dirty="0" err="1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, text = "&lt;----", command = </a:t>
            </a:r>
            <a:r>
              <a:rPr lang="en-US" altLang="zh-CN" sz="1600" dirty="0" err="1">
                <a:solidFill>
                  <a:schemeClr val="bg1"/>
                </a:solidFill>
              </a:rPr>
              <a:t>self.toFC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self.b2.grid(row = 2, column = 1)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"/>
          </p:nvPr>
        </p:nvSpPr>
        <p:spPr>
          <a:xfrm>
            <a:off x="611188" y="2420888"/>
            <a:ext cx="8532812" cy="3522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self.f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= Frame(</a:t>
            </a:r>
            <a:r>
              <a:rPr lang="en-US" altLang="zh-CN" sz="1600" dirty="0" err="1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self.f.grid</a:t>
            </a:r>
            <a:r>
              <a:rPr lang="en-US" altLang="zh-CN" sz="1600" dirty="0">
                <a:solidFill>
                  <a:schemeClr val="bg1"/>
                </a:solidFill>
              </a:rPr>
              <a:t>(row = 3, column = 0, </a:t>
            </a:r>
            <a:r>
              <a:rPr lang="en-US" altLang="zh-CN" sz="1600" dirty="0" err="1">
                <a:solidFill>
                  <a:schemeClr val="bg1"/>
                </a:solidFill>
              </a:rPr>
              <a:t>columnspan</a:t>
            </a:r>
            <a:r>
              <a:rPr lang="en-US" altLang="zh-CN" sz="1600" dirty="0">
                <a:solidFill>
                  <a:schemeClr val="bg1"/>
                </a:solidFill>
              </a:rPr>
              <a:t> = 3)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self.qb</a:t>
            </a:r>
            <a:r>
              <a:rPr lang="en-US" altLang="zh-CN" sz="1600" dirty="0">
                <a:solidFill>
                  <a:schemeClr val="bg1"/>
                </a:solidFill>
              </a:rPr>
              <a:t> = Button(</a:t>
            </a:r>
            <a:r>
              <a:rPr lang="en-US" altLang="zh-CN" sz="1600" dirty="0" err="1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, text = "Quit", command = </a:t>
            </a:r>
            <a:r>
              <a:rPr lang="en-US" altLang="zh-CN" sz="1600" dirty="0" err="1">
                <a:solidFill>
                  <a:schemeClr val="bg1"/>
                </a:solidFill>
              </a:rPr>
              <a:t>self.close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self.qb.grid</a:t>
            </a:r>
            <a:r>
              <a:rPr lang="en-US" altLang="zh-CN" sz="1600" dirty="0">
                <a:solidFill>
                  <a:schemeClr val="bg1"/>
                </a:solidFill>
              </a:rPr>
              <a:t>(row = 5, column = 1)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self.root.mainloop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  <a:endParaRPr lang="zh-CN" altLang="en-US" sz="16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219200"/>
            <a:ext cx="7921625" cy="487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   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def</a:t>
            </a:r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showInfo</a:t>
            </a:r>
            <a:r>
              <a:rPr lang="en-US" altLang="zh-CN" sz="1200" dirty="0">
                <a:solidFill>
                  <a:schemeClr val="bg1"/>
                </a:solidFill>
              </a:rPr>
              <a:t>(self):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rStr</a:t>
            </a:r>
            <a:r>
              <a:rPr lang="ro-RO" altLang="zh-CN" sz="1200" dirty="0">
                <a:solidFill>
                  <a:schemeClr val="bg1"/>
                </a:solidFill>
              </a:rPr>
              <a:t> = "%.2f"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        if </a:t>
            </a:r>
            <a:r>
              <a:rPr lang="en-US" altLang="zh-CN" sz="1200" dirty="0" err="1">
                <a:solidFill>
                  <a:schemeClr val="bg1"/>
                </a:solidFill>
              </a:rPr>
              <a:t>self.to</a:t>
            </a:r>
            <a:r>
              <a:rPr lang="en-US" altLang="zh-CN" sz="1200" dirty="0">
                <a:solidFill>
                  <a:schemeClr val="bg1"/>
                </a:solidFill>
              </a:rPr>
              <a:t> == "RMB":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            r = </a:t>
            </a:r>
            <a:r>
              <a:rPr lang="en-US" altLang="zh-CN" sz="1200" dirty="0" err="1">
                <a:solidFill>
                  <a:schemeClr val="bg1"/>
                </a:solidFill>
              </a:rPr>
              <a:t>self.cal.calRMB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</a:rPr>
              <a:t>self.fc.get</a:t>
            </a:r>
            <a:r>
              <a:rPr lang="en-US" altLang="zh-CN" sz="1200" dirty="0">
                <a:solidFill>
                  <a:schemeClr val="bg1"/>
                </a:solidFill>
              </a:rPr>
              <a:t>(), </a:t>
            </a:r>
            <a:r>
              <a:rPr lang="en-US" altLang="zh-CN" sz="1200" dirty="0" err="1">
                <a:solidFill>
                  <a:schemeClr val="bg1"/>
                </a:solidFill>
              </a:rPr>
              <a:t>self.amt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self.aRMB.set</a:t>
            </a:r>
            <a:r>
              <a:rPr lang="ro-RO" altLang="zh-CN" sz="1200" dirty="0">
                <a:solidFill>
                  <a:schemeClr val="bg1"/>
                </a:solidFill>
              </a:rPr>
              <a:t>(</a:t>
            </a:r>
            <a:r>
              <a:rPr lang="ro-RO" altLang="zh-CN" sz="1200" dirty="0" err="1">
                <a:solidFill>
                  <a:schemeClr val="bg1"/>
                </a:solidFill>
              </a:rPr>
              <a:t>rStr</a:t>
            </a:r>
            <a:r>
              <a:rPr lang="ro-RO" altLang="zh-CN" sz="1200" dirty="0">
                <a:solidFill>
                  <a:schemeClr val="bg1"/>
                </a:solidFill>
              </a:rPr>
              <a:t> % r)</a:t>
            </a:r>
          </a:p>
          <a:p>
            <a:pPr marL="0" indent="0">
              <a:buNone/>
            </a:pPr>
            <a:r>
              <a:rPr lang="hu-HU" altLang="zh-CN" sz="1200" dirty="0">
                <a:solidFill>
                  <a:schemeClr val="bg1"/>
                </a:solidFill>
              </a:rPr>
              <a:t>        </a:t>
            </a:r>
            <a:r>
              <a:rPr lang="hu-HU" altLang="zh-CN" sz="1200" dirty="0" err="1">
                <a:solidFill>
                  <a:schemeClr val="bg1"/>
                </a:solidFill>
              </a:rPr>
              <a:t>else</a:t>
            </a:r>
            <a:r>
              <a:rPr lang="hu-HU" altLang="zh-CN" sz="1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            r = </a:t>
            </a:r>
            <a:r>
              <a:rPr lang="en-US" altLang="zh-CN" sz="1200" dirty="0" err="1">
                <a:solidFill>
                  <a:schemeClr val="bg1"/>
                </a:solidFill>
              </a:rPr>
              <a:t>self.cal.calFC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</a:rPr>
              <a:t>self.fc.get</a:t>
            </a:r>
            <a:r>
              <a:rPr lang="en-US" altLang="zh-CN" sz="1200" dirty="0">
                <a:solidFill>
                  <a:schemeClr val="bg1"/>
                </a:solidFill>
              </a:rPr>
              <a:t>(), </a:t>
            </a:r>
            <a:r>
              <a:rPr lang="en-US" altLang="zh-CN" sz="1200" dirty="0" err="1">
                <a:solidFill>
                  <a:schemeClr val="bg1"/>
                </a:solidFill>
              </a:rPr>
              <a:t>self.amt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self.aFC.set</a:t>
            </a:r>
            <a:r>
              <a:rPr lang="ro-RO" altLang="zh-CN" sz="1200" dirty="0">
                <a:solidFill>
                  <a:schemeClr val="bg1"/>
                </a:solidFill>
              </a:rPr>
              <a:t>(</a:t>
            </a:r>
            <a:r>
              <a:rPr lang="ro-RO" altLang="zh-CN" sz="1200" dirty="0" err="1">
                <a:solidFill>
                  <a:schemeClr val="bg1"/>
                </a:solidFill>
              </a:rPr>
              <a:t>rStr</a:t>
            </a:r>
            <a:r>
              <a:rPr lang="ro-RO" altLang="zh-CN" sz="1200" dirty="0">
                <a:solidFill>
                  <a:schemeClr val="bg1"/>
                </a:solidFill>
              </a:rPr>
              <a:t> % r)</a:t>
            </a:r>
          </a:p>
          <a:p>
            <a:pPr marL="0" indent="0">
              <a:buNone/>
            </a:pPr>
            <a:endParaRPr lang="ro-RO" altLang="zh-CN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def </a:t>
            </a:r>
            <a:r>
              <a:rPr lang="ro-RO" altLang="zh-CN" sz="1200" dirty="0" err="1">
                <a:solidFill>
                  <a:schemeClr val="bg1"/>
                </a:solidFill>
              </a:rPr>
              <a:t>toRMB</a:t>
            </a:r>
            <a:r>
              <a:rPr lang="ro-RO" altLang="zh-CN" sz="1200" dirty="0">
                <a:solidFill>
                  <a:schemeClr val="bg1"/>
                </a:solidFill>
              </a:rPr>
              <a:t>(self):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self.to</a:t>
            </a:r>
            <a:r>
              <a:rPr lang="ro-RO" altLang="zh-CN" sz="1200" dirty="0">
                <a:solidFill>
                  <a:schemeClr val="bg1"/>
                </a:solidFill>
              </a:rPr>
              <a:t> = "RMB"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self.amt</a:t>
            </a:r>
            <a:r>
              <a:rPr lang="ro-RO" altLang="zh-CN" sz="1200" dirty="0">
                <a:solidFill>
                  <a:schemeClr val="bg1"/>
                </a:solidFill>
              </a:rPr>
              <a:t> = </a:t>
            </a:r>
            <a:r>
              <a:rPr lang="ro-RO" altLang="zh-CN" sz="1200" dirty="0" err="1">
                <a:solidFill>
                  <a:schemeClr val="bg1"/>
                </a:solidFill>
              </a:rPr>
              <a:t>eval</a:t>
            </a:r>
            <a:r>
              <a:rPr lang="ro-RO" altLang="zh-CN" sz="1200" dirty="0">
                <a:solidFill>
                  <a:schemeClr val="bg1"/>
                </a:solidFill>
              </a:rPr>
              <a:t>(</a:t>
            </a:r>
            <a:r>
              <a:rPr lang="ro-RO" altLang="zh-CN" sz="1200" dirty="0" err="1">
                <a:solidFill>
                  <a:schemeClr val="bg1"/>
                </a:solidFill>
              </a:rPr>
              <a:t>self.aFC.get</a:t>
            </a:r>
            <a:r>
              <a:rPr lang="ro-RO" altLang="zh-CN" sz="1200" dirty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r>
              <a:rPr lang="de-DE" altLang="zh-CN" sz="1200" dirty="0">
                <a:solidFill>
                  <a:schemeClr val="bg1"/>
                </a:solidFill>
              </a:rPr>
              <a:t>        </a:t>
            </a:r>
            <a:r>
              <a:rPr lang="de-DE" altLang="zh-CN" sz="1200" dirty="0" err="1">
                <a:solidFill>
                  <a:schemeClr val="bg1"/>
                </a:solidFill>
              </a:rPr>
              <a:t>self.showInfo</a:t>
            </a:r>
            <a:r>
              <a:rPr lang="de-DE" altLang="zh-CN" sz="12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de-DE" altLang="zh-CN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1200" dirty="0">
                <a:solidFill>
                  <a:schemeClr val="bg1"/>
                </a:solidFill>
              </a:rPr>
              <a:t>    </a:t>
            </a:r>
            <a:r>
              <a:rPr lang="de-DE" altLang="zh-CN" sz="1200" dirty="0" err="1">
                <a:solidFill>
                  <a:schemeClr val="bg1"/>
                </a:solidFill>
              </a:rPr>
              <a:t>def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toFC</a:t>
            </a:r>
            <a:r>
              <a:rPr lang="de-DE" altLang="zh-CN" sz="1200" dirty="0">
                <a:solidFill>
                  <a:schemeClr val="bg1"/>
                </a:solidFill>
              </a:rPr>
              <a:t>(</a:t>
            </a:r>
            <a:r>
              <a:rPr lang="de-DE" altLang="zh-CN" sz="1200" dirty="0" err="1">
                <a:solidFill>
                  <a:schemeClr val="bg1"/>
                </a:solidFill>
              </a:rPr>
              <a:t>self</a:t>
            </a:r>
            <a:r>
              <a:rPr lang="de-DE" altLang="zh-CN" sz="1200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self.to</a:t>
            </a:r>
            <a:r>
              <a:rPr lang="ro-RO" altLang="zh-CN" sz="1200" dirty="0">
                <a:solidFill>
                  <a:schemeClr val="bg1"/>
                </a:solidFill>
              </a:rPr>
              <a:t> = </a:t>
            </a:r>
            <a:r>
              <a:rPr lang="ro-RO" altLang="zh-CN" sz="1200" dirty="0" err="1">
                <a:solidFill>
                  <a:schemeClr val="bg1"/>
                </a:solidFill>
              </a:rPr>
              <a:t>self.fc.get</a:t>
            </a:r>
            <a:r>
              <a:rPr lang="ro-RO" altLang="zh-CN" sz="12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self.amt</a:t>
            </a:r>
            <a:r>
              <a:rPr lang="ro-RO" altLang="zh-CN" sz="1200" dirty="0">
                <a:solidFill>
                  <a:schemeClr val="bg1"/>
                </a:solidFill>
              </a:rPr>
              <a:t> = </a:t>
            </a:r>
            <a:r>
              <a:rPr lang="ro-RO" altLang="zh-CN" sz="1200" dirty="0" err="1">
                <a:solidFill>
                  <a:schemeClr val="bg1"/>
                </a:solidFill>
              </a:rPr>
              <a:t>eval</a:t>
            </a:r>
            <a:r>
              <a:rPr lang="ro-RO" altLang="zh-CN" sz="1200" dirty="0">
                <a:solidFill>
                  <a:schemeClr val="bg1"/>
                </a:solidFill>
              </a:rPr>
              <a:t>(</a:t>
            </a:r>
            <a:r>
              <a:rPr lang="ro-RO" altLang="zh-CN" sz="1200" dirty="0" err="1">
                <a:solidFill>
                  <a:schemeClr val="bg1"/>
                </a:solidFill>
              </a:rPr>
              <a:t>self.aRMB.get</a:t>
            </a:r>
            <a:r>
              <a:rPr lang="ro-RO" altLang="zh-CN" sz="1200" dirty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r>
              <a:rPr lang="de-DE" altLang="zh-CN" sz="1200" dirty="0">
                <a:solidFill>
                  <a:schemeClr val="bg1"/>
                </a:solidFill>
              </a:rPr>
              <a:t>        </a:t>
            </a:r>
            <a:r>
              <a:rPr lang="de-DE" altLang="zh-CN" sz="1200" dirty="0" err="1">
                <a:solidFill>
                  <a:schemeClr val="bg1"/>
                </a:solidFill>
              </a:rPr>
              <a:t>self.showInfo</a:t>
            </a:r>
            <a:r>
              <a:rPr lang="de-DE" altLang="zh-CN" sz="12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de-DE" altLang="zh-CN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1200" dirty="0">
                <a:solidFill>
                  <a:schemeClr val="bg1"/>
                </a:solidFill>
              </a:rPr>
              <a:t>    </a:t>
            </a:r>
            <a:r>
              <a:rPr lang="de-DE" altLang="zh-CN" sz="1200" dirty="0" err="1">
                <a:solidFill>
                  <a:schemeClr val="bg1"/>
                </a:solidFill>
              </a:rPr>
              <a:t>def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close</a:t>
            </a:r>
            <a:r>
              <a:rPr lang="de-DE" altLang="zh-CN" sz="1200" dirty="0">
                <a:solidFill>
                  <a:schemeClr val="bg1"/>
                </a:solidFill>
              </a:rPr>
              <a:t>(</a:t>
            </a:r>
            <a:r>
              <a:rPr lang="de-DE" altLang="zh-CN" sz="1200" dirty="0" err="1">
                <a:solidFill>
                  <a:schemeClr val="bg1"/>
                </a:solidFill>
              </a:rPr>
              <a:t>self</a:t>
            </a:r>
            <a:r>
              <a:rPr lang="de-DE" altLang="zh-CN" sz="1200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it-IT" altLang="zh-CN" sz="1200" dirty="0">
                <a:solidFill>
                  <a:schemeClr val="bg1"/>
                </a:solidFill>
              </a:rPr>
              <a:t>        </a:t>
            </a:r>
            <a:r>
              <a:rPr lang="it-IT" altLang="zh-CN" sz="1200" dirty="0" err="1">
                <a:solidFill>
                  <a:schemeClr val="bg1"/>
                </a:solidFill>
              </a:rPr>
              <a:t>self.root.quit</a:t>
            </a:r>
            <a:r>
              <a:rPr lang="it-IT" altLang="zh-CN" sz="12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it-IT" altLang="zh-CN" sz="1200" dirty="0">
                <a:solidFill>
                  <a:schemeClr val="bg1"/>
                </a:solidFill>
              </a:rPr>
              <a:t>        </a:t>
            </a:r>
            <a:r>
              <a:rPr lang="it-IT" altLang="zh-CN" sz="1200" dirty="0" err="1">
                <a:solidFill>
                  <a:schemeClr val="bg1"/>
                </a:solidFill>
              </a:rPr>
              <a:t>self.root.destroy</a:t>
            </a:r>
            <a:r>
              <a:rPr lang="it-IT" altLang="zh-CN" sz="1200" dirty="0">
                <a:solidFill>
                  <a:schemeClr val="bg1"/>
                </a:solidFill>
              </a:rPr>
              <a:t>()</a:t>
            </a:r>
            <a:endParaRPr lang="zh-CN" altLang="en-US" sz="12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4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595</Words>
  <Application>Microsoft Macintosh PowerPoint</Application>
  <PresentationFormat>全屏显示(4:3)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Calibri</vt:lpstr>
      <vt:lpstr>Courier New</vt:lpstr>
      <vt:lpstr>Wingdings</vt:lpstr>
      <vt:lpstr>黑体</vt:lpstr>
      <vt:lpstr>宋体</vt:lpstr>
      <vt:lpstr>幼圆</vt:lpstr>
      <vt:lpstr>Arial</vt:lpstr>
      <vt:lpstr>Office 主题</vt:lpstr>
      <vt:lpstr>GUI编程</vt:lpstr>
      <vt:lpstr>Tkinter的常用构件类</vt:lpstr>
      <vt:lpstr>常用构件:文本编辑区</vt:lpstr>
      <vt:lpstr>编程案例:汇率换算器1.0版</vt:lpstr>
      <vt:lpstr>编程案例:汇率换算器</vt:lpstr>
      <vt:lpstr>编程案例:汇率换算器</vt:lpstr>
      <vt:lpstr>编程案例:汇率换算器</vt:lpstr>
      <vt:lpstr>编程案例:汇率换算器</vt:lpstr>
      <vt:lpstr>编程案例:汇率换算器</vt:lpstr>
      <vt:lpstr>创建运算程序</vt:lpstr>
      <vt:lpstr>执行程序</vt:lpstr>
      <vt:lpstr>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API调用与包引入</dc:title>
  <dc:creator>Jack_p Liu_刘鹏</dc:creator>
  <cp:lastModifiedBy>刘DJ</cp:lastModifiedBy>
  <cp:revision>32</cp:revision>
  <dcterms:created xsi:type="dcterms:W3CDTF">2017-06-15T05:30:33Z</dcterms:created>
  <dcterms:modified xsi:type="dcterms:W3CDTF">2018-01-19T07:36:34Z</dcterms:modified>
</cp:coreProperties>
</file>