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18/1/24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Python</a:t>
            </a:r>
            <a:r>
              <a:rPr lang="zh-CN" altLang="en-US" dirty="0" smtClean="0">
                <a:solidFill>
                  <a:schemeClr val="bg1"/>
                </a:solidFill>
              </a:rPr>
              <a:t>中的数学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77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1916832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r>
              <a:rPr lang="zh-CN" altLang="en-US" dirty="0" smtClean="0">
                <a:solidFill>
                  <a:schemeClr val="bg1"/>
                </a:solidFill>
              </a:rPr>
              <a:t>询问每个比萨的菜单价格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712" y="2708920"/>
            <a:ext cx="678942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cost_per_pizza</a:t>
            </a:r>
            <a:r>
              <a:rPr lang="en-US" altLang="zh-CN" dirty="0"/>
              <a:t> = </a:t>
            </a:r>
            <a:r>
              <a:rPr lang="en-US" altLang="zh-CN" dirty="0" err="1"/>
              <a:t>eval</a:t>
            </a:r>
            <a:r>
              <a:rPr lang="en-US" altLang="zh-CN" dirty="0"/>
              <a:t>( </a:t>
            </a:r>
            <a:r>
              <a:rPr lang="en-US" altLang="zh-CN" dirty="0" err="1" smtClean="0"/>
              <a:t>raw_input</a:t>
            </a:r>
            <a:r>
              <a:rPr lang="en-US" altLang="zh-CN" dirty="0"/>
              <a:t>("How much does each pizza cost: ")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7744" y="1772816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(3)</a:t>
            </a:r>
            <a:r>
              <a:rPr lang="zh-CN" altLang="en-US" dirty="0" smtClean="0">
                <a:solidFill>
                  <a:schemeClr val="bg1"/>
                </a:solidFill>
              </a:rPr>
              <a:t>计算比萨的总价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6900" y="2780928"/>
            <a:ext cx="4510530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subtotal = </a:t>
            </a:r>
            <a:r>
              <a:rPr lang="en-US" altLang="zh-CN" dirty="0" err="1"/>
              <a:t>number_of_pizzas</a:t>
            </a:r>
            <a:r>
              <a:rPr lang="en-US" altLang="zh-CN" dirty="0"/>
              <a:t> * </a:t>
            </a:r>
            <a:r>
              <a:rPr lang="en-US" altLang="zh-CN" dirty="0" err="1"/>
              <a:t>cost_per_pizza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4771" y="1628800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(4) </a:t>
            </a:r>
            <a:r>
              <a:rPr lang="zh-CN" altLang="en-US" dirty="0" smtClean="0">
                <a:solidFill>
                  <a:schemeClr val="bg1"/>
                </a:solidFill>
              </a:rPr>
              <a:t>计算需要支付的销售税，为 </a:t>
            </a:r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r>
              <a:rPr lang="zh-CN" altLang="en-US" dirty="0" smtClean="0">
                <a:solidFill>
                  <a:schemeClr val="bg1"/>
                </a:solidFill>
              </a:rPr>
              <a:t>中计算值的</a:t>
            </a:r>
            <a:r>
              <a:rPr lang="en-US" altLang="zh-CN" dirty="0" smtClean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3" name="矩形 2"/>
          <p:cNvSpPr/>
          <p:nvPr/>
        </p:nvSpPr>
        <p:spPr>
          <a:xfrm>
            <a:off x="2391676" y="2492896"/>
            <a:ext cx="4572000" cy="646331"/>
          </a:xfrm>
          <a:prstGeom prst="rect">
            <a:avLst/>
          </a:prstGeom>
          <a:solidFill>
            <a:srgbClr val="92D050"/>
          </a:solidFill>
        </p:spPr>
        <p:txBody>
          <a:bodyPr>
            <a:spAutoFit/>
          </a:bodyPr>
          <a:lstStyle/>
          <a:p>
            <a:r>
              <a:rPr lang="en-US" altLang="zh-CN" dirty="0" err="1"/>
              <a:t>tax_rate</a:t>
            </a:r>
            <a:r>
              <a:rPr lang="en-US" altLang="zh-CN" dirty="0"/>
              <a:t> = 0.08 </a:t>
            </a:r>
            <a:endParaRPr lang="en-US" altLang="zh-CN" dirty="0" smtClean="0"/>
          </a:p>
          <a:p>
            <a:r>
              <a:rPr lang="en-US" altLang="zh-CN" dirty="0" err="1" smtClean="0"/>
              <a:t>sales_tax</a:t>
            </a:r>
            <a:r>
              <a:rPr lang="en-US" altLang="zh-CN" dirty="0" smtClean="0"/>
              <a:t> </a:t>
            </a:r>
            <a:r>
              <a:rPr lang="en-US" altLang="zh-CN" dirty="0"/>
              <a:t>= subtotal * </a:t>
            </a:r>
            <a:r>
              <a:rPr lang="en-US" altLang="zh-CN" dirty="0" err="1"/>
              <a:t>tax_rate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1916832"/>
            <a:ext cx="4650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(5)</a:t>
            </a:r>
            <a:r>
              <a:rPr lang="zh-CN" altLang="en-US" dirty="0" smtClean="0">
                <a:solidFill>
                  <a:schemeClr val="bg1"/>
                </a:solidFill>
              </a:rPr>
              <a:t>将销售税和小计项相加， 作为最终的价格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8316" y="2636912"/>
            <a:ext cx="2683683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total = subtotal + </a:t>
            </a:r>
            <a:r>
              <a:rPr lang="en-US" altLang="zh-CN" dirty="0" err="1"/>
              <a:t>sales_tax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1700808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(6)</a:t>
            </a:r>
            <a:r>
              <a:rPr lang="zh-CN" altLang="en-US" dirty="0" smtClean="0">
                <a:solidFill>
                  <a:schemeClr val="bg1"/>
                </a:solidFill>
              </a:rPr>
              <a:t>向用户显示应该支付的总价格，包括销售税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95736" y="2708920"/>
            <a:ext cx="6102424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print("The total cost is $", total)</a:t>
            </a:r>
          </a:p>
          <a:p>
            <a:r>
              <a:rPr lang="en-US" altLang="zh-CN" dirty="0"/>
              <a:t>print("This includes $", subtotal, "for the pizza and")</a:t>
            </a:r>
          </a:p>
          <a:p>
            <a:r>
              <a:rPr lang="en-US" altLang="zh-CN" dirty="0"/>
              <a:t>print("$", </a:t>
            </a:r>
            <a:r>
              <a:rPr lang="en-US" altLang="zh-CN" dirty="0" err="1"/>
              <a:t>sales_tax</a:t>
            </a:r>
            <a:r>
              <a:rPr lang="en-US" altLang="zh-CN" dirty="0"/>
              <a:t>, "in sales tax.")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728" y="24928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47664" y="1700808"/>
            <a:ext cx="7254552" cy="341632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altLang="zh-CN" dirty="0" err="1"/>
              <a:t>number_of_pizzas</a:t>
            </a:r>
            <a:r>
              <a:rPr lang="en-US" altLang="zh-CN" dirty="0"/>
              <a:t> = </a:t>
            </a:r>
            <a:r>
              <a:rPr lang="en-US" altLang="zh-CN" dirty="0" err="1"/>
              <a:t>eval</a:t>
            </a:r>
            <a:r>
              <a:rPr lang="en-US" altLang="zh-CN" dirty="0"/>
              <a:t>( </a:t>
            </a:r>
            <a:r>
              <a:rPr lang="en-US" altLang="zh-CN" dirty="0" err="1" smtClean="0"/>
              <a:t>raw_input</a:t>
            </a:r>
            <a:r>
              <a:rPr lang="en-US" altLang="zh-CN" dirty="0"/>
              <a:t>("How many pizzas do you want: ") )</a:t>
            </a:r>
          </a:p>
          <a:p>
            <a:r>
              <a:rPr lang="en-US" altLang="zh-CN" dirty="0" err="1" smtClean="0"/>
              <a:t>cost_per_pizza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eval</a:t>
            </a:r>
            <a:r>
              <a:rPr lang="en-US" altLang="zh-CN" dirty="0"/>
              <a:t>( </a:t>
            </a:r>
            <a:r>
              <a:rPr lang="en-US" altLang="zh-CN" dirty="0" err="1" smtClean="0"/>
              <a:t>raw_input</a:t>
            </a:r>
            <a:r>
              <a:rPr lang="en-US" altLang="zh-CN" dirty="0"/>
              <a:t>("How much does each pizza cost: ") )</a:t>
            </a:r>
          </a:p>
          <a:p>
            <a:endParaRPr lang="en-US" altLang="zh-CN" dirty="0"/>
          </a:p>
          <a:p>
            <a:r>
              <a:rPr lang="en-US" altLang="zh-CN" dirty="0" smtClean="0"/>
              <a:t>subtotal </a:t>
            </a:r>
            <a:r>
              <a:rPr lang="en-US" altLang="zh-CN" dirty="0"/>
              <a:t>= </a:t>
            </a:r>
            <a:r>
              <a:rPr lang="en-US" altLang="zh-CN" dirty="0" err="1"/>
              <a:t>number_of_pizzas</a:t>
            </a:r>
            <a:r>
              <a:rPr lang="en-US" altLang="zh-CN" dirty="0"/>
              <a:t> * </a:t>
            </a:r>
            <a:r>
              <a:rPr lang="en-US" altLang="zh-CN" dirty="0" err="1"/>
              <a:t>cost_per_pizza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 smtClean="0"/>
              <a:t>tax_rate</a:t>
            </a:r>
            <a:r>
              <a:rPr lang="en-US" altLang="zh-CN" dirty="0" smtClean="0"/>
              <a:t> </a:t>
            </a:r>
            <a:r>
              <a:rPr lang="en-US" altLang="zh-CN" dirty="0"/>
              <a:t>= 0.08 </a:t>
            </a:r>
            <a:r>
              <a:rPr lang="en-US" altLang="zh-CN" dirty="0" err="1" smtClean="0"/>
              <a:t>sales_tax</a:t>
            </a:r>
            <a:r>
              <a:rPr lang="en-US" altLang="zh-CN" dirty="0" smtClean="0"/>
              <a:t> </a:t>
            </a:r>
            <a:r>
              <a:rPr lang="en-US" altLang="zh-CN" dirty="0"/>
              <a:t>= subtotal * </a:t>
            </a:r>
            <a:r>
              <a:rPr lang="en-US" altLang="zh-CN" dirty="0" err="1"/>
              <a:t>tax_rate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total </a:t>
            </a:r>
            <a:r>
              <a:rPr lang="en-US" altLang="zh-CN" dirty="0"/>
              <a:t>= subtotal + </a:t>
            </a:r>
            <a:r>
              <a:rPr lang="en-US" altLang="zh-CN" dirty="0" err="1"/>
              <a:t>sales_tax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("The total cost is $", total)</a:t>
            </a:r>
          </a:p>
          <a:p>
            <a:r>
              <a:rPr lang="en-US" altLang="zh-CN" dirty="0"/>
              <a:t>print("This includes $", subtotal, "for the pizza and")</a:t>
            </a:r>
          </a:p>
          <a:p>
            <a:r>
              <a:rPr lang="en-US" altLang="zh-CN" dirty="0"/>
              <a:t>print("$", </a:t>
            </a:r>
            <a:r>
              <a:rPr lang="en-US" altLang="zh-CN" dirty="0" err="1"/>
              <a:t>sales_tax</a:t>
            </a:r>
            <a:r>
              <a:rPr lang="en-US" altLang="zh-CN" dirty="0"/>
              <a:t>, "in sales tax.")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03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556792"/>
            <a:ext cx="4464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算术运算</a:t>
            </a:r>
            <a:r>
              <a:rPr lang="zh-CN" altLang="en-US" dirty="0">
                <a:solidFill>
                  <a:schemeClr val="bg1"/>
                </a:solidFill>
              </a:rPr>
              <a:t>符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比较（关系）运算符</a:t>
            </a:r>
          </a:p>
          <a:p>
            <a:r>
              <a:rPr lang="zh-CN" altLang="en-US" dirty="0" smtClean="0">
                <a:solidFill>
                  <a:schemeClr val="bg1"/>
                </a:solidFill>
              </a:rPr>
              <a:t>赋值运算符</a:t>
            </a:r>
          </a:p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算术运算符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3376"/>
              </p:ext>
            </p:extLst>
          </p:nvPr>
        </p:nvGraphicFramePr>
        <p:xfrm>
          <a:off x="426982" y="1639341"/>
          <a:ext cx="6665298" cy="4525963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20683"/>
                <a:gridCol w="3322849"/>
                <a:gridCol w="2221766"/>
              </a:tblGrid>
              <a:tr h="27886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>
                          <a:effectLst/>
                        </a:rPr>
                        <a:t>运算符</a:t>
                      </a:r>
                      <a:endParaRPr lang="zh-CN" altLang="en-US" sz="15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040" marR="24040" marT="24040" marB="240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>
                          <a:effectLst/>
                        </a:rPr>
                        <a:t>描述</a:t>
                      </a:r>
                      <a:endParaRPr lang="zh-CN" altLang="en-US" sz="15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040" marR="24040" marT="24040" marB="240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500" dirty="0" smtClean="0">
                          <a:effectLst/>
                        </a:rPr>
                        <a:t>实例</a:t>
                      </a:r>
                      <a:r>
                        <a:rPr lang="en-US" altLang="zh-CN" sz="1500" dirty="0" smtClean="0">
                          <a:effectLst/>
                        </a:rPr>
                        <a:t>(a=10,b=20)</a:t>
                      </a:r>
                      <a:endParaRPr lang="zh-CN" altLang="en-US" sz="15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4040" marR="24040" marT="24040" marB="24040"/>
                </a:tc>
              </a:tr>
              <a:tr h="34297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+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加 </a:t>
                      </a:r>
                      <a:r>
                        <a:rPr lang="en-US" altLang="zh-CN" sz="1500">
                          <a:effectLst/>
                        </a:rPr>
                        <a:t>- </a:t>
                      </a:r>
                      <a:r>
                        <a:rPr lang="zh-CN" altLang="en-US" sz="1500">
                          <a:effectLst/>
                        </a:rPr>
                        <a:t>两个对象相加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+ b </a:t>
                      </a:r>
                      <a:r>
                        <a:rPr lang="zh-CN" altLang="en-US" sz="1500">
                          <a:effectLst/>
                        </a:rPr>
                        <a:t>输出结果 </a:t>
                      </a:r>
                      <a:r>
                        <a:rPr lang="en-US" altLang="zh-CN" sz="1500">
                          <a:effectLst/>
                        </a:rPr>
                        <a:t>30</a:t>
                      </a:r>
                    </a:p>
                  </a:txBody>
                  <a:tcPr marL="40067" marR="40067" marT="56094" marB="56094"/>
                </a:tc>
              </a:tr>
              <a:tr h="57375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-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减 </a:t>
                      </a:r>
                      <a:r>
                        <a:rPr lang="en-US" altLang="zh-CN" sz="1500">
                          <a:effectLst/>
                        </a:rPr>
                        <a:t>- </a:t>
                      </a:r>
                      <a:r>
                        <a:rPr lang="zh-CN" altLang="en-US" sz="1500">
                          <a:effectLst/>
                        </a:rPr>
                        <a:t>得到负数或是一个数减去另一个数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- b </a:t>
                      </a:r>
                      <a:r>
                        <a:rPr lang="zh-CN" altLang="en-US" sz="1500">
                          <a:effectLst/>
                        </a:rPr>
                        <a:t>输出结果 </a:t>
                      </a:r>
                      <a:r>
                        <a:rPr lang="en-US" altLang="zh-CN" sz="1500">
                          <a:effectLst/>
                        </a:rPr>
                        <a:t>-10</a:t>
                      </a:r>
                    </a:p>
                  </a:txBody>
                  <a:tcPr marL="40067" marR="40067" marT="56094" marB="56094"/>
                </a:tc>
              </a:tr>
              <a:tr h="804544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*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乘 </a:t>
                      </a:r>
                      <a:r>
                        <a:rPr lang="en-US" altLang="zh-CN" sz="1500">
                          <a:effectLst/>
                        </a:rPr>
                        <a:t>- </a:t>
                      </a:r>
                      <a:r>
                        <a:rPr lang="zh-CN" altLang="en-US" sz="1500">
                          <a:effectLst/>
                        </a:rPr>
                        <a:t>两个数相乘或是返回一个被重复若干次的字符串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 * b </a:t>
                      </a:r>
                      <a:r>
                        <a:rPr lang="zh-CN" altLang="en-US" sz="1500">
                          <a:effectLst/>
                        </a:rPr>
                        <a:t>输出结果 </a:t>
                      </a:r>
                      <a:r>
                        <a:rPr lang="en-US" altLang="zh-CN" sz="1500">
                          <a:effectLst/>
                        </a:rPr>
                        <a:t>200</a:t>
                      </a:r>
                    </a:p>
                  </a:txBody>
                  <a:tcPr marL="40067" marR="40067" marT="56094" marB="56094"/>
                </a:tc>
              </a:tr>
              <a:tr h="342973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除 </a:t>
                      </a:r>
                      <a:r>
                        <a:rPr lang="en-US" altLang="zh-CN" sz="1500">
                          <a:effectLst/>
                        </a:rPr>
                        <a:t>- </a:t>
                      </a:r>
                      <a:r>
                        <a:rPr lang="en-US" sz="1500">
                          <a:effectLst/>
                        </a:rPr>
                        <a:t>x</a:t>
                      </a:r>
                      <a:r>
                        <a:rPr lang="zh-CN" altLang="en-US" sz="1500">
                          <a:effectLst/>
                        </a:rPr>
                        <a:t>除以</a:t>
                      </a:r>
                      <a:r>
                        <a:rPr lang="en-US" sz="1500">
                          <a:effectLst/>
                        </a:rPr>
                        <a:t>y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 / a </a:t>
                      </a:r>
                      <a:r>
                        <a:rPr lang="zh-CN" altLang="en-US" sz="1500">
                          <a:effectLst/>
                        </a:rPr>
                        <a:t>输出结果 </a:t>
                      </a:r>
                      <a:r>
                        <a:rPr lang="en-US" altLang="zh-CN" sz="1500">
                          <a:effectLst/>
                        </a:rPr>
                        <a:t>2</a:t>
                      </a:r>
                    </a:p>
                  </a:txBody>
                  <a:tcPr marL="40067" marR="40067" marT="56094" marB="56094"/>
                </a:tc>
              </a:tr>
              <a:tr h="57375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%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取模 </a:t>
                      </a:r>
                      <a:r>
                        <a:rPr lang="en-US" altLang="zh-CN" sz="1500">
                          <a:effectLst/>
                        </a:rPr>
                        <a:t>- </a:t>
                      </a:r>
                      <a:r>
                        <a:rPr lang="zh-CN" altLang="en-US" sz="1500">
                          <a:effectLst/>
                        </a:rPr>
                        <a:t>返回除法的余数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b % a </a:t>
                      </a:r>
                      <a:r>
                        <a:rPr lang="zh-CN" altLang="en-US" sz="1500">
                          <a:effectLst/>
                        </a:rPr>
                        <a:t>输出结果 </a:t>
                      </a:r>
                      <a:r>
                        <a:rPr lang="en-US" altLang="zh-CN" sz="1500">
                          <a:effectLst/>
                        </a:rPr>
                        <a:t>0</a:t>
                      </a:r>
                    </a:p>
                  </a:txBody>
                  <a:tcPr marL="40067" marR="40067" marT="56094" marB="56094"/>
                </a:tc>
              </a:tr>
              <a:tr h="103533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**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>
                          <a:effectLst/>
                        </a:rPr>
                        <a:t>幂 </a:t>
                      </a:r>
                      <a:r>
                        <a:rPr lang="en-US" altLang="zh-CN" sz="1500">
                          <a:effectLst/>
                        </a:rPr>
                        <a:t>- </a:t>
                      </a:r>
                      <a:r>
                        <a:rPr lang="zh-CN" altLang="en-US" sz="1500">
                          <a:effectLst/>
                        </a:rPr>
                        <a:t>返回</a:t>
                      </a:r>
                      <a:r>
                        <a:rPr lang="en-US" altLang="zh-CN" sz="1500">
                          <a:effectLst/>
                        </a:rPr>
                        <a:t>x</a:t>
                      </a:r>
                      <a:r>
                        <a:rPr lang="zh-CN" altLang="en-US" sz="1500">
                          <a:effectLst/>
                        </a:rPr>
                        <a:t>的</a:t>
                      </a:r>
                      <a:r>
                        <a:rPr lang="en-US" altLang="zh-CN" sz="1500">
                          <a:effectLst/>
                        </a:rPr>
                        <a:t>y</a:t>
                      </a:r>
                      <a:r>
                        <a:rPr lang="zh-CN" altLang="en-US" sz="1500">
                          <a:effectLst/>
                        </a:rPr>
                        <a:t>次幂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500">
                          <a:effectLst/>
                        </a:rPr>
                        <a:t>a**b </a:t>
                      </a:r>
                      <a:r>
                        <a:rPr lang="zh-CN" altLang="en-US" sz="1500">
                          <a:effectLst/>
                        </a:rPr>
                        <a:t>为</a:t>
                      </a:r>
                      <a:r>
                        <a:rPr lang="en-US" altLang="zh-CN" sz="1500">
                          <a:effectLst/>
                        </a:rPr>
                        <a:t>10</a:t>
                      </a:r>
                      <a:r>
                        <a:rPr lang="zh-CN" altLang="en-US" sz="1500">
                          <a:effectLst/>
                        </a:rPr>
                        <a:t>的</a:t>
                      </a:r>
                      <a:r>
                        <a:rPr lang="en-US" altLang="zh-CN" sz="1500">
                          <a:effectLst/>
                        </a:rPr>
                        <a:t>20</a:t>
                      </a:r>
                      <a:r>
                        <a:rPr lang="zh-CN" altLang="en-US" sz="1500">
                          <a:effectLst/>
                        </a:rPr>
                        <a:t>次方， 输出结果 </a:t>
                      </a:r>
                      <a:r>
                        <a:rPr lang="en-US" altLang="zh-CN" sz="1500">
                          <a:effectLst/>
                        </a:rPr>
                        <a:t>100000000000000000000</a:t>
                      </a:r>
                    </a:p>
                  </a:txBody>
                  <a:tcPr marL="40067" marR="40067" marT="56094" marB="56094"/>
                </a:tc>
              </a:tr>
              <a:tr h="573759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>
                          <a:effectLst/>
                        </a:rPr>
                        <a:t>//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500" dirty="0">
                          <a:effectLst/>
                        </a:rPr>
                        <a:t>取整除 </a:t>
                      </a:r>
                      <a:r>
                        <a:rPr lang="en-US" altLang="zh-CN" sz="1500" dirty="0">
                          <a:effectLst/>
                        </a:rPr>
                        <a:t>- </a:t>
                      </a:r>
                      <a:r>
                        <a:rPr lang="zh-CN" altLang="en-US" sz="1500" dirty="0">
                          <a:effectLst/>
                        </a:rPr>
                        <a:t>返回商的整数部分</a:t>
                      </a:r>
                    </a:p>
                  </a:txBody>
                  <a:tcPr marL="40067" marR="40067" marT="56094" marB="5609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500" dirty="0">
                          <a:effectLst/>
                        </a:rPr>
                        <a:t>9//2 </a:t>
                      </a:r>
                      <a:r>
                        <a:rPr lang="zh-CN" altLang="en-US" sz="1500" dirty="0">
                          <a:effectLst/>
                        </a:rPr>
                        <a:t>输出结果 </a:t>
                      </a:r>
                      <a:r>
                        <a:rPr lang="en-US" altLang="zh-CN" sz="1500" dirty="0">
                          <a:effectLst/>
                        </a:rPr>
                        <a:t>4 , 9.0//2.0 </a:t>
                      </a:r>
                      <a:r>
                        <a:rPr lang="zh-CN" altLang="en-US" sz="1500" dirty="0">
                          <a:effectLst/>
                        </a:rPr>
                        <a:t>输出结果 </a:t>
                      </a:r>
                      <a:r>
                        <a:rPr lang="en-US" altLang="zh-CN" sz="1500" dirty="0">
                          <a:effectLst/>
                        </a:rPr>
                        <a:t>4.0</a:t>
                      </a:r>
                    </a:p>
                  </a:txBody>
                  <a:tcPr marL="40067" marR="40067" marT="56094" marB="560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算术运算</a:t>
            </a:r>
            <a:r>
              <a:rPr lang="zh-CN" altLang="en-US" dirty="0" smtClean="0">
                <a:solidFill>
                  <a:schemeClr val="bg1"/>
                </a:solidFill>
              </a:rPr>
              <a:t>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示例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79774"/>
              </p:ext>
            </p:extLst>
          </p:nvPr>
        </p:nvGraphicFramePr>
        <p:xfrm>
          <a:off x="1043608" y="1297280"/>
          <a:ext cx="3168352" cy="393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3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smtClean="0">
                          <a:effectLst/>
                        </a:rPr>
                        <a:t>a = 21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b = 10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c = 0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c = a + b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 print "1 -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c = a - b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print "2 -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c = a * b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print "3 -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 c = a / b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 print "4 -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 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c = a % b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 print "5 -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</a:t>
                      </a:r>
                    </a:p>
                    <a:p>
                      <a:r>
                        <a:rPr lang="en-US" altLang="zh-CN" sz="1800" kern="1200" dirty="0" smtClean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00354"/>
              </p:ext>
            </p:extLst>
          </p:nvPr>
        </p:nvGraphicFramePr>
        <p:xfrm>
          <a:off x="4644008" y="1297280"/>
          <a:ext cx="2975992" cy="388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992"/>
              </a:tblGrid>
              <a:tr h="3888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# </a:t>
                      </a:r>
                      <a:r>
                        <a:rPr lang="zh-CN" altLang="en-US" sz="1800" kern="1200" dirty="0" smtClean="0">
                          <a:effectLst/>
                        </a:rPr>
                        <a:t>修改变量 </a:t>
                      </a:r>
                      <a:r>
                        <a:rPr lang="en-US" altLang="zh-CN" sz="1800" kern="1200" dirty="0" smtClean="0">
                          <a:effectLst/>
                        </a:rPr>
                        <a:t>a </a:t>
                      </a:r>
                      <a:r>
                        <a:rPr lang="zh-CN" altLang="en-US" sz="1800" kern="1200" dirty="0" smtClean="0">
                          <a:effectLst/>
                        </a:rPr>
                        <a:t>、</a:t>
                      </a:r>
                      <a:r>
                        <a:rPr lang="en-US" altLang="zh-CN" sz="1800" kern="1200" dirty="0" smtClean="0">
                          <a:effectLst/>
                        </a:rPr>
                        <a:t>b </a:t>
                      </a:r>
                      <a:r>
                        <a:rPr lang="zh-CN" altLang="en-US" sz="1800" kern="1200" dirty="0" smtClean="0">
                          <a:effectLst/>
                        </a:rPr>
                        <a:t>、</a:t>
                      </a:r>
                      <a:r>
                        <a:rPr lang="en-US" altLang="zh-CN" sz="1800" kern="1200" dirty="0" smtClean="0">
                          <a:effectLst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 a = 2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b = 3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c = a**b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 print "6 -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a = 10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b = 5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c = a//b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effectLst/>
                        </a:rPr>
                        <a:t>print "7 - c </a:t>
                      </a:r>
                      <a:r>
                        <a:rPr lang="zh-CN" altLang="en-US" sz="1800" kern="1200" dirty="0" smtClean="0">
                          <a:effectLst/>
                        </a:rPr>
                        <a:t>的值为：</a:t>
                      </a:r>
                      <a:r>
                        <a:rPr lang="en-US" altLang="zh-CN" sz="1800" kern="1200" dirty="0" smtClean="0">
                          <a:effectLst/>
                        </a:rPr>
                        <a:t>", c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28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赋值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41905"/>
              </p:ext>
            </p:extLst>
          </p:nvPr>
        </p:nvGraphicFramePr>
        <p:xfrm>
          <a:off x="1876747" y="1231746"/>
          <a:ext cx="6943725" cy="41414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314575"/>
                <a:gridCol w="2314575"/>
                <a:gridCol w="23145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effectLst/>
                        </a:rPr>
                        <a:t>运算符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effectLst/>
                        </a:rPr>
                        <a:t>描述</a:t>
                      </a:r>
                      <a:endParaRPr lang="zh-CN" altLang="en-US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 smtClean="0">
                          <a:effectLst/>
                        </a:rPr>
                        <a:t>实例</a:t>
                      </a:r>
                      <a:r>
                        <a:rPr lang="en-US" altLang="zh-CN" dirty="0" smtClean="0">
                          <a:effectLst/>
                        </a:rPr>
                        <a:t>(a=10,b=20)</a:t>
                      </a:r>
                      <a:endParaRPr lang="zh-CN" altLang="en-US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8575" marR="28575" marT="28575" marB="285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简单的赋值运算符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 = a + b </a:t>
                      </a:r>
                      <a:r>
                        <a:rPr lang="zh-CN" altLang="en-US">
                          <a:effectLst/>
                        </a:rPr>
                        <a:t>将 </a:t>
                      </a:r>
                      <a:r>
                        <a:rPr lang="en-US">
                          <a:effectLst/>
                        </a:rPr>
                        <a:t>a + b </a:t>
                      </a:r>
                      <a:r>
                        <a:rPr lang="zh-CN" altLang="en-US">
                          <a:effectLst/>
                        </a:rPr>
                        <a:t>的运算结果赋值为 </a:t>
                      </a:r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+=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加法赋值运算符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+= a 等效于 c = c + a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-=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减法赋值运算符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-= a 等效于 c = c - a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乘法赋值运算符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*= a 等效于 c = c * a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/=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除法赋值运算符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/= a 等效于 c = c / a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%=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取模赋值运算符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%= a 等效于 c = c % a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**</a:t>
                      </a:r>
                      <a:r>
                        <a:rPr lang="en-US" altLang="zh-CN">
                          <a:effectLst/>
                        </a:rPr>
                        <a:t>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幂赋值运算符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>
                          <a:effectLst/>
                        </a:rPr>
                        <a:t>c **= a 等效于 c = c ** a</a:t>
                      </a:r>
                    </a:p>
                  </a:txBody>
                  <a:tcPr marL="47625" marR="47625" marT="66675" marB="66675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</a:rPr>
                        <a:t>//=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取整除赋值运算符</a:t>
                      </a: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dirty="0">
                          <a:effectLst/>
                        </a:rPr>
                        <a:t>c //= a 等效于 c = c // a</a:t>
                      </a:r>
                    </a:p>
                  </a:txBody>
                  <a:tcPr marL="47625" marR="47625" marT="66675" marB="666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6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赋值</a:t>
            </a:r>
            <a:r>
              <a:rPr lang="zh-CN" altLang="en-US" dirty="0" smtClean="0">
                <a:solidFill>
                  <a:schemeClr val="bg1"/>
                </a:solidFill>
              </a:rPr>
              <a:t>运算符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实例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32227"/>
              </p:ext>
            </p:extLst>
          </p:nvPr>
        </p:nvGraphicFramePr>
        <p:xfrm>
          <a:off x="1475656" y="1556792"/>
          <a:ext cx="6096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 = 21</a:t>
                      </a:r>
                    </a:p>
                    <a:p>
                      <a:r>
                        <a:rPr lang="en-US" altLang="zh-CN" dirty="0" smtClean="0"/>
                        <a:t>b = 10</a:t>
                      </a:r>
                    </a:p>
                    <a:p>
                      <a:r>
                        <a:rPr lang="en-US" altLang="zh-CN" dirty="0" smtClean="0"/>
                        <a:t>c = 0</a:t>
                      </a:r>
                    </a:p>
                    <a:p>
                      <a:r>
                        <a:rPr lang="en-US" altLang="zh-CN" dirty="0" smtClean="0"/>
                        <a:t>c = a + b</a:t>
                      </a:r>
                    </a:p>
                    <a:p>
                      <a:r>
                        <a:rPr lang="en-US" altLang="zh-CN" dirty="0" smtClean="0"/>
                        <a:t>print "1 -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</a:p>
                    <a:p>
                      <a:r>
                        <a:rPr lang="en-US" altLang="zh-CN" dirty="0" smtClean="0"/>
                        <a:t>c += a</a:t>
                      </a:r>
                    </a:p>
                    <a:p>
                      <a:r>
                        <a:rPr lang="en-US" altLang="zh-CN" dirty="0" smtClean="0"/>
                        <a:t>print "2 -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</a:p>
                    <a:p>
                      <a:r>
                        <a:rPr lang="en-US" altLang="zh-CN" dirty="0" smtClean="0"/>
                        <a:t>c *= a</a:t>
                      </a:r>
                    </a:p>
                    <a:p>
                      <a:r>
                        <a:rPr lang="en-US" altLang="zh-CN" dirty="0" smtClean="0"/>
                        <a:t>print "3 -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</a:p>
                    <a:p>
                      <a:r>
                        <a:rPr lang="en-US" altLang="zh-CN" dirty="0" smtClean="0"/>
                        <a:t>c /= a</a:t>
                      </a:r>
                    </a:p>
                    <a:p>
                      <a:r>
                        <a:rPr lang="en-US" altLang="zh-CN" dirty="0" smtClean="0"/>
                        <a:t>print "4 -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</a:p>
                    <a:p>
                      <a:r>
                        <a:rPr lang="en-US" altLang="zh-CN" dirty="0" smtClean="0"/>
                        <a:t>c = 2</a:t>
                      </a:r>
                    </a:p>
                    <a:p>
                      <a:r>
                        <a:rPr lang="en-US" altLang="zh-CN" dirty="0" smtClean="0"/>
                        <a:t>c %= a</a:t>
                      </a:r>
                    </a:p>
                    <a:p>
                      <a:r>
                        <a:rPr lang="en-US" altLang="zh-CN" dirty="0" smtClean="0"/>
                        <a:t>print "5 -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</a:p>
                    <a:p>
                      <a:r>
                        <a:rPr lang="en-US" altLang="zh-CN" dirty="0" smtClean="0"/>
                        <a:t>c **= a</a:t>
                      </a:r>
                    </a:p>
                    <a:p>
                      <a:r>
                        <a:rPr lang="en-US" altLang="zh-CN" dirty="0" smtClean="0"/>
                        <a:t>print "6 -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</a:p>
                    <a:p>
                      <a:r>
                        <a:rPr lang="en-US" altLang="zh-CN" dirty="0" smtClean="0"/>
                        <a:t>c //= a</a:t>
                      </a:r>
                    </a:p>
                    <a:p>
                      <a:r>
                        <a:rPr lang="en-US" altLang="zh-CN" dirty="0" smtClean="0"/>
                        <a:t>print "7 - c </a:t>
                      </a:r>
                      <a:r>
                        <a:rPr lang="zh-CN" altLang="en-US" dirty="0" smtClean="0"/>
                        <a:t>的值为：</a:t>
                      </a:r>
                      <a:r>
                        <a:rPr lang="en-US" altLang="zh-CN" dirty="0" smtClean="0"/>
                        <a:t>", 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45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88262"/>
            <a:ext cx="2537194" cy="389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比萨计算器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788262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有一个比萨商店，有很多顾客，但是他的菜单上只有比萨的价格，没有包含销售税。顾客在购买后需要额外支付销售税， 税率是</a:t>
            </a:r>
            <a:r>
              <a:rPr lang="en-US" altLang="zh-CN" dirty="0" smtClean="0">
                <a:solidFill>
                  <a:schemeClr val="bg1"/>
                </a:solidFill>
              </a:rPr>
              <a:t>8%</a:t>
            </a:r>
            <a:r>
              <a:rPr lang="zh-CN" altLang="en-US" dirty="0" smtClean="0">
                <a:solidFill>
                  <a:schemeClr val="bg1"/>
                </a:solidFill>
              </a:rPr>
              <a:t>。商店老板希望你写一个程序来计算顾客购买比萨后需要支付的总额。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3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2492896"/>
            <a:ext cx="52090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询问客户需要多少个比萨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(2)</a:t>
            </a:r>
            <a:r>
              <a:rPr lang="zh-CN" altLang="en-US" dirty="0" smtClean="0">
                <a:solidFill>
                  <a:schemeClr val="bg1"/>
                </a:solidFill>
              </a:rPr>
              <a:t>询问每个比萨的菜单价格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r>
              <a:rPr lang="zh-CN" altLang="en-US" dirty="0" smtClean="0">
                <a:solidFill>
                  <a:schemeClr val="bg1"/>
                </a:solidFill>
              </a:rPr>
              <a:t>计算比萨的总价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(4) </a:t>
            </a:r>
            <a:r>
              <a:rPr lang="zh-CN" altLang="en-US" dirty="0" smtClean="0">
                <a:solidFill>
                  <a:schemeClr val="bg1"/>
                </a:solidFill>
              </a:rPr>
              <a:t>计算需要支付的销售税，为 </a:t>
            </a:r>
            <a:r>
              <a:rPr lang="en-US" altLang="zh-CN" dirty="0" smtClean="0">
                <a:solidFill>
                  <a:schemeClr val="bg1"/>
                </a:solidFill>
              </a:rPr>
              <a:t>(3)</a:t>
            </a:r>
            <a:r>
              <a:rPr lang="zh-CN" altLang="en-US" dirty="0" smtClean="0">
                <a:solidFill>
                  <a:schemeClr val="bg1"/>
                </a:solidFill>
              </a:rPr>
              <a:t>中计算值的</a:t>
            </a:r>
            <a:r>
              <a:rPr lang="en-US" altLang="zh-CN" dirty="0" smtClean="0">
                <a:solidFill>
                  <a:schemeClr val="bg1"/>
                </a:solidFill>
              </a:rPr>
              <a:t>8%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(5)</a:t>
            </a:r>
            <a:r>
              <a:rPr lang="zh-CN" altLang="en-US" dirty="0" smtClean="0">
                <a:solidFill>
                  <a:schemeClr val="bg1"/>
                </a:solidFill>
              </a:rPr>
              <a:t>将销售税和小计项相加， 作为最终的价格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(6)</a:t>
            </a:r>
            <a:r>
              <a:rPr lang="zh-CN" altLang="en-US" dirty="0" smtClean="0">
                <a:solidFill>
                  <a:schemeClr val="bg1"/>
                </a:solidFill>
              </a:rPr>
              <a:t>向用户显示应该支付的总价格，包括销售税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67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比萨计算器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80" y="2060848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(1)</a:t>
            </a:r>
            <a:r>
              <a:rPr lang="zh-CN" altLang="en-US" dirty="0" smtClean="0">
                <a:solidFill>
                  <a:schemeClr val="bg1"/>
                </a:solidFill>
              </a:rPr>
              <a:t>询问客户需要多少个比萨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1680" y="2708920"/>
            <a:ext cx="698069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number_of_pizzas</a:t>
            </a:r>
            <a:r>
              <a:rPr lang="en-US" altLang="zh-CN" dirty="0"/>
              <a:t> = </a:t>
            </a:r>
            <a:r>
              <a:rPr lang="en-US" altLang="zh-CN" dirty="0" err="1"/>
              <a:t>eval</a:t>
            </a:r>
            <a:r>
              <a:rPr lang="en-US" altLang="zh-CN" dirty="0"/>
              <a:t>( </a:t>
            </a:r>
            <a:r>
              <a:rPr lang="en-US" altLang="zh-CN" dirty="0" err="1" smtClean="0"/>
              <a:t>raw_input</a:t>
            </a:r>
            <a:r>
              <a:rPr lang="en-US" altLang="zh-CN" dirty="0"/>
              <a:t>("How many pizzas do you want: ")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16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923</Words>
  <Application>Microsoft Macintosh PowerPoint</Application>
  <PresentationFormat>全屏显示(4:3)</PresentationFormat>
  <Paragraphs>146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宋体</vt:lpstr>
      <vt:lpstr>Office 主题</vt:lpstr>
      <vt:lpstr>Python中的数学</vt:lpstr>
      <vt:lpstr>PowerPoint 演示文稿</vt:lpstr>
      <vt:lpstr>算术运算符</vt:lpstr>
      <vt:lpstr>算术运算符—示例</vt:lpstr>
      <vt:lpstr>赋值运算符</vt:lpstr>
      <vt:lpstr>赋值运算符—实例</vt:lpstr>
      <vt:lpstr>比萨计算器</vt:lpstr>
      <vt:lpstr>比萨计算器</vt:lpstr>
      <vt:lpstr>比萨计算器</vt:lpstr>
      <vt:lpstr>比萨计算器</vt:lpstr>
      <vt:lpstr>比萨计算器</vt:lpstr>
      <vt:lpstr>比萨计算器</vt:lpstr>
      <vt:lpstr>比萨计算器</vt:lpstr>
      <vt:lpstr>比萨计算器</vt:lpstr>
      <vt:lpstr>比萨计算器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变量与运算</dc:title>
  <dc:creator>Jack_p Liu_刘鹏</dc:creator>
  <cp:lastModifiedBy>刘DJ</cp:lastModifiedBy>
  <cp:revision>23</cp:revision>
  <dcterms:created xsi:type="dcterms:W3CDTF">2017-06-15T05:30:33Z</dcterms:created>
  <dcterms:modified xsi:type="dcterms:W3CDTF">2018-01-24T09:41:20Z</dcterms:modified>
</cp:coreProperties>
</file>