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1" r:id="rId4"/>
    <p:sldId id="262" r:id="rId5"/>
    <p:sldId id="272" r:id="rId6"/>
    <p:sldId id="270" r:id="rId7"/>
    <p:sldId id="269" r:id="rId8"/>
    <p:sldId id="265" r:id="rId9"/>
    <p:sldId id="266" r:id="rId10"/>
    <p:sldId id="267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B32C-B150-4771-8CFF-B985A1249304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951A-79CC-4E44-9579-DDAACBCD3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A951A-79CC-4E44-9579-DDAACBCD33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布尔运算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7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逻辑运算符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844824"/>
            <a:ext cx="4248472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6571"/>
              </p:ext>
            </p:extLst>
          </p:nvPr>
        </p:nvGraphicFramePr>
        <p:xfrm>
          <a:off x="2987824" y="1844824"/>
          <a:ext cx="42484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and b ):</a:t>
                      </a:r>
                    </a:p>
                    <a:p>
                      <a:r>
                        <a:rPr lang="en-US" altLang="zh-CN" dirty="0" smtClean="0"/>
                        <a:t>    print "3 -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true"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"3 -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有一个不为 </a:t>
                      </a:r>
                      <a:r>
                        <a:rPr lang="en-US" altLang="zh-CN" dirty="0" smtClean="0"/>
                        <a:t>true"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03006"/>
              </p:ext>
            </p:extLst>
          </p:nvPr>
        </p:nvGraphicFramePr>
        <p:xfrm>
          <a:off x="2987824" y="3140968"/>
          <a:ext cx="42484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or b ):</a:t>
                      </a:r>
                    </a:p>
                    <a:p>
                      <a:r>
                        <a:rPr lang="en-US" altLang="zh-CN" dirty="0" smtClean="0"/>
                        <a:t>    print "4 -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，或其中一个变量为 </a:t>
                      </a:r>
                      <a:r>
                        <a:rPr lang="en-US" altLang="zh-CN" dirty="0" smtClean="0"/>
                        <a:t>true"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"4 -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都不为 </a:t>
                      </a:r>
                      <a:r>
                        <a:rPr lang="en-US" altLang="zh-CN" dirty="0" smtClean="0"/>
                        <a:t>true"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70254"/>
              </p:ext>
            </p:extLst>
          </p:nvPr>
        </p:nvGraphicFramePr>
        <p:xfrm>
          <a:off x="2987824" y="4725144"/>
          <a:ext cx="42721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not( a and b ):</a:t>
                      </a:r>
                    </a:p>
                    <a:p>
                      <a:r>
                        <a:rPr lang="en-US" altLang="zh-CN" dirty="0" smtClean="0"/>
                        <a:t>    print "5 -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false</a:t>
                      </a:r>
                      <a:r>
                        <a:rPr lang="zh-CN" altLang="en-US" dirty="0" smtClean="0"/>
                        <a:t>，或其中一个变量为 </a:t>
                      </a:r>
                      <a:r>
                        <a:rPr lang="en-US" altLang="zh-CN" dirty="0" smtClean="0"/>
                        <a:t>false"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"5 -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true"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84108"/>
              </p:ext>
            </p:extLst>
          </p:nvPr>
        </p:nvGraphicFramePr>
        <p:xfrm>
          <a:off x="1187624" y="3685024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0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熟悉比较运算符的使用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熟悉布尔运算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1967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布尔运算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053" y="1660158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在这样的运算中，只有两种可能：非白即黑，非真即假。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336" y="2029490"/>
            <a:ext cx="204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</a:rPr>
              <a:t>：表示真实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r>
              <a:rPr lang="zh-CN" altLang="en-US" dirty="0" smtClean="0">
                <a:solidFill>
                  <a:schemeClr val="bg1"/>
                </a:solidFill>
              </a:rPr>
              <a:t>：表示假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924944"/>
            <a:ext cx="31242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5856" y="5157192"/>
            <a:ext cx="198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 </a:t>
            </a:r>
            <a:r>
              <a:rPr lang="zh-CN" altLang="en-US" dirty="0" smtClean="0">
                <a:solidFill>
                  <a:schemeClr val="bg1"/>
                </a:solidFill>
              </a:rPr>
              <a:t>表示真实的世界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 </a:t>
            </a:r>
            <a:r>
              <a:rPr lang="zh-CN" altLang="en-US" dirty="0" smtClean="0">
                <a:solidFill>
                  <a:schemeClr val="bg1"/>
                </a:solidFill>
              </a:rPr>
              <a:t>表示假的世界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那么 </a:t>
            </a:r>
            <a:r>
              <a:rPr lang="en-US" altLang="zh-CN" dirty="0" smtClean="0">
                <a:solidFill>
                  <a:schemeClr val="bg1"/>
                </a:solidFill>
              </a:rPr>
              <a:t>Aȵ B = </a:t>
            </a:r>
            <a:r>
              <a:rPr lang="zh-CN" altLang="en-US" dirty="0" smtClean="0">
                <a:solidFill>
                  <a:schemeClr val="bg1"/>
                </a:solidFill>
              </a:rPr>
              <a:t>空值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75980"/>
              </p:ext>
            </p:extLst>
          </p:nvPr>
        </p:nvGraphicFramePr>
        <p:xfrm>
          <a:off x="2902098" y="1600200"/>
          <a:ext cx="5558334" cy="452596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06959"/>
                <a:gridCol w="2520280"/>
                <a:gridCol w="2131095"/>
              </a:tblGrid>
              <a:tr h="48492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运算符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描述</a:t>
                      </a:r>
                      <a:endParaRPr lang="zh-CN" alt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 smtClean="0">
                          <a:effectLst/>
                        </a:rPr>
                        <a:t>实例</a:t>
                      </a:r>
                      <a:r>
                        <a:rPr lang="en-US" altLang="zh-CN" sz="1400" dirty="0" smtClean="0">
                          <a:effectLst/>
                        </a:rPr>
                        <a:t>(a=10, b=20)</a:t>
                      </a:r>
                      <a:endParaRPr lang="zh-CN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74" marR="22874" marT="22874" marB="22874"/>
                </a:tc>
              </a:tr>
              <a:tr h="32633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==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等于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比较对象是否相等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==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!=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比较两个对象是否不相等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!=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true.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&lt;&gt;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比较两个对象是否不相等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&lt;&gt;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  <a:r>
                        <a:rPr lang="zh-CN" altLang="en-US" sz="1400">
                          <a:effectLst/>
                        </a:rPr>
                        <a:t>这个运算符类似 </a:t>
                      </a:r>
                      <a:r>
                        <a:rPr lang="en-US" altLang="zh-CN" sz="1400">
                          <a:effectLst/>
                        </a:rPr>
                        <a:t>!= 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38123" marR="38123" marT="53372" marB="53372"/>
                </a:tc>
              </a:tr>
              <a:tr h="32633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大于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是否大于</a:t>
                      </a:r>
                      <a:r>
                        <a:rPr lang="en-US" sz="1400">
                          <a:effectLst/>
                        </a:rPr>
                        <a:t>y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120468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小于 </a:t>
                      </a:r>
                      <a:r>
                        <a:rPr lang="en-US" altLang="zh-CN" sz="1400" dirty="0">
                          <a:effectLst/>
                        </a:rPr>
                        <a:t>- </a:t>
                      </a:r>
                      <a:r>
                        <a:rPr lang="zh-CN" altLang="en-US" sz="1400" dirty="0">
                          <a:effectLst/>
                        </a:rPr>
                        <a:t>返回</a:t>
                      </a:r>
                      <a:r>
                        <a:rPr lang="en-US" altLang="zh-CN" sz="1400" dirty="0">
                          <a:effectLst/>
                        </a:rPr>
                        <a:t>x</a:t>
                      </a:r>
                      <a:r>
                        <a:rPr lang="zh-CN" altLang="en-US" sz="1400" dirty="0">
                          <a:effectLst/>
                        </a:rPr>
                        <a:t>是否小于</a:t>
                      </a:r>
                      <a:r>
                        <a:rPr lang="en-US" altLang="zh-CN" sz="1400" dirty="0">
                          <a:effectLst/>
                        </a:rPr>
                        <a:t>y</a:t>
                      </a:r>
                      <a:r>
                        <a:rPr lang="zh-CN" altLang="en-US" sz="1400" dirty="0">
                          <a:effectLst/>
                        </a:rPr>
                        <a:t>。所有比较运算符返回</a:t>
                      </a:r>
                      <a:r>
                        <a:rPr lang="en-US" altLang="zh-CN" sz="1400" dirty="0">
                          <a:effectLst/>
                        </a:rPr>
                        <a:t>1</a:t>
                      </a:r>
                      <a:r>
                        <a:rPr lang="zh-CN" altLang="en-US" sz="1400" dirty="0">
                          <a:effectLst/>
                        </a:rPr>
                        <a:t>表示真，返回</a:t>
                      </a:r>
                      <a:r>
                        <a:rPr lang="en-US" altLang="zh-CN" sz="1400" dirty="0">
                          <a:effectLst/>
                        </a:rPr>
                        <a:t>0</a:t>
                      </a:r>
                      <a:r>
                        <a:rPr lang="zh-CN" altLang="en-US" sz="1400" dirty="0">
                          <a:effectLst/>
                        </a:rPr>
                        <a:t>表示假。这分别与特殊的变量</a:t>
                      </a:r>
                      <a:r>
                        <a:rPr lang="en-US" altLang="zh-CN" sz="1400" dirty="0">
                          <a:effectLst/>
                        </a:rPr>
                        <a:t>True</a:t>
                      </a:r>
                      <a:r>
                        <a:rPr lang="zh-CN" altLang="en-US" sz="1400" dirty="0">
                          <a:effectLst/>
                        </a:rPr>
                        <a:t>和</a:t>
                      </a:r>
                      <a:r>
                        <a:rPr lang="en-US" altLang="zh-CN" sz="1400" dirty="0">
                          <a:effectLst/>
                        </a:rPr>
                        <a:t>False</a:t>
                      </a:r>
                      <a:r>
                        <a:rPr lang="zh-CN" altLang="en-US" sz="1400" dirty="0">
                          <a:effectLst/>
                        </a:rPr>
                        <a:t>等价。注意，这些变量名的大写。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&lt;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大于等于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是否大于等于</a:t>
                      </a:r>
                      <a:r>
                        <a:rPr lang="en-US" sz="1400">
                          <a:effectLst/>
                        </a:rPr>
                        <a:t>y。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&gt;= b) </a:t>
                      </a:r>
                      <a:r>
                        <a:rPr lang="zh-CN" altLang="en-US" sz="1400">
                          <a:effectLst/>
                        </a:rPr>
                        <a:t>返回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38123" marR="38123" marT="53372" marB="53372"/>
                </a:tc>
              </a:tr>
              <a:tr h="54592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&lt;=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小于等于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x</a:t>
                      </a:r>
                      <a:r>
                        <a:rPr lang="zh-CN" altLang="en-US" sz="1400">
                          <a:effectLst/>
                        </a:rPr>
                        <a:t>是否小于等于</a:t>
                      </a:r>
                      <a:r>
                        <a:rPr lang="en-US" sz="1400">
                          <a:effectLst/>
                        </a:rPr>
                        <a:t>y。</a:t>
                      </a:r>
                    </a:p>
                  </a:txBody>
                  <a:tcPr marL="38123" marR="38123" marT="53372" marB="533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(a &lt;= b) </a:t>
                      </a:r>
                      <a:r>
                        <a:rPr lang="zh-CN" altLang="en-US" sz="1400" dirty="0">
                          <a:effectLst/>
                        </a:rPr>
                        <a:t>返回 </a:t>
                      </a:r>
                      <a:r>
                        <a:rPr lang="en-US" sz="1400" dirty="0">
                          <a:effectLst/>
                        </a:rPr>
                        <a:t>true。</a:t>
                      </a:r>
                    </a:p>
                  </a:txBody>
                  <a:tcPr marL="38123" marR="38123" marT="53372" marB="533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4635"/>
              </p:ext>
            </p:extLst>
          </p:nvPr>
        </p:nvGraphicFramePr>
        <p:xfrm>
          <a:off x="1331640" y="2924944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33127"/>
              </p:ext>
            </p:extLst>
          </p:nvPr>
        </p:nvGraphicFramePr>
        <p:xfrm>
          <a:off x="2843808" y="1988840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==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9329"/>
              </p:ext>
            </p:extLst>
          </p:nvPr>
        </p:nvGraphicFramePr>
        <p:xfrm>
          <a:off x="2843808" y="321297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小于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大于等于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06858"/>
              </p:ext>
            </p:extLst>
          </p:nvPr>
        </p:nvGraphicFramePr>
        <p:xfrm>
          <a:off x="2843808" y="4437112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&gt;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大于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小于等于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54186"/>
              </p:ext>
            </p:extLst>
          </p:nvPr>
        </p:nvGraphicFramePr>
        <p:xfrm>
          <a:off x="1331640" y="3140968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47523"/>
              </p:ext>
            </p:extLst>
          </p:nvPr>
        </p:nvGraphicFramePr>
        <p:xfrm>
          <a:off x="2843808" y="2348880"/>
          <a:ext cx="26642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!=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“ 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99246"/>
              </p:ext>
            </p:extLst>
          </p:nvPr>
        </p:nvGraphicFramePr>
        <p:xfrm>
          <a:off x="2843808" y="3573016"/>
          <a:ext cx="26642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&lt;&gt; b ):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不等于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"a </a:t>
                      </a:r>
                      <a:r>
                        <a:rPr lang="zh-CN" altLang="en-US" dirty="0" smtClean="0"/>
                        <a:t>等于 </a:t>
                      </a:r>
                      <a:r>
                        <a:rPr lang="en-US" altLang="zh-CN" dirty="0" smtClean="0"/>
                        <a:t>b"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比较（关系）运算符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示例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89362"/>
              </p:ext>
            </p:extLst>
          </p:nvPr>
        </p:nvGraphicFramePr>
        <p:xfrm>
          <a:off x="2627784" y="2636912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&lt;= b ):</a:t>
                      </a:r>
                    </a:p>
                    <a:p>
                      <a:r>
                        <a:rPr lang="en-US" altLang="zh-CN" dirty="0" smtClean="0"/>
                        <a:t>    print "6 - a </a:t>
                      </a:r>
                      <a:r>
                        <a:rPr lang="zh-CN" altLang="en-US" dirty="0" smtClean="0"/>
                        <a:t>小于等于 </a:t>
                      </a:r>
                      <a:r>
                        <a:rPr lang="en-US" altLang="zh-CN" dirty="0" smtClean="0"/>
                        <a:t>b"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"6 - a </a:t>
                      </a:r>
                      <a:r>
                        <a:rPr lang="zh-CN" altLang="en-US" dirty="0" smtClean="0"/>
                        <a:t>大于 </a:t>
                      </a:r>
                      <a:r>
                        <a:rPr lang="en-US" altLang="zh-CN" dirty="0" smtClean="0"/>
                        <a:t>b"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18814"/>
              </p:ext>
            </p:extLst>
          </p:nvPr>
        </p:nvGraphicFramePr>
        <p:xfrm>
          <a:off x="2627784" y="3861048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b &gt;= a ):</a:t>
                      </a:r>
                    </a:p>
                    <a:p>
                      <a:r>
                        <a:rPr lang="en-US" altLang="zh-CN" dirty="0" smtClean="0"/>
                        <a:t>    print "7 - b </a:t>
                      </a:r>
                      <a:r>
                        <a:rPr lang="zh-CN" altLang="en-US" dirty="0" smtClean="0"/>
                        <a:t>大于等于 </a:t>
                      </a:r>
                      <a:r>
                        <a:rPr lang="en-US" altLang="zh-CN" dirty="0" smtClean="0"/>
                        <a:t>a"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"7 - b </a:t>
                      </a:r>
                      <a:r>
                        <a:rPr lang="zh-CN" altLang="en-US" dirty="0" smtClean="0"/>
                        <a:t>小于 </a:t>
                      </a:r>
                      <a:r>
                        <a:rPr lang="en-US" altLang="zh-CN" dirty="0" smtClean="0"/>
                        <a:t>a"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49152"/>
              </p:ext>
            </p:extLst>
          </p:nvPr>
        </p:nvGraphicFramePr>
        <p:xfrm>
          <a:off x="971600" y="3501008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5</a:t>
                      </a:r>
                    </a:p>
                    <a:p>
                      <a:r>
                        <a:rPr lang="pt-BR" altLang="zh-CN" dirty="0" smtClean="0"/>
                        <a:t>b =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8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布尔表达式与逻辑运算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布尔表达式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1&gt;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关系运算符</a:t>
            </a:r>
            <a:r>
              <a:rPr lang="en-US" altLang="zh-CN" sz="2000" dirty="0" smtClean="0">
                <a:solidFill>
                  <a:schemeClr val="bg1"/>
                </a:solidFill>
              </a:rPr>
              <a:t>&gt;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2&gt;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关系运算符：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&lt;, &gt;, &lt;=, &gt;=, ==, !=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&lt;&gt;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例如，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x &gt; 5, y != 32</a:t>
            </a:r>
          </a:p>
          <a:p>
            <a:pPr marL="104775" eaLnBrk="1" hangingPunct="1">
              <a:buClr>
                <a:srgbClr val="5A1340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buClr>
                <a:srgbClr val="5A1340"/>
              </a:buClr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逻辑运算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布尔表达式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1&gt;&lt;</a:t>
            </a:r>
            <a:r>
              <a:rPr lang="zh-CN" altLang="en-US" sz="2000" dirty="0" smtClean="0">
                <a:solidFill>
                  <a:schemeClr val="bg1"/>
                </a:solidFill>
              </a:rPr>
              <a:t>逻辑运算符</a:t>
            </a:r>
            <a:r>
              <a:rPr lang="en-US" altLang="zh-CN" sz="2000" dirty="0" smtClean="0">
                <a:solidFill>
                  <a:schemeClr val="bg1"/>
                </a:solidFill>
              </a:rPr>
              <a:t>&gt;&lt;</a:t>
            </a:r>
            <a:r>
              <a:rPr lang="zh-CN" altLang="en-US" sz="2000" dirty="0" smtClean="0">
                <a:solidFill>
                  <a:schemeClr val="bg1"/>
                </a:solidFill>
              </a:rPr>
              <a:t>布尔表达式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2&gt;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逻辑运算符：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and, or, not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例如，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x &gt; 0 and x &lt; 5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			n%2 == 0 or n%3 == 0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  <a:cs typeface="Courier New" pitchFamily="49" charset="0"/>
              </a:rPr>
              <a:t>			not (x&gt;y)</a:t>
            </a:r>
            <a:endParaRPr lang="en-GB" altLang="zh-CN" sz="2000" dirty="0" smtClean="0">
              <a:solidFill>
                <a:schemeClr val="bg1"/>
              </a:solidFill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逻辑运算</a:t>
            </a:r>
            <a:r>
              <a:rPr lang="zh-CN" altLang="en-US" b="1" dirty="0" smtClean="0">
                <a:solidFill>
                  <a:schemeClr val="bg1"/>
                </a:solidFill>
              </a:rPr>
              <a:t>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60003"/>
              </p:ext>
            </p:extLst>
          </p:nvPr>
        </p:nvGraphicFramePr>
        <p:xfrm>
          <a:off x="457200" y="1493872"/>
          <a:ext cx="8229600" cy="40233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逻辑表达式</a:t>
                      </a:r>
                      <a:endParaRPr lang="zh-CN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实例</a:t>
                      </a:r>
                      <a:r>
                        <a:rPr lang="en-US" altLang="zh-CN" dirty="0" smtClean="0">
                          <a:effectLst/>
                        </a:rPr>
                        <a:t>(a=10, b=20)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and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False，x and y </a:t>
                      </a:r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>
                          <a:effectLst/>
                        </a:rPr>
                        <a:t>False，</a:t>
                      </a:r>
                      <a:r>
                        <a:rPr lang="zh-CN" altLang="en-US">
                          <a:effectLst/>
                        </a:rPr>
                        <a:t>否则它返回 </a:t>
                      </a:r>
                      <a:r>
                        <a:rPr lang="en-US">
                          <a:effectLst/>
                        </a:rPr>
                        <a:t>y </a:t>
                      </a:r>
                      <a:r>
                        <a:rPr lang="zh-CN" altLang="en-US">
                          <a:effectLst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and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Ture</a:t>
                      </a:r>
                      <a:r>
                        <a:rPr lang="en-US" dirty="0" smtClean="0">
                          <a:effectLst/>
                        </a:rPr>
                        <a:t>。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 or 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或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是非 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，它返回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的值，否则它返回 </a:t>
                      </a:r>
                      <a:r>
                        <a:rPr lang="en-US">
                          <a:effectLst/>
                        </a:rPr>
                        <a:t>y </a:t>
                      </a:r>
                      <a:r>
                        <a:rPr lang="zh-CN" altLang="en-US">
                          <a:effectLst/>
                        </a:rPr>
                        <a:t>的计算值。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or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False。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 x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</a:t>
                      </a:r>
                      <a:r>
                        <a:rPr lang="en-US" altLang="zh-CN">
                          <a:effectLst/>
                        </a:rPr>
                        <a:t>"</a:t>
                      </a:r>
                      <a:r>
                        <a:rPr lang="zh-CN" altLang="en-US">
                          <a:effectLst/>
                        </a:rPr>
                        <a:t>非</a:t>
                      </a:r>
                      <a:r>
                        <a:rPr lang="en-US" altLang="zh-CN">
                          <a:effectLst/>
                        </a:rPr>
                        <a:t>" - 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True，</a:t>
                      </a:r>
                      <a:r>
                        <a:rPr lang="zh-CN" altLang="en-US">
                          <a:effectLst/>
                        </a:rPr>
                        <a:t>返回 </a:t>
                      </a:r>
                      <a:r>
                        <a:rPr lang="en-US">
                          <a:effectLst/>
                        </a:rPr>
                        <a:t>False 。</a:t>
                      </a:r>
                      <a:r>
                        <a:rPr lang="zh-CN" altLang="en-US">
                          <a:effectLst/>
                        </a:rPr>
                        <a:t>如果 </a:t>
                      </a:r>
                      <a:r>
                        <a:rPr lang="en-US">
                          <a:effectLst/>
                        </a:rPr>
                        <a:t>x </a:t>
                      </a:r>
                      <a:r>
                        <a:rPr lang="zh-CN" altLang="en-US">
                          <a:effectLst/>
                        </a:rPr>
                        <a:t>为 </a:t>
                      </a:r>
                      <a:r>
                        <a:rPr lang="en-US">
                          <a:effectLst/>
                        </a:rPr>
                        <a:t>False，</a:t>
                      </a:r>
                      <a:r>
                        <a:rPr lang="zh-CN" altLang="en-US">
                          <a:effectLst/>
                        </a:rPr>
                        <a:t>它返回 </a:t>
                      </a:r>
                      <a:r>
                        <a:rPr lang="en-US">
                          <a:effectLst/>
                        </a:rPr>
                        <a:t>True。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not(a and b) </a:t>
                      </a:r>
                      <a:r>
                        <a:rPr lang="en-US" dirty="0" err="1">
                          <a:effectLst/>
                        </a:rPr>
                        <a:t>返回</a:t>
                      </a:r>
                      <a:r>
                        <a:rPr lang="en-US" dirty="0">
                          <a:effectLst/>
                        </a:rPr>
                        <a:t> False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逻辑运算符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493"/>
              </p:ext>
            </p:extLst>
          </p:nvPr>
        </p:nvGraphicFramePr>
        <p:xfrm>
          <a:off x="3059832" y="2564904"/>
          <a:ext cx="4200128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0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and b ):</a:t>
                      </a:r>
                    </a:p>
                    <a:p>
                      <a:r>
                        <a:rPr lang="en-US" altLang="zh-CN" dirty="0" smtClean="0"/>
                        <a:t>    print " 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true"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有一个不为 </a:t>
                      </a:r>
                      <a:r>
                        <a:rPr lang="en-US" altLang="zh-CN" dirty="0" smtClean="0"/>
                        <a:t>true"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12350"/>
              </p:ext>
            </p:extLst>
          </p:nvPr>
        </p:nvGraphicFramePr>
        <p:xfrm>
          <a:off x="3059832" y="3789040"/>
          <a:ext cx="420012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0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 a or b ):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都为 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，或其中一个变量为 </a:t>
                      </a:r>
                      <a:r>
                        <a:rPr lang="en-US" altLang="zh-CN" dirty="0" smtClean="0"/>
                        <a:t>true"</a:t>
                      </a:r>
                    </a:p>
                    <a:p>
                      <a:r>
                        <a:rPr lang="en-US" altLang="zh-CN" dirty="0" smtClean="0"/>
                        <a:t>else:</a:t>
                      </a:r>
                    </a:p>
                    <a:p>
                      <a:r>
                        <a:rPr lang="en-US" altLang="zh-CN" dirty="0" smtClean="0"/>
                        <a:t>    print "</a:t>
                      </a:r>
                      <a:r>
                        <a:rPr lang="zh-CN" altLang="en-US" dirty="0" smtClean="0"/>
                        <a:t>变量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和 </a:t>
                      </a:r>
                      <a:r>
                        <a:rPr lang="en-US" altLang="zh-CN" dirty="0" smtClean="0"/>
                        <a:t>b </a:t>
                      </a:r>
                      <a:r>
                        <a:rPr lang="zh-CN" altLang="en-US" dirty="0" smtClean="0"/>
                        <a:t>都不为 </a:t>
                      </a:r>
                      <a:r>
                        <a:rPr lang="en-US" altLang="zh-CN" dirty="0" smtClean="0"/>
                        <a:t>true"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92491"/>
              </p:ext>
            </p:extLst>
          </p:nvPr>
        </p:nvGraphicFramePr>
        <p:xfrm>
          <a:off x="1403648" y="3573016"/>
          <a:ext cx="88776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7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a = 21</a:t>
                      </a:r>
                    </a:p>
                    <a:p>
                      <a:r>
                        <a:rPr lang="pt-BR" altLang="zh-CN" dirty="0" smtClean="0"/>
                        <a:t>b = 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852</Words>
  <Application>Microsoft Macintosh PowerPoint</Application>
  <PresentationFormat>全屏显示(4:3)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宋体</vt:lpstr>
      <vt:lpstr>Office 主题</vt:lpstr>
      <vt:lpstr>布尔运算</vt:lpstr>
      <vt:lpstr>引例</vt:lpstr>
      <vt:lpstr>比较（关系）运算符</vt:lpstr>
      <vt:lpstr>比较（关系）运算符—示例</vt:lpstr>
      <vt:lpstr>比较（关系）运算符—示例</vt:lpstr>
      <vt:lpstr>比较（关系）运算符—示例</vt:lpstr>
      <vt:lpstr>布尔表达式与逻辑运算</vt:lpstr>
      <vt:lpstr>Python逻辑运算符</vt:lpstr>
      <vt:lpstr>Python逻辑运算符</vt:lpstr>
      <vt:lpstr>Python逻辑运算符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变量与运算</dc:title>
  <dc:creator>Jack_p Liu_刘鹏</dc:creator>
  <cp:lastModifiedBy>刘DJ</cp:lastModifiedBy>
  <cp:revision>28</cp:revision>
  <dcterms:created xsi:type="dcterms:W3CDTF">2017-06-15T05:30:33Z</dcterms:created>
  <dcterms:modified xsi:type="dcterms:W3CDTF">2018-01-24T09:41:51Z</dcterms:modified>
</cp:coreProperties>
</file>