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4" r:id="rId3"/>
    <p:sldId id="278" r:id="rId4"/>
    <p:sldId id="279" r:id="rId5"/>
    <p:sldId id="265" r:id="rId6"/>
    <p:sldId id="266" r:id="rId7"/>
    <p:sldId id="284" r:id="rId8"/>
    <p:sldId id="283" r:id="rId9"/>
    <p:sldId id="285" r:id="rId10"/>
    <p:sldId id="286" r:id="rId11"/>
    <p:sldId id="287" r:id="rId12"/>
    <p:sldId id="28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1550A-853A-4C11-A16A-618F4B1C6082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E2B43-31F8-492B-9412-1F5DCD549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1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在这里的开场白，什么是控制结构，控制结构包括那些组件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E2B43-31F8-492B-9412-1F5DCD5495F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708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暑假来临，小明准备去旅游，打算从上海出发，目的地是北京。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E2B43-31F8-492B-9412-1F5DCD5495F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906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控制结构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vipjr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84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多路分支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嵌套</a:t>
            </a:r>
            <a:r>
              <a:rPr lang="en-US" altLang="zh-CN" dirty="0">
                <a:solidFill>
                  <a:schemeClr val="bg1"/>
                </a:solidFill>
              </a:rPr>
              <a:t>if-else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if</a:t>
            </a:r>
            <a:r>
              <a:rPr lang="zh-CN" altLang="en-US" sz="2000" dirty="0" smtClean="0">
                <a:solidFill>
                  <a:schemeClr val="bg1"/>
                </a:solidFill>
              </a:rPr>
              <a:t>语句可以嵌套</a:t>
            </a:r>
          </a:p>
          <a:p>
            <a:pPr lvl="1"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多重嵌套不好</a:t>
            </a:r>
          </a:p>
          <a:p>
            <a:pPr lvl="2"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难读</a:t>
            </a:r>
          </a:p>
          <a:p>
            <a:pPr lvl="2"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代码松散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2" eaLnBrk="1" hangingPunct="1"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向右</a:t>
            </a:r>
            <a:r>
              <a:rPr lang="zh-CN" altLang="en-US" sz="2000" dirty="0" smtClean="0">
                <a:solidFill>
                  <a:schemeClr val="bg1"/>
                </a:solidFill>
              </a:rPr>
              <a:t>缩进占空间</a:t>
            </a:r>
          </a:p>
          <a:p>
            <a:pPr lvl="2" eaLnBrk="1" hangingPunct="1">
              <a:defRPr/>
            </a:pPr>
            <a:endParaRPr lang="zh-CN" altLang="en-US" sz="2000" dirty="0" smtClean="0">
              <a:solidFill>
                <a:schemeClr val="bg1"/>
              </a:solidFill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if c &gt;= 35: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    print "Warning: Heat Wave!"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else: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    if c &lt;= -6: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        print "Warning: Cold Wave!"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    else: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        print "Have fun!"</a:t>
            </a:r>
            <a:endParaRPr lang="zh-CN" alt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82738"/>
            <a:ext cx="3421063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2"/>
          <p:cNvGrpSpPr>
            <a:grpSpLocks/>
          </p:cNvGrpSpPr>
          <p:nvPr/>
        </p:nvGrpSpPr>
        <p:grpSpPr bwMode="auto">
          <a:xfrm>
            <a:off x="1066800" y="4125914"/>
            <a:ext cx="6255821" cy="685800"/>
            <a:chOff x="1066800" y="4126468"/>
            <a:chExt cx="6256614" cy="685293"/>
          </a:xfrm>
        </p:grpSpPr>
        <p:sp>
          <p:nvSpPr>
            <p:cNvPr id="7" name="线形标注 1 6"/>
            <p:cNvSpPr/>
            <p:nvPr/>
          </p:nvSpPr>
          <p:spPr>
            <a:xfrm>
              <a:off x="1066800" y="4126468"/>
              <a:ext cx="533468" cy="685293"/>
            </a:xfrm>
            <a:prstGeom prst="borderCallout1">
              <a:avLst>
                <a:gd name="adj1" fmla="val 42770"/>
                <a:gd name="adj2" fmla="val 99979"/>
                <a:gd name="adj3" fmla="val 37333"/>
                <a:gd name="adj4" fmla="val 421911"/>
              </a:avLst>
            </a:prstGeom>
            <a:noFill/>
            <a:ln>
              <a:solidFill>
                <a:srgbClr val="FF0000"/>
              </a:solidFill>
              <a:prstDash val="sysDash"/>
              <a:headEnd type="none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 sz="2000" b="1" dirty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8" name="TextBox 1"/>
            <p:cNvSpPr txBox="1">
              <a:spLocks noChangeArrowheads="1"/>
            </p:cNvSpPr>
            <p:nvPr/>
          </p:nvSpPr>
          <p:spPr bwMode="auto">
            <a:xfrm>
              <a:off x="3276600" y="4126468"/>
              <a:ext cx="4046814" cy="399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 b="1" u="sng" dirty="0">
                  <a:solidFill>
                    <a:srgbClr val="FFC000"/>
                  </a:solidFill>
                  <a:latin typeface="Courier New" pitchFamily="49" charset="0"/>
                  <a:ea typeface="幼圆" pitchFamily="49" charset="-122"/>
                </a:rPr>
                <a:t>else</a:t>
              </a:r>
              <a:r>
                <a:rPr lang="zh-CN" altLang="en-US" sz="2000" b="1" u="sng" dirty="0">
                  <a:solidFill>
                    <a:srgbClr val="FFC000"/>
                  </a:solidFill>
                  <a:latin typeface="Courier New" pitchFamily="49" charset="0"/>
                  <a:ea typeface="幼圆" pitchFamily="49" charset="-122"/>
                </a:rPr>
                <a:t>与后续</a:t>
              </a:r>
              <a:r>
                <a:rPr lang="en-US" altLang="zh-CN" sz="2000" b="1" u="sng" dirty="0">
                  <a:solidFill>
                    <a:srgbClr val="FFC000"/>
                  </a:solidFill>
                  <a:latin typeface="Courier New" pitchFamily="49" charset="0"/>
                  <a:ea typeface="幼圆" pitchFamily="49" charset="-122"/>
                </a:rPr>
                <a:t>if</a:t>
              </a:r>
              <a:r>
                <a:rPr lang="zh-CN" altLang="en-US" sz="2000" b="1" u="sng" dirty="0">
                  <a:solidFill>
                    <a:srgbClr val="FFC000"/>
                  </a:solidFill>
                  <a:latin typeface="Courier New" pitchFamily="49" charset="0"/>
                  <a:ea typeface="幼圆" pitchFamily="49" charset="-122"/>
                </a:rPr>
                <a:t>合并形成</a:t>
              </a:r>
              <a:r>
                <a:rPr lang="en-US" altLang="zh-CN" sz="2000" b="1" u="sng" dirty="0" err="1">
                  <a:solidFill>
                    <a:srgbClr val="FFC000"/>
                  </a:solidFill>
                  <a:latin typeface="Courier New" pitchFamily="49" charset="0"/>
                  <a:ea typeface="幼圆" pitchFamily="49" charset="-122"/>
                </a:rPr>
                <a:t>elif</a:t>
              </a:r>
              <a:r>
                <a:rPr lang="zh-CN" altLang="en-US" sz="2000" b="1" u="sng" dirty="0">
                  <a:solidFill>
                    <a:srgbClr val="FFC000"/>
                  </a:solidFill>
                  <a:latin typeface="Courier New" pitchFamily="49" charset="0"/>
                  <a:ea typeface="幼圆" pitchFamily="49" charset="-122"/>
                </a:rPr>
                <a:t>子句</a:t>
              </a:r>
            </a:p>
          </p:txBody>
        </p:sp>
      </p:grpSp>
      <p:sp>
        <p:nvSpPr>
          <p:cNvPr id="9" name="圆角矩形标注 8"/>
          <p:cNvSpPr/>
          <p:nvPr/>
        </p:nvSpPr>
        <p:spPr>
          <a:xfrm>
            <a:off x="6931025" y="1295400"/>
            <a:ext cx="957263" cy="381000"/>
          </a:xfrm>
          <a:prstGeom prst="wedgeRoundRectCallout">
            <a:avLst>
              <a:gd name="adj1" fmla="val -46139"/>
              <a:gd name="adj2" fmla="val 151618"/>
              <a:gd name="adj3" fmla="val 16667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c&lt;35</a:t>
            </a:r>
            <a:endParaRPr lang="zh-CN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7805738" y="1828800"/>
            <a:ext cx="1338262" cy="381000"/>
          </a:xfrm>
          <a:prstGeom prst="wedgeRoundRectCallout">
            <a:avLst>
              <a:gd name="adj1" fmla="val -46139"/>
              <a:gd name="adj2" fmla="val 151618"/>
              <a:gd name="adj3" fmla="val 16667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-6&lt;c&lt;35</a:t>
            </a:r>
            <a:endParaRPr lang="zh-CN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37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多路分支</a:t>
            </a:r>
            <a:r>
              <a:rPr lang="en-US" altLang="zh-CN" dirty="0">
                <a:solidFill>
                  <a:schemeClr val="bg1"/>
                </a:solidFill>
              </a:rPr>
              <a:t>:if-</a:t>
            </a:r>
            <a:r>
              <a:rPr lang="en-US" altLang="zh-CN" dirty="0" err="1">
                <a:solidFill>
                  <a:schemeClr val="bg1"/>
                </a:solidFill>
              </a:rPr>
              <a:t>elif</a:t>
            </a:r>
            <a:r>
              <a:rPr lang="en-US" altLang="zh-CN" dirty="0">
                <a:solidFill>
                  <a:schemeClr val="bg1"/>
                </a:solidFill>
              </a:rPr>
              <a:t>-else</a:t>
            </a:r>
            <a:r>
              <a:rPr lang="zh-CN" altLang="en-US" dirty="0">
                <a:solidFill>
                  <a:schemeClr val="bg1"/>
                </a:solidFill>
              </a:rPr>
              <a:t>结构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000" noProof="1" smtClean="0">
                <a:solidFill>
                  <a:schemeClr val="bg1"/>
                </a:solidFill>
              </a:rPr>
              <a:t>语法</a:t>
            </a:r>
            <a:endParaRPr lang="zh-CN" altLang="zh-CN" sz="2000" noProof="1" smtClean="0">
              <a:solidFill>
                <a:schemeClr val="bg1"/>
              </a:solidFill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sz="2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&lt;</a:t>
            </a:r>
            <a:r>
              <a:rPr lang="zh-CN" altLang="en-US" sz="2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条件</a:t>
            </a:r>
            <a:r>
              <a:rPr lang="zh-CN" altLang="zh-CN" sz="2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1&gt;:</a:t>
            </a:r>
          </a:p>
          <a:p>
            <a:pPr lvl="1" eaLnBrk="1" hangingPunct="1">
              <a:buFontTx/>
              <a:buNone/>
              <a:defRPr/>
            </a:pPr>
            <a:r>
              <a:rPr lang="zh-CN" altLang="zh-CN" sz="2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&lt;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情形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zh-CN" sz="2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体</a:t>
            </a:r>
            <a:r>
              <a:rPr lang="zh-CN" altLang="zh-CN" sz="2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 &lt;</a:t>
            </a:r>
            <a:r>
              <a:rPr lang="zh-CN" altLang="en-US" sz="2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条件</a:t>
            </a:r>
            <a:r>
              <a:rPr lang="zh-CN" altLang="zh-CN" sz="2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2&gt;:</a:t>
            </a:r>
          </a:p>
          <a:p>
            <a:pPr lvl="1" eaLnBrk="1" hangingPunct="1">
              <a:buFontTx/>
              <a:buNone/>
              <a:defRPr/>
            </a:pPr>
            <a:r>
              <a:rPr lang="zh-CN" altLang="zh-CN" sz="2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&lt;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情形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语句体</a:t>
            </a:r>
            <a:r>
              <a:rPr lang="zh-CN" altLang="zh-CN" sz="2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lvl="1" eaLnBrk="1" hangingPunct="1">
              <a:buFontTx/>
              <a:buNone/>
              <a:defRPr/>
            </a:pPr>
            <a:r>
              <a:rPr lang="zh-CN" altLang="zh-CN" sz="2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 &lt;</a:t>
            </a:r>
            <a:r>
              <a:rPr lang="zh-CN" altLang="en-US" sz="2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条件</a:t>
            </a:r>
            <a:r>
              <a:rPr lang="en-US" altLang="zh-CN" sz="2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n&gt;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&lt;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情形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zh-CN" altLang="en-US" sz="2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体</a:t>
            </a:r>
            <a:r>
              <a:rPr lang="en-US" altLang="zh-CN" sz="2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&lt;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其他情形</a:t>
            </a:r>
            <a:r>
              <a:rPr lang="zh-CN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体</a:t>
            </a:r>
            <a:r>
              <a:rPr lang="zh-CN" altLang="zh-CN" sz="20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eaLnBrk="1" hangingPunct="1">
              <a:defRPr/>
            </a:pPr>
            <a:r>
              <a:rPr lang="zh-CN" altLang="en-US" sz="2000" noProof="1" smtClean="0">
                <a:solidFill>
                  <a:schemeClr val="bg1"/>
                </a:solidFill>
              </a:rPr>
              <a:t>语义</a:t>
            </a:r>
            <a:r>
              <a:rPr lang="zh-CN" altLang="en-US" sz="2000" noProof="1">
                <a:solidFill>
                  <a:schemeClr val="bg1"/>
                </a:solidFill>
              </a:rPr>
              <a:t>：</a:t>
            </a:r>
            <a:r>
              <a:rPr lang="zh-CN" altLang="en-US" sz="2000" noProof="1" smtClean="0">
                <a:solidFill>
                  <a:schemeClr val="bg1"/>
                </a:solidFill>
              </a:rPr>
              <a:t>找到第一个为真的条件并执行对应语句序列</a:t>
            </a:r>
            <a:r>
              <a:rPr lang="zh-CN" altLang="zh-CN" sz="2000" noProof="1" smtClean="0">
                <a:solidFill>
                  <a:schemeClr val="bg1"/>
                </a:solidFill>
              </a:rPr>
              <a:t>,</a:t>
            </a:r>
            <a:r>
              <a:rPr lang="zh-CN" altLang="en-US" sz="2000" noProof="1" smtClean="0">
                <a:solidFill>
                  <a:schemeClr val="bg1"/>
                </a:solidFill>
              </a:rPr>
              <a:t>控制转向下一条语句</a:t>
            </a:r>
            <a:r>
              <a:rPr lang="zh-CN" altLang="en-US" sz="2000" noProof="1">
                <a:solidFill>
                  <a:schemeClr val="bg1"/>
                </a:solidFill>
              </a:rPr>
              <a:t>；</a:t>
            </a:r>
            <a:r>
              <a:rPr lang="zh-CN" altLang="en-US" sz="2000" noProof="1" smtClean="0">
                <a:solidFill>
                  <a:schemeClr val="bg1"/>
                </a:solidFill>
              </a:rPr>
              <a:t>若无</a:t>
            </a:r>
            <a:r>
              <a:rPr lang="zh-CN" altLang="zh-CN" sz="2000" noProof="1" smtClean="0">
                <a:solidFill>
                  <a:schemeClr val="bg1"/>
                </a:solidFill>
              </a:rPr>
              <a:t>,</a:t>
            </a:r>
            <a:r>
              <a:rPr lang="zh-CN" altLang="en-US" sz="2000" noProof="1" smtClean="0">
                <a:solidFill>
                  <a:schemeClr val="bg1"/>
                </a:solidFill>
              </a:rPr>
              <a:t>则执行</a:t>
            </a:r>
            <a:r>
              <a:rPr lang="en-US" altLang="zh-CN" sz="2000" noProof="1" smtClean="0">
                <a:solidFill>
                  <a:schemeClr val="bg1"/>
                </a:solidFill>
              </a:rPr>
              <a:t>else</a:t>
            </a:r>
            <a:r>
              <a:rPr lang="zh-CN" altLang="en-US" sz="2000" noProof="1" smtClean="0">
                <a:solidFill>
                  <a:schemeClr val="bg1"/>
                </a:solidFill>
              </a:rPr>
              <a:t>下的语句序列</a:t>
            </a:r>
            <a:r>
              <a:rPr lang="zh-CN" altLang="en-US" sz="2000" noProof="1">
                <a:solidFill>
                  <a:schemeClr val="bg1"/>
                </a:solidFill>
              </a:rPr>
              <a:t>，</a:t>
            </a:r>
            <a:r>
              <a:rPr lang="zh-CN" altLang="en-US" sz="2000" noProof="1" smtClean="0">
                <a:solidFill>
                  <a:schemeClr val="bg1"/>
                </a:solidFill>
              </a:rPr>
              <a:t>控制转向下一条语句</a:t>
            </a:r>
            <a:r>
              <a:rPr lang="zh-CN" altLang="en-US" sz="2000" noProof="1">
                <a:solidFill>
                  <a:schemeClr val="bg1"/>
                </a:solidFill>
              </a:rPr>
              <a:t>。</a:t>
            </a:r>
            <a:endParaRPr lang="zh-CN" altLang="en-US" sz="2000" noProof="1" smtClean="0">
              <a:solidFill>
                <a:schemeClr val="bg1"/>
              </a:solidFill>
            </a:endParaRPr>
          </a:p>
        </p:txBody>
      </p:sp>
      <p:sp>
        <p:nvSpPr>
          <p:cNvPr id="5" name="线形标注 1 4"/>
          <p:cNvSpPr/>
          <p:nvPr/>
        </p:nvSpPr>
        <p:spPr>
          <a:xfrm>
            <a:off x="4788024" y="3810000"/>
            <a:ext cx="2660104" cy="304800"/>
          </a:xfrm>
          <a:prstGeom prst="borderCallout1">
            <a:avLst>
              <a:gd name="adj1" fmla="val 40809"/>
              <a:gd name="adj2" fmla="val -21"/>
              <a:gd name="adj3" fmla="val 229853"/>
              <a:gd name="adj4" fmla="val -57314"/>
            </a:avLst>
          </a:prstGeom>
          <a:noFill/>
          <a:ln>
            <a:solidFill>
              <a:srgbClr val="FF0000"/>
            </a:solidFill>
            <a:prstDash val="sysDash"/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else</a:t>
            </a:r>
            <a:r>
              <a:rPr lang="zh-CN" altLang="en-US" sz="2000" b="1" dirty="0">
                <a:solidFill>
                  <a:srgbClr val="FFC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子句可选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28184" y="1124744"/>
            <a:ext cx="2656176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on = 1</a:t>
            </a:r>
          </a:p>
          <a:p>
            <a:r>
              <a:rPr lang="en-US" altLang="zh-CN" dirty="0" smtClean="0"/>
              <a:t> if con &gt; 1: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   print(“con</a:t>
            </a:r>
            <a:r>
              <a:rPr lang="zh-CN" altLang="en-US" dirty="0" smtClean="0"/>
              <a:t>的值大于</a:t>
            </a:r>
            <a:r>
              <a:rPr lang="en-US" altLang="zh-CN" dirty="0" smtClean="0"/>
              <a:t>1”)</a:t>
            </a:r>
          </a:p>
          <a:p>
            <a:r>
              <a:rPr lang="en-US" altLang="zh-CN" dirty="0"/>
              <a:t> 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 con  ==  1: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print(“con </a:t>
            </a:r>
            <a:r>
              <a:rPr lang="zh-CN" altLang="en-US" dirty="0" smtClean="0"/>
              <a:t>的值</a:t>
            </a:r>
            <a:r>
              <a:rPr lang="zh-CN" altLang="en-US" dirty="0"/>
              <a:t>等</a:t>
            </a:r>
            <a:r>
              <a:rPr lang="zh-CN" altLang="en-US" dirty="0" smtClean="0"/>
              <a:t>于</a:t>
            </a:r>
            <a:r>
              <a:rPr lang="en-US" altLang="zh-CN" dirty="0" smtClean="0"/>
              <a:t>1”)</a:t>
            </a:r>
          </a:p>
          <a:p>
            <a:r>
              <a:rPr lang="en-US" altLang="zh-CN" dirty="0"/>
              <a:t>  else:</a:t>
            </a:r>
          </a:p>
          <a:p>
            <a:r>
              <a:rPr lang="en-US" altLang="zh-CN" dirty="0"/>
              <a:t>     print(“con </a:t>
            </a:r>
            <a:r>
              <a:rPr lang="zh-CN" altLang="en-US" dirty="0"/>
              <a:t>的</a:t>
            </a:r>
            <a:r>
              <a:rPr lang="zh-CN" altLang="en-US" dirty="0" smtClean="0"/>
              <a:t>值</a:t>
            </a:r>
            <a:r>
              <a:rPr lang="zh-CN" altLang="en-US" dirty="0"/>
              <a:t>小</a:t>
            </a:r>
            <a:r>
              <a:rPr lang="zh-CN" altLang="en-US" dirty="0" smtClean="0"/>
              <a:t>于</a:t>
            </a:r>
            <a:r>
              <a:rPr lang="en-US" altLang="zh-CN" dirty="0"/>
              <a:t>1</a:t>
            </a:r>
            <a:r>
              <a:rPr lang="en-US" altLang="zh-CN" dirty="0" smtClean="0"/>
              <a:t>”)</a:t>
            </a:r>
          </a:p>
          <a:p>
            <a:r>
              <a:rPr lang="en-US" altLang="zh-CN" dirty="0" smtClean="0"/>
              <a:t> print(“</a:t>
            </a:r>
            <a:r>
              <a:rPr lang="zh-CN" altLang="en-US" dirty="0" smtClean="0"/>
              <a:t>执行完毕</a:t>
            </a:r>
            <a:r>
              <a:rPr lang="en-US" altLang="zh-CN" dirty="0" smtClean="0"/>
              <a:t>”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3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多路分支编程实例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温度转换程序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f = </a:t>
            </a:r>
            <a:r>
              <a:rPr lang="en-US" altLang="zh-CN" sz="2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raw_input</a:t>
            </a:r>
            <a:r>
              <a:rPr lang="en-US" altLang="zh-CN" sz="2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("Temperature in degrees </a:t>
            </a:r>
            <a:r>
              <a:rPr lang="en-US" altLang="zh-CN" sz="2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Farenheit</a:t>
            </a:r>
            <a:r>
              <a:rPr lang="en-US" altLang="zh-CN" sz="2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: ")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c = (f - 32) * 5.0 / 9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print "Temperature in degrees Celsius:", c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if c &gt;= 35: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print "Warning: Heat Wave!"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000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elif</a:t>
            </a:r>
            <a:r>
              <a:rPr lang="en-US" altLang="zh-CN" sz="2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c &lt;= -6: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print "Warning: Cold Wave!"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else: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print "Have fun!" </a:t>
            </a:r>
          </a:p>
        </p:txBody>
      </p:sp>
    </p:spTree>
    <p:extLst>
      <p:ext uri="{BB962C8B-B14F-4D97-AF65-F5344CB8AC3E}">
        <p14:creationId xmlns:p14="http://schemas.microsoft.com/office/powerpoint/2010/main" val="215717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引例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暑假来临，小明准备去旅游，打算从上海出发，目的地是北京。</a:t>
            </a:r>
          </a:p>
          <a:p>
            <a:pPr lvl="8"/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331640" y="2780928"/>
            <a:ext cx="1584176" cy="5760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上海</a:t>
            </a:r>
            <a:endParaRPr lang="zh-CN" altLang="en-US" sz="2800" b="1" dirty="0"/>
          </a:p>
        </p:txBody>
      </p:sp>
      <p:sp>
        <p:nvSpPr>
          <p:cNvPr id="5" name="椭圆 4"/>
          <p:cNvSpPr/>
          <p:nvPr/>
        </p:nvSpPr>
        <p:spPr>
          <a:xfrm>
            <a:off x="5076965" y="2780928"/>
            <a:ext cx="1584176" cy="5760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北京</a:t>
            </a:r>
          </a:p>
        </p:txBody>
      </p:sp>
      <p:cxnSp>
        <p:nvCxnSpPr>
          <p:cNvPr id="7" name="直接箭头连接符 6"/>
          <p:cNvCxnSpPr>
            <a:stCxn id="4" idx="6"/>
            <a:endCxn id="5" idx="2"/>
          </p:cNvCxnSpPr>
          <p:nvPr/>
        </p:nvCxnSpPr>
        <p:spPr>
          <a:xfrm>
            <a:off x="2915816" y="3068960"/>
            <a:ext cx="2161149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501008"/>
            <a:ext cx="2592288" cy="1579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89" y="3451076"/>
            <a:ext cx="266700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61818" y="5332566"/>
            <a:ext cx="593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控制流程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</a:rPr>
              <a:t>也即解决问题的具体流程。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Python</a:t>
            </a:r>
            <a:r>
              <a:rPr lang="zh-CN" altLang="en-US" dirty="0" smtClean="0">
                <a:solidFill>
                  <a:schemeClr val="bg1"/>
                </a:solidFill>
              </a:rPr>
              <a:t>中主要的控制结构有：</a:t>
            </a:r>
            <a:r>
              <a:rPr lang="zh-CN" altLang="en-US" dirty="0" smtClean="0">
                <a:solidFill>
                  <a:srgbClr val="FF0000"/>
                </a:solidFill>
              </a:rPr>
              <a:t>顺序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分支</a:t>
            </a:r>
            <a:r>
              <a:rPr lang="zh-CN" altLang="en-US" dirty="0" smtClean="0">
                <a:solidFill>
                  <a:schemeClr val="bg1"/>
                </a:solidFill>
              </a:rPr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循环结构体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32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If </a:t>
            </a:r>
            <a:r>
              <a:rPr lang="zh-CN" altLang="en-US" dirty="0" smtClean="0">
                <a:solidFill>
                  <a:schemeClr val="bg1"/>
                </a:solidFill>
              </a:rPr>
              <a:t>条件表达</a:t>
            </a:r>
            <a:r>
              <a:rPr lang="en-US" altLang="zh-CN" dirty="0" smtClean="0">
                <a:solidFill>
                  <a:schemeClr val="bg1"/>
                </a:solidFill>
              </a:rPr>
              <a:t>--</a:t>
            </a:r>
            <a:r>
              <a:rPr lang="zh-CN" altLang="en-US" dirty="0" smtClean="0">
                <a:solidFill>
                  <a:schemeClr val="bg1"/>
                </a:solidFill>
              </a:rPr>
              <a:t>引例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1484784"/>
            <a:ext cx="72378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猜数游戏：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游戏</a:t>
            </a:r>
            <a:r>
              <a:rPr lang="zh-CN" altLang="en-US" dirty="0" smtClean="0">
                <a:solidFill>
                  <a:schemeClr val="bg1"/>
                </a:solidFill>
              </a:rPr>
              <a:t>规则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(1)</a:t>
            </a:r>
            <a:r>
              <a:rPr lang="zh-CN" altLang="en-US" dirty="0" smtClean="0">
                <a:solidFill>
                  <a:schemeClr val="bg1"/>
                </a:solidFill>
              </a:rPr>
              <a:t> 在</a:t>
            </a:r>
            <a:r>
              <a:rPr lang="en-US" altLang="zh-CN" dirty="0" smtClean="0">
                <a:solidFill>
                  <a:schemeClr val="bg1"/>
                </a:solidFill>
              </a:rPr>
              <a:t>1-100</a:t>
            </a:r>
            <a:r>
              <a:rPr lang="zh-CN" altLang="en-US" dirty="0" smtClean="0">
                <a:solidFill>
                  <a:schemeClr val="bg1"/>
                </a:solidFill>
              </a:rPr>
              <a:t>之间随机抽取一个数字</a:t>
            </a:r>
            <a:r>
              <a:rPr lang="en-US" altLang="zh-CN" dirty="0" err="1" smtClean="0">
                <a:solidFill>
                  <a:schemeClr val="bg1"/>
                </a:solidFill>
              </a:rPr>
              <a:t>num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          (2) </a:t>
            </a:r>
            <a:r>
              <a:rPr lang="zh-CN" altLang="en-US" dirty="0" smtClean="0">
                <a:solidFill>
                  <a:schemeClr val="bg1"/>
                </a:solidFill>
              </a:rPr>
              <a:t>每次猜一个数字， 如果数字大于</a:t>
            </a:r>
            <a:r>
              <a:rPr lang="en-US" altLang="zh-CN" dirty="0" err="1" smtClean="0">
                <a:solidFill>
                  <a:schemeClr val="bg1"/>
                </a:solidFill>
              </a:rPr>
              <a:t>num</a:t>
            </a:r>
            <a:r>
              <a:rPr lang="zh-CN" altLang="en-US" dirty="0" smtClean="0">
                <a:solidFill>
                  <a:schemeClr val="bg1"/>
                </a:solidFill>
              </a:rPr>
              <a:t>时，会告诉你“大”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                   </a:t>
            </a:r>
            <a:r>
              <a:rPr lang="zh-CN" altLang="en-US" dirty="0" smtClean="0">
                <a:solidFill>
                  <a:schemeClr val="bg1"/>
                </a:solidFill>
              </a:rPr>
              <a:t>如果数字小于</a:t>
            </a:r>
            <a:r>
              <a:rPr lang="en-US" altLang="zh-CN" dirty="0" err="1" smtClean="0">
                <a:solidFill>
                  <a:schemeClr val="bg1"/>
                </a:solidFill>
              </a:rPr>
              <a:t>num</a:t>
            </a:r>
            <a:r>
              <a:rPr lang="zh-CN" altLang="en-US" dirty="0" smtClean="0">
                <a:solidFill>
                  <a:schemeClr val="bg1"/>
                </a:solidFill>
              </a:rPr>
              <a:t>时， 会告诉你“小”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             (3) </a:t>
            </a:r>
            <a:r>
              <a:rPr lang="zh-CN" altLang="en-US" dirty="0" smtClean="0">
                <a:solidFill>
                  <a:schemeClr val="bg1"/>
                </a:solidFill>
              </a:rPr>
              <a:t>如果你刚好猜中了该数字，将会得到奖品</a:t>
            </a:r>
            <a:r>
              <a:rPr lang="zh-CN" altLang="en-US" dirty="0">
                <a:solidFill>
                  <a:schemeClr val="bg1"/>
                </a:solidFill>
              </a:rPr>
              <a:t>呦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412" y="2924944"/>
            <a:ext cx="4048894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905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If </a:t>
            </a:r>
            <a:r>
              <a:rPr lang="zh-CN" altLang="en-US" dirty="0" smtClean="0">
                <a:solidFill>
                  <a:schemeClr val="bg1"/>
                </a:solidFill>
              </a:rPr>
              <a:t>条件表达</a:t>
            </a:r>
            <a:r>
              <a:rPr lang="en-US" altLang="zh-CN" dirty="0" smtClean="0">
                <a:solidFill>
                  <a:schemeClr val="bg1"/>
                </a:solidFill>
              </a:rPr>
              <a:t>--</a:t>
            </a:r>
            <a:r>
              <a:rPr lang="zh-CN" altLang="en-US" dirty="0" smtClean="0">
                <a:solidFill>
                  <a:schemeClr val="bg1"/>
                </a:solidFill>
              </a:rPr>
              <a:t>引例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1484784"/>
            <a:ext cx="72378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猜数游戏：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游戏</a:t>
            </a:r>
            <a:r>
              <a:rPr lang="zh-CN" altLang="en-US" dirty="0" smtClean="0">
                <a:solidFill>
                  <a:schemeClr val="bg1"/>
                </a:solidFill>
              </a:rPr>
              <a:t>规则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(1)</a:t>
            </a:r>
            <a:r>
              <a:rPr lang="zh-CN" altLang="en-US" dirty="0" smtClean="0">
                <a:solidFill>
                  <a:schemeClr val="bg1"/>
                </a:solidFill>
              </a:rPr>
              <a:t> 在</a:t>
            </a:r>
            <a:r>
              <a:rPr lang="en-US" altLang="zh-CN" dirty="0" smtClean="0">
                <a:solidFill>
                  <a:schemeClr val="bg1"/>
                </a:solidFill>
              </a:rPr>
              <a:t>1-100</a:t>
            </a:r>
            <a:r>
              <a:rPr lang="zh-CN" altLang="en-US" dirty="0" smtClean="0">
                <a:solidFill>
                  <a:schemeClr val="bg1"/>
                </a:solidFill>
              </a:rPr>
              <a:t>之间随机抽取一个数字</a:t>
            </a:r>
            <a:r>
              <a:rPr lang="en-US" altLang="zh-CN" dirty="0" err="1" smtClean="0">
                <a:solidFill>
                  <a:schemeClr val="bg1"/>
                </a:solidFill>
              </a:rPr>
              <a:t>num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          (2) </a:t>
            </a:r>
            <a:r>
              <a:rPr lang="zh-CN" altLang="en-US" dirty="0" smtClean="0">
                <a:solidFill>
                  <a:schemeClr val="bg1"/>
                </a:solidFill>
              </a:rPr>
              <a:t>每次猜一个数字， 如果数字大于</a:t>
            </a:r>
            <a:r>
              <a:rPr lang="en-US" altLang="zh-CN" dirty="0" err="1" smtClean="0">
                <a:solidFill>
                  <a:schemeClr val="bg1"/>
                </a:solidFill>
              </a:rPr>
              <a:t>num</a:t>
            </a:r>
            <a:r>
              <a:rPr lang="zh-CN" altLang="en-US" dirty="0" smtClean="0">
                <a:solidFill>
                  <a:schemeClr val="bg1"/>
                </a:solidFill>
              </a:rPr>
              <a:t>时，会告诉你“大”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                   </a:t>
            </a:r>
            <a:r>
              <a:rPr lang="zh-CN" altLang="en-US" dirty="0" smtClean="0">
                <a:solidFill>
                  <a:schemeClr val="bg1"/>
                </a:solidFill>
              </a:rPr>
              <a:t>如果数字小于</a:t>
            </a:r>
            <a:r>
              <a:rPr lang="en-US" altLang="zh-CN" dirty="0" err="1" smtClean="0">
                <a:solidFill>
                  <a:schemeClr val="bg1"/>
                </a:solidFill>
              </a:rPr>
              <a:t>num</a:t>
            </a:r>
            <a:r>
              <a:rPr lang="zh-CN" altLang="en-US" dirty="0" smtClean="0">
                <a:solidFill>
                  <a:schemeClr val="bg1"/>
                </a:solidFill>
              </a:rPr>
              <a:t>时， 会告诉你“小”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             (3) </a:t>
            </a:r>
            <a:r>
              <a:rPr lang="zh-CN" altLang="en-US" dirty="0" smtClean="0">
                <a:solidFill>
                  <a:schemeClr val="bg1"/>
                </a:solidFill>
              </a:rPr>
              <a:t>如果你刚好猜中了该数字，将会得到奖品幺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561" y="2939732"/>
            <a:ext cx="4048894" cy="307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20272" y="3760489"/>
            <a:ext cx="18229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如果  </a:t>
            </a:r>
            <a:r>
              <a:rPr lang="en-US" altLang="zh-CN" dirty="0" smtClean="0">
                <a:solidFill>
                  <a:srgbClr val="00B050"/>
                </a:solidFill>
              </a:rPr>
              <a:t>A </a:t>
            </a:r>
            <a:r>
              <a:rPr lang="zh-CN" altLang="en-US" dirty="0" smtClean="0">
                <a:solidFill>
                  <a:srgbClr val="00B050"/>
                </a:solidFill>
              </a:rPr>
              <a:t>成立：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        </a:t>
            </a:r>
            <a:r>
              <a:rPr lang="zh-CN" altLang="en-US" dirty="0" smtClean="0">
                <a:solidFill>
                  <a:srgbClr val="00B050"/>
                </a:solidFill>
              </a:rPr>
              <a:t>执行 动作</a:t>
            </a:r>
            <a:r>
              <a:rPr lang="en-US" altLang="zh-CN" dirty="0" smtClean="0">
                <a:solidFill>
                  <a:srgbClr val="00B050"/>
                </a:solidFill>
              </a:rPr>
              <a:t>A</a:t>
            </a:r>
          </a:p>
          <a:p>
            <a:r>
              <a:rPr lang="zh-CN" altLang="en-US" dirty="0" smtClean="0">
                <a:solidFill>
                  <a:srgbClr val="00B050"/>
                </a:solidFill>
              </a:rPr>
              <a:t>如果 </a:t>
            </a:r>
            <a:r>
              <a:rPr lang="en-US" altLang="zh-CN" dirty="0" smtClean="0">
                <a:solidFill>
                  <a:srgbClr val="00B050"/>
                </a:solidFill>
              </a:rPr>
              <a:t>B </a:t>
            </a:r>
            <a:r>
              <a:rPr lang="zh-CN" altLang="en-US" dirty="0" smtClean="0">
                <a:solidFill>
                  <a:srgbClr val="00B050"/>
                </a:solidFill>
              </a:rPr>
              <a:t>成立：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        </a:t>
            </a:r>
            <a:r>
              <a:rPr lang="zh-CN" altLang="en-US" dirty="0" smtClean="0">
                <a:solidFill>
                  <a:srgbClr val="00B050"/>
                </a:solidFill>
              </a:rPr>
              <a:t>执行动作</a:t>
            </a:r>
            <a:r>
              <a:rPr lang="en-US" altLang="zh-CN" dirty="0" smtClean="0">
                <a:solidFill>
                  <a:srgbClr val="00B050"/>
                </a:solidFill>
              </a:rPr>
              <a:t>B</a:t>
            </a:r>
          </a:p>
          <a:p>
            <a:r>
              <a:rPr lang="zh-CN" altLang="en-US" dirty="0" smtClean="0">
                <a:solidFill>
                  <a:srgbClr val="00B050"/>
                </a:solidFill>
              </a:rPr>
              <a:t>如果 </a:t>
            </a:r>
            <a:r>
              <a:rPr lang="en-US" altLang="zh-CN" dirty="0" smtClean="0">
                <a:solidFill>
                  <a:srgbClr val="00B050"/>
                </a:solidFill>
              </a:rPr>
              <a:t>C</a:t>
            </a:r>
            <a:r>
              <a:rPr lang="zh-CN" altLang="en-US" dirty="0" smtClean="0">
                <a:solidFill>
                  <a:srgbClr val="00B050"/>
                </a:solidFill>
              </a:rPr>
              <a:t>成立：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rgbClr val="00B050"/>
                </a:solidFill>
              </a:rPr>
              <a:t>　</a:t>
            </a:r>
            <a:r>
              <a:rPr lang="zh-CN" altLang="en-US" dirty="0" smtClean="0">
                <a:solidFill>
                  <a:srgbClr val="00B050"/>
                </a:solidFill>
              </a:rPr>
              <a:t>　执行动作</a:t>
            </a:r>
            <a:r>
              <a:rPr lang="en-US" altLang="zh-CN" dirty="0" smtClean="0">
                <a:solidFill>
                  <a:srgbClr val="00B050"/>
                </a:solidFill>
              </a:rPr>
              <a:t>C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5678" y="4221088"/>
            <a:ext cx="28023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如果 </a:t>
            </a:r>
            <a:r>
              <a:rPr lang="en-US" altLang="zh-CN" dirty="0" err="1">
                <a:solidFill>
                  <a:srgbClr val="FF0000"/>
                </a:solidFill>
              </a:rPr>
              <a:t>u_num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大于 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num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 </a:t>
            </a:r>
            <a:r>
              <a:rPr lang="zh-CN" altLang="en-US" dirty="0" smtClean="0">
                <a:solidFill>
                  <a:srgbClr val="FF0000"/>
                </a:solidFill>
              </a:rPr>
              <a:t>输出“大了”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如果 </a:t>
            </a:r>
            <a:r>
              <a:rPr lang="en-US" altLang="zh-CN" dirty="0" err="1">
                <a:solidFill>
                  <a:srgbClr val="FF0000"/>
                </a:solidFill>
              </a:rPr>
              <a:t>u_num</a:t>
            </a:r>
            <a:r>
              <a:rPr lang="en-US" altLang="zh-CN" dirty="0">
                <a:solidFill>
                  <a:srgbClr val="FF0000"/>
                </a:solidFill>
              </a:rPr>
              <a:t>   </a:t>
            </a:r>
            <a:r>
              <a:rPr lang="zh-CN" altLang="en-US" dirty="0" smtClean="0">
                <a:solidFill>
                  <a:srgbClr val="FF0000"/>
                </a:solidFill>
              </a:rPr>
              <a:t>小于 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num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           输出“大了”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如果 </a:t>
            </a:r>
            <a:r>
              <a:rPr lang="en-US" altLang="zh-CN" dirty="0" err="1">
                <a:solidFill>
                  <a:srgbClr val="FF0000"/>
                </a:solidFill>
              </a:rPr>
              <a:t>u_num</a:t>
            </a:r>
            <a:r>
              <a:rPr lang="en-US" altLang="zh-CN" dirty="0">
                <a:solidFill>
                  <a:srgbClr val="FF0000"/>
                </a:solidFill>
              </a:rPr>
              <a:t>   </a:t>
            </a:r>
            <a:r>
              <a:rPr lang="zh-CN" altLang="en-US" dirty="0" smtClean="0">
                <a:solidFill>
                  <a:srgbClr val="FF0000"/>
                </a:solidFill>
              </a:rPr>
              <a:t>等于 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num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　</a:t>
            </a:r>
            <a:r>
              <a:rPr lang="zh-CN" altLang="en-US" dirty="0" smtClean="0">
                <a:solidFill>
                  <a:srgbClr val="FF0000"/>
                </a:solidFill>
              </a:rPr>
              <a:t>　</a:t>
            </a:r>
            <a:r>
              <a:rPr lang="en-US" altLang="zh-CN" dirty="0" smtClean="0">
                <a:solidFill>
                  <a:srgbClr val="FF0000"/>
                </a:solidFill>
              </a:rPr>
              <a:t>   </a:t>
            </a:r>
            <a:r>
              <a:rPr lang="zh-CN" altLang="en-US" dirty="0" smtClean="0">
                <a:solidFill>
                  <a:srgbClr val="FF0000"/>
                </a:solidFill>
              </a:rPr>
              <a:t>输出“猜对了”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672" y="3785724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设：你的数字为</a:t>
            </a:r>
            <a:r>
              <a:rPr lang="en-US" altLang="zh-CN" dirty="0" err="1" smtClean="0">
                <a:solidFill>
                  <a:srgbClr val="FF0000"/>
                </a:solidFill>
              </a:rPr>
              <a:t>u_num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>
          <a:xfrm>
            <a:off x="467544" y="1450752"/>
            <a:ext cx="7921625" cy="414133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可以选择不同的执行路径</a:t>
            </a:r>
          </a:p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单分支结构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&lt;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条件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&gt;:</a:t>
            </a:r>
          </a:p>
          <a:p>
            <a:pPr lvl="1" eaLnBrk="1" hangingPunct="1">
              <a:buFontTx/>
              <a:buNone/>
              <a:defRPr/>
            </a:pP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语句体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lvl="1" eaLnBrk="1" hangingPunct="1"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&lt;</a:t>
            </a:r>
            <a:r>
              <a:rPr lang="zh-CN" altLang="en-US" sz="2000" dirty="0" smtClean="0">
                <a:solidFill>
                  <a:schemeClr val="bg1"/>
                </a:solidFill>
              </a:rPr>
              <a:t>条件</a:t>
            </a:r>
            <a:r>
              <a:rPr lang="en-US" altLang="zh-CN" sz="2000" dirty="0" smtClean="0">
                <a:solidFill>
                  <a:schemeClr val="bg1"/>
                </a:solidFill>
              </a:rPr>
              <a:t>&gt;: </a:t>
            </a:r>
            <a:r>
              <a:rPr lang="zh-CN" altLang="en-US" sz="2000" dirty="0" smtClean="0">
                <a:solidFill>
                  <a:srgbClr val="FFC000"/>
                </a:solidFill>
              </a:rPr>
              <a:t>布尔表达式</a:t>
            </a:r>
            <a:endParaRPr lang="en-US" altLang="zh-CN" sz="2000" dirty="0" smtClean="0">
              <a:solidFill>
                <a:srgbClr val="FFC000"/>
              </a:solidFill>
            </a:endParaRPr>
          </a:p>
          <a:p>
            <a:pPr lvl="1" eaLnBrk="1" hangingPunct="1"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&lt;</a:t>
            </a:r>
            <a:r>
              <a:rPr lang="zh-CN" altLang="en-US" sz="2000" dirty="0" smtClean="0">
                <a:solidFill>
                  <a:schemeClr val="bg1"/>
                </a:solidFill>
              </a:rPr>
              <a:t>语句体</a:t>
            </a:r>
            <a:r>
              <a:rPr lang="en-US" altLang="zh-CN" sz="2000" dirty="0" smtClean="0">
                <a:solidFill>
                  <a:schemeClr val="bg1"/>
                </a:solidFill>
              </a:rPr>
              <a:t>&gt;: </a:t>
            </a:r>
            <a:r>
              <a:rPr lang="zh-CN" altLang="en-US" sz="2000" dirty="0" smtClean="0">
                <a:solidFill>
                  <a:srgbClr val="FFC000"/>
                </a:solidFill>
              </a:rPr>
              <a:t>语句序列</a:t>
            </a:r>
            <a:endParaRPr lang="en-US" altLang="zh-CN" sz="2000" dirty="0" smtClean="0">
              <a:solidFill>
                <a:srgbClr val="FFC000"/>
              </a:solidFill>
            </a:endParaRPr>
          </a:p>
          <a:p>
            <a:pPr lvl="2"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左边需要</a:t>
            </a:r>
            <a:r>
              <a:rPr lang="en-US" altLang="zh-CN" sz="2000" dirty="0" smtClean="0">
                <a:solidFill>
                  <a:schemeClr val="bg1"/>
                </a:solidFill>
              </a:rPr>
              <a:t>“</a:t>
            </a:r>
            <a:r>
              <a:rPr lang="zh-CN" altLang="en-US" sz="2000" dirty="0" smtClean="0">
                <a:solidFill>
                  <a:schemeClr val="bg1"/>
                </a:solidFill>
              </a:rPr>
              <a:t>缩进</a:t>
            </a:r>
            <a:r>
              <a:rPr lang="en-US" altLang="zh-CN" sz="2000" dirty="0" smtClean="0">
                <a:solidFill>
                  <a:schemeClr val="bg1"/>
                </a:solidFill>
              </a:rPr>
              <a:t>”</a:t>
            </a:r>
            <a:r>
              <a:rPr lang="zh-CN" altLang="en-US" sz="2000" dirty="0" smtClean="0">
                <a:solidFill>
                  <a:schemeClr val="bg1"/>
                </a:solidFill>
              </a:rPr>
              <a:t>一些空格（或者</a:t>
            </a:r>
            <a:r>
              <a:rPr lang="en-US" altLang="zh-CN" sz="2000" dirty="0" smtClean="0">
                <a:solidFill>
                  <a:schemeClr val="bg1"/>
                </a:solidFill>
              </a:rPr>
              <a:t>Tab</a:t>
            </a:r>
            <a:r>
              <a:rPr lang="zh-CN" altLang="en-US" sz="2000" dirty="0" smtClean="0">
                <a:solidFill>
                  <a:schemeClr val="bg1"/>
                </a:solidFill>
              </a:rPr>
              <a:t>）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语义</a:t>
            </a:r>
            <a:r>
              <a:rPr lang="en-US" altLang="zh-CN" sz="2000" dirty="0" smtClean="0">
                <a:solidFill>
                  <a:schemeClr val="bg1"/>
                </a:solidFill>
              </a:rPr>
              <a:t>:</a:t>
            </a:r>
            <a:r>
              <a:rPr lang="zh-CN" altLang="en-US" sz="2000" dirty="0" smtClean="0">
                <a:solidFill>
                  <a:schemeClr val="bg1"/>
                </a:solidFill>
              </a:rPr>
              <a:t>计算</a:t>
            </a:r>
            <a:r>
              <a:rPr lang="en-US" altLang="zh-CN" sz="2000" dirty="0" smtClean="0">
                <a:solidFill>
                  <a:schemeClr val="bg1"/>
                </a:solidFill>
              </a:rPr>
              <a:t>&lt;</a:t>
            </a:r>
            <a:r>
              <a:rPr lang="zh-CN" altLang="en-US" sz="2000" dirty="0" smtClean="0">
                <a:solidFill>
                  <a:schemeClr val="bg1"/>
                </a:solidFill>
              </a:rPr>
              <a:t>条件</a:t>
            </a:r>
            <a:r>
              <a:rPr lang="en-US" altLang="zh-CN" sz="2000" dirty="0" smtClean="0">
                <a:solidFill>
                  <a:schemeClr val="bg1"/>
                </a:solidFill>
              </a:rPr>
              <a:t>&gt;</a:t>
            </a:r>
            <a:r>
              <a:rPr lang="zh-CN" altLang="en-US" sz="2000" dirty="0" smtClean="0">
                <a:solidFill>
                  <a:schemeClr val="bg1"/>
                </a:solidFill>
              </a:rPr>
              <a:t>的真假</a:t>
            </a:r>
            <a:r>
              <a:rPr lang="en-US" altLang="zh-CN" sz="2000" dirty="0" smtClean="0">
                <a:solidFill>
                  <a:schemeClr val="bg1"/>
                </a:solidFill>
              </a:rPr>
              <a:t>.</a:t>
            </a:r>
            <a:r>
              <a:rPr lang="zh-CN" altLang="en-US" sz="2000" dirty="0" smtClean="0">
                <a:solidFill>
                  <a:schemeClr val="bg1"/>
                </a:solidFill>
              </a:rPr>
              <a:t>若为真</a:t>
            </a:r>
            <a:r>
              <a:rPr lang="en-US" altLang="zh-CN" sz="2000" dirty="0" smtClean="0">
                <a:solidFill>
                  <a:schemeClr val="bg1"/>
                </a:solidFill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</a:rPr>
              <a:t>则执行</a:t>
            </a:r>
            <a:r>
              <a:rPr lang="en-US" altLang="zh-CN" sz="2000" dirty="0" smtClean="0">
                <a:solidFill>
                  <a:schemeClr val="bg1"/>
                </a:solidFill>
              </a:rPr>
              <a:t>&lt;</a:t>
            </a:r>
            <a:r>
              <a:rPr lang="zh-CN" altLang="en-US" sz="2000" dirty="0" smtClean="0">
                <a:solidFill>
                  <a:schemeClr val="bg1"/>
                </a:solidFill>
              </a:rPr>
              <a:t>语句体</a:t>
            </a:r>
            <a:r>
              <a:rPr lang="en-US" altLang="zh-CN" sz="2000" dirty="0" smtClean="0">
                <a:solidFill>
                  <a:schemeClr val="bg1"/>
                </a:solidFill>
              </a:rPr>
              <a:t>&gt;,</a:t>
            </a:r>
            <a:r>
              <a:rPr lang="zh-CN" altLang="en-US" sz="2000" dirty="0" smtClean="0">
                <a:solidFill>
                  <a:schemeClr val="bg1"/>
                </a:solidFill>
              </a:rPr>
              <a:t>并把控制转向下一条语句</a:t>
            </a:r>
            <a:r>
              <a:rPr lang="en-US" altLang="zh-CN" sz="2000" dirty="0" smtClean="0">
                <a:solidFill>
                  <a:schemeClr val="bg1"/>
                </a:solidFill>
              </a:rPr>
              <a:t>;</a:t>
            </a:r>
            <a:r>
              <a:rPr lang="zh-CN" altLang="en-US" sz="2000" dirty="0" smtClean="0">
                <a:solidFill>
                  <a:schemeClr val="bg1"/>
                </a:solidFill>
              </a:rPr>
              <a:t>若为假</a:t>
            </a:r>
            <a:r>
              <a:rPr lang="en-US" altLang="zh-CN" sz="2000" dirty="0" smtClean="0">
                <a:solidFill>
                  <a:schemeClr val="bg1"/>
                </a:solidFill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</a:rPr>
              <a:t>则直接把控制转向下一条语句</a:t>
            </a:r>
            <a:r>
              <a:rPr lang="en-US" altLang="zh-CN" sz="2000" dirty="0" smtClean="0">
                <a:solidFill>
                  <a:schemeClr val="bg1"/>
                </a:solidFill>
              </a:rPr>
              <a:t>.</a:t>
            </a:r>
            <a:endParaRPr lang="zh-CN" altLang="en-US" sz="2000" dirty="0" smtClean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If</a:t>
            </a:r>
            <a:r>
              <a:rPr lang="zh-CN" altLang="en-US" dirty="0" smtClean="0">
                <a:solidFill>
                  <a:schemeClr val="bg1"/>
                </a:solidFill>
              </a:rPr>
              <a:t>条件表达</a:t>
            </a:r>
            <a:r>
              <a:rPr lang="en-US" altLang="zh-CN" dirty="0" smtClean="0">
                <a:solidFill>
                  <a:schemeClr val="bg1"/>
                </a:solidFill>
              </a:rPr>
              <a:t>(1)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3768" y="2258111"/>
            <a:ext cx="1872757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If </a:t>
            </a:r>
            <a:r>
              <a:rPr lang="zh-CN" altLang="en-US" dirty="0" smtClean="0">
                <a:solidFill>
                  <a:schemeClr val="bg1"/>
                </a:solidFill>
              </a:rPr>
              <a:t>表达式 </a:t>
            </a:r>
            <a:r>
              <a:rPr lang="en-US" altLang="zh-CN" dirty="0" smtClean="0">
                <a:solidFill>
                  <a:schemeClr val="bg1"/>
                </a:solidFill>
              </a:rPr>
              <a:t>== True: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</a:rPr>
              <a:t>可执行语句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54553" y="5123160"/>
            <a:ext cx="2603277" cy="1477328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c</a:t>
            </a:r>
            <a:r>
              <a:rPr lang="en-US" altLang="zh-CN" dirty="0" smtClean="0">
                <a:solidFill>
                  <a:srgbClr val="FFC000"/>
                </a:solidFill>
              </a:rPr>
              <a:t>on = 1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 if con &gt; 1: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  </a:t>
            </a:r>
            <a:r>
              <a:rPr lang="en-US" altLang="zh-CN" dirty="0" smtClean="0">
                <a:solidFill>
                  <a:srgbClr val="FFC000"/>
                </a:solidFill>
              </a:rPr>
              <a:t>   print(“con</a:t>
            </a:r>
            <a:r>
              <a:rPr lang="zh-CN" altLang="en-US" dirty="0" smtClean="0">
                <a:solidFill>
                  <a:srgbClr val="FFC000"/>
                </a:solidFill>
              </a:rPr>
              <a:t>的值大于</a:t>
            </a:r>
            <a:r>
              <a:rPr lang="en-US" altLang="zh-CN" dirty="0" smtClean="0">
                <a:solidFill>
                  <a:srgbClr val="FFC000"/>
                </a:solidFill>
              </a:rPr>
              <a:t>1”)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 print(“</a:t>
            </a:r>
            <a:r>
              <a:rPr lang="zh-CN" altLang="en-US" dirty="0" smtClean="0">
                <a:solidFill>
                  <a:srgbClr val="FFC000"/>
                </a:solidFill>
              </a:rPr>
              <a:t>执行完毕</a:t>
            </a:r>
            <a:r>
              <a:rPr lang="en-US" altLang="zh-CN" dirty="0" smtClean="0">
                <a:solidFill>
                  <a:srgbClr val="FFC000"/>
                </a:solidFill>
              </a:rPr>
              <a:t>”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</a:p>
          <a:p>
            <a:endParaRPr lang="zh-CN" altLang="en-US" dirty="0">
              <a:solidFill>
                <a:srgbClr val="FFC000"/>
              </a:solidFill>
            </a:endParaRPr>
          </a:p>
        </p:txBody>
      </p:sp>
      <p:pic>
        <p:nvPicPr>
          <p:cNvPr id="7" name="Picture 10" descr="图片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234728"/>
            <a:ext cx="2584450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82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条件表达</a:t>
            </a:r>
            <a:r>
              <a:rPr lang="en-US" altLang="zh-CN" dirty="0" smtClean="0">
                <a:solidFill>
                  <a:schemeClr val="bg1"/>
                </a:solidFill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</a:rPr>
              <a:t>引例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9632" y="1351167"/>
            <a:ext cx="3709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bg1"/>
                </a:solidFill>
              </a:rPr>
              <a:t>例：温度转换程序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华氏转换成</a:t>
            </a:r>
            <a:r>
              <a:rPr lang="zh-CN" altLang="en-US" dirty="0" smtClean="0">
                <a:solidFill>
                  <a:schemeClr val="bg1"/>
                </a:solidFill>
              </a:rPr>
              <a:t>摄氏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lvl="1"/>
            <a:r>
              <a:rPr lang="zh-CN" altLang="en-US" dirty="0" smtClean="0">
                <a:solidFill>
                  <a:schemeClr val="bg1"/>
                </a:solidFill>
              </a:rPr>
              <a:t>基础温度转换程序：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59632" y="2015065"/>
            <a:ext cx="6705600" cy="923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1800" b="1" dirty="0">
                <a:solidFill>
                  <a:srgbClr val="3333FF"/>
                </a:solidFill>
                <a:latin typeface="Courier New" pitchFamily="49" charset="0"/>
                <a:ea typeface="黑体" pitchFamily="49" charset="-122"/>
              </a:rPr>
              <a:t>f = input("Temperature in degrees </a:t>
            </a:r>
            <a:r>
              <a:rPr lang="en-US" altLang="zh-CN" sz="1800" b="1" dirty="0" err="1">
                <a:solidFill>
                  <a:srgbClr val="3333FF"/>
                </a:solidFill>
                <a:latin typeface="Courier New" pitchFamily="49" charset="0"/>
                <a:ea typeface="黑体" pitchFamily="49" charset="-122"/>
              </a:rPr>
              <a:t>Farenheit</a:t>
            </a:r>
            <a:r>
              <a:rPr lang="en-US" altLang="zh-CN" sz="1800" b="1" dirty="0">
                <a:solidFill>
                  <a:srgbClr val="3333FF"/>
                </a:solidFill>
                <a:latin typeface="Courier New" pitchFamily="49" charset="0"/>
                <a:ea typeface="黑体" pitchFamily="49" charset="-122"/>
              </a:rPr>
              <a:t>: ")</a:t>
            </a:r>
          </a:p>
          <a:p>
            <a:pPr eaLnBrk="0" hangingPunct="0">
              <a:defRPr/>
            </a:pPr>
            <a:r>
              <a:rPr lang="en-US" altLang="zh-CN" sz="1800" b="1" dirty="0">
                <a:solidFill>
                  <a:srgbClr val="3333FF"/>
                </a:solidFill>
                <a:latin typeface="Courier New" pitchFamily="49" charset="0"/>
                <a:ea typeface="黑体" pitchFamily="49" charset="-122"/>
              </a:rPr>
              <a:t>c = (f – 32) * 5.0 / 9</a:t>
            </a:r>
          </a:p>
          <a:p>
            <a:pPr eaLnBrk="0" hangingPunct="0">
              <a:defRPr/>
            </a:pPr>
            <a:r>
              <a:rPr lang="en-US" altLang="zh-CN" sz="1800" b="1" dirty="0">
                <a:solidFill>
                  <a:srgbClr val="3333FF"/>
                </a:solidFill>
                <a:latin typeface="Courier New" pitchFamily="49" charset="0"/>
                <a:ea typeface="黑体" pitchFamily="49" charset="-122"/>
              </a:rPr>
              <a:t>print "Temperature in degrees </a:t>
            </a:r>
            <a:r>
              <a:rPr lang="en-US" altLang="zh-CN" sz="1800" b="1" dirty="0" err="1">
                <a:solidFill>
                  <a:srgbClr val="3333FF"/>
                </a:solidFill>
                <a:latin typeface="Courier New" pitchFamily="49" charset="0"/>
                <a:ea typeface="黑体" pitchFamily="49" charset="-122"/>
              </a:rPr>
              <a:t>Celsius:",c</a:t>
            </a:r>
            <a:endParaRPr lang="en-US" altLang="zh-CN" sz="1800" b="1" dirty="0">
              <a:solidFill>
                <a:srgbClr val="3333FF"/>
              </a:solidFill>
              <a:latin typeface="Courier New" pitchFamily="49" charset="0"/>
              <a:ea typeface="黑体" pitchFamily="49" charset="-122"/>
            </a:endParaRPr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356992"/>
            <a:ext cx="14605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82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单分支编程实例 </a:t>
            </a:r>
            <a:r>
              <a:rPr lang="en-US" altLang="zh-CN" dirty="0">
                <a:solidFill>
                  <a:schemeClr val="bg1"/>
                </a:solidFill>
              </a:rPr>
              <a:t>(1)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温度转换程序</a:t>
            </a:r>
            <a:r>
              <a:rPr lang="en-US" altLang="zh-CN" sz="2000" dirty="0" smtClean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增加热浪告警功能</a:t>
            </a:r>
          </a:p>
          <a:p>
            <a:pPr lvl="1" eaLnBrk="1" hangingPunct="1">
              <a:defRPr/>
            </a:pPr>
            <a:endParaRPr lang="zh-CN" altLang="en-US" sz="2000" dirty="0" smtClean="0">
              <a:solidFill>
                <a:schemeClr val="bg1"/>
              </a:solidFill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f =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raw_input</a:t>
            </a:r>
            <a:r>
              <a:rPr lang="en-US" altLang="zh-CN" sz="2000" dirty="0" smtClean="0">
                <a:solidFill>
                  <a:schemeClr val="bg1"/>
                </a:solidFill>
              </a:rPr>
              <a:t>("Temperature in degrees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Farenheit</a:t>
            </a:r>
            <a:r>
              <a:rPr lang="en-US" altLang="zh-CN" sz="2000" dirty="0" smtClean="0">
                <a:solidFill>
                  <a:schemeClr val="bg1"/>
                </a:solidFill>
              </a:rPr>
              <a:t>: ")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c = (f – 32) * 5.0 / 9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print "Temperature in degrees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Celsius:",c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if c &gt; 35: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    print "Warning: Heat Wave!" </a:t>
            </a:r>
          </a:p>
        </p:txBody>
      </p:sp>
      <p:sp>
        <p:nvSpPr>
          <p:cNvPr id="5" name="椭圆 4"/>
          <p:cNvSpPr/>
          <p:nvPr/>
        </p:nvSpPr>
        <p:spPr>
          <a:xfrm>
            <a:off x="1907704" y="3547533"/>
            <a:ext cx="152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2000"/>
          </a:p>
        </p:txBody>
      </p:sp>
      <p:sp>
        <p:nvSpPr>
          <p:cNvPr id="6" name="线形标注 1 5"/>
          <p:cNvSpPr/>
          <p:nvPr/>
        </p:nvSpPr>
        <p:spPr>
          <a:xfrm>
            <a:off x="4038600" y="4572000"/>
            <a:ext cx="1371600" cy="304800"/>
          </a:xfrm>
          <a:prstGeom prst="borderCallout1">
            <a:avLst>
              <a:gd name="adj1" fmla="val 18750"/>
              <a:gd name="adj2" fmla="val -8333"/>
              <a:gd name="adj3" fmla="val -242696"/>
              <a:gd name="adj4" fmla="val -144162"/>
            </a:avLst>
          </a:prstGeom>
          <a:noFill/>
          <a:ln>
            <a:solidFill>
              <a:srgbClr val="FF0000"/>
            </a:solidFill>
            <a:prstDash val="sysDash"/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zh-CN" altLang="en-US" sz="2000" b="1" dirty="0">
                <a:solidFill>
                  <a:srgbClr val="FFC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注意</a:t>
            </a:r>
            <a:r>
              <a:rPr lang="en-US" altLang="zh-CN" sz="2000" b="1" dirty="0">
                <a:solidFill>
                  <a:srgbClr val="FFC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  <a:r>
              <a:rPr lang="zh-CN" altLang="en-US" sz="2000" b="1" dirty="0">
                <a:solidFill>
                  <a:srgbClr val="FFC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冒号</a:t>
            </a:r>
          </a:p>
        </p:txBody>
      </p:sp>
      <p:sp>
        <p:nvSpPr>
          <p:cNvPr id="7" name="线形标注 1 6"/>
          <p:cNvSpPr/>
          <p:nvPr/>
        </p:nvSpPr>
        <p:spPr>
          <a:xfrm>
            <a:off x="2971800" y="4953000"/>
            <a:ext cx="1371600" cy="304800"/>
          </a:xfrm>
          <a:prstGeom prst="borderCallout1">
            <a:avLst>
              <a:gd name="adj1" fmla="val 18750"/>
              <a:gd name="adj2" fmla="val -8333"/>
              <a:gd name="adj3" fmla="val -251029"/>
              <a:gd name="adj4" fmla="val -110211"/>
            </a:avLst>
          </a:prstGeom>
          <a:noFill/>
          <a:ln>
            <a:solidFill>
              <a:srgbClr val="FF0000"/>
            </a:solidFill>
            <a:prstDash val="sysDash"/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zh-CN" altLang="en-US" sz="2000" b="1" dirty="0">
                <a:solidFill>
                  <a:srgbClr val="FFC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注意</a:t>
            </a:r>
            <a:r>
              <a:rPr lang="en-US" altLang="zh-CN" sz="2000" b="1" dirty="0">
                <a:solidFill>
                  <a:srgbClr val="FFC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  <a:r>
              <a:rPr lang="zh-CN" altLang="en-US" sz="2000" b="1" dirty="0">
                <a:solidFill>
                  <a:srgbClr val="FFC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缩进</a:t>
            </a:r>
          </a:p>
        </p:txBody>
      </p:sp>
      <p:sp>
        <p:nvSpPr>
          <p:cNvPr id="8" name="椭圆 7"/>
          <p:cNvSpPr/>
          <p:nvPr/>
        </p:nvSpPr>
        <p:spPr>
          <a:xfrm>
            <a:off x="1278467" y="3860800"/>
            <a:ext cx="152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8789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单分支编程实例 </a:t>
            </a:r>
            <a:r>
              <a:rPr lang="en-US" altLang="zh-CN" dirty="0">
                <a:solidFill>
                  <a:schemeClr val="bg1"/>
                </a:solidFill>
              </a:rPr>
              <a:t>(2)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温度转换程序</a:t>
            </a:r>
            <a:r>
              <a:rPr lang="en-US" altLang="zh-CN" sz="2000" dirty="0" smtClean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增加热浪和寒潮告警功能</a:t>
            </a:r>
          </a:p>
          <a:p>
            <a:pPr lvl="1" eaLnBrk="1" hangingPunct="1">
              <a:defRPr/>
            </a:pPr>
            <a:endParaRPr lang="zh-CN" altLang="en-US" sz="2000" dirty="0" smtClean="0">
              <a:solidFill>
                <a:schemeClr val="bg1"/>
              </a:solidFill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f = input("Temperature in degrees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Farenheit</a:t>
            </a:r>
            <a:r>
              <a:rPr lang="en-US" altLang="zh-CN" sz="2000" dirty="0" smtClean="0">
                <a:solidFill>
                  <a:schemeClr val="bg1"/>
                </a:solidFill>
              </a:rPr>
              <a:t>: ")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c = (f – 32) * 5.0 / 9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print "Temperature in degrees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Celsius:",c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if c &gt;= 35: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    print "Warning: Heat Wave!"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if c &lt;= -6: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    print "Warning: Cold Wave!" </a:t>
            </a:r>
          </a:p>
        </p:txBody>
      </p:sp>
      <p:sp>
        <p:nvSpPr>
          <p:cNvPr id="5" name="矩形 4"/>
          <p:cNvSpPr/>
          <p:nvPr/>
        </p:nvSpPr>
        <p:spPr>
          <a:xfrm>
            <a:off x="992188" y="3581400"/>
            <a:ext cx="6780212" cy="1524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73405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两路分支结构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语法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&lt;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条件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&gt;: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&lt;if-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语句体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else: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&lt;else-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语句体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eaLnBrk="1" hangingPunct="1"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if</a:t>
            </a:r>
            <a:r>
              <a:rPr lang="zh-CN" altLang="en-US" sz="2000" dirty="0" smtClean="0">
                <a:solidFill>
                  <a:schemeClr val="bg1"/>
                </a:solidFill>
              </a:rPr>
              <a:t>和</a:t>
            </a:r>
            <a:r>
              <a:rPr lang="en-US" altLang="zh-CN" sz="2000" dirty="0" smtClean="0">
                <a:solidFill>
                  <a:schemeClr val="bg1"/>
                </a:solidFill>
              </a:rPr>
              <a:t>else</a:t>
            </a:r>
            <a:r>
              <a:rPr lang="zh-CN" altLang="en-US" sz="2000" dirty="0" smtClean="0">
                <a:solidFill>
                  <a:schemeClr val="bg1"/>
                </a:solidFill>
              </a:rPr>
              <a:t>是非此即彼的关系</a:t>
            </a:r>
            <a:r>
              <a:rPr lang="en-US" altLang="zh-CN" sz="2000" dirty="0" smtClean="0">
                <a:solidFill>
                  <a:schemeClr val="bg1"/>
                </a:solidFill>
              </a:rPr>
              <a:t>.</a:t>
            </a:r>
          </a:p>
          <a:p>
            <a:pPr lvl="1"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下列语句对吗</a:t>
            </a:r>
            <a:r>
              <a:rPr lang="en-US" altLang="zh-CN" sz="2000" dirty="0" smtClean="0">
                <a:solidFill>
                  <a:schemeClr val="bg1"/>
                </a:solidFill>
              </a:rPr>
              <a:t>?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if c &gt;= 35: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    print "Warning: Heat Wave!"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else: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    print "Warning: Cold Wave!" </a:t>
            </a:r>
            <a:endParaRPr lang="zh-CN" alt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181100"/>
            <a:ext cx="3744913" cy="312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线形标注 1 5"/>
          <p:cNvSpPr/>
          <p:nvPr/>
        </p:nvSpPr>
        <p:spPr>
          <a:xfrm>
            <a:off x="5791200" y="1676400"/>
            <a:ext cx="1676400" cy="762000"/>
          </a:xfrm>
          <a:prstGeom prst="borderCallout1">
            <a:avLst>
              <a:gd name="adj1" fmla="val 48750"/>
              <a:gd name="adj2" fmla="val -2962"/>
              <a:gd name="adj3" fmla="val 205870"/>
              <a:gd name="adj4" fmla="val -131579"/>
            </a:avLst>
          </a:prstGeom>
          <a:noFill/>
          <a:ln>
            <a:solidFill>
              <a:srgbClr val="FF0000"/>
            </a:solidFill>
            <a:prstDash val="sysDash"/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2000" b="1" dirty="0">
              <a:solidFill>
                <a:srgbClr val="7030A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911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943</Words>
  <Application>Microsoft Macintosh PowerPoint</Application>
  <PresentationFormat>全屏显示(4:3)</PresentationFormat>
  <Paragraphs>144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Wingdings</vt:lpstr>
      <vt:lpstr>黑体</vt:lpstr>
      <vt:lpstr>宋体</vt:lpstr>
      <vt:lpstr>幼圆</vt:lpstr>
      <vt:lpstr>Office 主题</vt:lpstr>
      <vt:lpstr>控制结构</vt:lpstr>
      <vt:lpstr>引例</vt:lpstr>
      <vt:lpstr>If 条件表达--引例</vt:lpstr>
      <vt:lpstr>If 条件表达--引例</vt:lpstr>
      <vt:lpstr>If条件表达(1)</vt:lpstr>
      <vt:lpstr>条件表达—引例</vt:lpstr>
      <vt:lpstr>单分支编程实例 (1)</vt:lpstr>
      <vt:lpstr>单分支编程实例 (2)</vt:lpstr>
      <vt:lpstr>两路分支结构</vt:lpstr>
      <vt:lpstr>多路分支:嵌套if-else</vt:lpstr>
      <vt:lpstr>多路分支:if-elif-else结构</vt:lpstr>
      <vt:lpstr>多路分支编程实例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控制结构</dc:title>
  <dc:creator>Jack_p Liu_刘鹏</dc:creator>
  <cp:lastModifiedBy>刘DJ</cp:lastModifiedBy>
  <cp:revision>43</cp:revision>
  <dcterms:created xsi:type="dcterms:W3CDTF">2017-06-15T05:30:33Z</dcterms:created>
  <dcterms:modified xsi:type="dcterms:W3CDTF">2018-01-24T09:42:33Z</dcterms:modified>
</cp:coreProperties>
</file>