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7" r:id="rId3"/>
    <p:sldId id="276" r:id="rId4"/>
    <p:sldId id="290" r:id="rId5"/>
    <p:sldId id="291" r:id="rId6"/>
    <p:sldId id="292" r:id="rId7"/>
    <p:sldId id="293" r:id="rId8"/>
    <p:sldId id="270" r:id="rId9"/>
    <p:sldId id="294" r:id="rId10"/>
    <p:sldId id="295" r:id="rId11"/>
    <p:sldId id="27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>
      <p:cViewPr varScale="1">
        <p:scale>
          <a:sx n="126" d="100"/>
          <a:sy n="126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550A-853A-4C11-A16A-618F4B1C608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2B43-31F8-492B-9412-1F5DCD549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在这里的开场白，什么是控制结构，控制结构包括那些组件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2B43-31F8-492B-9412-1F5DCD5495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0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2B43-31F8-492B-9412-1F5DCD5495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98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注意讲解空格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2B43-31F8-492B-9412-1F5DCD5495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循环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4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循环实例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2924944"/>
            <a:ext cx="2747034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in range(1,10): </a:t>
            </a:r>
            <a:endParaRPr lang="en-US" altLang="zh-CN" dirty="0"/>
          </a:p>
          <a:p>
            <a:r>
              <a:rPr lang="en-US" altLang="zh-CN" dirty="0"/>
              <a:t>   print 'Current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:', 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r>
              <a:rPr lang="en-US" altLang="zh-CN" dirty="0"/>
              <a:t> e</a:t>
            </a:r>
            <a:r>
              <a:rPr lang="nb-NO" altLang="zh-CN" dirty="0"/>
              <a:t>lse: </a:t>
            </a:r>
          </a:p>
          <a:p>
            <a:r>
              <a:rPr lang="nb-NO" altLang="zh-CN" dirty="0"/>
              <a:t>        </a:t>
            </a:r>
            <a:r>
              <a:rPr lang="en-US" altLang="zh-CN" dirty="0"/>
              <a:t>print(“</a:t>
            </a:r>
            <a:r>
              <a:rPr lang="zh-CN" altLang="en-US" dirty="0"/>
              <a:t>执行完毕！</a:t>
            </a:r>
            <a:r>
              <a:rPr lang="en-US" altLang="zh-CN" dirty="0" smtClean="0"/>
              <a:t>”)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7540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数字序列：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</a:t>
            </a:r>
            <a:r>
              <a:rPr lang="zh-CN" altLang="en-US" dirty="0">
                <a:solidFill>
                  <a:schemeClr val="bg1"/>
                </a:solidFill>
              </a:rPr>
              <a:t>作业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1677" y="1844824"/>
            <a:ext cx="66095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输入整数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(n &gt; 1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，求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n </a:t>
            </a:r>
            <a:r>
              <a:rPr lang="zh-CN" altLang="en-US" dirty="0">
                <a:solidFill>
                  <a:schemeClr val="bg1"/>
                </a:solidFill>
              </a:rPr>
              <a:t>的偶数和和奇数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输入整数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(n &gt; 1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求 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到</a:t>
            </a:r>
            <a:r>
              <a:rPr lang="en-US" altLang="zh-CN" dirty="0">
                <a:solidFill>
                  <a:schemeClr val="bg1"/>
                </a:solidFill>
              </a:rPr>
              <a:t>n 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r>
              <a:rPr lang="zh-CN" altLang="en-US" dirty="0">
                <a:solidFill>
                  <a:schemeClr val="bg1"/>
                </a:solidFill>
              </a:rPr>
              <a:t>乘积  </a:t>
            </a:r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偶数乘积  </a:t>
            </a:r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奇数</a:t>
            </a:r>
            <a:r>
              <a:rPr lang="zh-CN" altLang="en-US" dirty="0" smtClean="0">
                <a:solidFill>
                  <a:schemeClr val="bg1"/>
                </a:solidFill>
              </a:rPr>
              <a:t>乘积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输入整数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(n &gt; 1)</a:t>
            </a:r>
            <a:r>
              <a:rPr lang="zh-CN" altLang="en-US" dirty="0" smtClean="0">
                <a:solidFill>
                  <a:schemeClr val="bg1"/>
                </a:solidFill>
              </a:rPr>
              <a:t>判断该整数</a:t>
            </a:r>
            <a:r>
              <a:rPr lang="zh-CN" altLang="en-US" dirty="0">
                <a:solidFill>
                  <a:schemeClr val="bg1"/>
                </a:solidFill>
              </a:rPr>
              <a:t>是否是</a:t>
            </a:r>
            <a:r>
              <a:rPr lang="zh-CN" altLang="en-US" dirty="0" smtClean="0">
                <a:solidFill>
                  <a:schemeClr val="bg1"/>
                </a:solidFill>
              </a:rPr>
              <a:t>质数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2852936"/>
            <a:ext cx="5628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备注：大于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的自然数中除 </a:t>
            </a:r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和该自然数本身，不能被其他任意自然数整除的数叫做质数，又称为素数。</a:t>
            </a:r>
          </a:p>
          <a:p>
            <a:pPr marL="285750" indent="-285750">
              <a:buFont typeface="Wingdings" pitchFamily="2" charset="2"/>
              <a:buChar char="l"/>
            </a:pP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97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循环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: 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求</a:t>
            </a:r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1+2+3+4+</a:t>
            </a:r>
            <a:r>
              <a:rPr lang="en-US" altLang="en-US" b="1" dirty="0">
                <a:solidFill>
                  <a:schemeClr val="bg1"/>
                </a:solidFill>
                <a:latin typeface="宋体" charset="-122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+100 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的累加和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125" y="282883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2. </a:t>
            </a:r>
            <a:r>
              <a:rPr lang="zh-CN" altLang="en-US" b="1" dirty="0">
                <a:solidFill>
                  <a:schemeClr val="bg1"/>
                </a:solidFill>
              </a:rPr>
              <a:t>一个球从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米高度自由落下，每次落地后反跳回原高度的</a:t>
            </a:r>
            <a:r>
              <a:rPr lang="en-US" altLang="zh-CN" b="1" dirty="0">
                <a:solidFill>
                  <a:schemeClr val="bg1"/>
                </a:solidFill>
              </a:rPr>
              <a:t>3/4</a:t>
            </a:r>
            <a:r>
              <a:rPr lang="zh-CN" altLang="en-US" b="1" dirty="0" smtClean="0">
                <a:solidFill>
                  <a:schemeClr val="bg1"/>
                </a:solidFill>
              </a:rPr>
              <a:t>，再</a:t>
            </a:r>
            <a:r>
              <a:rPr lang="zh-CN" altLang="en-US" b="1" dirty="0">
                <a:solidFill>
                  <a:schemeClr val="bg1"/>
                </a:solidFill>
              </a:rPr>
              <a:t>落下，再反弹。求它在第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zh-CN" altLang="en-US" b="1" dirty="0">
                <a:solidFill>
                  <a:schemeClr val="bg1"/>
                </a:solidFill>
              </a:rPr>
              <a:t>次落地时，共经过多少米？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176789" y="3609016"/>
            <a:ext cx="2557463" cy="2628900"/>
            <a:chOff x="4954" y="2296"/>
            <a:chExt cx="1611" cy="1656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954" y="2296"/>
              <a:ext cx="1611" cy="1466"/>
              <a:chOff x="0" y="1570"/>
              <a:chExt cx="1996" cy="2218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454" y="1570"/>
                <a:ext cx="0" cy="21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5" y="3702"/>
                <a:ext cx="19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1066" y="3293"/>
                <a:ext cx="636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0" y="1933"/>
                <a:ext cx="499" cy="8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100</a:t>
                </a:r>
              </a:p>
              <a:p>
                <a:pPr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20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431" y="2024"/>
                <a:ext cx="226" cy="1687"/>
              </a:xfrm>
              <a:custGeom>
                <a:avLst/>
                <a:gdLst>
                  <a:gd name="T0" fmla="*/ 0 w 136"/>
                  <a:gd name="T1" fmla="*/ 1142 h 1188"/>
                  <a:gd name="T2" fmla="*/ 90 w 136"/>
                  <a:gd name="T3" fmla="*/ 8 h 1188"/>
                  <a:gd name="T4" fmla="*/ 136 w 136"/>
                  <a:gd name="T5" fmla="*/ 1188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6" h="1188">
                    <a:moveTo>
                      <a:pt x="0" y="1142"/>
                    </a:moveTo>
                    <a:cubicBezTo>
                      <a:pt x="33" y="571"/>
                      <a:pt x="67" y="0"/>
                      <a:pt x="90" y="8"/>
                    </a:cubicBezTo>
                    <a:cubicBezTo>
                      <a:pt x="113" y="16"/>
                      <a:pt x="128" y="991"/>
                      <a:pt x="136" y="118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657" y="2387"/>
                <a:ext cx="182" cy="1315"/>
              </a:xfrm>
              <a:custGeom>
                <a:avLst/>
                <a:gdLst>
                  <a:gd name="T0" fmla="*/ 0 w 136"/>
                  <a:gd name="T1" fmla="*/ 726 h 726"/>
                  <a:gd name="T2" fmla="*/ 90 w 136"/>
                  <a:gd name="T3" fmla="*/ 0 h 726"/>
                  <a:gd name="T4" fmla="*/ 136 w 136"/>
                  <a:gd name="T5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6" h="726">
                    <a:moveTo>
                      <a:pt x="0" y="726"/>
                    </a:moveTo>
                    <a:cubicBezTo>
                      <a:pt x="33" y="363"/>
                      <a:pt x="67" y="0"/>
                      <a:pt x="90" y="0"/>
                    </a:cubicBezTo>
                    <a:cubicBezTo>
                      <a:pt x="113" y="0"/>
                      <a:pt x="128" y="613"/>
                      <a:pt x="136" y="72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839" y="2704"/>
                <a:ext cx="181" cy="1005"/>
              </a:xfrm>
              <a:custGeom>
                <a:avLst/>
                <a:gdLst>
                  <a:gd name="T0" fmla="*/ 0 w 91"/>
                  <a:gd name="T1" fmla="*/ 370 h 415"/>
                  <a:gd name="T2" fmla="*/ 45 w 91"/>
                  <a:gd name="T3" fmla="*/ 7 h 415"/>
                  <a:gd name="T4" fmla="*/ 91 w 91"/>
                  <a:gd name="T5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15">
                    <a:moveTo>
                      <a:pt x="0" y="370"/>
                    </a:moveTo>
                    <a:cubicBezTo>
                      <a:pt x="15" y="185"/>
                      <a:pt x="30" y="0"/>
                      <a:pt x="45" y="7"/>
                    </a:cubicBezTo>
                    <a:cubicBezTo>
                      <a:pt x="60" y="14"/>
                      <a:pt x="75" y="214"/>
                      <a:pt x="91" y="41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1565" y="3612"/>
                <a:ext cx="90" cy="90"/>
              </a:xfrm>
              <a:custGeom>
                <a:avLst/>
                <a:gdLst>
                  <a:gd name="T0" fmla="*/ 0 w 90"/>
                  <a:gd name="T1" fmla="*/ 90 h 90"/>
                  <a:gd name="T2" fmla="*/ 45 w 90"/>
                  <a:gd name="T3" fmla="*/ 0 h 90"/>
                  <a:gd name="T4" fmla="*/ 90 w 90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90">
                    <a:moveTo>
                      <a:pt x="0" y="90"/>
                    </a:moveTo>
                    <a:cubicBezTo>
                      <a:pt x="15" y="45"/>
                      <a:pt x="30" y="0"/>
                      <a:pt x="45" y="0"/>
                    </a:cubicBezTo>
                    <a:cubicBezTo>
                      <a:pt x="60" y="0"/>
                      <a:pt x="83" y="75"/>
                      <a:pt x="90" y="90"/>
                    </a:cubicBezTo>
                  </a:path>
                </a:pathLst>
              </a:custGeom>
              <a:noFill/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5212" y="3702"/>
              <a:ext cx="1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  2  3 4  …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39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: 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求</a:t>
            </a:r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1+2+3+4+</a:t>
            </a:r>
            <a:r>
              <a:rPr lang="en-US" altLang="en-US" b="1" dirty="0">
                <a:solidFill>
                  <a:schemeClr val="bg1"/>
                </a:solidFill>
                <a:latin typeface="宋体" charset="-122"/>
              </a:rPr>
              <a:t>…</a:t>
            </a:r>
            <a:r>
              <a:rPr lang="en-US" altLang="zh-CN" b="1" dirty="0">
                <a:solidFill>
                  <a:schemeClr val="bg1"/>
                </a:solidFill>
                <a:latin typeface="宋体" charset="-122"/>
              </a:rPr>
              <a:t>+100 </a:t>
            </a:r>
            <a:r>
              <a:rPr lang="zh-CN" altLang="en-US" b="1" dirty="0">
                <a:solidFill>
                  <a:schemeClr val="bg1"/>
                </a:solidFill>
                <a:latin typeface="宋体" charset="-122"/>
              </a:rPr>
              <a:t>的累加和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1125" y="282883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2. </a:t>
            </a:r>
            <a:r>
              <a:rPr lang="zh-CN" altLang="en-US" b="1" dirty="0">
                <a:solidFill>
                  <a:schemeClr val="bg1"/>
                </a:solidFill>
              </a:rPr>
              <a:t>一个球从</a:t>
            </a:r>
            <a:r>
              <a:rPr lang="en-US" altLang="zh-CN" b="1" dirty="0">
                <a:solidFill>
                  <a:schemeClr val="bg1"/>
                </a:solidFill>
              </a:rPr>
              <a:t>100</a:t>
            </a:r>
            <a:r>
              <a:rPr lang="zh-CN" altLang="en-US" b="1" dirty="0">
                <a:solidFill>
                  <a:schemeClr val="bg1"/>
                </a:solidFill>
              </a:rPr>
              <a:t>米高度自由落下，每次落地后反跳回原高度的</a:t>
            </a:r>
            <a:r>
              <a:rPr lang="en-US" altLang="zh-CN" b="1" dirty="0">
                <a:solidFill>
                  <a:schemeClr val="bg1"/>
                </a:solidFill>
              </a:rPr>
              <a:t>3/4</a:t>
            </a:r>
            <a:r>
              <a:rPr lang="zh-CN" altLang="en-US" b="1" dirty="0" smtClean="0">
                <a:solidFill>
                  <a:schemeClr val="bg1"/>
                </a:solidFill>
              </a:rPr>
              <a:t>，再</a:t>
            </a:r>
            <a:r>
              <a:rPr lang="zh-CN" altLang="en-US" b="1" dirty="0">
                <a:solidFill>
                  <a:schemeClr val="bg1"/>
                </a:solidFill>
              </a:rPr>
              <a:t>落下，再反弹。求它在第</a:t>
            </a:r>
            <a:r>
              <a:rPr lang="en-US" altLang="zh-CN" b="1" dirty="0">
                <a:solidFill>
                  <a:schemeClr val="bg1"/>
                </a:solidFill>
              </a:rPr>
              <a:t>10</a:t>
            </a:r>
            <a:r>
              <a:rPr lang="zh-CN" altLang="en-US" b="1" dirty="0">
                <a:solidFill>
                  <a:schemeClr val="bg1"/>
                </a:solidFill>
              </a:rPr>
              <a:t>次落地时，共经过多少米？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2627784" y="3501008"/>
            <a:ext cx="2557463" cy="2628900"/>
            <a:chOff x="4954" y="2296"/>
            <a:chExt cx="1611" cy="1656"/>
          </a:xfrm>
        </p:grpSpPr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4954" y="2296"/>
              <a:ext cx="1611" cy="1466"/>
              <a:chOff x="0" y="1570"/>
              <a:chExt cx="1996" cy="2218"/>
            </a:xfrm>
          </p:grpSpPr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454" y="1570"/>
                <a:ext cx="0" cy="21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12"/>
              <p:cNvSpPr>
                <a:spLocks noChangeShapeType="1"/>
              </p:cNvSpPr>
              <p:nvPr/>
            </p:nvSpPr>
            <p:spPr bwMode="auto">
              <a:xfrm>
                <a:off x="45" y="3702"/>
                <a:ext cx="195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1066" y="3293"/>
                <a:ext cx="636" cy="4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0" y="1933"/>
                <a:ext cx="499" cy="8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  <a:latin typeface="Times New Roman" pitchFamily="18" charset="0"/>
                  </a:rPr>
                  <a:t>100</a:t>
                </a:r>
              </a:p>
              <a:p>
                <a:pPr>
                  <a:spcBef>
                    <a:spcPct val="5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endParaRPr lang="zh-CN" altLang="en-US" sz="2000" b="1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431" y="2024"/>
                <a:ext cx="226" cy="1687"/>
              </a:xfrm>
              <a:custGeom>
                <a:avLst/>
                <a:gdLst>
                  <a:gd name="T0" fmla="*/ 0 w 136"/>
                  <a:gd name="T1" fmla="*/ 1142 h 1188"/>
                  <a:gd name="T2" fmla="*/ 90 w 136"/>
                  <a:gd name="T3" fmla="*/ 8 h 1188"/>
                  <a:gd name="T4" fmla="*/ 136 w 136"/>
                  <a:gd name="T5" fmla="*/ 1188 h 1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6" h="1188">
                    <a:moveTo>
                      <a:pt x="0" y="1142"/>
                    </a:moveTo>
                    <a:cubicBezTo>
                      <a:pt x="33" y="571"/>
                      <a:pt x="67" y="0"/>
                      <a:pt x="90" y="8"/>
                    </a:cubicBezTo>
                    <a:cubicBezTo>
                      <a:pt x="113" y="16"/>
                      <a:pt x="128" y="991"/>
                      <a:pt x="136" y="1188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16"/>
              <p:cNvSpPr>
                <a:spLocks/>
              </p:cNvSpPr>
              <p:nvPr/>
            </p:nvSpPr>
            <p:spPr bwMode="auto">
              <a:xfrm>
                <a:off x="657" y="2387"/>
                <a:ext cx="182" cy="1315"/>
              </a:xfrm>
              <a:custGeom>
                <a:avLst/>
                <a:gdLst>
                  <a:gd name="T0" fmla="*/ 0 w 136"/>
                  <a:gd name="T1" fmla="*/ 726 h 726"/>
                  <a:gd name="T2" fmla="*/ 90 w 136"/>
                  <a:gd name="T3" fmla="*/ 0 h 726"/>
                  <a:gd name="T4" fmla="*/ 136 w 136"/>
                  <a:gd name="T5" fmla="*/ 726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6" h="726">
                    <a:moveTo>
                      <a:pt x="0" y="726"/>
                    </a:moveTo>
                    <a:cubicBezTo>
                      <a:pt x="33" y="363"/>
                      <a:pt x="67" y="0"/>
                      <a:pt x="90" y="0"/>
                    </a:cubicBezTo>
                    <a:cubicBezTo>
                      <a:pt x="113" y="0"/>
                      <a:pt x="128" y="613"/>
                      <a:pt x="136" y="72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839" y="2704"/>
                <a:ext cx="181" cy="1005"/>
              </a:xfrm>
              <a:custGeom>
                <a:avLst/>
                <a:gdLst>
                  <a:gd name="T0" fmla="*/ 0 w 91"/>
                  <a:gd name="T1" fmla="*/ 370 h 415"/>
                  <a:gd name="T2" fmla="*/ 45 w 91"/>
                  <a:gd name="T3" fmla="*/ 7 h 415"/>
                  <a:gd name="T4" fmla="*/ 91 w 91"/>
                  <a:gd name="T5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1" h="415">
                    <a:moveTo>
                      <a:pt x="0" y="370"/>
                    </a:moveTo>
                    <a:cubicBezTo>
                      <a:pt x="15" y="185"/>
                      <a:pt x="30" y="0"/>
                      <a:pt x="45" y="7"/>
                    </a:cubicBezTo>
                    <a:cubicBezTo>
                      <a:pt x="60" y="14"/>
                      <a:pt x="75" y="214"/>
                      <a:pt x="91" y="415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1565" y="3612"/>
                <a:ext cx="90" cy="90"/>
              </a:xfrm>
              <a:custGeom>
                <a:avLst/>
                <a:gdLst>
                  <a:gd name="T0" fmla="*/ 0 w 90"/>
                  <a:gd name="T1" fmla="*/ 90 h 90"/>
                  <a:gd name="T2" fmla="*/ 45 w 90"/>
                  <a:gd name="T3" fmla="*/ 0 h 90"/>
                  <a:gd name="T4" fmla="*/ 90 w 90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90">
                    <a:moveTo>
                      <a:pt x="0" y="90"/>
                    </a:moveTo>
                    <a:cubicBezTo>
                      <a:pt x="15" y="45"/>
                      <a:pt x="30" y="0"/>
                      <a:pt x="45" y="0"/>
                    </a:cubicBezTo>
                    <a:cubicBezTo>
                      <a:pt x="60" y="0"/>
                      <a:pt x="83" y="75"/>
                      <a:pt x="90" y="90"/>
                    </a:cubicBezTo>
                  </a:path>
                </a:pathLst>
              </a:custGeom>
              <a:noFill/>
              <a:ln w="127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>
                        <a:alpha val="50000"/>
                      </a:scheme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5212" y="3702"/>
              <a:ext cx="1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1  2  3 4  …  10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0418" y="2207293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宋体" charset="-122"/>
              </a:rPr>
              <a:t>重复：相加</a:t>
            </a:r>
          </a:p>
          <a:p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07952" y="3645024"/>
            <a:ext cx="4368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92D050"/>
                </a:solidFill>
                <a:latin typeface="宋体" charset="-122"/>
              </a:rPr>
              <a:t>重复：计算每次反弹的高度，并累加路径</a:t>
            </a:r>
            <a:endParaRPr kumimoji="1" lang="en-US" altLang="zh-CN" b="1" dirty="0">
              <a:solidFill>
                <a:srgbClr val="92D050"/>
              </a:solidFill>
              <a:latin typeface="宋体" charset="-122"/>
            </a:endParaRPr>
          </a:p>
          <a:p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08251" y="454752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Times New Roman" pitchFamily="18" charset="0"/>
              </a:rPr>
              <a:t>重复做一件</a:t>
            </a:r>
            <a:r>
              <a:rPr lang="zh-CN" altLang="en-US" b="1" dirty="0" smtClean="0">
                <a:solidFill>
                  <a:srgbClr val="92D050"/>
                </a:solidFill>
                <a:latin typeface="Times New Roman" pitchFamily="18" charset="0"/>
              </a:rPr>
              <a:t>事情</a:t>
            </a:r>
            <a:endParaRPr lang="zh-CN" altLang="en-US" b="1" dirty="0">
              <a:solidFill>
                <a:srgbClr val="92D050"/>
              </a:solidFill>
              <a:latin typeface="Times New Roman" pitchFamily="18" charset="0"/>
            </a:endParaRPr>
          </a:p>
        </p:txBody>
      </p:sp>
      <p:sp>
        <p:nvSpPr>
          <p:cNvPr id="23" name="Freeform 5"/>
          <p:cNvSpPr>
            <a:spLocks/>
          </p:cNvSpPr>
          <p:nvPr/>
        </p:nvSpPr>
        <p:spPr bwMode="auto">
          <a:xfrm>
            <a:off x="6638435" y="4308274"/>
            <a:ext cx="1269917" cy="954833"/>
          </a:xfrm>
          <a:custGeom>
            <a:avLst/>
            <a:gdLst>
              <a:gd name="T0" fmla="*/ 1006 w 1052"/>
              <a:gd name="T1" fmla="*/ 772 h 976"/>
              <a:gd name="T2" fmla="*/ 780 w 1052"/>
              <a:gd name="T3" fmla="*/ 953 h 976"/>
              <a:gd name="T4" fmla="*/ 144 w 1052"/>
              <a:gd name="T5" fmla="*/ 908 h 976"/>
              <a:gd name="T6" fmla="*/ 8 w 1052"/>
              <a:gd name="T7" fmla="*/ 590 h 976"/>
              <a:gd name="T8" fmla="*/ 190 w 1052"/>
              <a:gd name="T9" fmla="*/ 91 h 976"/>
              <a:gd name="T10" fmla="*/ 780 w 1052"/>
              <a:gd name="T11" fmla="*/ 46 h 976"/>
              <a:gd name="T12" fmla="*/ 1006 w 1052"/>
              <a:gd name="T13" fmla="*/ 46 h 976"/>
              <a:gd name="T14" fmla="*/ 1052 w 1052"/>
              <a:gd name="T15" fmla="*/ 318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2" h="976">
                <a:moveTo>
                  <a:pt x="1006" y="772"/>
                </a:moveTo>
                <a:cubicBezTo>
                  <a:pt x="965" y="851"/>
                  <a:pt x="924" y="930"/>
                  <a:pt x="780" y="953"/>
                </a:cubicBezTo>
                <a:cubicBezTo>
                  <a:pt x="636" y="976"/>
                  <a:pt x="273" y="968"/>
                  <a:pt x="144" y="908"/>
                </a:cubicBezTo>
                <a:cubicBezTo>
                  <a:pt x="15" y="848"/>
                  <a:pt x="0" y="726"/>
                  <a:pt x="8" y="590"/>
                </a:cubicBezTo>
                <a:cubicBezTo>
                  <a:pt x="16" y="454"/>
                  <a:pt x="61" y="182"/>
                  <a:pt x="190" y="91"/>
                </a:cubicBezTo>
                <a:cubicBezTo>
                  <a:pt x="319" y="0"/>
                  <a:pt x="644" y="53"/>
                  <a:pt x="780" y="46"/>
                </a:cubicBezTo>
                <a:cubicBezTo>
                  <a:pt x="916" y="39"/>
                  <a:pt x="961" y="1"/>
                  <a:pt x="1006" y="46"/>
                </a:cubicBezTo>
                <a:cubicBezTo>
                  <a:pt x="1051" y="91"/>
                  <a:pt x="1044" y="273"/>
                  <a:pt x="1052" y="318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4" name="Group 6"/>
          <p:cNvGrpSpPr>
            <a:grpSpLocks/>
          </p:cNvGrpSpPr>
          <p:nvPr/>
        </p:nvGrpSpPr>
        <p:grpSpPr bwMode="auto">
          <a:xfrm>
            <a:off x="4307952" y="4562692"/>
            <a:ext cx="2235080" cy="584459"/>
            <a:chOff x="917" y="2764"/>
            <a:chExt cx="1555" cy="512"/>
          </a:xfrm>
        </p:grpSpPr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917" y="2764"/>
              <a:ext cx="998" cy="51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b="1" dirty="0">
                  <a:solidFill>
                    <a:srgbClr val="92D050"/>
                  </a:solidFill>
                  <a:latin typeface="Times New Roman" pitchFamily="18" charset="0"/>
                </a:rPr>
                <a:t>循 环</a:t>
              </a:r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auto">
            <a:xfrm>
              <a:off x="1882" y="2840"/>
              <a:ext cx="590" cy="227"/>
            </a:xfrm>
            <a:prstGeom prst="leftArrow">
              <a:avLst>
                <a:gd name="adj1" fmla="val 50000"/>
                <a:gd name="adj2" fmla="val 64978"/>
              </a:avLst>
            </a:prstGeom>
            <a:solidFill>
              <a:schemeClr val="bg1">
                <a:alpha val="50000"/>
              </a:schemeClr>
            </a:solidFill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9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循环结构体在做什么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有时需要重复做相同或相似的事情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例如：如果水壶没冒蒸汽，继续加热水壶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程序中如何表达重复</a:t>
            </a:r>
            <a:r>
              <a:rPr lang="en-US" altLang="zh-CN" sz="2000" dirty="0" smtClean="0">
                <a:solidFill>
                  <a:schemeClr val="bg1"/>
                </a:solidFill>
              </a:rPr>
              <a:t>?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例如：在屏幕上显示</a:t>
            </a:r>
            <a:r>
              <a:rPr lang="en-US" altLang="zh-CN" sz="2000" dirty="0" smtClean="0">
                <a:solidFill>
                  <a:schemeClr val="bg1"/>
                </a:solidFill>
              </a:rPr>
              <a:t>1~5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1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2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3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4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print 5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繁琐且不具有扩展性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显示</a:t>
            </a:r>
            <a:r>
              <a:rPr lang="en-US" altLang="zh-CN" sz="2000" dirty="0" smtClean="0">
                <a:solidFill>
                  <a:schemeClr val="bg1"/>
                </a:solidFill>
              </a:rPr>
              <a:t>1~10000</a:t>
            </a:r>
            <a:r>
              <a:rPr lang="zh-CN" altLang="en-US" sz="2000" dirty="0" smtClean="0">
                <a:solidFill>
                  <a:schemeClr val="bg1"/>
                </a:solidFill>
              </a:rPr>
              <a:t>怎么办</a:t>
            </a:r>
            <a:r>
              <a:rPr lang="en-US" altLang="zh-CN" sz="2000" dirty="0" smtClean="0">
                <a:solidFill>
                  <a:schemeClr val="bg1"/>
                </a:solidFill>
              </a:rPr>
              <a:t>?)</a:t>
            </a: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循环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用很少的语句表达</a:t>
            </a:r>
            <a:r>
              <a:rPr lang="zh-CN" altLang="en-US" sz="2000" dirty="0" smtClean="0">
                <a:solidFill>
                  <a:srgbClr val="C00000"/>
                </a:solidFill>
              </a:rPr>
              <a:t>重复执行</a:t>
            </a:r>
            <a:r>
              <a:rPr lang="zh-CN" altLang="en-US" sz="2000" dirty="0" smtClean="0">
                <a:solidFill>
                  <a:schemeClr val="bg1"/>
                </a:solidFill>
              </a:rPr>
              <a:t>的很多语句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0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循环结构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1412776"/>
            <a:ext cx="7812087" cy="550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</a:rPr>
              <a:t> 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</a:rPr>
              <a:t>求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</a:rPr>
              <a:t>1+2+3+4+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/>
              </a:rPr>
              <a:t>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49" charset="-122"/>
              </a:rPr>
              <a:t>+100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49" charset="-122"/>
              </a:rPr>
              <a:t>的累加和</a:t>
            </a:r>
            <a:endParaRPr lang="zh-CN" altLang="en-US" sz="3200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560" y="2132856"/>
            <a:ext cx="2879725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sum=0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+ 1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+ 2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+ 3</a:t>
            </a:r>
          </a:p>
          <a:p>
            <a:pPr>
              <a:spcBef>
                <a:spcPct val="1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+ 4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+ 5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……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sum = sum + 100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383756" y="1688207"/>
            <a:ext cx="309562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sum=0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=1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    当 </a:t>
            </a:r>
            <a:r>
              <a:rPr lang="en-US" altLang="zh-CN" sz="2800" b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&lt;=100 </a:t>
            </a:r>
            <a:r>
              <a:rPr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时</a:t>
            </a: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     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sum=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Times New Roman" pitchFamily="18" charset="0"/>
              </a:rPr>
              <a:t>sum+i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  <a:p>
            <a:pPr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 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    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itchFamily="18" charset="0"/>
              </a:rPr>
              <a:t>print(sum)</a:t>
            </a:r>
            <a:endParaRPr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922713" y="3708336"/>
            <a:ext cx="2089150" cy="630305"/>
          </a:xfrm>
          <a:prstGeom prst="rect">
            <a:avLst/>
          </a:prstGeom>
          <a:noFill/>
          <a:ln w="38100" algn="ctr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14644" y="3060172"/>
            <a:ext cx="376891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  for 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  in range(1,101</a:t>
            </a:r>
            <a:r>
              <a:rPr lang="en-US" altLang="zh-CN" sz="2800" b="1" dirty="0" smtClean="0">
                <a:solidFill>
                  <a:srgbClr val="FFC000"/>
                </a:solidFill>
                <a:latin typeface="Times New Roman" pitchFamily="18" charset="0"/>
              </a:rPr>
              <a:t>) </a:t>
            </a:r>
            <a:endParaRPr lang="en-US" altLang="zh-CN" sz="2800" b="1" dirty="0">
              <a:solidFill>
                <a:srgbClr val="FFC000"/>
              </a:solidFill>
              <a:latin typeface="Times New Roman" pitchFamily="18" charset="0"/>
            </a:endParaRPr>
          </a:p>
        </p:txBody>
      </p:sp>
      <p:grpSp>
        <p:nvGrpSpPr>
          <p:cNvPr id="10" name="Group 12"/>
          <p:cNvGrpSpPr>
            <a:grpSpLocks/>
          </p:cNvGrpSpPr>
          <p:nvPr/>
        </p:nvGrpSpPr>
        <p:grpSpPr bwMode="auto">
          <a:xfrm>
            <a:off x="6154739" y="3716341"/>
            <a:ext cx="2808288" cy="622300"/>
            <a:chOff x="3923" y="2268"/>
            <a:chExt cx="1769" cy="465"/>
          </a:xfrm>
        </p:grpSpPr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740" y="2312"/>
              <a:ext cx="95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C000"/>
                  </a:solidFill>
                </a:rPr>
                <a:t>循环体</a:t>
              </a:r>
              <a:endParaRPr kumimoji="1" lang="zh-CN" altLang="en-US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12" name="AutoShape 14"/>
            <p:cNvSpPr>
              <a:spLocks noChangeArrowheads="1"/>
            </p:cNvSpPr>
            <p:nvPr/>
          </p:nvSpPr>
          <p:spPr bwMode="auto">
            <a:xfrm>
              <a:off x="3923" y="2268"/>
              <a:ext cx="454" cy="465"/>
            </a:xfrm>
            <a:prstGeom prst="rightArrow">
              <a:avLst>
                <a:gd name="adj1" fmla="val 50000"/>
                <a:gd name="adj2" fmla="val 8284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6588224" y="2878179"/>
            <a:ext cx="2492280" cy="738188"/>
            <a:chOff x="3923" y="1673"/>
            <a:chExt cx="1574" cy="930"/>
          </a:xfrm>
        </p:grpSpPr>
        <p:sp>
          <p:nvSpPr>
            <p:cNvPr id="15" name="AutoShape 17"/>
            <p:cNvSpPr>
              <a:spLocks noChangeArrowheads="1"/>
            </p:cNvSpPr>
            <p:nvPr/>
          </p:nvSpPr>
          <p:spPr bwMode="auto">
            <a:xfrm>
              <a:off x="3923" y="1673"/>
              <a:ext cx="409" cy="930"/>
            </a:xfrm>
            <a:prstGeom prst="rightArrow">
              <a:avLst>
                <a:gd name="adj1" fmla="val 50000"/>
                <a:gd name="adj2" fmla="val 74635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>
                <a:solidFill>
                  <a:srgbClr val="FFC000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4409" y="1820"/>
              <a:ext cx="1088" cy="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5000"/>
                </a:lnSpc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C000"/>
                  </a:solidFill>
                </a:rPr>
                <a:t>循环条件</a:t>
              </a:r>
            </a:p>
          </p:txBody>
        </p:sp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154738" y="2133600"/>
            <a:ext cx="2989262" cy="2722563"/>
            <a:chOff x="4059" y="1353"/>
            <a:chExt cx="1701" cy="1715"/>
          </a:xfrm>
        </p:grpSpPr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797" y="1752"/>
              <a:ext cx="927" cy="1316"/>
            </a:xfrm>
            <a:prstGeom prst="rect">
              <a:avLst/>
            </a:prstGeom>
            <a:noFill/>
            <a:ln w="28575" algn="ctr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en-US" sz="28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059" y="135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rgbClr val="FFC000"/>
                  </a:solidFill>
                  <a:latin typeface="Times New Roman" pitchFamily="18" charset="0"/>
                </a:rPr>
                <a:t>循环结构的关键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76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 </a:t>
            </a:r>
            <a:r>
              <a:rPr lang="zh-CN" altLang="en-US" dirty="0" smtClean="0">
                <a:solidFill>
                  <a:schemeClr val="bg1"/>
                </a:solidFill>
              </a:rPr>
              <a:t>循环的流程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075" y="1303600"/>
            <a:ext cx="703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语法</a:t>
            </a:r>
          </a:p>
          <a:p>
            <a:pPr lvl="1">
              <a:defRPr/>
            </a:pP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&lt;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循环控制变量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in &lt;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序列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&gt;:</a:t>
            </a: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循环体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语义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令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zh-CN" altLang="en-US" dirty="0">
                <a:solidFill>
                  <a:schemeClr val="bg1"/>
                </a:solidFill>
              </a:rPr>
              <a:t>循环控制变量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取遍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zh-CN" altLang="en-US" dirty="0">
                <a:solidFill>
                  <a:schemeClr val="bg1"/>
                </a:solidFill>
              </a:rPr>
              <a:t>序列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中的每个值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并对变量所取的每个值执行一遍循环体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525" y="2708920"/>
            <a:ext cx="2763838" cy="3528391"/>
          </a:xfrm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3741738" cy="38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2987824" y="1556792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</p:cNvCxnSpPr>
          <p:nvPr/>
        </p:nvCxnSpPr>
        <p:spPr>
          <a:xfrm>
            <a:off x="3995936" y="1772816"/>
            <a:ext cx="288032" cy="144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2962" y="2780928"/>
            <a:ext cx="2087110" cy="1200329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序列可以是：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Range </a:t>
            </a:r>
            <a:r>
              <a:rPr lang="zh-CN" altLang="en-US" dirty="0" smtClean="0"/>
              <a:t>数字序列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List 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1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构建</a:t>
            </a:r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420888"/>
            <a:ext cx="294183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 err="1"/>
              <a:t>iterating_var</a:t>
            </a:r>
            <a:r>
              <a:rPr lang="en-US" altLang="zh-CN" dirty="0"/>
              <a:t> in sequence: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可执行表达式</a:t>
            </a:r>
            <a:r>
              <a:rPr lang="en-US" altLang="zh-CN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5359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循环实例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9513" y="2355238"/>
            <a:ext cx="3010376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nb-NO" altLang="zh-CN" dirty="0"/>
              <a:t>for letter in 'Python': </a:t>
            </a:r>
          </a:p>
          <a:p>
            <a:r>
              <a:rPr lang="nb-NO" altLang="zh-CN" dirty="0"/>
              <a:t>   print 'Current Letter :', </a:t>
            </a:r>
            <a:r>
              <a:rPr lang="nb-NO" altLang="zh-CN" dirty="0" smtClean="0"/>
              <a:t>letter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9513" y="19877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</a:t>
            </a:r>
            <a:r>
              <a:rPr lang="zh-CN" altLang="en-US" dirty="0">
                <a:solidFill>
                  <a:schemeClr val="bg1"/>
                </a:solidFill>
              </a:rPr>
              <a:t>串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r>
              <a:rPr lang="zh-CN" altLang="en-US" dirty="0">
                <a:solidFill>
                  <a:schemeClr val="bg1"/>
                </a:solidFill>
              </a:rPr>
              <a:t>实例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8112" y="2842426"/>
            <a:ext cx="348685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fruits = ['banana', 'apple',  'mango']</a:t>
            </a:r>
          </a:p>
          <a:p>
            <a:r>
              <a:rPr lang="en-US" altLang="zh-CN" dirty="0"/>
              <a:t>for fruit in fruits: </a:t>
            </a:r>
          </a:p>
          <a:p>
            <a:r>
              <a:rPr lang="en-US" altLang="zh-CN" dirty="0"/>
              <a:t>   print 'Current fruit :', fruit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8112" y="2473094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序列：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553</Words>
  <Application>Microsoft Macintosh PowerPoint</Application>
  <PresentationFormat>全屏显示(4:3)</PresentationFormat>
  <Paragraphs>90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黑体</vt:lpstr>
      <vt:lpstr>宋体</vt:lpstr>
      <vt:lpstr>Office 主题</vt:lpstr>
      <vt:lpstr>循环</vt:lpstr>
      <vt:lpstr>循环</vt:lpstr>
      <vt:lpstr>引例</vt:lpstr>
      <vt:lpstr>循环结构体在做什么</vt:lpstr>
      <vt:lpstr>循环结构</vt:lpstr>
      <vt:lpstr>For 循环的流程</vt:lpstr>
      <vt:lpstr>构建for循环</vt:lpstr>
      <vt:lpstr>For循环实例</vt:lpstr>
      <vt:lpstr>For循环实例</vt:lpstr>
      <vt:lpstr>For循环实例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控制结构</dc:title>
  <dc:creator>Jack_p Liu_刘鹏</dc:creator>
  <cp:lastModifiedBy>刘DJ</cp:lastModifiedBy>
  <cp:revision>42</cp:revision>
  <dcterms:created xsi:type="dcterms:W3CDTF">2017-06-15T05:30:33Z</dcterms:created>
  <dcterms:modified xsi:type="dcterms:W3CDTF">2018-01-24T09:43:09Z</dcterms:modified>
</cp:coreProperties>
</file>