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>
      <p:cViewPr varScale="1">
        <p:scale>
          <a:sx n="124" d="100"/>
          <a:sy n="124" d="100"/>
        </p:scale>
        <p:origin x="1824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60ACFB-BD51-4154-923E-DA0666A27CDC}" type="datetimeFigureOut">
              <a:rPr lang="zh-CN" altLang="en-US" smtClean="0"/>
              <a:t>18/1/24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1C5FF7-9C90-45CE-BFB8-7EE493AE69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39415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1C5FF7-9C90-45CE-BFB8-7EE493AE691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8418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18/1/24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18/1/24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18/1/24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18/1/24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18/1/24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18/1/24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18/1/24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18/1/24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18/1/24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18/1/24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18/1/24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18/1/24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GUI</a:t>
            </a:r>
            <a:r>
              <a:rPr lang="zh-CN" altLang="en-US" dirty="0" smtClean="0">
                <a:solidFill>
                  <a:schemeClr val="bg1"/>
                </a:solidFill>
              </a:rPr>
              <a:t>编程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 smtClean="0"/>
              <a:t>vipjr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7029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界面设计过程</a:t>
            </a:r>
          </a:p>
        </p:txBody>
      </p:sp>
      <p:sp>
        <p:nvSpPr>
          <p:cNvPr id="4" name="内容占位符 1"/>
          <p:cNvSpPr>
            <a:spLocks noGrp="1"/>
          </p:cNvSpPr>
          <p:nvPr>
            <p:ph idx="1"/>
          </p:nvPr>
        </p:nvSpPr>
        <p:spPr>
          <a:xfrm>
            <a:off x="611188" y="1371600"/>
            <a:ext cx="7921625" cy="4572000"/>
          </a:xfrm>
        </p:spPr>
        <p:txBody>
          <a:bodyPr>
            <a:normAutofit fontScale="85000" lnSpcReduction="10000"/>
          </a:bodyPr>
          <a:lstStyle/>
          <a:p>
            <a:pPr eaLnBrk="1" hangingPunct="1">
              <a:defRPr/>
            </a:pPr>
            <a:r>
              <a:rPr lang="zh-CN" altLang="en-US" dirty="0">
                <a:solidFill>
                  <a:schemeClr val="bg1"/>
                </a:solidFill>
              </a:rPr>
              <a:t>根据需要创建多个构件,然后在窗口中进行布局.</a:t>
            </a:r>
          </a:p>
          <a:p>
            <a:pPr lvl="1" algn="just" eaLnBrk="1" hangingPunct="1">
              <a:buFontTx/>
              <a:buNone/>
              <a:defRPr/>
            </a:pPr>
            <a:endParaRPr lang="en-US" altLang="zh-CN" dirty="0" smtClean="0">
              <a:solidFill>
                <a:schemeClr val="bg1"/>
              </a:solidFill>
              <a:latin typeface="Courier New" pitchFamily="49" charset="0"/>
            </a:endParaRPr>
          </a:p>
          <a:p>
            <a:pPr lvl="1" algn="just" eaLnBrk="1" hangingPunct="1">
              <a:buFontTx/>
              <a:buNone/>
              <a:defRPr/>
            </a:pPr>
            <a:r>
              <a:rPr lang="en-US" altLang="zh-CN" dirty="0" smtClean="0">
                <a:solidFill>
                  <a:schemeClr val="bg1"/>
                </a:solidFill>
                <a:latin typeface="Courier New" pitchFamily="49" charset="0"/>
              </a:rPr>
              <a:t>from </a:t>
            </a:r>
            <a:r>
              <a:rPr lang="en-US" altLang="zh-CN" dirty="0" err="1">
                <a:solidFill>
                  <a:schemeClr val="bg1"/>
                </a:solidFill>
                <a:latin typeface="Courier New" pitchFamily="49" charset="0"/>
              </a:rPr>
              <a:t>Tkinter</a:t>
            </a:r>
            <a:r>
              <a:rPr lang="en-US" altLang="zh-CN" dirty="0">
                <a:solidFill>
                  <a:schemeClr val="bg1"/>
                </a:solidFill>
                <a:latin typeface="Courier New" pitchFamily="49" charset="0"/>
              </a:rPr>
              <a:t> import *</a:t>
            </a:r>
            <a:endParaRPr lang="en-US" altLang="zh-CN" dirty="0">
              <a:solidFill>
                <a:schemeClr val="bg1"/>
              </a:solidFill>
            </a:endParaRPr>
          </a:p>
          <a:p>
            <a:pPr lvl="1" algn="just" eaLnBrk="1" hangingPunct="1">
              <a:buFontTx/>
              <a:buNone/>
              <a:defRPr/>
            </a:pPr>
            <a:r>
              <a:rPr lang="en-US" altLang="zh-CN" dirty="0">
                <a:solidFill>
                  <a:schemeClr val="bg1"/>
                </a:solidFill>
                <a:latin typeface="Courier New" pitchFamily="49" charset="0"/>
              </a:rPr>
              <a:t>root = </a:t>
            </a:r>
            <a:r>
              <a:rPr lang="en-US" altLang="zh-CN" dirty="0" err="1">
                <a:solidFill>
                  <a:schemeClr val="bg1"/>
                </a:solidFill>
                <a:latin typeface="Courier New" pitchFamily="49" charset="0"/>
              </a:rPr>
              <a:t>Tk</a:t>
            </a:r>
            <a:r>
              <a:rPr lang="en-US" altLang="zh-CN" dirty="0">
                <a:solidFill>
                  <a:schemeClr val="bg1"/>
                </a:solidFill>
                <a:latin typeface="Courier New" pitchFamily="49" charset="0"/>
              </a:rPr>
              <a:t>()</a:t>
            </a:r>
            <a:endParaRPr lang="en-US" altLang="zh-CN" dirty="0">
              <a:solidFill>
                <a:schemeClr val="bg1"/>
              </a:solidFill>
            </a:endParaRPr>
          </a:p>
          <a:p>
            <a:pPr lvl="1" algn="just" eaLnBrk="1" hangingPunct="1">
              <a:buFontTx/>
              <a:buNone/>
              <a:defRPr/>
            </a:pPr>
            <a:r>
              <a:rPr lang="en-US" altLang="zh-CN" dirty="0" err="1">
                <a:solidFill>
                  <a:schemeClr val="bg1"/>
                </a:solidFill>
                <a:latin typeface="Courier New" pitchFamily="49" charset="0"/>
              </a:rPr>
              <a:t>aLabel</a:t>
            </a:r>
            <a:r>
              <a:rPr lang="en-US" altLang="zh-CN" dirty="0">
                <a:solidFill>
                  <a:schemeClr val="bg1"/>
                </a:solidFill>
                <a:latin typeface="Courier New" pitchFamily="49" charset="0"/>
              </a:rPr>
              <a:t> = Label(</a:t>
            </a:r>
            <a:r>
              <a:rPr lang="en-US" altLang="zh-CN" dirty="0" err="1">
                <a:solidFill>
                  <a:schemeClr val="bg1"/>
                </a:solidFill>
                <a:latin typeface="Courier New" pitchFamily="49" charset="0"/>
              </a:rPr>
              <a:t>root,text</a:t>
            </a:r>
            <a:r>
              <a:rPr lang="en-US" altLang="zh-CN" dirty="0">
                <a:solidFill>
                  <a:schemeClr val="bg1"/>
                </a:solidFill>
                <a:latin typeface="Courier New" pitchFamily="49" charset="0"/>
              </a:rPr>
              <a:t>="Hello World")</a:t>
            </a:r>
            <a:endParaRPr lang="en-US" altLang="zh-CN" dirty="0">
              <a:solidFill>
                <a:schemeClr val="bg1"/>
              </a:solidFill>
            </a:endParaRPr>
          </a:p>
          <a:p>
            <a:pPr lvl="1" algn="just" eaLnBrk="1" hangingPunct="1">
              <a:buFontTx/>
              <a:buNone/>
              <a:defRPr/>
            </a:pPr>
            <a:r>
              <a:rPr lang="en-US" altLang="zh-CN" dirty="0" err="1">
                <a:solidFill>
                  <a:schemeClr val="bg1"/>
                </a:solidFill>
                <a:latin typeface="Courier New" pitchFamily="49" charset="0"/>
              </a:rPr>
              <a:t>aLabel.pack</a:t>
            </a:r>
            <a:r>
              <a:rPr lang="en-US" altLang="zh-CN" dirty="0">
                <a:solidFill>
                  <a:schemeClr val="bg1"/>
                </a:solidFill>
                <a:latin typeface="Courier New" pitchFamily="49" charset="0"/>
              </a:rPr>
              <a:t>()</a:t>
            </a:r>
            <a:endParaRPr lang="en-US" altLang="zh-CN" dirty="0">
              <a:solidFill>
                <a:schemeClr val="bg1"/>
              </a:solidFill>
            </a:endParaRPr>
          </a:p>
          <a:p>
            <a:pPr lvl="1" algn="just" eaLnBrk="1" hangingPunct="1">
              <a:buFontTx/>
              <a:buNone/>
              <a:defRPr/>
            </a:pPr>
            <a:r>
              <a:rPr lang="en-US" altLang="zh-CN" dirty="0" err="1">
                <a:solidFill>
                  <a:schemeClr val="bg1"/>
                </a:solidFill>
                <a:latin typeface="Courier New" pitchFamily="49" charset="0"/>
              </a:rPr>
              <a:t>aButton</a:t>
            </a:r>
            <a:r>
              <a:rPr lang="en-US" altLang="zh-CN" dirty="0">
                <a:solidFill>
                  <a:schemeClr val="bg1"/>
                </a:solidFill>
                <a:latin typeface="Courier New" pitchFamily="49" charset="0"/>
              </a:rPr>
              <a:t> = Button(</a:t>
            </a:r>
            <a:r>
              <a:rPr lang="en-US" altLang="zh-CN" dirty="0" err="1">
                <a:solidFill>
                  <a:schemeClr val="bg1"/>
                </a:solidFill>
                <a:latin typeface="Courier New" pitchFamily="49" charset="0"/>
              </a:rPr>
              <a:t>root,text</a:t>
            </a:r>
            <a:r>
              <a:rPr lang="en-US" altLang="zh-CN" dirty="0">
                <a:solidFill>
                  <a:schemeClr val="bg1"/>
                </a:solidFill>
                <a:latin typeface="Courier New" pitchFamily="49" charset="0"/>
              </a:rPr>
              <a:t>="Click Me")</a:t>
            </a:r>
            <a:endParaRPr lang="en-US" altLang="zh-CN" dirty="0">
              <a:solidFill>
                <a:schemeClr val="bg1"/>
              </a:solidFill>
            </a:endParaRPr>
          </a:p>
          <a:p>
            <a:pPr lvl="1" algn="just" eaLnBrk="1" hangingPunct="1">
              <a:buFontTx/>
              <a:buNone/>
              <a:defRPr/>
            </a:pPr>
            <a:r>
              <a:rPr lang="en-US" altLang="zh-CN" dirty="0" err="1">
                <a:solidFill>
                  <a:schemeClr val="bg1"/>
                </a:solidFill>
                <a:latin typeface="Courier New" pitchFamily="49" charset="0"/>
              </a:rPr>
              <a:t>aButton.pack</a:t>
            </a:r>
            <a:r>
              <a:rPr lang="en-US" altLang="zh-CN" dirty="0">
                <a:solidFill>
                  <a:schemeClr val="bg1"/>
                </a:solidFill>
                <a:latin typeface="Courier New" pitchFamily="49" charset="0"/>
              </a:rPr>
              <a:t>()</a:t>
            </a:r>
            <a:endParaRPr lang="en-US" altLang="zh-CN" dirty="0">
              <a:solidFill>
                <a:schemeClr val="bg1"/>
              </a:solidFill>
            </a:endParaRPr>
          </a:p>
          <a:p>
            <a:pPr lvl="1" eaLnBrk="1" hangingPunct="1">
              <a:buFontTx/>
              <a:buNone/>
              <a:defRPr/>
            </a:pPr>
            <a:r>
              <a:rPr lang="en-US" altLang="zh-CN" dirty="0" err="1">
                <a:solidFill>
                  <a:schemeClr val="bg1"/>
                </a:solidFill>
                <a:latin typeface="Courier New" pitchFamily="49" charset="0"/>
              </a:rPr>
              <a:t>root.mainloop</a:t>
            </a:r>
            <a:r>
              <a:rPr lang="en-US" altLang="zh-CN" dirty="0">
                <a:solidFill>
                  <a:schemeClr val="bg1"/>
                </a:solidFill>
                <a:latin typeface="Courier New" pitchFamily="49" charset="0"/>
              </a:rPr>
              <a:t>()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</a:p>
          <a:p>
            <a:pPr eaLnBrk="1" hangingPunct="1">
              <a:defRPr/>
            </a:pP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1000" y="4437112"/>
            <a:ext cx="3724275" cy="185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91459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常用构件:标签</a:t>
            </a:r>
          </a:p>
        </p:txBody>
      </p:sp>
      <p:sp>
        <p:nvSpPr>
          <p:cNvPr id="5" name="内容占位符 1"/>
          <p:cNvSpPr>
            <a:spLocks noGrp="1"/>
          </p:cNvSpPr>
          <p:nvPr>
            <p:ph idx="1"/>
          </p:nvPr>
        </p:nvSpPr>
        <p:spPr>
          <a:xfrm>
            <a:off x="611188" y="1371600"/>
            <a:ext cx="7921625" cy="4572000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  <a:defRPr/>
            </a:pPr>
            <a:r>
              <a:rPr lang="zh-CN" altLang="en-US" sz="2000" dirty="0">
                <a:solidFill>
                  <a:schemeClr val="bg1"/>
                </a:solidFill>
              </a:rPr>
              <a:t>类:</a:t>
            </a:r>
            <a:r>
              <a:rPr lang="en-US" altLang="zh-CN" sz="2000" dirty="0">
                <a:solidFill>
                  <a:schemeClr val="bg1"/>
                </a:solidFill>
              </a:rPr>
              <a:t>Label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zh-CN" sz="2000" dirty="0" err="1">
                <a:solidFill>
                  <a:schemeClr val="bg1"/>
                </a:solidFill>
              </a:rPr>
              <a:t>lb</a:t>
            </a:r>
            <a:r>
              <a:rPr lang="en-US" altLang="zh-CN" sz="2000" dirty="0">
                <a:solidFill>
                  <a:schemeClr val="bg1"/>
                </a:solidFill>
              </a:rPr>
              <a:t> = Label(</a:t>
            </a:r>
            <a:r>
              <a:rPr lang="zh-CN" altLang="en-US" sz="2000" dirty="0">
                <a:solidFill>
                  <a:schemeClr val="bg1"/>
                </a:solidFill>
              </a:rPr>
              <a:t>窗口,选项设置)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zh-CN" sz="2000" dirty="0">
                <a:solidFill>
                  <a:schemeClr val="bg1"/>
                </a:solidFill>
              </a:rPr>
              <a:t>text:</a:t>
            </a:r>
            <a:r>
              <a:rPr lang="zh-CN" altLang="en-US" sz="2000" dirty="0">
                <a:solidFill>
                  <a:schemeClr val="bg1"/>
                </a:solidFill>
              </a:rPr>
              <a:t>标签文本内容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zh-CN" sz="2000" dirty="0">
                <a:solidFill>
                  <a:schemeClr val="bg1"/>
                </a:solidFill>
              </a:rPr>
              <a:t>width:</a:t>
            </a:r>
            <a:r>
              <a:rPr lang="zh-CN" altLang="en-US" sz="2000" dirty="0">
                <a:solidFill>
                  <a:schemeClr val="bg1"/>
                </a:solidFill>
              </a:rPr>
              <a:t>标签宽度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zh-CN" sz="2000" dirty="0" err="1">
                <a:solidFill>
                  <a:schemeClr val="bg1"/>
                </a:solidFill>
              </a:rPr>
              <a:t>fg</a:t>
            </a:r>
            <a:r>
              <a:rPr lang="en-US" altLang="zh-CN" sz="2000" dirty="0">
                <a:solidFill>
                  <a:schemeClr val="bg1"/>
                </a:solidFill>
              </a:rPr>
              <a:t>:</a:t>
            </a:r>
            <a:r>
              <a:rPr lang="zh-CN" altLang="en-US" sz="2000" dirty="0">
                <a:solidFill>
                  <a:schemeClr val="bg1"/>
                </a:solidFill>
              </a:rPr>
              <a:t>前景色(文本颜色)</a:t>
            </a:r>
          </a:p>
          <a:p>
            <a:pPr eaLnBrk="1" hangingPunct="1">
              <a:lnSpc>
                <a:spcPct val="80000"/>
              </a:lnSpc>
              <a:defRPr/>
            </a:pPr>
            <a:endParaRPr lang="en-US" altLang="zh-CN" sz="2000" dirty="0" smtClean="0">
              <a:solidFill>
                <a:schemeClr val="bg1"/>
              </a:solidFill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zh-CN" altLang="en-US" sz="2000" dirty="0" smtClean="0">
                <a:solidFill>
                  <a:schemeClr val="bg1"/>
                </a:solidFill>
              </a:rPr>
              <a:t>例如</a:t>
            </a:r>
            <a:endParaRPr lang="zh-CN" altLang="en-US" sz="2000" dirty="0">
              <a:solidFill>
                <a:schemeClr val="bg1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zh-CN" altLang="en-US" sz="2000" dirty="0">
                <a:solidFill>
                  <a:schemeClr val="bg1"/>
                </a:solidFill>
                <a:latin typeface="Courier New" pitchFamily="49" charset="0"/>
              </a:rPr>
              <a:t>&gt;&gt;&gt; </a:t>
            </a:r>
            <a:r>
              <a:rPr lang="en-US" altLang="zh-CN" sz="2000" dirty="0" err="1">
                <a:solidFill>
                  <a:schemeClr val="bg1"/>
                </a:solidFill>
                <a:latin typeface="Courier New" pitchFamily="49" charset="0"/>
              </a:rPr>
              <a:t>aLabel</a:t>
            </a:r>
            <a:r>
              <a:rPr lang="en-US" altLang="zh-CN" sz="2000" dirty="0">
                <a:solidFill>
                  <a:schemeClr val="bg1"/>
                </a:solidFill>
                <a:latin typeface="Courier New" pitchFamily="49" charset="0"/>
              </a:rPr>
              <a:t> = Label(</a:t>
            </a:r>
            <a:r>
              <a:rPr lang="en-US" altLang="zh-CN" sz="2000" dirty="0" err="1">
                <a:solidFill>
                  <a:schemeClr val="bg1"/>
                </a:solidFill>
                <a:latin typeface="Courier New" pitchFamily="49" charset="0"/>
              </a:rPr>
              <a:t>root,text</a:t>
            </a:r>
            <a:r>
              <a:rPr lang="en-US" altLang="zh-CN" sz="2000" dirty="0">
                <a:solidFill>
                  <a:schemeClr val="bg1"/>
                </a:solidFill>
                <a:latin typeface="Courier New" pitchFamily="49" charset="0"/>
              </a:rPr>
              <a:t>="Hello World")</a:t>
            </a:r>
            <a:r>
              <a:rPr lang="en-US" altLang="zh-CN" sz="2000" dirty="0">
                <a:solidFill>
                  <a:schemeClr val="bg1"/>
                </a:solidFill>
              </a:rPr>
              <a:t> 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zh-CN" sz="2000" dirty="0">
                <a:solidFill>
                  <a:schemeClr val="bg1"/>
                </a:solidFill>
                <a:latin typeface="Courier New" pitchFamily="49" charset="0"/>
              </a:rPr>
              <a:t>&gt;&gt;&gt; </a:t>
            </a:r>
            <a:r>
              <a:rPr lang="en-US" altLang="zh-CN" sz="2000" dirty="0" err="1">
                <a:solidFill>
                  <a:schemeClr val="bg1"/>
                </a:solidFill>
                <a:latin typeface="Courier New" pitchFamily="49" charset="0"/>
              </a:rPr>
              <a:t>aLabel.pack</a:t>
            </a:r>
            <a:r>
              <a:rPr lang="en-US" altLang="zh-CN" sz="2000" dirty="0">
                <a:solidFill>
                  <a:schemeClr val="bg1"/>
                </a:solidFill>
                <a:latin typeface="Courier New" pitchFamily="49" charset="0"/>
              </a:rPr>
              <a:t>()</a:t>
            </a:r>
            <a:r>
              <a:rPr lang="en-US" altLang="zh-CN" sz="2000" dirty="0">
                <a:solidFill>
                  <a:schemeClr val="bg1"/>
                </a:solidFill>
              </a:rPr>
              <a:t> 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zh-CN" sz="2000" dirty="0">
                <a:solidFill>
                  <a:schemeClr val="bg1"/>
                </a:solidFill>
                <a:latin typeface="Courier New" pitchFamily="49" charset="0"/>
              </a:rPr>
              <a:t>&gt;&gt;&gt; Label(</a:t>
            </a:r>
            <a:r>
              <a:rPr lang="en-US" altLang="zh-CN" sz="2000" dirty="0" err="1">
                <a:solidFill>
                  <a:schemeClr val="bg1"/>
                </a:solidFill>
                <a:latin typeface="Courier New" pitchFamily="49" charset="0"/>
              </a:rPr>
              <a:t>root,text</a:t>
            </a:r>
            <a:r>
              <a:rPr lang="en-US" altLang="zh-CN" sz="2000" dirty="0">
                <a:solidFill>
                  <a:schemeClr val="bg1"/>
                </a:solidFill>
                <a:latin typeface="Courier New" pitchFamily="49" charset="0"/>
              </a:rPr>
              <a:t>='red color',</a:t>
            </a:r>
            <a:r>
              <a:rPr lang="en-US" altLang="zh-CN" sz="2000" dirty="0" err="1">
                <a:solidFill>
                  <a:schemeClr val="bg1"/>
                </a:solidFill>
                <a:latin typeface="Courier New" pitchFamily="49" charset="0"/>
              </a:rPr>
              <a:t>fg</a:t>
            </a:r>
            <a:r>
              <a:rPr lang="en-US" altLang="zh-CN" sz="2000" dirty="0">
                <a:solidFill>
                  <a:schemeClr val="bg1"/>
                </a:solidFill>
                <a:latin typeface="Courier New" pitchFamily="49" charset="0"/>
              </a:rPr>
              <a:t>='red').pack()</a:t>
            </a:r>
            <a:r>
              <a:rPr lang="en-US" altLang="zh-CN" sz="2000" dirty="0">
                <a:solidFill>
                  <a:schemeClr val="bg1"/>
                </a:solidFill>
              </a:rPr>
              <a:t> 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zh-CN" altLang="en-US" sz="2000" dirty="0">
                <a:solidFill>
                  <a:schemeClr val="bg1"/>
                </a:solidFill>
              </a:rPr>
              <a:t>注意写法:对象创建与方法调用合二为一</a:t>
            </a:r>
          </a:p>
          <a:p>
            <a:pPr eaLnBrk="1" hangingPunct="1">
              <a:defRPr/>
            </a:pPr>
            <a:endParaRPr lang="zh-CN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1459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常用构件:按钮</a:t>
            </a:r>
          </a:p>
        </p:txBody>
      </p:sp>
      <p:sp>
        <p:nvSpPr>
          <p:cNvPr id="4" name="内容占位符 1"/>
          <p:cNvSpPr>
            <a:spLocks noGrp="1"/>
          </p:cNvSpPr>
          <p:nvPr>
            <p:ph idx="1"/>
          </p:nvPr>
        </p:nvSpPr>
        <p:spPr>
          <a:xfrm>
            <a:off x="611188" y="1371600"/>
            <a:ext cx="7921625" cy="45720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zh-CN" altLang="en-US" dirty="0">
                <a:solidFill>
                  <a:schemeClr val="bg1"/>
                </a:solidFill>
              </a:rPr>
              <a:t>类:</a:t>
            </a:r>
            <a:r>
              <a:rPr lang="en-US" altLang="zh-CN" dirty="0">
                <a:solidFill>
                  <a:schemeClr val="bg1"/>
                </a:solidFill>
              </a:rPr>
              <a:t>Button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zh-CN" dirty="0" err="1">
                <a:solidFill>
                  <a:schemeClr val="bg1"/>
                </a:solidFill>
              </a:rPr>
              <a:t>btn</a:t>
            </a:r>
            <a:r>
              <a:rPr lang="en-US" altLang="zh-CN" dirty="0">
                <a:solidFill>
                  <a:schemeClr val="bg1"/>
                </a:solidFill>
              </a:rPr>
              <a:t> = Button(</a:t>
            </a:r>
            <a:r>
              <a:rPr lang="zh-CN" altLang="en-US" dirty="0">
                <a:solidFill>
                  <a:schemeClr val="bg1"/>
                </a:solidFill>
              </a:rPr>
              <a:t>窗口,选项设置)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zh-CN" dirty="0">
                <a:solidFill>
                  <a:schemeClr val="bg1"/>
                </a:solidFill>
              </a:rPr>
              <a:t>text:</a:t>
            </a:r>
            <a:r>
              <a:rPr lang="zh-CN" altLang="en-US" dirty="0">
                <a:solidFill>
                  <a:schemeClr val="bg1"/>
                </a:solidFill>
              </a:rPr>
              <a:t>按钮上的文本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zh-CN" dirty="0">
                <a:solidFill>
                  <a:schemeClr val="bg1"/>
                </a:solidFill>
              </a:rPr>
              <a:t>command:</a:t>
            </a:r>
            <a:r>
              <a:rPr lang="zh-CN" altLang="en-US" dirty="0">
                <a:solidFill>
                  <a:schemeClr val="bg1"/>
                </a:solidFill>
              </a:rPr>
              <a:t>点击按钮时要执行的命令</a:t>
            </a:r>
          </a:p>
          <a:p>
            <a:pPr lvl="2" eaLnBrk="1" hangingPunct="1">
              <a:lnSpc>
                <a:spcPct val="80000"/>
              </a:lnSpc>
              <a:defRPr/>
            </a:pPr>
            <a:r>
              <a:rPr lang="zh-CN" altLang="en-US" dirty="0">
                <a:solidFill>
                  <a:schemeClr val="bg1"/>
                </a:solidFill>
              </a:rPr>
              <a:t>需要提供一个函数或方法名</a:t>
            </a:r>
            <a:r>
              <a:rPr lang="en-US" altLang="zh-CN" dirty="0">
                <a:solidFill>
                  <a:schemeClr val="bg1"/>
                </a:solidFill>
              </a:rPr>
              <a:t>f</a:t>
            </a:r>
          </a:p>
          <a:p>
            <a:pPr lvl="3" eaLnBrk="1" hangingPunct="1">
              <a:lnSpc>
                <a:spcPct val="80000"/>
              </a:lnSpc>
              <a:defRPr/>
            </a:pPr>
            <a:r>
              <a:rPr lang="zh-CN" altLang="en-US" dirty="0">
                <a:solidFill>
                  <a:schemeClr val="bg1"/>
                </a:solidFill>
              </a:rPr>
              <a:t>注意不是函数调用</a:t>
            </a:r>
            <a:r>
              <a:rPr lang="en-US" altLang="zh-CN" dirty="0">
                <a:solidFill>
                  <a:schemeClr val="bg1"/>
                </a:solidFill>
              </a:rPr>
              <a:t>f()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zh-CN" dirty="0" err="1">
                <a:solidFill>
                  <a:schemeClr val="bg1"/>
                </a:solidFill>
              </a:rPr>
              <a:t>height,width</a:t>
            </a:r>
            <a:endParaRPr lang="en-US" altLang="zh-CN" dirty="0">
              <a:solidFill>
                <a:schemeClr val="bg1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zh-CN" dirty="0" err="1">
                <a:solidFill>
                  <a:schemeClr val="bg1"/>
                </a:solidFill>
              </a:rPr>
              <a:t>fg,bg</a:t>
            </a:r>
            <a:endParaRPr lang="en-US" altLang="zh-CN" dirty="0">
              <a:solidFill>
                <a:schemeClr val="bg1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zh-CN" dirty="0">
                <a:solidFill>
                  <a:schemeClr val="bg1"/>
                </a:solidFill>
              </a:rPr>
              <a:t>relief: </a:t>
            </a:r>
            <a:r>
              <a:rPr lang="en-US" altLang="zh-CN" dirty="0" smtClean="0">
                <a:solidFill>
                  <a:schemeClr val="bg1"/>
                </a:solidFill>
              </a:rPr>
              <a:t>“flat/groove/raised/ridge/solid/sunken”</a:t>
            </a:r>
            <a:endParaRPr lang="en-US" altLang="zh-CN" dirty="0">
              <a:solidFill>
                <a:schemeClr val="bg1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zh-CN" dirty="0">
                <a:solidFill>
                  <a:schemeClr val="bg1"/>
                </a:solidFill>
              </a:rPr>
              <a:t>state: “active/disabled/normal”</a:t>
            </a:r>
          </a:p>
          <a:p>
            <a:pPr eaLnBrk="1" hangingPunct="1">
              <a:defRPr/>
            </a:pP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1459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例:按钮</a:t>
            </a:r>
          </a:p>
        </p:txBody>
      </p:sp>
      <p:sp>
        <p:nvSpPr>
          <p:cNvPr id="4" name="内容占位符 1"/>
          <p:cNvSpPr>
            <a:spLocks noGrp="1"/>
          </p:cNvSpPr>
          <p:nvPr>
            <p:ph idx="1"/>
          </p:nvPr>
        </p:nvSpPr>
        <p:spPr>
          <a:xfrm>
            <a:off x="611188" y="1371600"/>
            <a:ext cx="7921625" cy="4572000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  <a:defRPr/>
            </a:pPr>
            <a:r>
              <a:rPr lang="zh-CN" altLang="en-US" sz="2000" dirty="0">
                <a:solidFill>
                  <a:schemeClr val="bg1"/>
                </a:solidFill>
              </a:rPr>
              <a:t>下例中按钮对应的函数是</a:t>
            </a:r>
            <a:r>
              <a:rPr lang="en-US" altLang="zh-CN" sz="2000" dirty="0">
                <a:solidFill>
                  <a:schemeClr val="bg1"/>
                </a:solidFill>
              </a:rPr>
              <a:t>root</a:t>
            </a:r>
            <a:r>
              <a:rPr lang="zh-CN" altLang="en-US" sz="2000" dirty="0">
                <a:solidFill>
                  <a:schemeClr val="bg1"/>
                </a:solidFill>
              </a:rPr>
              <a:t>对象的方法</a:t>
            </a:r>
            <a:r>
              <a:rPr lang="en-US" altLang="zh-CN" sz="2000" dirty="0">
                <a:solidFill>
                  <a:schemeClr val="bg1"/>
                </a:solidFill>
              </a:rPr>
              <a:t>quit</a:t>
            </a:r>
            <a:endParaRPr lang="zh-CN" altLang="en-US" sz="2000" dirty="0">
              <a:solidFill>
                <a:schemeClr val="bg1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zh-CN" altLang="en-US" sz="2000" dirty="0">
                <a:solidFill>
                  <a:schemeClr val="bg1"/>
                </a:solidFill>
                <a:latin typeface="Courier New" pitchFamily="49" charset="0"/>
              </a:rPr>
              <a:t>&gt;&gt;&gt;</a:t>
            </a:r>
            <a:r>
              <a:rPr lang="en-US" altLang="zh-CN" sz="2000" dirty="0">
                <a:solidFill>
                  <a:schemeClr val="bg1"/>
                </a:solidFill>
                <a:latin typeface="Courier New" pitchFamily="49" charset="0"/>
              </a:rPr>
              <a:t> b=Button(</a:t>
            </a:r>
            <a:r>
              <a:rPr lang="en-US" altLang="zh-CN" sz="2000" dirty="0" err="1">
                <a:solidFill>
                  <a:schemeClr val="bg1"/>
                </a:solidFill>
                <a:latin typeface="Courier New" pitchFamily="49" charset="0"/>
              </a:rPr>
              <a:t>root,text</a:t>
            </a:r>
            <a:r>
              <a:rPr lang="en-US" altLang="zh-CN" sz="2000" dirty="0">
                <a:solidFill>
                  <a:schemeClr val="bg1"/>
                </a:solidFill>
                <a:latin typeface="Courier New" pitchFamily="49" charset="0"/>
              </a:rPr>
              <a:t>="</a:t>
            </a:r>
            <a:r>
              <a:rPr lang="en-US" altLang="zh-CN" sz="2000" dirty="0" err="1">
                <a:solidFill>
                  <a:schemeClr val="bg1"/>
                </a:solidFill>
                <a:latin typeface="Courier New" pitchFamily="49" charset="0"/>
              </a:rPr>
              <a:t>Quit",command</a:t>
            </a:r>
            <a:r>
              <a:rPr lang="en-US" altLang="zh-CN" sz="2000" dirty="0">
                <a:solidFill>
                  <a:schemeClr val="bg1"/>
                </a:solidFill>
                <a:latin typeface="Courier New" pitchFamily="49" charset="0"/>
              </a:rPr>
              <a:t>=</a:t>
            </a:r>
            <a:r>
              <a:rPr lang="en-US" altLang="zh-CN" sz="2000" dirty="0" err="1">
                <a:solidFill>
                  <a:schemeClr val="bg1"/>
                </a:solidFill>
                <a:latin typeface="Courier New" pitchFamily="49" charset="0"/>
              </a:rPr>
              <a:t>root.quit</a:t>
            </a:r>
            <a:r>
              <a:rPr lang="en-US" altLang="zh-CN" sz="2000" dirty="0">
                <a:solidFill>
                  <a:schemeClr val="bg1"/>
                </a:solidFill>
                <a:latin typeface="Courier New" pitchFamily="49" charset="0"/>
              </a:rPr>
              <a:t>)</a:t>
            </a:r>
            <a:endParaRPr lang="en-US" altLang="zh-CN" sz="2000" dirty="0">
              <a:solidFill>
                <a:schemeClr val="bg1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zh-CN" sz="2000" dirty="0">
                <a:solidFill>
                  <a:schemeClr val="bg1"/>
                </a:solidFill>
                <a:latin typeface="Courier New" pitchFamily="49" charset="0"/>
              </a:rPr>
              <a:t>&gt;&gt;&gt; </a:t>
            </a:r>
            <a:r>
              <a:rPr lang="en-US" altLang="zh-CN" sz="2000" dirty="0" err="1">
                <a:solidFill>
                  <a:schemeClr val="bg1"/>
                </a:solidFill>
                <a:latin typeface="Courier New" pitchFamily="49" charset="0"/>
              </a:rPr>
              <a:t>b.pack</a:t>
            </a:r>
            <a:r>
              <a:rPr lang="en-US" altLang="zh-CN" sz="2000" dirty="0">
                <a:solidFill>
                  <a:schemeClr val="bg1"/>
                </a:solidFill>
                <a:latin typeface="Courier New" pitchFamily="49" charset="0"/>
              </a:rPr>
              <a:t>()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zh-CN" sz="2000" dirty="0">
                <a:solidFill>
                  <a:schemeClr val="bg1"/>
                </a:solidFill>
                <a:latin typeface="Courier New" pitchFamily="49" charset="0"/>
              </a:rPr>
              <a:t>&gt;&gt;&gt; </a:t>
            </a:r>
            <a:r>
              <a:rPr lang="en-US" altLang="zh-CN" sz="2000" dirty="0" err="1">
                <a:solidFill>
                  <a:schemeClr val="bg1"/>
                </a:solidFill>
                <a:latin typeface="Courier New" pitchFamily="49" charset="0"/>
              </a:rPr>
              <a:t>root.mainloop</a:t>
            </a:r>
            <a:r>
              <a:rPr lang="en-US" altLang="zh-CN" sz="2000" dirty="0">
                <a:solidFill>
                  <a:schemeClr val="bg1"/>
                </a:solidFill>
                <a:latin typeface="Courier New" pitchFamily="49" charset="0"/>
              </a:rPr>
              <a:t>()   # </a:t>
            </a:r>
            <a:r>
              <a:rPr lang="zh-CN" altLang="en-US" sz="2000" dirty="0">
                <a:solidFill>
                  <a:schemeClr val="bg1"/>
                </a:solidFill>
                <a:latin typeface="Courier New" pitchFamily="49" charset="0"/>
              </a:rPr>
              <a:t>点击按钮退出主循环,回到</a:t>
            </a:r>
            <a:r>
              <a:rPr lang="zh-CN" altLang="en-US" sz="2000" dirty="0" smtClean="0">
                <a:solidFill>
                  <a:schemeClr val="bg1"/>
                </a:solidFill>
                <a:latin typeface="Courier New" pitchFamily="49" charset="0"/>
              </a:rPr>
              <a:t>&gt;&gt;&gt;</a:t>
            </a:r>
            <a:endParaRPr lang="en-US" altLang="zh-CN" sz="2000" dirty="0" smtClean="0">
              <a:solidFill>
                <a:schemeClr val="bg1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altLang="zh-CN" sz="2000" dirty="0">
              <a:solidFill>
                <a:schemeClr val="bg1"/>
              </a:solidFill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zh-CN" altLang="en-US" sz="2000" dirty="0">
                <a:solidFill>
                  <a:schemeClr val="bg1"/>
                </a:solidFill>
              </a:rPr>
              <a:t>下例中按钮对应的函数是自定义函数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000" dirty="0" smtClean="0">
                <a:solidFill>
                  <a:schemeClr val="bg1"/>
                </a:solidFill>
                <a:latin typeface="Courier New" pitchFamily="49" charset="0"/>
              </a:rPr>
              <a:t> </a:t>
            </a:r>
            <a:r>
              <a:rPr lang="en-US" altLang="zh-CN" sz="2000" dirty="0" err="1">
                <a:solidFill>
                  <a:schemeClr val="bg1"/>
                </a:solidFill>
                <a:latin typeface="Courier New" pitchFamily="49" charset="0"/>
              </a:rPr>
              <a:t>def</a:t>
            </a:r>
            <a:r>
              <a:rPr lang="en-US" altLang="zh-CN" sz="2000" dirty="0">
                <a:solidFill>
                  <a:schemeClr val="bg1"/>
                </a:solidFill>
                <a:latin typeface="Courier New" pitchFamily="49" charset="0"/>
              </a:rPr>
              <a:t> </a:t>
            </a:r>
            <a:r>
              <a:rPr lang="en-US" altLang="zh-CN" sz="2000" dirty="0" err="1">
                <a:solidFill>
                  <a:schemeClr val="bg1"/>
                </a:solidFill>
                <a:latin typeface="Courier New" pitchFamily="49" charset="0"/>
              </a:rPr>
              <a:t>hiButton</a:t>
            </a:r>
            <a:r>
              <a:rPr lang="en-US" altLang="zh-CN" sz="2000" dirty="0" smtClean="0">
                <a:solidFill>
                  <a:schemeClr val="bg1"/>
                </a:solidFill>
                <a:latin typeface="Courier New" pitchFamily="49" charset="0"/>
              </a:rPr>
              <a:t>():</a:t>
            </a:r>
            <a:endParaRPr lang="en-US" altLang="zh-CN" sz="2000" dirty="0" smtClean="0">
              <a:solidFill>
                <a:schemeClr val="bg1"/>
              </a:solidFill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000" dirty="0" smtClean="0">
                <a:solidFill>
                  <a:schemeClr val="bg1"/>
                </a:solidFill>
                <a:latin typeface="Courier New" pitchFamily="49" charset="0"/>
              </a:rPr>
              <a:t>    </a:t>
            </a:r>
            <a:r>
              <a:rPr lang="en-US" altLang="zh-CN" sz="2000" dirty="0">
                <a:solidFill>
                  <a:schemeClr val="bg1"/>
                </a:solidFill>
                <a:latin typeface="Courier New" pitchFamily="49" charset="0"/>
              </a:rPr>
              <a:t>print 'hi there'</a:t>
            </a:r>
            <a:endParaRPr lang="en-US" altLang="zh-CN" sz="2000" dirty="0">
              <a:solidFill>
                <a:schemeClr val="bg1"/>
              </a:solidFill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000" dirty="0" smtClean="0">
                <a:solidFill>
                  <a:schemeClr val="bg1"/>
                </a:solidFill>
                <a:latin typeface="Courier New" pitchFamily="49" charset="0"/>
              </a:rPr>
              <a:t>Button(</a:t>
            </a:r>
            <a:r>
              <a:rPr lang="en-US" altLang="zh-CN" sz="2000" dirty="0" err="1" smtClean="0">
                <a:solidFill>
                  <a:schemeClr val="bg1"/>
                </a:solidFill>
                <a:latin typeface="Courier New" pitchFamily="49" charset="0"/>
              </a:rPr>
              <a:t>root,text</a:t>
            </a:r>
            <a:r>
              <a:rPr lang="en-US" altLang="zh-CN" sz="2000" dirty="0">
                <a:solidFill>
                  <a:schemeClr val="bg1"/>
                </a:solidFill>
                <a:latin typeface="Courier New" pitchFamily="49" charset="0"/>
              </a:rPr>
              <a:t>='</a:t>
            </a:r>
            <a:r>
              <a:rPr lang="en-US" altLang="zh-CN" sz="2000" dirty="0" err="1">
                <a:solidFill>
                  <a:schemeClr val="bg1"/>
                </a:solidFill>
                <a:latin typeface="Courier New" pitchFamily="49" charset="0"/>
              </a:rPr>
              <a:t>print',command</a:t>
            </a:r>
            <a:r>
              <a:rPr lang="en-US" altLang="zh-CN" sz="2000" dirty="0">
                <a:solidFill>
                  <a:schemeClr val="bg1"/>
                </a:solidFill>
                <a:latin typeface="Courier New" pitchFamily="49" charset="0"/>
              </a:rPr>
              <a:t>=</a:t>
            </a:r>
            <a:r>
              <a:rPr lang="en-US" altLang="zh-CN" sz="2000" dirty="0" err="1">
                <a:solidFill>
                  <a:schemeClr val="bg1"/>
                </a:solidFill>
                <a:latin typeface="Courier New" pitchFamily="49" charset="0"/>
              </a:rPr>
              <a:t>hiButton</a:t>
            </a:r>
            <a:r>
              <a:rPr lang="en-US" altLang="zh-CN" sz="2000" dirty="0">
                <a:solidFill>
                  <a:schemeClr val="bg1"/>
                </a:solidFill>
                <a:latin typeface="Courier New" pitchFamily="49" charset="0"/>
              </a:rPr>
              <a:t>).pack()</a:t>
            </a:r>
            <a:r>
              <a:rPr lang="en-US" altLang="zh-CN" sz="2000" dirty="0">
                <a:solidFill>
                  <a:schemeClr val="bg1"/>
                </a:solidFill>
              </a:rPr>
              <a:t> </a:t>
            </a:r>
            <a:endParaRPr lang="zh-CN" altLang="en-US" sz="2000" dirty="0">
              <a:solidFill>
                <a:schemeClr val="bg1"/>
              </a:solidFill>
            </a:endParaRPr>
          </a:p>
          <a:p>
            <a:pPr eaLnBrk="1" hangingPunct="1">
              <a:defRPr/>
            </a:pPr>
            <a:endParaRPr lang="zh-CN" altLang="en-US" sz="2000" dirty="0">
              <a:solidFill>
                <a:schemeClr val="bg1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4221088"/>
            <a:ext cx="4133850" cy="2019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91459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程序的用户界面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6875" y="1484784"/>
            <a:ext cx="5976664" cy="4809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直接箭头连接符 4"/>
          <p:cNvCxnSpPr/>
          <p:nvPr/>
        </p:nvCxnSpPr>
        <p:spPr>
          <a:xfrm flipH="1">
            <a:off x="6732240" y="1772816"/>
            <a:ext cx="1584176" cy="432048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596336" y="1772816"/>
            <a:ext cx="1296144" cy="17543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0" lvl="1"/>
            <a:r>
              <a:rPr lang="zh-CN" altLang="en-US" dirty="0">
                <a:solidFill>
                  <a:schemeClr val="bg1"/>
                </a:solidFill>
              </a:rPr>
              <a:t>用户通过</a:t>
            </a:r>
            <a:r>
              <a:rPr lang="en-US" altLang="zh-CN" dirty="0">
                <a:solidFill>
                  <a:schemeClr val="bg1"/>
                </a:solidFill>
              </a:rPr>
              <a:t>UI</a:t>
            </a:r>
            <a:r>
              <a:rPr lang="zh-CN" altLang="en-US" dirty="0">
                <a:solidFill>
                  <a:schemeClr val="bg1"/>
                </a:solidFill>
              </a:rPr>
              <a:t>向程序</a:t>
            </a:r>
            <a:r>
              <a:rPr lang="zh-CN" altLang="en-US" dirty="0" smtClean="0">
                <a:solidFill>
                  <a:schemeClr val="bg1"/>
                </a:solidFill>
              </a:rPr>
              <a:t>输入数据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0" lvl="1"/>
            <a:r>
              <a:rPr lang="zh-CN" altLang="en-US" dirty="0" smtClean="0">
                <a:solidFill>
                  <a:schemeClr val="bg1"/>
                </a:solidFill>
              </a:rPr>
              <a:t>或者</a:t>
            </a:r>
            <a:r>
              <a:rPr lang="zh-CN" altLang="en-US" dirty="0">
                <a:solidFill>
                  <a:schemeClr val="bg1"/>
                </a:solidFill>
              </a:rPr>
              <a:t>请求程序执行特定</a:t>
            </a:r>
            <a:r>
              <a:rPr lang="zh-CN" altLang="en-US" dirty="0" smtClean="0">
                <a:solidFill>
                  <a:schemeClr val="bg1"/>
                </a:solidFill>
              </a:rPr>
              <a:t>任务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8" name="直接箭头连接符 7"/>
          <p:cNvCxnSpPr/>
          <p:nvPr/>
        </p:nvCxnSpPr>
        <p:spPr>
          <a:xfrm flipV="1">
            <a:off x="1187624" y="4005064"/>
            <a:ext cx="2736304" cy="1008112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7504" y="4293096"/>
            <a:ext cx="1368152" cy="1200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0" lvl="1"/>
            <a:r>
              <a:rPr lang="zh-CN" altLang="en-US" dirty="0">
                <a:solidFill>
                  <a:schemeClr val="bg1"/>
                </a:solidFill>
              </a:rPr>
              <a:t>程序通过</a:t>
            </a:r>
            <a:r>
              <a:rPr lang="en-US" altLang="zh-CN" dirty="0">
                <a:solidFill>
                  <a:schemeClr val="bg1"/>
                </a:solidFill>
              </a:rPr>
              <a:t>UI</a:t>
            </a:r>
            <a:r>
              <a:rPr lang="zh-CN" altLang="en-US" dirty="0">
                <a:solidFill>
                  <a:schemeClr val="bg1"/>
                </a:solidFill>
              </a:rPr>
              <a:t>向用户显示各种信息</a:t>
            </a:r>
          </a:p>
          <a:p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629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GUI</a:t>
            </a:r>
            <a:r>
              <a:rPr lang="zh-CN" altLang="en-US" dirty="0" smtClean="0">
                <a:solidFill>
                  <a:schemeClr val="bg1"/>
                </a:solidFill>
              </a:rPr>
              <a:t>编程简介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" name="内容占位符 1"/>
          <p:cNvSpPr>
            <a:spLocks noGrp="1"/>
          </p:cNvSpPr>
          <p:nvPr>
            <p:ph idx="1"/>
          </p:nvPr>
        </p:nvSpPr>
        <p:spPr>
          <a:xfrm>
            <a:off x="611188" y="1371600"/>
            <a:ext cx="7921625" cy="4572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zh-CN" altLang="en-US" sz="2000" dirty="0">
                <a:solidFill>
                  <a:schemeClr val="bg1"/>
                </a:solidFill>
              </a:rPr>
              <a:t>窗口</a:t>
            </a:r>
            <a:r>
              <a:rPr lang="en-US" altLang="zh-CN" sz="2000" dirty="0">
                <a:solidFill>
                  <a:schemeClr val="bg1"/>
                </a:solidFill>
              </a:rPr>
              <a:t>Window</a:t>
            </a:r>
          </a:p>
          <a:p>
            <a:pPr lvl="1" eaLnBrk="1" hangingPunct="1">
              <a:defRPr/>
            </a:pPr>
            <a:r>
              <a:rPr lang="zh-CN" altLang="en-US" sz="2000" dirty="0">
                <a:solidFill>
                  <a:schemeClr val="bg1"/>
                </a:solidFill>
              </a:rPr>
              <a:t>是容器:可以</a:t>
            </a:r>
            <a:r>
              <a:rPr lang="zh-CN" alt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容纳其他构件</a:t>
            </a:r>
            <a:r>
              <a:rPr lang="zh-CN" altLang="en-US" sz="2000" dirty="0">
                <a:solidFill>
                  <a:schemeClr val="bg1"/>
                </a:solidFill>
              </a:rPr>
              <a:t>的</a:t>
            </a:r>
            <a:r>
              <a:rPr lang="zh-CN" altLang="en-US" sz="2000" dirty="0" smtClean="0">
                <a:solidFill>
                  <a:schemeClr val="bg1"/>
                </a:solidFill>
              </a:rPr>
              <a:t>构件</a:t>
            </a:r>
            <a:endParaRPr lang="en-US" altLang="zh-CN" sz="2000" dirty="0" smtClean="0">
              <a:solidFill>
                <a:schemeClr val="bg1"/>
              </a:solidFill>
            </a:endParaRPr>
          </a:p>
          <a:p>
            <a:pPr lvl="2" eaLnBrk="1" hangingPunct="1">
              <a:defRPr/>
            </a:pPr>
            <a:r>
              <a:rPr lang="zh-CN" altLang="en-US" sz="2000" dirty="0" smtClean="0">
                <a:solidFill>
                  <a:schemeClr val="bg1"/>
                </a:solidFill>
              </a:rPr>
              <a:t>常用操作：移动，改变大小等</a:t>
            </a:r>
            <a:endParaRPr lang="zh-CN" altLang="en-US" sz="2000" dirty="0">
              <a:solidFill>
                <a:schemeClr val="bg1"/>
              </a:solidFill>
            </a:endParaRPr>
          </a:p>
          <a:p>
            <a:pPr lvl="1" eaLnBrk="1" hangingPunct="1">
              <a:defRPr/>
            </a:pPr>
            <a:r>
              <a:rPr lang="zh-CN" altLang="en-US" sz="2000" dirty="0">
                <a:solidFill>
                  <a:schemeClr val="bg1"/>
                </a:solidFill>
              </a:rPr>
              <a:t>程序有一个根窗口</a:t>
            </a:r>
          </a:p>
          <a:p>
            <a:pPr eaLnBrk="1" hangingPunct="1">
              <a:defRPr/>
            </a:pPr>
            <a:r>
              <a:rPr lang="zh-CN" altLang="en-US" sz="2000" dirty="0">
                <a:solidFill>
                  <a:schemeClr val="bg1"/>
                </a:solidFill>
              </a:rPr>
              <a:t>标签</a:t>
            </a:r>
            <a:r>
              <a:rPr lang="en-US" altLang="zh-CN" sz="2000" dirty="0">
                <a:solidFill>
                  <a:schemeClr val="bg1"/>
                </a:solidFill>
              </a:rPr>
              <a:t>Label</a:t>
            </a:r>
          </a:p>
          <a:p>
            <a:pPr eaLnBrk="1" hangingPunct="1">
              <a:defRPr/>
            </a:pPr>
            <a:r>
              <a:rPr lang="zh-CN" altLang="en-US" sz="2000" dirty="0">
                <a:solidFill>
                  <a:schemeClr val="bg1"/>
                </a:solidFill>
              </a:rPr>
              <a:t>按钮</a:t>
            </a:r>
            <a:r>
              <a:rPr lang="en-US" altLang="zh-CN" sz="2000" dirty="0">
                <a:solidFill>
                  <a:schemeClr val="bg1"/>
                </a:solidFill>
              </a:rPr>
              <a:t>Button</a:t>
            </a:r>
          </a:p>
          <a:p>
            <a:pPr eaLnBrk="1" hangingPunct="1">
              <a:defRPr/>
            </a:pPr>
            <a:r>
              <a:rPr lang="zh-CN" altLang="en-US" sz="2000" dirty="0">
                <a:solidFill>
                  <a:schemeClr val="bg1"/>
                </a:solidFill>
              </a:rPr>
              <a:t>菜单</a:t>
            </a:r>
            <a:r>
              <a:rPr lang="en-US" altLang="zh-CN" sz="2000" dirty="0">
                <a:solidFill>
                  <a:schemeClr val="bg1"/>
                </a:solidFill>
              </a:rPr>
              <a:t>Menu</a:t>
            </a:r>
          </a:p>
          <a:p>
            <a:pPr eaLnBrk="1" hangingPunct="1">
              <a:defRPr/>
            </a:pPr>
            <a:r>
              <a:rPr lang="zh-CN" altLang="en-US" sz="2000" dirty="0">
                <a:solidFill>
                  <a:schemeClr val="bg1"/>
                </a:solidFill>
              </a:rPr>
              <a:t>框架</a:t>
            </a:r>
            <a:r>
              <a:rPr lang="en-US" altLang="zh-CN" sz="2000" dirty="0" smtClean="0">
                <a:solidFill>
                  <a:schemeClr val="bg1"/>
                </a:solidFill>
              </a:rPr>
              <a:t>Frame</a:t>
            </a:r>
            <a:r>
              <a:rPr lang="zh-CN" altLang="en-US" sz="2000" dirty="0" smtClean="0">
                <a:solidFill>
                  <a:schemeClr val="bg1"/>
                </a:solidFill>
              </a:rPr>
              <a:t>：分隔窗口空间</a:t>
            </a:r>
            <a:endParaRPr lang="en-US" altLang="zh-CN" sz="2000" dirty="0">
              <a:solidFill>
                <a:schemeClr val="bg1"/>
              </a:solidFill>
            </a:endParaRPr>
          </a:p>
          <a:p>
            <a:pPr lvl="1" eaLnBrk="1" hangingPunct="1">
              <a:defRPr/>
            </a:pPr>
            <a:r>
              <a:rPr lang="zh-CN" altLang="en-US" sz="2000" dirty="0">
                <a:solidFill>
                  <a:schemeClr val="bg1"/>
                </a:solidFill>
              </a:rPr>
              <a:t>也是容器</a:t>
            </a:r>
          </a:p>
          <a:p>
            <a:pPr eaLnBrk="1" hangingPunct="1">
              <a:defRPr/>
            </a:pPr>
            <a:endParaRPr lang="zh-CN" altLang="en-US" sz="2000" dirty="0">
              <a:solidFill>
                <a:schemeClr val="bg1"/>
              </a:solidFill>
            </a:endParaRPr>
          </a:p>
        </p:txBody>
      </p:sp>
      <p:pic>
        <p:nvPicPr>
          <p:cNvPr id="5" name="Picture 1034" descr="图片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2564904"/>
            <a:ext cx="3505200" cy="2363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右大括号 5"/>
          <p:cNvSpPr/>
          <p:nvPr/>
        </p:nvSpPr>
        <p:spPr>
          <a:xfrm>
            <a:off x="2514600" y="2971800"/>
            <a:ext cx="152400" cy="87788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 sz="2000"/>
          </a:p>
        </p:txBody>
      </p:sp>
      <p:sp>
        <p:nvSpPr>
          <p:cNvPr id="7" name="TextBox 7"/>
          <p:cNvSpPr txBox="1">
            <a:spLocks noChangeArrowheads="1"/>
          </p:cNvSpPr>
          <p:nvPr/>
        </p:nvSpPr>
        <p:spPr bwMode="auto">
          <a:xfrm>
            <a:off x="2667000" y="3181350"/>
            <a:ext cx="17335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r>
              <a:rPr lang="zh-CN" altLang="en-US" sz="2000" b="1" dirty="0">
                <a:solidFill>
                  <a:srgbClr val="00B050"/>
                </a:solidFill>
                <a:latin typeface="幼圆" pitchFamily="49" charset="-122"/>
                <a:ea typeface="幼圆" pitchFamily="49" charset="-122"/>
              </a:rPr>
              <a:t>基本界面元素</a:t>
            </a:r>
          </a:p>
        </p:txBody>
      </p:sp>
    </p:spTree>
    <p:extLst>
      <p:ext uri="{BB962C8B-B14F-4D97-AF65-F5344CB8AC3E}">
        <p14:creationId xmlns:p14="http://schemas.microsoft.com/office/powerpoint/2010/main" val="964750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GUI</a:t>
            </a:r>
            <a:r>
              <a:rPr lang="zh-CN" altLang="en-US" dirty="0" smtClean="0">
                <a:solidFill>
                  <a:schemeClr val="bg1"/>
                </a:solidFill>
              </a:rPr>
              <a:t>编程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" name="内容占位符 1"/>
          <p:cNvSpPr>
            <a:spLocks noGrp="1"/>
          </p:cNvSpPr>
          <p:nvPr>
            <p:ph idx="1"/>
          </p:nvPr>
        </p:nvSpPr>
        <p:spPr>
          <a:xfrm>
            <a:off x="611188" y="1371600"/>
            <a:ext cx="7921625" cy="3857600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buFont typeface="Wingdings" pitchFamily="2" charset="2"/>
              <a:buChar char="l"/>
              <a:defRPr/>
            </a:pPr>
            <a:r>
              <a:rPr lang="zh-CN" altLang="en-US" dirty="0">
                <a:solidFill>
                  <a:schemeClr val="bg1"/>
                </a:solidFill>
              </a:rPr>
              <a:t>需要</a:t>
            </a:r>
            <a:r>
              <a:rPr lang="en-US" altLang="zh-CN" dirty="0">
                <a:solidFill>
                  <a:schemeClr val="bg1"/>
                </a:solidFill>
              </a:rPr>
              <a:t>GUI</a:t>
            </a:r>
            <a:r>
              <a:rPr lang="zh-CN" altLang="en-US" dirty="0">
                <a:solidFill>
                  <a:schemeClr val="bg1"/>
                </a:solidFill>
              </a:rPr>
              <a:t>工具包</a:t>
            </a:r>
            <a:endParaRPr lang="en-US" altLang="zh-CN" dirty="0">
              <a:solidFill>
                <a:schemeClr val="bg1"/>
              </a:solidFill>
            </a:endParaRPr>
          </a:p>
          <a:p>
            <a:pPr lvl="1" eaLnBrk="1" hangingPunct="1">
              <a:buFont typeface="Wingdings" pitchFamily="2" charset="2"/>
              <a:buChar char="Ø"/>
              <a:defRPr/>
            </a:pPr>
            <a:r>
              <a:rPr lang="zh-CN" altLang="en-US" dirty="0">
                <a:solidFill>
                  <a:schemeClr val="bg1"/>
                </a:solidFill>
              </a:rPr>
              <a:t>将低层细节对程序员隐藏</a:t>
            </a:r>
            <a:endParaRPr lang="en-US" altLang="zh-CN" dirty="0">
              <a:solidFill>
                <a:schemeClr val="bg1"/>
              </a:solidFill>
            </a:endParaRPr>
          </a:p>
          <a:p>
            <a:pPr lvl="1">
              <a:buFont typeface="Wingdings" pitchFamily="2" charset="2"/>
              <a:buChar char="Ø"/>
              <a:defRPr/>
            </a:pPr>
            <a:r>
              <a:rPr lang="zh-CN" altLang="en-US" dirty="0">
                <a:solidFill>
                  <a:schemeClr val="bg1"/>
                </a:solidFill>
              </a:rPr>
              <a:t>跨平台</a:t>
            </a:r>
          </a:p>
          <a:p>
            <a:pPr lvl="1" eaLnBrk="1" hangingPunct="1">
              <a:buFont typeface="Wingdings" pitchFamily="2" charset="2"/>
              <a:buChar char="Ø"/>
              <a:defRPr/>
            </a:pPr>
            <a:r>
              <a:rPr lang="en-US" altLang="zh-CN" dirty="0">
                <a:solidFill>
                  <a:schemeClr val="bg1"/>
                </a:solidFill>
              </a:rPr>
              <a:t>Python</a:t>
            </a:r>
            <a:r>
              <a:rPr lang="zh-CN" altLang="en-US" dirty="0">
                <a:solidFill>
                  <a:schemeClr val="bg1"/>
                </a:solidFill>
              </a:rPr>
              <a:t>标准库:</a:t>
            </a:r>
            <a:r>
              <a:rPr lang="en-US" altLang="zh-CN" dirty="0" err="1">
                <a:solidFill>
                  <a:schemeClr val="bg1"/>
                </a:solidFill>
              </a:rPr>
              <a:t>Tkinter</a:t>
            </a:r>
            <a:endParaRPr lang="en-US" altLang="zh-CN" dirty="0">
              <a:solidFill>
                <a:schemeClr val="bg1"/>
              </a:solidFill>
            </a:endParaRPr>
          </a:p>
          <a:p>
            <a:pPr eaLnBrk="1" hangingPunct="1">
              <a:defRPr/>
            </a:pPr>
            <a:endParaRPr lang="en-US" altLang="zh-CN" dirty="0" smtClean="0">
              <a:solidFill>
                <a:schemeClr val="bg1"/>
              </a:solidFill>
            </a:endParaRPr>
          </a:p>
          <a:p>
            <a:pPr eaLnBrk="1" hangingPunct="1">
              <a:buFont typeface="Wingdings" pitchFamily="2" charset="2"/>
              <a:buChar char="l"/>
              <a:defRPr/>
            </a:pPr>
            <a:r>
              <a:rPr lang="en-US" altLang="zh-CN" dirty="0" smtClean="0">
                <a:solidFill>
                  <a:schemeClr val="bg1"/>
                </a:solidFill>
              </a:rPr>
              <a:t>GUI</a:t>
            </a:r>
            <a:r>
              <a:rPr lang="zh-CN" altLang="en-US" dirty="0">
                <a:solidFill>
                  <a:schemeClr val="bg1"/>
                </a:solidFill>
              </a:rPr>
              <a:t>编程</a:t>
            </a:r>
          </a:p>
          <a:p>
            <a:pPr lvl="1" eaLnBrk="1" hangingPunct="1">
              <a:defRPr/>
            </a:pPr>
            <a:r>
              <a:rPr lang="zh-CN" altLang="en-US" dirty="0">
                <a:solidFill>
                  <a:schemeClr val="bg1"/>
                </a:solidFill>
              </a:rPr>
              <a:t>设计界面外观</a:t>
            </a:r>
          </a:p>
          <a:p>
            <a:pPr lvl="1" eaLnBrk="1" hangingPunct="1">
              <a:defRPr/>
            </a:pPr>
            <a:r>
              <a:rPr lang="zh-CN" altLang="en-US" dirty="0">
                <a:solidFill>
                  <a:schemeClr val="bg1"/>
                </a:solidFill>
              </a:rPr>
              <a:t>为每个构件定义事件处理</a:t>
            </a:r>
            <a:r>
              <a:rPr lang="zh-CN" altLang="en-US" dirty="0" smtClean="0">
                <a:solidFill>
                  <a:schemeClr val="bg1"/>
                </a:solidFill>
              </a:rPr>
              <a:t>代码，也即执行的动作</a:t>
            </a:r>
            <a:endParaRPr lang="zh-CN" altLang="en-US" dirty="0">
              <a:solidFill>
                <a:schemeClr val="bg1"/>
              </a:solidFill>
            </a:endParaRPr>
          </a:p>
          <a:p>
            <a:pPr lvl="1" eaLnBrk="1" hangingPunct="1">
              <a:defRPr/>
            </a:pPr>
            <a:r>
              <a:rPr lang="zh-CN" altLang="en-US" dirty="0">
                <a:solidFill>
                  <a:schemeClr val="bg1"/>
                </a:solidFill>
              </a:rPr>
              <a:t>建立启动初始化和总控部分</a:t>
            </a:r>
          </a:p>
          <a:p>
            <a:pPr eaLnBrk="1" hangingPunct="1">
              <a:defRPr/>
            </a:pP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003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 err="1">
                <a:solidFill>
                  <a:schemeClr val="bg1"/>
                </a:solidFill>
              </a:rPr>
              <a:t>Tkinter</a:t>
            </a:r>
            <a:r>
              <a:rPr lang="zh-CN" altLang="en-US" dirty="0">
                <a:solidFill>
                  <a:schemeClr val="bg1"/>
                </a:solidFill>
              </a:rPr>
              <a:t>的常用构件类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611188" y="1371600"/>
            <a:ext cx="7921625" cy="4572000"/>
          </a:xfrm>
        </p:spPr>
        <p:txBody>
          <a:bodyPr>
            <a:normAutofit fontScale="85000" lnSpcReduction="20000"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zh-CN" dirty="0" smtClean="0">
                <a:solidFill>
                  <a:schemeClr val="bg1"/>
                </a:solidFill>
              </a:rPr>
              <a:t>Button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CN" dirty="0" smtClean="0">
                <a:solidFill>
                  <a:schemeClr val="bg1"/>
                </a:solidFill>
              </a:rPr>
              <a:t>Canvas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CN" dirty="0" err="1" smtClean="0">
                <a:solidFill>
                  <a:schemeClr val="bg1"/>
                </a:solidFill>
              </a:rPr>
              <a:t>Checkbutton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CN" dirty="0" smtClean="0">
                <a:solidFill>
                  <a:schemeClr val="bg1"/>
                </a:solidFill>
              </a:rPr>
              <a:t>Entry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CN" dirty="0" smtClean="0">
                <a:solidFill>
                  <a:schemeClr val="bg1"/>
                </a:solidFill>
              </a:rPr>
              <a:t>Frame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CN" dirty="0" smtClean="0">
                <a:solidFill>
                  <a:schemeClr val="bg1"/>
                </a:solidFill>
              </a:rPr>
              <a:t>Label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CN" dirty="0" err="1" smtClean="0">
                <a:solidFill>
                  <a:schemeClr val="bg1"/>
                </a:solidFill>
              </a:rPr>
              <a:t>Listbox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CN" dirty="0" smtClean="0">
                <a:solidFill>
                  <a:schemeClr val="bg1"/>
                </a:solidFill>
              </a:rPr>
              <a:t>Menu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CN" dirty="0" smtClean="0">
                <a:solidFill>
                  <a:schemeClr val="bg1"/>
                </a:solidFill>
              </a:rPr>
              <a:t>Message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CN" dirty="0" err="1" smtClean="0">
                <a:solidFill>
                  <a:schemeClr val="bg1"/>
                </a:solidFill>
              </a:rPr>
              <a:t>Radiobutton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CN" dirty="0" smtClean="0">
                <a:solidFill>
                  <a:schemeClr val="bg1"/>
                </a:solidFill>
              </a:rPr>
              <a:t>Text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CN" dirty="0" err="1" smtClean="0">
                <a:solidFill>
                  <a:schemeClr val="bg1"/>
                </a:solidFill>
              </a:rPr>
              <a:t>Toplevel</a:t>
            </a:r>
            <a:endParaRPr lang="en-US" altLang="zh-CN" dirty="0" smtClean="0">
              <a:solidFill>
                <a:schemeClr val="bg1"/>
              </a:solidFill>
            </a:endParaRPr>
          </a:p>
        </p:txBody>
      </p:sp>
      <p:pic>
        <p:nvPicPr>
          <p:cNvPr id="6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1879600"/>
            <a:ext cx="4724400" cy="284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Line 13"/>
          <p:cNvSpPr>
            <a:spLocks noChangeShapeType="1"/>
          </p:cNvSpPr>
          <p:nvPr/>
        </p:nvSpPr>
        <p:spPr bwMode="auto">
          <a:xfrm>
            <a:off x="2057400" y="1498600"/>
            <a:ext cx="6019800" cy="914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Line 14"/>
          <p:cNvSpPr>
            <a:spLocks noChangeShapeType="1"/>
          </p:cNvSpPr>
          <p:nvPr/>
        </p:nvSpPr>
        <p:spPr bwMode="auto">
          <a:xfrm>
            <a:off x="2590800" y="2362200"/>
            <a:ext cx="2971800" cy="1422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" name="Line 15"/>
          <p:cNvSpPr>
            <a:spLocks noChangeShapeType="1"/>
          </p:cNvSpPr>
          <p:nvPr/>
        </p:nvSpPr>
        <p:spPr bwMode="auto">
          <a:xfrm>
            <a:off x="1676400" y="2971800"/>
            <a:ext cx="3429000" cy="11176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Line 16"/>
          <p:cNvSpPr>
            <a:spLocks noChangeShapeType="1"/>
          </p:cNvSpPr>
          <p:nvPr/>
        </p:nvSpPr>
        <p:spPr bwMode="auto">
          <a:xfrm>
            <a:off x="1600200" y="3289300"/>
            <a:ext cx="3124200" cy="12573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" name="Line 17"/>
          <p:cNvSpPr>
            <a:spLocks noChangeShapeType="1"/>
          </p:cNvSpPr>
          <p:nvPr/>
        </p:nvSpPr>
        <p:spPr bwMode="auto">
          <a:xfrm flipV="1">
            <a:off x="2057400" y="4699000"/>
            <a:ext cx="1828800" cy="6096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" name="Line 18"/>
          <p:cNvSpPr>
            <a:spLocks noChangeShapeType="1"/>
          </p:cNvSpPr>
          <p:nvPr/>
        </p:nvSpPr>
        <p:spPr bwMode="auto">
          <a:xfrm>
            <a:off x="1600200" y="2565400"/>
            <a:ext cx="4953000" cy="14478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" name="Line 19"/>
          <p:cNvSpPr>
            <a:spLocks noChangeShapeType="1"/>
          </p:cNvSpPr>
          <p:nvPr/>
        </p:nvSpPr>
        <p:spPr bwMode="auto">
          <a:xfrm flipV="1">
            <a:off x="1905000" y="2565400"/>
            <a:ext cx="2971800" cy="1092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1459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最简单的程序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" name="内容占位符 1"/>
          <p:cNvSpPr>
            <a:spLocks noGrp="1"/>
          </p:cNvSpPr>
          <p:nvPr>
            <p:ph idx="1"/>
          </p:nvPr>
        </p:nvSpPr>
        <p:spPr>
          <a:xfrm>
            <a:off x="611188" y="1371600"/>
            <a:ext cx="7921625" cy="4572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zh-CN" altLang="en-US" sz="2800" dirty="0">
                <a:solidFill>
                  <a:schemeClr val="bg1"/>
                </a:solidFill>
              </a:rPr>
              <a:t>导入</a:t>
            </a:r>
            <a:r>
              <a:rPr lang="en-US" altLang="zh-CN" sz="2800" dirty="0" err="1">
                <a:solidFill>
                  <a:schemeClr val="bg1"/>
                </a:solidFill>
              </a:rPr>
              <a:t>Tkinter</a:t>
            </a:r>
            <a:endParaRPr lang="en-US" altLang="zh-CN" sz="2800" dirty="0">
              <a:solidFill>
                <a:schemeClr val="bg1"/>
              </a:solidFill>
            </a:endParaRPr>
          </a:p>
          <a:p>
            <a:pPr eaLnBrk="1" hangingPunct="1">
              <a:defRPr/>
            </a:pPr>
            <a:r>
              <a:rPr lang="zh-CN" altLang="en-US" sz="2800" dirty="0">
                <a:solidFill>
                  <a:schemeClr val="bg1"/>
                </a:solidFill>
              </a:rPr>
              <a:t>建立根窗口</a:t>
            </a:r>
          </a:p>
          <a:p>
            <a:pPr eaLnBrk="1" hangingPunct="1">
              <a:defRPr/>
            </a:pPr>
            <a:r>
              <a:rPr lang="zh-CN" altLang="en-US" sz="2800" dirty="0">
                <a:solidFill>
                  <a:schemeClr val="bg1"/>
                </a:solidFill>
              </a:rPr>
              <a:t>进入事件</a:t>
            </a:r>
            <a:r>
              <a:rPr lang="zh-CN" altLang="en-US" sz="2800" dirty="0" smtClean="0">
                <a:solidFill>
                  <a:schemeClr val="bg1"/>
                </a:solidFill>
              </a:rPr>
              <a:t>循环</a:t>
            </a:r>
            <a:endParaRPr lang="en-US" altLang="zh-CN" sz="2800" dirty="0" smtClean="0">
              <a:solidFill>
                <a:schemeClr val="bg1"/>
              </a:solidFill>
            </a:endParaRPr>
          </a:p>
          <a:p>
            <a:pPr marL="0" indent="0" eaLnBrk="1" hangingPunct="1">
              <a:buNone/>
              <a:defRPr/>
            </a:pPr>
            <a:r>
              <a:rPr lang="en-US" altLang="zh-CN" sz="2800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altLang="zh-CN" sz="2800" dirty="0" err="1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Tkinter</a:t>
            </a:r>
            <a:r>
              <a:rPr lang="en-US" altLang="zh-CN" sz="2800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 import *</a:t>
            </a:r>
            <a:endParaRPr lang="en-US" altLang="zh-CN" sz="2800" dirty="0">
              <a:solidFill>
                <a:srgbClr val="92D050"/>
              </a:solidFill>
              <a:latin typeface="宋体" pitchFamily="2" charset="-122"/>
              <a:cs typeface="Times New Roman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800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root = </a:t>
            </a:r>
            <a:r>
              <a:rPr lang="en-US" altLang="zh-CN" sz="2800" dirty="0" err="1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Tk</a:t>
            </a:r>
            <a:r>
              <a:rPr lang="en-US" altLang="zh-CN" sz="2800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en-US" altLang="zh-CN" sz="2800" dirty="0">
              <a:solidFill>
                <a:srgbClr val="92D050"/>
              </a:solidFill>
              <a:latin typeface="宋体" pitchFamily="2" charset="-122"/>
              <a:cs typeface="Times New Roman" pitchFamily="18" charset="0"/>
            </a:endParaRPr>
          </a:p>
          <a:p>
            <a:pPr eaLnBrk="1" hangingPunct="1">
              <a:buFontTx/>
              <a:buNone/>
              <a:defRPr/>
            </a:pPr>
            <a:r>
              <a:rPr lang="en-US" altLang="zh-CN" sz="2800" dirty="0" err="1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root.mainloop</a:t>
            </a:r>
            <a:r>
              <a:rPr lang="en-US" altLang="zh-CN" sz="2800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US" altLang="zh-CN" sz="2800" dirty="0">
                <a:solidFill>
                  <a:srgbClr val="92D050"/>
                </a:solidFill>
              </a:rPr>
              <a:t> </a:t>
            </a:r>
            <a:endParaRPr lang="zh-CN" altLang="en-US" sz="2800" dirty="0">
              <a:solidFill>
                <a:srgbClr val="92D050"/>
              </a:solidFill>
            </a:endParaRPr>
          </a:p>
          <a:p>
            <a:pPr eaLnBrk="1" hangingPunct="1">
              <a:defRPr/>
            </a:pPr>
            <a:endParaRPr lang="zh-CN" altLang="en-US" sz="2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3645024"/>
            <a:ext cx="4200525" cy="2476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91459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在窗口中添加组件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" name="内容占位符 1"/>
          <p:cNvSpPr>
            <a:spLocks noGrp="1"/>
          </p:cNvSpPr>
          <p:nvPr>
            <p:ph idx="1"/>
          </p:nvPr>
        </p:nvSpPr>
        <p:spPr>
          <a:xfrm>
            <a:off x="611188" y="1371600"/>
            <a:ext cx="7921625" cy="1553344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zh-CN" altLang="en-US" sz="2400" dirty="0">
                <a:solidFill>
                  <a:schemeClr val="bg1"/>
                </a:solidFill>
              </a:rPr>
              <a:t>两步:</a:t>
            </a:r>
          </a:p>
          <a:p>
            <a:pPr lvl="1" eaLnBrk="1" hangingPunct="1">
              <a:defRPr/>
            </a:pPr>
            <a:r>
              <a:rPr lang="zh-CN" altLang="en-US" sz="2400" dirty="0">
                <a:solidFill>
                  <a:schemeClr val="bg1"/>
                </a:solidFill>
              </a:rPr>
              <a:t>创建</a:t>
            </a:r>
          </a:p>
          <a:p>
            <a:pPr lvl="1" eaLnBrk="1" hangingPunct="1">
              <a:defRPr/>
            </a:pPr>
            <a:r>
              <a:rPr lang="zh-CN" altLang="en-US" sz="2400" dirty="0">
                <a:solidFill>
                  <a:schemeClr val="bg1"/>
                </a:solidFill>
              </a:rPr>
              <a:t>布局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en-US" altLang="zh-CN" sz="2400" dirty="0" smtClean="0">
              <a:solidFill>
                <a:srgbClr val="3333FF"/>
              </a:solidFill>
              <a:latin typeface="Courier New" pitchFamily="49" charset="0"/>
            </a:endParaRPr>
          </a:p>
          <a:p>
            <a:pPr eaLnBrk="1" hangingPunct="1">
              <a:defRPr/>
            </a:pPr>
            <a:endParaRPr lang="zh-CN" altLang="en-US" sz="24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933056"/>
            <a:ext cx="4876800" cy="181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961561" y="2852936"/>
            <a:ext cx="556113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altLang="zh-CN" dirty="0">
                <a:solidFill>
                  <a:srgbClr val="92D050"/>
                </a:solidFill>
                <a:latin typeface="Courier New" pitchFamily="49" charset="0"/>
              </a:rPr>
              <a:t>from </a:t>
            </a:r>
            <a:r>
              <a:rPr lang="en-US" altLang="zh-CN" dirty="0" err="1">
                <a:solidFill>
                  <a:srgbClr val="92D050"/>
                </a:solidFill>
                <a:latin typeface="Courier New" pitchFamily="49" charset="0"/>
              </a:rPr>
              <a:t>Tkinter</a:t>
            </a:r>
            <a:r>
              <a:rPr lang="en-US" altLang="zh-CN" dirty="0">
                <a:solidFill>
                  <a:srgbClr val="92D050"/>
                </a:solidFill>
                <a:latin typeface="Courier New" pitchFamily="49" charset="0"/>
              </a:rPr>
              <a:t> import *</a:t>
            </a:r>
            <a:endParaRPr lang="en-US" altLang="zh-CN" dirty="0">
              <a:solidFill>
                <a:srgbClr val="92D050"/>
              </a:solidFill>
            </a:endParaRPr>
          </a:p>
          <a:p>
            <a:pPr>
              <a:defRPr/>
            </a:pPr>
            <a:r>
              <a:rPr lang="en-US" altLang="zh-CN" dirty="0">
                <a:solidFill>
                  <a:srgbClr val="92D050"/>
                </a:solidFill>
                <a:latin typeface="Courier New" pitchFamily="49" charset="0"/>
              </a:rPr>
              <a:t>root = </a:t>
            </a:r>
            <a:r>
              <a:rPr lang="en-US" altLang="zh-CN" dirty="0" err="1">
                <a:solidFill>
                  <a:srgbClr val="92D050"/>
                </a:solidFill>
                <a:latin typeface="Courier New" pitchFamily="49" charset="0"/>
              </a:rPr>
              <a:t>Tk</a:t>
            </a:r>
            <a:r>
              <a:rPr lang="en-US" altLang="zh-CN" dirty="0">
                <a:solidFill>
                  <a:srgbClr val="92D050"/>
                </a:solidFill>
                <a:latin typeface="Courier New" pitchFamily="49" charset="0"/>
              </a:rPr>
              <a:t>()</a:t>
            </a:r>
            <a:endParaRPr lang="en-US" altLang="zh-CN" dirty="0">
              <a:solidFill>
                <a:srgbClr val="92D050"/>
              </a:solidFill>
            </a:endParaRPr>
          </a:p>
          <a:p>
            <a:pPr>
              <a:defRPr/>
            </a:pPr>
            <a:r>
              <a:rPr lang="en-US" altLang="zh-CN" dirty="0" err="1">
                <a:solidFill>
                  <a:schemeClr val="bg1"/>
                </a:solidFill>
                <a:latin typeface="Courier New" pitchFamily="49" charset="0"/>
              </a:rPr>
              <a:t>aLabel</a:t>
            </a:r>
            <a:r>
              <a:rPr lang="en-US" altLang="zh-CN" dirty="0">
                <a:solidFill>
                  <a:schemeClr val="bg1"/>
                </a:solidFill>
                <a:latin typeface="Courier New" pitchFamily="49" charset="0"/>
              </a:rPr>
              <a:t> = Label(</a:t>
            </a:r>
            <a:r>
              <a:rPr lang="en-US" altLang="zh-CN" dirty="0" err="1">
                <a:solidFill>
                  <a:schemeClr val="bg1"/>
                </a:solidFill>
                <a:latin typeface="Courier New" pitchFamily="49" charset="0"/>
              </a:rPr>
              <a:t>root,text</a:t>
            </a:r>
            <a:r>
              <a:rPr lang="en-US" altLang="zh-CN" dirty="0">
                <a:solidFill>
                  <a:schemeClr val="bg1"/>
                </a:solidFill>
                <a:latin typeface="Courier New" pitchFamily="49" charset="0"/>
              </a:rPr>
              <a:t>="Hello World")</a:t>
            </a:r>
            <a:endParaRPr lang="en-US" altLang="zh-CN" dirty="0">
              <a:solidFill>
                <a:schemeClr val="bg1"/>
              </a:solidFill>
            </a:endParaRPr>
          </a:p>
          <a:p>
            <a:pPr>
              <a:defRPr/>
            </a:pPr>
            <a:r>
              <a:rPr lang="en-US" altLang="zh-CN" dirty="0" err="1">
                <a:solidFill>
                  <a:schemeClr val="bg1"/>
                </a:solidFill>
                <a:latin typeface="Courier New" pitchFamily="49" charset="0"/>
              </a:rPr>
              <a:t>aLabel.pack</a:t>
            </a:r>
            <a:r>
              <a:rPr lang="en-US" altLang="zh-CN" dirty="0">
                <a:solidFill>
                  <a:schemeClr val="bg1"/>
                </a:solidFill>
                <a:latin typeface="Courier New" pitchFamily="49" charset="0"/>
              </a:rPr>
              <a:t>()</a:t>
            </a:r>
            <a:endParaRPr lang="en-US" altLang="zh-CN" dirty="0">
              <a:solidFill>
                <a:schemeClr val="bg1"/>
              </a:solidFill>
            </a:endParaRPr>
          </a:p>
          <a:p>
            <a:pPr>
              <a:defRPr/>
            </a:pPr>
            <a:r>
              <a:rPr lang="en-US" altLang="zh-CN" dirty="0" err="1">
                <a:solidFill>
                  <a:srgbClr val="92D050"/>
                </a:solidFill>
                <a:latin typeface="Courier New" pitchFamily="49" charset="0"/>
              </a:rPr>
              <a:t>root.mainloop</a:t>
            </a:r>
            <a:r>
              <a:rPr lang="en-US" altLang="zh-CN" dirty="0">
                <a:solidFill>
                  <a:srgbClr val="92D050"/>
                </a:solidFill>
                <a:latin typeface="Courier New" pitchFamily="49" charset="0"/>
              </a:rPr>
              <a:t>()</a:t>
            </a:r>
            <a:r>
              <a:rPr lang="en-US" altLang="zh-CN" dirty="0">
                <a:solidFill>
                  <a:srgbClr val="92D050"/>
                </a:solidFill>
              </a:rPr>
              <a:t> </a:t>
            </a:r>
            <a:endParaRPr lang="zh-CN" altLang="en-US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1459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根窗口</a:t>
            </a:r>
          </a:p>
        </p:txBody>
      </p:sp>
      <p:sp>
        <p:nvSpPr>
          <p:cNvPr id="4" name="内容占位符 1"/>
          <p:cNvSpPr>
            <a:spLocks noGrp="1"/>
          </p:cNvSpPr>
          <p:nvPr>
            <p:ph idx="1"/>
          </p:nvPr>
        </p:nvSpPr>
        <p:spPr>
          <a:xfrm>
            <a:off x="611188" y="1371600"/>
            <a:ext cx="7921625" cy="4572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>
                <a:solidFill>
                  <a:schemeClr val="bg1"/>
                </a:solidFill>
              </a:rPr>
              <a:t>根窗口的标题设置</a:t>
            </a:r>
          </a:p>
          <a:p>
            <a:pPr lvl="1" algn="just" eaLnBrk="1" hangingPunct="1">
              <a:buFontTx/>
              <a:buNone/>
              <a:defRPr/>
            </a:pPr>
            <a:r>
              <a:rPr lang="en-US" altLang="zh-CN" dirty="0" err="1" smtClean="0">
                <a:solidFill>
                  <a:schemeClr val="bg1"/>
                </a:solidFill>
                <a:latin typeface="Courier New" pitchFamily="49" charset="0"/>
              </a:rPr>
              <a:t>root.title</a:t>
            </a:r>
            <a:r>
              <a:rPr lang="en-US" altLang="zh-CN" dirty="0" smtClean="0">
                <a:solidFill>
                  <a:schemeClr val="bg1"/>
                </a:solidFill>
                <a:latin typeface="Courier New" pitchFamily="49" charset="0"/>
              </a:rPr>
              <a:t>("My GUI")</a:t>
            </a:r>
          </a:p>
          <a:p>
            <a:pPr lvl="1" eaLnBrk="1" hangingPunct="1">
              <a:defRPr/>
            </a:pPr>
            <a:r>
              <a:rPr lang="zh-CN" altLang="en-US" dirty="0" smtClean="0">
                <a:solidFill>
                  <a:schemeClr val="bg1"/>
                </a:solidFill>
              </a:rPr>
              <a:t>缺省值为"</a:t>
            </a:r>
            <a:r>
              <a:rPr lang="en-US" altLang="zh-CN" dirty="0" err="1" smtClean="0">
                <a:solidFill>
                  <a:schemeClr val="bg1"/>
                </a:solidFill>
              </a:rPr>
              <a:t>Tk</a:t>
            </a:r>
            <a:r>
              <a:rPr lang="en-US" altLang="zh-CN" dirty="0" smtClean="0">
                <a:solidFill>
                  <a:schemeClr val="bg1"/>
                </a:solidFill>
              </a:rPr>
              <a:t>"</a:t>
            </a:r>
          </a:p>
          <a:p>
            <a:pPr eaLnBrk="1" hangingPunct="1">
              <a:defRPr/>
            </a:pPr>
            <a:endParaRPr lang="en-US" altLang="zh-CN" dirty="0" smtClean="0">
              <a:solidFill>
                <a:schemeClr val="bg1"/>
              </a:solidFill>
            </a:endParaRPr>
          </a:p>
          <a:p>
            <a:pPr eaLnBrk="1" hangingPunct="1">
              <a:defRPr/>
            </a:pPr>
            <a:r>
              <a:rPr lang="zh-CN" altLang="en-US" dirty="0" smtClean="0">
                <a:solidFill>
                  <a:schemeClr val="bg1"/>
                </a:solidFill>
              </a:rPr>
              <a:t>根窗口的尺寸设置</a:t>
            </a:r>
          </a:p>
          <a:p>
            <a:pPr lvl="1" eaLnBrk="1" hangingPunct="1">
              <a:buFontTx/>
              <a:buNone/>
              <a:defRPr/>
            </a:pPr>
            <a:r>
              <a:rPr lang="en-US" altLang="zh-CN" dirty="0" err="1" smtClean="0">
                <a:solidFill>
                  <a:schemeClr val="bg1"/>
                </a:solidFill>
                <a:latin typeface="Courier New" pitchFamily="49" charset="0"/>
              </a:rPr>
              <a:t>root.geometry</a:t>
            </a:r>
            <a:r>
              <a:rPr lang="en-US" altLang="zh-CN" dirty="0" smtClean="0">
                <a:solidFill>
                  <a:schemeClr val="bg1"/>
                </a:solidFill>
                <a:latin typeface="Courier New" pitchFamily="49" charset="0"/>
              </a:rPr>
              <a:t>("400x400")</a:t>
            </a:r>
            <a:r>
              <a:rPr lang="en-US" altLang="zh-CN" dirty="0" smtClean="0">
                <a:solidFill>
                  <a:schemeClr val="bg1"/>
                </a:solidFill>
              </a:rPr>
              <a:t> </a:t>
            </a:r>
            <a:endParaRPr lang="zh-CN" altLang="en-US" dirty="0" smtClean="0">
              <a:solidFill>
                <a:schemeClr val="bg1"/>
              </a:solidFill>
            </a:endParaRPr>
          </a:p>
          <a:p>
            <a:pPr lvl="1" eaLnBrk="1" hangingPunct="1">
              <a:defRPr/>
            </a:pPr>
            <a:r>
              <a:rPr lang="zh-CN" altLang="en-US" dirty="0" smtClean="0">
                <a:solidFill>
                  <a:schemeClr val="bg1"/>
                </a:solidFill>
              </a:rPr>
              <a:t>缺省值为200</a:t>
            </a:r>
            <a:r>
              <a:rPr lang="en-US" altLang="zh-CN" dirty="0" smtClean="0">
                <a:solidFill>
                  <a:schemeClr val="bg1"/>
                </a:solidFill>
              </a:rPr>
              <a:t>x200</a:t>
            </a:r>
          </a:p>
          <a:p>
            <a:pPr eaLnBrk="1" hangingPunct="1">
              <a:defRPr/>
            </a:pP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1459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构件间的父子关系</a:t>
            </a:r>
          </a:p>
        </p:txBody>
      </p:sp>
      <p:sp>
        <p:nvSpPr>
          <p:cNvPr id="4" name="内容占位符 1"/>
          <p:cNvSpPr>
            <a:spLocks noGrp="1"/>
          </p:cNvSpPr>
          <p:nvPr>
            <p:ph idx="1"/>
          </p:nvPr>
        </p:nvSpPr>
        <p:spPr>
          <a:xfrm>
            <a:off x="611188" y="1371600"/>
            <a:ext cx="7921625" cy="4572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>
                <a:solidFill>
                  <a:schemeClr val="bg1"/>
                </a:solidFill>
              </a:rPr>
              <a:t>GUI</a:t>
            </a:r>
            <a:r>
              <a:rPr lang="zh-CN" altLang="en-US" dirty="0">
                <a:solidFill>
                  <a:schemeClr val="bg1"/>
                </a:solidFill>
              </a:rPr>
              <a:t>中的所有构件按父子关系构成</a:t>
            </a:r>
            <a:r>
              <a:rPr lang="zh-CN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树状层次结构</a:t>
            </a:r>
          </a:p>
          <a:p>
            <a:pPr eaLnBrk="1" hangingPunct="1">
              <a:defRPr/>
            </a:pPr>
            <a:r>
              <a:rPr lang="zh-CN" altLang="en-US" dirty="0">
                <a:solidFill>
                  <a:schemeClr val="bg1"/>
                </a:solidFill>
              </a:rPr>
              <a:t>每个构件都有</a:t>
            </a:r>
            <a:r>
              <a:rPr lang="en-US" altLang="zh-CN" dirty="0">
                <a:solidFill>
                  <a:schemeClr val="bg1"/>
                </a:solidFill>
              </a:rPr>
              <a:t>master</a:t>
            </a:r>
            <a:r>
              <a:rPr lang="zh-CN" altLang="en-US" dirty="0">
                <a:solidFill>
                  <a:schemeClr val="bg1"/>
                </a:solidFill>
              </a:rPr>
              <a:t>和</a:t>
            </a:r>
            <a:r>
              <a:rPr lang="en-US" altLang="zh-CN" dirty="0">
                <a:solidFill>
                  <a:schemeClr val="bg1"/>
                </a:solidFill>
              </a:rPr>
              <a:t>children</a:t>
            </a:r>
            <a:r>
              <a:rPr lang="zh-CN" altLang="en-US" dirty="0">
                <a:solidFill>
                  <a:schemeClr val="bg1"/>
                </a:solidFill>
              </a:rPr>
              <a:t>属性</a:t>
            </a:r>
          </a:p>
          <a:p>
            <a:pPr lvl="1" eaLnBrk="1" hangingPunct="1">
              <a:defRPr/>
            </a:pPr>
            <a:r>
              <a:rPr lang="en-US" altLang="zh-CN" dirty="0" err="1">
                <a:solidFill>
                  <a:schemeClr val="bg1"/>
                </a:solidFill>
              </a:rPr>
              <a:t>Tkinter</a:t>
            </a:r>
            <a:r>
              <a:rPr lang="zh-CN" altLang="en-US" dirty="0">
                <a:solidFill>
                  <a:schemeClr val="bg1"/>
                </a:solidFill>
              </a:rPr>
              <a:t>自动维护这两个属性的值</a:t>
            </a:r>
          </a:p>
          <a:p>
            <a:pPr lvl="1" eaLnBrk="1" hangingPunct="1">
              <a:defRPr/>
            </a:pPr>
            <a:r>
              <a:rPr lang="zh-CN" altLang="en-US" dirty="0">
                <a:solidFill>
                  <a:schemeClr val="bg1"/>
                </a:solidFill>
              </a:rPr>
              <a:t>编程时可利用这两个属性,例如:</a:t>
            </a:r>
          </a:p>
          <a:p>
            <a:pPr lvl="1" eaLnBrk="1" hangingPunct="1">
              <a:buFontTx/>
              <a:buNone/>
              <a:defRPr/>
            </a:pPr>
            <a:r>
              <a:rPr lang="en-US" altLang="zh-CN" dirty="0" err="1">
                <a:solidFill>
                  <a:schemeClr val="bg1"/>
                </a:solidFill>
                <a:latin typeface="Courier New" pitchFamily="49" charset="0"/>
              </a:rPr>
              <a:t>aLabel.master.title</a:t>
            </a:r>
            <a:r>
              <a:rPr lang="en-US" altLang="zh-CN" dirty="0">
                <a:solidFill>
                  <a:schemeClr val="bg1"/>
                </a:solidFill>
                <a:latin typeface="Courier New" pitchFamily="49" charset="0"/>
              </a:rPr>
              <a:t>("My GUI")</a:t>
            </a:r>
            <a:endParaRPr lang="zh-CN" altLang="en-US" dirty="0">
              <a:solidFill>
                <a:schemeClr val="bg1"/>
              </a:solidFill>
            </a:endParaRPr>
          </a:p>
          <a:p>
            <a:pPr eaLnBrk="1" hangingPunct="1">
              <a:defRPr/>
            </a:pP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1459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4353</TotalTime>
  <Words>511</Words>
  <Application>Microsoft Macintosh PowerPoint</Application>
  <PresentationFormat>全屏显示(4:3)</PresentationFormat>
  <Paragraphs>114</Paragraphs>
  <Slides>13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1" baseType="lpstr">
      <vt:lpstr>Arial</vt:lpstr>
      <vt:lpstr>Calibri</vt:lpstr>
      <vt:lpstr>Courier New</vt:lpstr>
      <vt:lpstr>Times New Roman</vt:lpstr>
      <vt:lpstr>Wingdings</vt:lpstr>
      <vt:lpstr>宋体</vt:lpstr>
      <vt:lpstr>幼圆</vt:lpstr>
      <vt:lpstr>Office 主题</vt:lpstr>
      <vt:lpstr>GUI编程</vt:lpstr>
      <vt:lpstr>程序的用户界面</vt:lpstr>
      <vt:lpstr>GUI编程简介</vt:lpstr>
      <vt:lpstr>GUI编程</vt:lpstr>
      <vt:lpstr>Tkinter的常用构件类</vt:lpstr>
      <vt:lpstr>最简单的程序</vt:lpstr>
      <vt:lpstr>在窗口中添加组件</vt:lpstr>
      <vt:lpstr>根窗口</vt:lpstr>
      <vt:lpstr>构件间的父子关系</vt:lpstr>
      <vt:lpstr>界面设计过程</vt:lpstr>
      <vt:lpstr>常用构件:标签</vt:lpstr>
      <vt:lpstr>常用构件:按钮</vt:lpstr>
      <vt:lpstr>例:按钮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API调用与包引入</dc:title>
  <dc:creator>Jack_p Liu_刘鹏</dc:creator>
  <cp:lastModifiedBy>刘DJ</cp:lastModifiedBy>
  <cp:revision>23</cp:revision>
  <dcterms:created xsi:type="dcterms:W3CDTF">2017-06-15T05:30:33Z</dcterms:created>
  <dcterms:modified xsi:type="dcterms:W3CDTF">2018-01-24T09:44:14Z</dcterms:modified>
</cp:coreProperties>
</file>