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4" r:id="rId3"/>
    <p:sldId id="289" r:id="rId4"/>
    <p:sldId id="290" r:id="rId5"/>
    <p:sldId id="291" r:id="rId6"/>
    <p:sldId id="292" r:id="rId7"/>
    <p:sldId id="293" r:id="rId8"/>
    <p:sldId id="29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0"/>
    <p:restoredTop sz="94607"/>
  </p:normalViewPr>
  <p:slideViewPr>
    <p:cSldViewPr>
      <p:cViewPr varScale="1">
        <p:scale>
          <a:sx n="124" d="100"/>
          <a:sy n="124" d="100"/>
        </p:scale>
        <p:origin x="224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3B4616-C75B-4943-BA0D-E265D58653C5}" type="datetimeFigureOut">
              <a:rPr lang="zh-CN" altLang="en-US" smtClean="0"/>
              <a:t>18/1/24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A69748-6266-4301-9BE2-B5AED84CC9E3}" type="slidenum">
              <a:rPr lang="zh-CN" altLang="en-US" smtClean="0"/>
              <a:t>‹#›</a:t>
            </a:fld>
            <a:endParaRPr lang="zh-CN" altLang="en-US"/>
          </a:p>
        </p:txBody>
      </p:sp>
    </p:spTree>
    <p:extLst>
      <p:ext uri="{BB962C8B-B14F-4D97-AF65-F5344CB8AC3E}">
        <p14:creationId xmlns:p14="http://schemas.microsoft.com/office/powerpoint/2010/main" val="48891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A69748-6266-4301-9BE2-B5AED84CC9E3}" type="slidenum">
              <a:rPr lang="zh-CN" altLang="en-US" smtClean="0"/>
              <a:t>2</a:t>
            </a:fld>
            <a:endParaRPr lang="zh-CN" altLang="en-US"/>
          </a:p>
        </p:txBody>
      </p:sp>
    </p:spTree>
    <p:extLst>
      <p:ext uri="{BB962C8B-B14F-4D97-AF65-F5344CB8AC3E}">
        <p14:creationId xmlns:p14="http://schemas.microsoft.com/office/powerpoint/2010/main" val="241737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A69748-6266-4301-9BE2-B5AED84CC9E3}" type="slidenum">
              <a:rPr lang="zh-CN" altLang="en-US" smtClean="0"/>
              <a:t>3</a:t>
            </a:fld>
            <a:endParaRPr lang="zh-CN" altLang="en-US"/>
          </a:p>
        </p:txBody>
      </p:sp>
    </p:spTree>
    <p:extLst>
      <p:ext uri="{BB962C8B-B14F-4D97-AF65-F5344CB8AC3E}">
        <p14:creationId xmlns:p14="http://schemas.microsoft.com/office/powerpoint/2010/main" val="62442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A69748-6266-4301-9BE2-B5AED84CC9E3}" type="slidenum">
              <a:rPr lang="zh-CN" altLang="en-US" smtClean="0"/>
              <a:t>4</a:t>
            </a:fld>
            <a:endParaRPr lang="zh-CN" altLang="en-US"/>
          </a:p>
        </p:txBody>
      </p:sp>
    </p:spTree>
    <p:extLst>
      <p:ext uri="{BB962C8B-B14F-4D97-AF65-F5344CB8AC3E}">
        <p14:creationId xmlns:p14="http://schemas.microsoft.com/office/powerpoint/2010/main" val="73374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A69748-6266-4301-9BE2-B5AED84CC9E3}" type="slidenum">
              <a:rPr lang="zh-CN" altLang="en-US" smtClean="0"/>
              <a:t>5</a:t>
            </a:fld>
            <a:endParaRPr lang="zh-CN" altLang="en-US"/>
          </a:p>
        </p:txBody>
      </p:sp>
    </p:spTree>
    <p:extLst>
      <p:ext uri="{BB962C8B-B14F-4D97-AF65-F5344CB8AC3E}">
        <p14:creationId xmlns:p14="http://schemas.microsoft.com/office/powerpoint/2010/main" val="191745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A69748-6266-4301-9BE2-B5AED84CC9E3}" type="slidenum">
              <a:rPr lang="zh-CN" altLang="en-US" smtClean="0"/>
              <a:t>6</a:t>
            </a:fld>
            <a:endParaRPr lang="zh-CN" altLang="en-US"/>
          </a:p>
        </p:txBody>
      </p:sp>
    </p:spTree>
    <p:extLst>
      <p:ext uri="{BB962C8B-B14F-4D97-AF65-F5344CB8AC3E}">
        <p14:creationId xmlns:p14="http://schemas.microsoft.com/office/powerpoint/2010/main" val="517502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A69748-6266-4301-9BE2-B5AED84CC9E3}" type="slidenum">
              <a:rPr lang="zh-CN" altLang="en-US" smtClean="0"/>
              <a:t>7</a:t>
            </a:fld>
            <a:endParaRPr lang="zh-CN" altLang="en-US"/>
          </a:p>
        </p:txBody>
      </p:sp>
    </p:spTree>
    <p:extLst>
      <p:ext uri="{BB962C8B-B14F-4D97-AF65-F5344CB8AC3E}">
        <p14:creationId xmlns:p14="http://schemas.microsoft.com/office/powerpoint/2010/main" val="94409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A69748-6266-4301-9BE2-B5AED84CC9E3}" type="slidenum">
              <a:rPr lang="zh-CN" altLang="en-US" smtClean="0"/>
              <a:t>8</a:t>
            </a:fld>
            <a:endParaRPr lang="zh-CN" altLang="en-US"/>
          </a:p>
        </p:txBody>
      </p:sp>
    </p:spTree>
    <p:extLst>
      <p:ext uri="{BB962C8B-B14F-4D97-AF65-F5344CB8AC3E}">
        <p14:creationId xmlns:p14="http://schemas.microsoft.com/office/powerpoint/2010/main" val="810360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18/1/24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chemeClr val="bg1"/>
                </a:solidFill>
              </a:rPr>
              <a:t>数据库</a:t>
            </a:r>
          </a:p>
        </p:txBody>
      </p:sp>
      <p:sp>
        <p:nvSpPr>
          <p:cNvPr id="3" name="副标题 2"/>
          <p:cNvSpPr>
            <a:spLocks noGrp="1"/>
          </p:cNvSpPr>
          <p:nvPr>
            <p:ph type="subTitle" idx="1"/>
          </p:nvPr>
        </p:nvSpPr>
        <p:spPr/>
        <p:txBody>
          <a:bodyPr/>
          <a:lstStyle/>
          <a:p>
            <a:r>
              <a:rPr lang="en-US" altLang="zh-CN" dirty="0" err="1" smtClean="0"/>
              <a:t>vipjr</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什么是数据库</a:t>
            </a:r>
          </a:p>
        </p:txBody>
      </p:sp>
      <p:sp>
        <p:nvSpPr>
          <p:cNvPr id="4" name="TextBox 3"/>
          <p:cNvSpPr txBox="1"/>
          <p:nvPr/>
        </p:nvSpPr>
        <p:spPr>
          <a:xfrm>
            <a:off x="1115616" y="1556792"/>
            <a:ext cx="7416824" cy="3000821"/>
          </a:xfrm>
          <a:prstGeom prst="rect">
            <a:avLst/>
          </a:prstGeom>
          <a:noFill/>
        </p:spPr>
        <p:txBody>
          <a:bodyPr wrap="square" rtlCol="0">
            <a:spAutoFit/>
          </a:bodyPr>
          <a:lstStyle/>
          <a:p>
            <a:pPr marL="285750" indent="-285750">
              <a:lnSpc>
                <a:spcPct val="150000"/>
              </a:lnSpc>
              <a:buFont typeface="Wingdings" pitchFamily="2" charset="2"/>
              <a:buChar char="Ø"/>
            </a:pPr>
            <a:r>
              <a:rPr lang="zh-CN" altLang="en-US" dirty="0">
                <a:solidFill>
                  <a:schemeClr val="bg1"/>
                </a:solidFill>
              </a:rPr>
              <a:t>长期储存在计算机内、有组织的、可共享的数据集合。数据库中的数据指的是以一定的数据模型组织、描述和储存在一起、具有尽可能小的冗余度、较高的数据独立性和易扩展性的特点并可在一定范围内为多个用户共享。</a:t>
            </a:r>
            <a:endParaRPr lang="en-US" altLang="zh-CN" dirty="0">
              <a:solidFill>
                <a:schemeClr val="bg1"/>
              </a:solidFill>
            </a:endParaRPr>
          </a:p>
          <a:p>
            <a:pPr marL="285750" indent="-285750">
              <a:lnSpc>
                <a:spcPct val="150000"/>
              </a:lnSpc>
              <a:buFont typeface="Wingdings" pitchFamily="2" charset="2"/>
              <a:buChar char="Ø"/>
            </a:pPr>
            <a:endParaRPr lang="en-US" altLang="zh-CN" dirty="0">
              <a:solidFill>
                <a:schemeClr val="bg1"/>
              </a:solidFill>
            </a:endParaRPr>
          </a:p>
          <a:p>
            <a:pPr marL="285750" indent="-285750">
              <a:lnSpc>
                <a:spcPct val="150000"/>
              </a:lnSpc>
              <a:buFont typeface="Wingdings" pitchFamily="2" charset="2"/>
              <a:buChar char="Ø"/>
            </a:pPr>
            <a:r>
              <a:rPr lang="zh-CN" altLang="en-US" dirty="0">
                <a:solidFill>
                  <a:schemeClr val="bg1"/>
                </a:solidFill>
              </a:rPr>
              <a:t>关键词：长期、有组织。</a:t>
            </a:r>
            <a:endParaRPr lang="en-US" altLang="zh-CN" dirty="0">
              <a:solidFill>
                <a:schemeClr val="bg1"/>
              </a:solidFill>
            </a:endParaRPr>
          </a:p>
          <a:p>
            <a:pPr marL="285750" indent="-285750">
              <a:lnSpc>
                <a:spcPct val="150000"/>
              </a:lnSpc>
              <a:buFont typeface="Wingdings" pitchFamily="2" charset="2"/>
              <a:buChar char="Ø"/>
            </a:pPr>
            <a:endParaRPr lang="zh-CN" altLang="en-US" dirty="0">
              <a:solidFill>
                <a:schemeClr val="bg1"/>
              </a:solidFill>
            </a:endParaRPr>
          </a:p>
        </p:txBody>
      </p:sp>
    </p:spTree>
    <p:extLst>
      <p:ext uri="{BB962C8B-B14F-4D97-AF65-F5344CB8AC3E}">
        <p14:creationId xmlns:p14="http://schemas.microsoft.com/office/powerpoint/2010/main" val="293819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和文件的异同</a:t>
            </a:r>
          </a:p>
        </p:txBody>
      </p:sp>
      <p:sp>
        <p:nvSpPr>
          <p:cNvPr id="4" name="TextBox 3"/>
          <p:cNvSpPr txBox="1"/>
          <p:nvPr/>
        </p:nvSpPr>
        <p:spPr>
          <a:xfrm>
            <a:off x="2123728" y="1556792"/>
            <a:ext cx="6264696" cy="3831818"/>
          </a:xfrm>
          <a:prstGeom prst="rect">
            <a:avLst/>
          </a:prstGeom>
          <a:noFill/>
        </p:spPr>
        <p:txBody>
          <a:bodyPr wrap="square" rtlCol="0">
            <a:spAutoFit/>
          </a:bodyPr>
          <a:lstStyle/>
          <a:p>
            <a:pPr marL="285750" indent="-285750">
              <a:lnSpc>
                <a:spcPct val="150000"/>
              </a:lnSpc>
              <a:buFont typeface="Wingdings" pitchFamily="2" charset="2"/>
              <a:buChar char="Ø"/>
            </a:pPr>
            <a:r>
              <a:rPr lang="zh-CN" altLang="en-US" dirty="0">
                <a:solidFill>
                  <a:schemeClr val="bg1"/>
                </a:solidFill>
              </a:rPr>
              <a:t>相同点：</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长期存储数据</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可多人共享</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遵循预定义规范</a:t>
            </a:r>
            <a:endParaRPr lang="en-US" altLang="zh-CN" dirty="0">
              <a:solidFill>
                <a:schemeClr val="bg1"/>
              </a:solidFill>
            </a:endParaRPr>
          </a:p>
          <a:p>
            <a:pPr marL="285750" indent="-285750">
              <a:lnSpc>
                <a:spcPct val="150000"/>
              </a:lnSpc>
              <a:buFont typeface="Wingdings" pitchFamily="2" charset="2"/>
              <a:buChar char="Ø"/>
            </a:pPr>
            <a:endParaRPr lang="en-US" altLang="zh-CN" dirty="0">
              <a:solidFill>
                <a:schemeClr val="bg1"/>
              </a:solidFill>
            </a:endParaRPr>
          </a:p>
          <a:p>
            <a:pPr marL="285750" indent="-285750">
              <a:lnSpc>
                <a:spcPct val="150000"/>
              </a:lnSpc>
              <a:buFont typeface="Wingdings" pitchFamily="2" charset="2"/>
              <a:buChar char="Ø"/>
            </a:pPr>
            <a:r>
              <a:rPr lang="zh-CN" altLang="en-US" dirty="0">
                <a:solidFill>
                  <a:schemeClr val="bg1"/>
                </a:solidFill>
              </a:rPr>
              <a:t>不同点：</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使用更简便</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特定场景下，性能更好</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开发效率更高</a:t>
            </a:r>
            <a:endParaRPr lang="en-US" altLang="zh-CN" dirty="0">
              <a:solidFill>
                <a:schemeClr val="bg1"/>
              </a:solidFill>
            </a:endParaRPr>
          </a:p>
        </p:txBody>
      </p:sp>
    </p:spTree>
    <p:extLst>
      <p:ext uri="{BB962C8B-B14F-4D97-AF65-F5344CB8AC3E}">
        <p14:creationId xmlns:p14="http://schemas.microsoft.com/office/powerpoint/2010/main" val="57859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主流数据库</a:t>
            </a:r>
          </a:p>
        </p:txBody>
      </p:sp>
      <p:sp>
        <p:nvSpPr>
          <p:cNvPr id="4" name="TextBox 3"/>
          <p:cNvSpPr txBox="1"/>
          <p:nvPr/>
        </p:nvSpPr>
        <p:spPr>
          <a:xfrm>
            <a:off x="2123728" y="1556792"/>
            <a:ext cx="6264696" cy="42473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CN" dirty="0">
                <a:solidFill>
                  <a:schemeClr val="bg1"/>
                </a:solidFill>
              </a:rPr>
              <a:t>Mysql</a:t>
            </a:r>
          </a:p>
          <a:p>
            <a:pPr marL="742950" lvl="1" indent="-285750">
              <a:lnSpc>
                <a:spcPct val="150000"/>
              </a:lnSpc>
              <a:buFont typeface="Wingdings" pitchFamily="2" charset="2"/>
              <a:buChar char="Ø"/>
            </a:pPr>
            <a:r>
              <a:rPr lang="zh-CN" altLang="en-US" dirty="0">
                <a:solidFill>
                  <a:schemeClr val="bg1"/>
                </a:solidFill>
              </a:rPr>
              <a:t>开源，最流行，广泛应用于互联网领域和中小企业。</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GreenPlum/PostgreSQL </a:t>
            </a:r>
            <a:r>
              <a:rPr lang="zh-CN" altLang="en-US" dirty="0">
                <a:solidFill>
                  <a:schemeClr val="bg1"/>
                </a:solidFill>
              </a:rPr>
              <a:t>：</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适合批处理计算，较多应用于数据仓库业务。</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Oracle /DB2</a:t>
            </a:r>
            <a:r>
              <a:rPr lang="zh-CN" altLang="en-US" dirty="0">
                <a:solidFill>
                  <a:schemeClr val="bg1"/>
                </a:solidFill>
              </a:rPr>
              <a:t>：</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费用昂贵，较多用于超大型企业及金融领域。</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SqlServer</a:t>
            </a:r>
            <a:r>
              <a:rPr lang="zh-CN" altLang="en-US" dirty="0">
                <a:solidFill>
                  <a:schemeClr val="bg1"/>
                </a:solidFill>
              </a:rPr>
              <a:t>：</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费用适可，只能运行于 </a:t>
            </a:r>
            <a:r>
              <a:rPr lang="en-US" altLang="zh-CN" dirty="0">
                <a:solidFill>
                  <a:schemeClr val="bg1"/>
                </a:solidFill>
              </a:rPr>
              <a:t>win</a:t>
            </a:r>
            <a:r>
              <a:rPr lang="zh-CN" altLang="en-US" dirty="0">
                <a:solidFill>
                  <a:schemeClr val="bg1"/>
                </a:solidFill>
              </a:rPr>
              <a:t> 平台，多用于中小型企业。</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Sqlite</a:t>
            </a:r>
            <a:r>
              <a:rPr lang="zh-CN" altLang="en-US" dirty="0">
                <a:solidFill>
                  <a:schemeClr val="bg1"/>
                </a:solidFill>
              </a:rPr>
              <a:t>：</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开源，嵌入式数据库，较多运行于移动端、物联网。</a:t>
            </a:r>
            <a:endParaRPr lang="en-US" altLang="zh-CN" dirty="0">
              <a:solidFill>
                <a:schemeClr val="bg1"/>
              </a:solidFill>
            </a:endParaRPr>
          </a:p>
        </p:txBody>
      </p:sp>
    </p:spTree>
    <p:extLst>
      <p:ext uri="{BB962C8B-B14F-4D97-AF65-F5344CB8AC3E}">
        <p14:creationId xmlns:p14="http://schemas.microsoft.com/office/powerpoint/2010/main" val="89343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数据库语言</a:t>
            </a:r>
          </a:p>
        </p:txBody>
      </p:sp>
      <p:sp>
        <p:nvSpPr>
          <p:cNvPr id="4" name="TextBox 3"/>
          <p:cNvSpPr txBox="1"/>
          <p:nvPr/>
        </p:nvSpPr>
        <p:spPr>
          <a:xfrm>
            <a:off x="2123728" y="1556792"/>
            <a:ext cx="6264696" cy="3831818"/>
          </a:xfrm>
          <a:prstGeom prst="rect">
            <a:avLst/>
          </a:prstGeom>
          <a:noFill/>
        </p:spPr>
        <p:txBody>
          <a:bodyPr wrap="square" rtlCol="0">
            <a:spAutoFit/>
          </a:bodyPr>
          <a:lstStyle/>
          <a:p>
            <a:pPr marL="285750" indent="-285750">
              <a:lnSpc>
                <a:spcPct val="150000"/>
              </a:lnSpc>
              <a:buFont typeface="Wingdings" pitchFamily="2" charset="2"/>
              <a:buChar char="Ø"/>
            </a:pPr>
            <a:r>
              <a:rPr lang="en-US" altLang="zh-CN" dirty="0">
                <a:solidFill>
                  <a:schemeClr val="bg1"/>
                </a:solidFill>
              </a:rPr>
              <a:t>DDL</a:t>
            </a:r>
            <a:r>
              <a:rPr lang="zh-CN" altLang="en-US" dirty="0">
                <a:solidFill>
                  <a:schemeClr val="bg1"/>
                </a:solidFill>
              </a:rPr>
              <a:t> </a:t>
            </a:r>
            <a:r>
              <a:rPr lang="en-US" altLang="zh-CN" dirty="0">
                <a:solidFill>
                  <a:schemeClr val="bg1"/>
                </a:solidFill>
              </a:rPr>
              <a:t>-</a:t>
            </a:r>
            <a:r>
              <a:rPr lang="zh-CN" altLang="en-US" dirty="0">
                <a:solidFill>
                  <a:schemeClr val="bg1"/>
                </a:solidFill>
              </a:rPr>
              <a:t> </a:t>
            </a:r>
            <a:r>
              <a:rPr lang="en-US" altLang="zh-CN" dirty="0">
                <a:solidFill>
                  <a:schemeClr val="bg1"/>
                </a:solidFill>
              </a:rPr>
              <a:t>data definition language</a:t>
            </a:r>
          </a:p>
          <a:p>
            <a:pPr marL="742950" lvl="1" indent="-285750">
              <a:lnSpc>
                <a:spcPct val="150000"/>
              </a:lnSpc>
              <a:buFont typeface="Wingdings" pitchFamily="2" charset="2"/>
              <a:buChar char="Ø"/>
            </a:pPr>
            <a:r>
              <a:rPr lang="zh-CN" altLang="en-US" dirty="0">
                <a:solidFill>
                  <a:schemeClr val="bg1"/>
                </a:solidFill>
              </a:rPr>
              <a:t>数据定义语言；主要用来对数据库对象进行创建、删除、修改，以及配置对象之间的关系。</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DML</a:t>
            </a:r>
            <a:r>
              <a:rPr lang="zh-CN" altLang="en-US" dirty="0">
                <a:solidFill>
                  <a:schemeClr val="bg1"/>
                </a:solidFill>
              </a:rPr>
              <a:t> </a:t>
            </a:r>
            <a:r>
              <a:rPr lang="en-US" altLang="zh-CN" dirty="0">
                <a:solidFill>
                  <a:schemeClr val="bg1"/>
                </a:solidFill>
              </a:rPr>
              <a:t>-</a:t>
            </a:r>
            <a:r>
              <a:rPr lang="zh-CN" altLang="en-US" dirty="0">
                <a:solidFill>
                  <a:schemeClr val="bg1"/>
                </a:solidFill>
              </a:rPr>
              <a:t> </a:t>
            </a:r>
            <a:r>
              <a:rPr lang="en-US" altLang="zh-CN" dirty="0">
                <a:solidFill>
                  <a:schemeClr val="bg1"/>
                </a:solidFill>
              </a:rPr>
              <a:t>data manipulation language</a:t>
            </a:r>
          </a:p>
          <a:p>
            <a:pPr marL="742950" lvl="1" indent="-285750">
              <a:lnSpc>
                <a:spcPct val="150000"/>
              </a:lnSpc>
              <a:buFont typeface="Wingdings" pitchFamily="2" charset="2"/>
              <a:buChar char="Ø"/>
            </a:pPr>
            <a:r>
              <a:rPr lang="zh-CN" altLang="en-US" dirty="0">
                <a:solidFill>
                  <a:schemeClr val="bg1"/>
                </a:solidFill>
              </a:rPr>
              <a:t>数据操纵语言；主要用来对数据库数据进行插入、删除、修改、查询等操作。</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DCL - data control language</a:t>
            </a:r>
          </a:p>
          <a:p>
            <a:pPr marL="742950" lvl="1" indent="-285750">
              <a:lnSpc>
                <a:spcPct val="150000"/>
              </a:lnSpc>
              <a:buFont typeface="Wingdings" pitchFamily="2" charset="2"/>
              <a:buChar char="Ø"/>
            </a:pPr>
            <a:r>
              <a:rPr lang="zh-CN" altLang="en-US" dirty="0">
                <a:solidFill>
                  <a:schemeClr val="bg1"/>
                </a:solidFill>
              </a:rPr>
              <a:t>数据控制语言；主要用来对数据库、数据库权限、数据库用户进行管理、授权等操作。</a:t>
            </a:r>
            <a:endParaRPr lang="en-US" altLang="zh-CN" dirty="0">
              <a:solidFill>
                <a:schemeClr val="bg1"/>
              </a:solidFill>
            </a:endParaRPr>
          </a:p>
        </p:txBody>
      </p:sp>
    </p:spTree>
    <p:extLst>
      <p:ext uri="{BB962C8B-B14F-4D97-AF65-F5344CB8AC3E}">
        <p14:creationId xmlns:p14="http://schemas.microsoft.com/office/powerpoint/2010/main" val="164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数据库结构</a:t>
            </a:r>
          </a:p>
        </p:txBody>
      </p:sp>
      <p:sp>
        <p:nvSpPr>
          <p:cNvPr id="4" name="TextBox 3"/>
          <p:cNvSpPr txBox="1"/>
          <p:nvPr/>
        </p:nvSpPr>
        <p:spPr>
          <a:xfrm>
            <a:off x="2123728" y="1556792"/>
            <a:ext cx="6264696" cy="3831818"/>
          </a:xfrm>
          <a:prstGeom prst="rect">
            <a:avLst/>
          </a:prstGeom>
          <a:noFill/>
        </p:spPr>
        <p:txBody>
          <a:bodyPr wrap="square" rtlCol="0">
            <a:spAutoFit/>
          </a:bodyPr>
          <a:lstStyle/>
          <a:p>
            <a:pPr marL="285750" indent="-285750">
              <a:lnSpc>
                <a:spcPct val="150000"/>
              </a:lnSpc>
              <a:buFont typeface="Wingdings" pitchFamily="2" charset="2"/>
              <a:buChar char="Ø"/>
            </a:pPr>
            <a:r>
              <a:rPr lang="zh-CN" altLang="en-US" dirty="0">
                <a:solidFill>
                  <a:schemeClr val="bg1"/>
                </a:solidFill>
              </a:rPr>
              <a:t>数据库</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最高层级。</a:t>
            </a:r>
            <a:endParaRPr lang="en-US" altLang="zh-CN" dirty="0">
              <a:solidFill>
                <a:schemeClr val="bg1"/>
              </a:solidFill>
            </a:endParaRPr>
          </a:p>
          <a:p>
            <a:pPr marL="285750" indent="-285750">
              <a:lnSpc>
                <a:spcPct val="150000"/>
              </a:lnSpc>
              <a:buFont typeface="Wingdings" pitchFamily="2" charset="2"/>
              <a:buChar char="Ø"/>
            </a:pPr>
            <a:r>
              <a:rPr lang="zh-CN" altLang="en-US" dirty="0">
                <a:solidFill>
                  <a:schemeClr val="bg1"/>
                </a:solidFill>
              </a:rPr>
              <a:t>表</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业务的原子划分模块，由行和列组成的二维表格。</a:t>
            </a:r>
            <a:endParaRPr lang="en-US" altLang="zh-CN" dirty="0">
              <a:solidFill>
                <a:schemeClr val="bg1"/>
              </a:solidFill>
            </a:endParaRPr>
          </a:p>
          <a:p>
            <a:pPr marL="285750" indent="-285750">
              <a:lnSpc>
                <a:spcPct val="150000"/>
              </a:lnSpc>
              <a:buFont typeface="Wingdings" pitchFamily="2" charset="2"/>
              <a:buChar char="Ø"/>
            </a:pPr>
            <a:r>
              <a:rPr lang="zh-CN" altLang="en-US" dirty="0">
                <a:solidFill>
                  <a:schemeClr val="bg1"/>
                </a:solidFill>
              </a:rPr>
              <a:t>字段</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一个维度所有数据组成的数据集合，有共同的数据类型、共同的业务含义。</a:t>
            </a:r>
            <a:endParaRPr lang="en-US" altLang="zh-CN" dirty="0">
              <a:solidFill>
                <a:schemeClr val="bg1"/>
              </a:solidFill>
            </a:endParaRPr>
          </a:p>
          <a:p>
            <a:pPr marL="285750" indent="-285750">
              <a:lnSpc>
                <a:spcPct val="150000"/>
              </a:lnSpc>
              <a:buFont typeface="Wingdings" pitchFamily="2" charset="2"/>
              <a:buChar char="Ø"/>
            </a:pPr>
            <a:r>
              <a:rPr lang="zh-CN" altLang="en-US" dirty="0">
                <a:solidFill>
                  <a:schemeClr val="bg1"/>
                </a:solidFill>
              </a:rPr>
              <a:t>行</a:t>
            </a:r>
            <a:endParaRPr lang="en-US" altLang="zh-CN" dirty="0">
              <a:solidFill>
                <a:schemeClr val="bg1"/>
              </a:solidFill>
            </a:endParaRPr>
          </a:p>
          <a:p>
            <a:pPr marL="742950" lvl="1" indent="-285750">
              <a:lnSpc>
                <a:spcPct val="150000"/>
              </a:lnSpc>
              <a:buFont typeface="Wingdings" pitchFamily="2" charset="2"/>
              <a:buChar char="Ø"/>
            </a:pPr>
            <a:r>
              <a:rPr lang="zh-CN" altLang="en-US" dirty="0">
                <a:solidFill>
                  <a:schemeClr val="bg1"/>
                </a:solidFill>
              </a:rPr>
              <a:t>一行对应一个业务实体。</a:t>
            </a:r>
            <a:endParaRPr lang="en-US" altLang="zh-CN" dirty="0">
              <a:solidFill>
                <a:schemeClr val="bg1"/>
              </a:solidFill>
            </a:endParaRPr>
          </a:p>
        </p:txBody>
      </p:sp>
    </p:spTree>
    <p:extLst>
      <p:ext uri="{BB962C8B-B14F-4D97-AF65-F5344CB8AC3E}">
        <p14:creationId xmlns:p14="http://schemas.microsoft.com/office/powerpoint/2010/main" val="56121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rPr>
              <a:t>DML</a:t>
            </a:r>
            <a:r>
              <a:rPr lang="zh-CN" altLang="en-US" dirty="0">
                <a:solidFill>
                  <a:schemeClr val="bg1"/>
                </a:solidFill>
              </a:rPr>
              <a:t> </a:t>
            </a:r>
            <a:r>
              <a:rPr lang="mr-IN" altLang="zh-CN" dirty="0">
                <a:solidFill>
                  <a:schemeClr val="bg1"/>
                </a:solidFill>
              </a:rPr>
              <a:t>–</a:t>
            </a:r>
            <a:r>
              <a:rPr lang="zh-CN" altLang="en-US" dirty="0">
                <a:solidFill>
                  <a:schemeClr val="bg1"/>
                </a:solidFill>
              </a:rPr>
              <a:t> 数据操纵语言</a:t>
            </a:r>
          </a:p>
        </p:txBody>
      </p:sp>
      <p:sp>
        <p:nvSpPr>
          <p:cNvPr id="4" name="TextBox 3"/>
          <p:cNvSpPr txBox="1"/>
          <p:nvPr/>
        </p:nvSpPr>
        <p:spPr>
          <a:xfrm>
            <a:off x="2123728" y="1556792"/>
            <a:ext cx="6264696" cy="3416320"/>
          </a:xfrm>
          <a:prstGeom prst="rect">
            <a:avLst/>
          </a:prstGeom>
          <a:noFill/>
        </p:spPr>
        <p:txBody>
          <a:bodyPr wrap="square" rtlCol="0">
            <a:spAutoFit/>
          </a:bodyPr>
          <a:lstStyle/>
          <a:p>
            <a:pPr marL="285750" indent="-285750">
              <a:lnSpc>
                <a:spcPct val="150000"/>
              </a:lnSpc>
              <a:buFont typeface="Wingdings" pitchFamily="2" charset="2"/>
              <a:buChar char="Ø"/>
            </a:pPr>
            <a:r>
              <a:rPr lang="en-US" altLang="zh-CN" dirty="0">
                <a:solidFill>
                  <a:schemeClr val="bg1"/>
                </a:solidFill>
              </a:rPr>
              <a:t>select</a:t>
            </a:r>
          </a:p>
          <a:p>
            <a:pPr marL="742950" lvl="1" indent="-285750">
              <a:lnSpc>
                <a:spcPct val="150000"/>
              </a:lnSpc>
              <a:buFont typeface="Wingdings" pitchFamily="2" charset="2"/>
              <a:buChar char="Ø"/>
            </a:pPr>
            <a:r>
              <a:rPr lang="zh-CN" altLang="en-US" dirty="0">
                <a:solidFill>
                  <a:schemeClr val="bg1"/>
                </a:solidFill>
              </a:rPr>
              <a:t>查询数据，可以把存储的数据查询出来。</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insert</a:t>
            </a:r>
          </a:p>
          <a:p>
            <a:pPr marL="742950" lvl="1" indent="-285750">
              <a:lnSpc>
                <a:spcPct val="150000"/>
              </a:lnSpc>
              <a:buFont typeface="Wingdings" pitchFamily="2" charset="2"/>
              <a:buChar char="Ø"/>
            </a:pPr>
            <a:r>
              <a:rPr lang="zh-CN" altLang="en-US" dirty="0">
                <a:solidFill>
                  <a:schemeClr val="bg1"/>
                </a:solidFill>
              </a:rPr>
              <a:t>写入数据，可以把数据存储到数据库。</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delete</a:t>
            </a:r>
          </a:p>
          <a:p>
            <a:pPr marL="742950" lvl="1" indent="-285750">
              <a:lnSpc>
                <a:spcPct val="150000"/>
              </a:lnSpc>
              <a:buFont typeface="Wingdings" pitchFamily="2" charset="2"/>
              <a:buChar char="Ø"/>
            </a:pPr>
            <a:r>
              <a:rPr lang="zh-CN" altLang="en-US" dirty="0">
                <a:solidFill>
                  <a:schemeClr val="bg1"/>
                </a:solidFill>
              </a:rPr>
              <a:t>删除数据。</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update</a:t>
            </a:r>
          </a:p>
          <a:p>
            <a:pPr marL="742950" lvl="1" indent="-285750">
              <a:lnSpc>
                <a:spcPct val="150000"/>
              </a:lnSpc>
              <a:buFont typeface="Wingdings" pitchFamily="2" charset="2"/>
              <a:buChar char="Ø"/>
            </a:pPr>
            <a:r>
              <a:rPr lang="zh-CN" altLang="en-US" dirty="0">
                <a:solidFill>
                  <a:schemeClr val="bg1"/>
                </a:solidFill>
              </a:rPr>
              <a:t>更新数据库中的数据为新的数据。</a:t>
            </a:r>
            <a:endParaRPr lang="en-US" altLang="zh-CN" dirty="0">
              <a:solidFill>
                <a:schemeClr val="bg1"/>
              </a:solidFill>
            </a:endParaRPr>
          </a:p>
        </p:txBody>
      </p:sp>
    </p:spTree>
    <p:extLst>
      <p:ext uri="{BB962C8B-B14F-4D97-AF65-F5344CB8AC3E}">
        <p14:creationId xmlns:p14="http://schemas.microsoft.com/office/powerpoint/2010/main" val="86955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rPr>
              <a:t>课后作业</a:t>
            </a:r>
          </a:p>
        </p:txBody>
      </p:sp>
      <p:sp>
        <p:nvSpPr>
          <p:cNvPr id="4" name="TextBox 3"/>
          <p:cNvSpPr txBox="1"/>
          <p:nvPr/>
        </p:nvSpPr>
        <p:spPr>
          <a:xfrm>
            <a:off x="2123728" y="1556792"/>
            <a:ext cx="6264696" cy="3416320"/>
          </a:xfrm>
          <a:prstGeom prst="rect">
            <a:avLst/>
          </a:prstGeom>
          <a:noFill/>
        </p:spPr>
        <p:txBody>
          <a:bodyPr wrap="square" rtlCol="0">
            <a:spAutoFit/>
          </a:bodyPr>
          <a:lstStyle/>
          <a:p>
            <a:pPr marL="285750" indent="-285750">
              <a:lnSpc>
                <a:spcPct val="150000"/>
              </a:lnSpc>
              <a:buFont typeface="Wingdings" pitchFamily="2" charset="2"/>
              <a:buChar char="Ø"/>
            </a:pPr>
            <a:r>
              <a:rPr lang="en-US" altLang="zh-CN" dirty="0">
                <a:solidFill>
                  <a:schemeClr val="bg1"/>
                </a:solidFill>
              </a:rPr>
              <a:t>select</a:t>
            </a:r>
          </a:p>
          <a:p>
            <a:pPr marL="742950" lvl="1" indent="-285750">
              <a:lnSpc>
                <a:spcPct val="150000"/>
              </a:lnSpc>
              <a:buFont typeface="Wingdings" pitchFamily="2" charset="2"/>
              <a:buChar char="Ø"/>
            </a:pPr>
            <a:r>
              <a:rPr lang="zh-CN" altLang="en-US" dirty="0">
                <a:solidFill>
                  <a:schemeClr val="bg1"/>
                </a:solidFill>
              </a:rPr>
              <a:t>文件的数据怎么查询？</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insert</a:t>
            </a:r>
          </a:p>
          <a:p>
            <a:pPr marL="742950" lvl="1" indent="-285750">
              <a:lnSpc>
                <a:spcPct val="150000"/>
              </a:lnSpc>
              <a:buFont typeface="Wingdings" pitchFamily="2" charset="2"/>
              <a:buChar char="Ø"/>
            </a:pPr>
            <a:r>
              <a:rPr lang="zh-CN" altLang="en-US" dirty="0">
                <a:solidFill>
                  <a:schemeClr val="bg1"/>
                </a:solidFill>
              </a:rPr>
              <a:t>文件的数据怎么写入？</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delete</a:t>
            </a:r>
          </a:p>
          <a:p>
            <a:pPr marL="742950" lvl="1" indent="-285750">
              <a:lnSpc>
                <a:spcPct val="150000"/>
              </a:lnSpc>
              <a:buFont typeface="Wingdings" pitchFamily="2" charset="2"/>
              <a:buChar char="Ø"/>
            </a:pPr>
            <a:r>
              <a:rPr lang="zh-CN" altLang="en-US" dirty="0">
                <a:solidFill>
                  <a:schemeClr val="bg1"/>
                </a:solidFill>
              </a:rPr>
              <a:t>文件的数据可不可以删除？</a:t>
            </a:r>
            <a:endParaRPr lang="en-US" altLang="zh-CN" dirty="0">
              <a:solidFill>
                <a:schemeClr val="bg1"/>
              </a:solidFill>
            </a:endParaRPr>
          </a:p>
          <a:p>
            <a:pPr marL="285750" indent="-285750">
              <a:lnSpc>
                <a:spcPct val="150000"/>
              </a:lnSpc>
              <a:buFont typeface="Wingdings" pitchFamily="2" charset="2"/>
              <a:buChar char="Ø"/>
            </a:pPr>
            <a:r>
              <a:rPr lang="en-US" altLang="zh-CN" dirty="0">
                <a:solidFill>
                  <a:schemeClr val="bg1"/>
                </a:solidFill>
              </a:rPr>
              <a:t>update</a:t>
            </a:r>
          </a:p>
          <a:p>
            <a:pPr marL="742950" lvl="1" indent="-285750">
              <a:lnSpc>
                <a:spcPct val="150000"/>
              </a:lnSpc>
              <a:buFont typeface="Wingdings" pitchFamily="2" charset="2"/>
              <a:buChar char="Ø"/>
            </a:pPr>
            <a:r>
              <a:rPr lang="zh-CN" altLang="en-US" dirty="0">
                <a:solidFill>
                  <a:schemeClr val="bg1"/>
                </a:solidFill>
              </a:rPr>
              <a:t>文件的数据可不可以更新？</a:t>
            </a:r>
            <a:endParaRPr lang="en-US" altLang="zh-CN" dirty="0">
              <a:solidFill>
                <a:schemeClr val="bg1"/>
              </a:solidFill>
            </a:endParaRPr>
          </a:p>
        </p:txBody>
      </p:sp>
    </p:spTree>
    <p:extLst>
      <p:ext uri="{BB962C8B-B14F-4D97-AF65-F5344CB8AC3E}">
        <p14:creationId xmlns:p14="http://schemas.microsoft.com/office/powerpoint/2010/main" val="919171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408</Words>
  <Application>Microsoft Macintosh PowerPoint</Application>
  <PresentationFormat>全屏显示(4:3)</PresentationFormat>
  <Paragraphs>68</Paragraphs>
  <Slides>8</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Arial</vt:lpstr>
      <vt:lpstr>Calibri</vt:lpstr>
      <vt:lpstr>Mangal</vt:lpstr>
      <vt:lpstr>Wingdings</vt:lpstr>
      <vt:lpstr>宋体</vt:lpstr>
      <vt:lpstr>Office 主题</vt:lpstr>
      <vt:lpstr>数据库</vt:lpstr>
      <vt:lpstr>什么是数据库</vt:lpstr>
      <vt:lpstr>和文件的异同</vt:lpstr>
      <vt:lpstr>主流数据库</vt:lpstr>
      <vt:lpstr>数据库语言</vt:lpstr>
      <vt:lpstr>数据库结构</vt:lpstr>
      <vt:lpstr>DML – 数据操纵语言</vt:lpstr>
      <vt:lpstr>课后作业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文件高级操作</dc:title>
  <cp:lastModifiedBy>刘DJ</cp:lastModifiedBy>
  <cp:revision>76</cp:revision>
  <dcterms:modified xsi:type="dcterms:W3CDTF">2018-01-24T09:46:18Z</dcterms:modified>
</cp:coreProperties>
</file>