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22" r:id="rId2"/>
    <p:sldId id="293" r:id="rId3"/>
    <p:sldId id="270" r:id="rId4"/>
    <p:sldId id="294" r:id="rId5"/>
    <p:sldId id="295" r:id="rId6"/>
    <p:sldId id="296" r:id="rId7"/>
    <p:sldId id="297" r:id="rId8"/>
    <p:sldId id="298" r:id="rId9"/>
    <p:sldId id="303" r:id="rId10"/>
    <p:sldId id="304" r:id="rId11"/>
    <p:sldId id="305" r:id="rId12"/>
    <p:sldId id="308" r:id="rId13"/>
    <p:sldId id="309" r:id="rId14"/>
    <p:sldId id="311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3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/>
    <p:restoredTop sz="96405"/>
  </p:normalViewPr>
  <p:slideViewPr>
    <p:cSldViewPr>
      <p:cViewPr varScale="1">
        <p:scale>
          <a:sx n="126" d="100"/>
          <a:sy n="126" d="100"/>
        </p:scale>
        <p:origin x="200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1550A-853A-4C11-A16A-618F4B1C6082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E2B43-31F8-492B-9412-1F5DCD549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注意讲解空格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E2B43-31F8-492B-9412-1F5DCD5495F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37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可以举例子  银行取款机</a:t>
            </a:r>
            <a:endParaRPr lang="en-US" altLang="zh-CN" dirty="0" smtClean="0"/>
          </a:p>
          <a:p>
            <a:r>
              <a:rPr lang="en-US" altLang="zh-CN" baseline="0" dirty="0" smtClean="0"/>
              <a:t>            </a:t>
            </a:r>
            <a:r>
              <a:rPr lang="zh-CN" altLang="en-US" baseline="0" dirty="0" smtClean="0"/>
              <a:t>手机拍照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A97F8-8753-4CE2-981F-F90B87F1B6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67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For </a:t>
            </a:r>
            <a:r>
              <a:rPr lang="zh-CN" altLang="en-US" dirty="0" smtClean="0">
                <a:solidFill>
                  <a:schemeClr val="bg1"/>
                </a:solidFill>
              </a:rPr>
              <a:t>循环的流程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4075" y="1303600"/>
            <a:ext cx="7036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</a:rPr>
              <a:t>语法</a:t>
            </a:r>
          </a:p>
          <a:p>
            <a:pPr lvl="1">
              <a:defRPr/>
            </a:pP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&lt;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循环控制变量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in &lt;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序列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&gt;:</a:t>
            </a:r>
          </a:p>
          <a:p>
            <a:pPr lvl="1">
              <a:defRPr/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循环体</a:t>
            </a:r>
            <a:r>
              <a:rPr lang="en-US" altLang="zh-CN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</a:rPr>
              <a:t>语义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令</a:t>
            </a:r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zh-CN" altLang="en-US" dirty="0">
                <a:solidFill>
                  <a:schemeClr val="bg1"/>
                </a:solidFill>
              </a:rPr>
              <a:t>循环控制变量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  <a:r>
              <a:rPr lang="zh-CN" altLang="en-US" dirty="0">
                <a:solidFill>
                  <a:schemeClr val="bg1"/>
                </a:solidFill>
              </a:rPr>
              <a:t>取遍</a:t>
            </a:r>
            <a:r>
              <a:rPr lang="en-US" altLang="zh-CN" dirty="0">
                <a:solidFill>
                  <a:schemeClr val="bg1"/>
                </a:solidFill>
              </a:rPr>
              <a:t>&lt;</a:t>
            </a:r>
            <a:r>
              <a:rPr lang="zh-CN" altLang="en-US" dirty="0">
                <a:solidFill>
                  <a:schemeClr val="bg1"/>
                </a:solidFill>
              </a:rPr>
              <a:t>序列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  <a:r>
              <a:rPr lang="zh-CN" altLang="en-US" dirty="0">
                <a:solidFill>
                  <a:schemeClr val="bg1"/>
                </a:solidFill>
              </a:rPr>
              <a:t>中的每个值</a:t>
            </a:r>
            <a:r>
              <a:rPr lang="en-US" altLang="zh-CN" dirty="0">
                <a:solidFill>
                  <a:schemeClr val="bg1"/>
                </a:solidFill>
              </a:rPr>
              <a:t>,</a:t>
            </a:r>
            <a:r>
              <a:rPr lang="zh-CN" altLang="en-US" dirty="0">
                <a:solidFill>
                  <a:schemeClr val="bg1"/>
                </a:solidFill>
              </a:rPr>
              <a:t>并对变量所取的每个值执行一遍循环体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525" y="2708920"/>
            <a:ext cx="2763838" cy="3528391"/>
          </a:xfrm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492896"/>
            <a:ext cx="3741738" cy="384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/>
          <p:cNvSpPr/>
          <p:nvPr/>
        </p:nvSpPr>
        <p:spPr>
          <a:xfrm>
            <a:off x="2987824" y="1556792"/>
            <a:ext cx="100811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7" idx="6"/>
          </p:cNvCxnSpPr>
          <p:nvPr/>
        </p:nvCxnSpPr>
        <p:spPr>
          <a:xfrm>
            <a:off x="3995936" y="1772816"/>
            <a:ext cx="288032" cy="144016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32962" y="2780928"/>
            <a:ext cx="2087110" cy="1200329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序列可以是：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en-US" altLang="zh-CN" dirty="0" smtClean="0"/>
              <a:t>Range </a:t>
            </a:r>
            <a:r>
              <a:rPr lang="zh-CN" altLang="en-US" dirty="0" smtClean="0"/>
              <a:t>数字序列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en-US" altLang="zh-CN" dirty="0" smtClean="0"/>
              <a:t>List </a:t>
            </a:r>
            <a:r>
              <a:rPr lang="zh-CN" altLang="en-US" dirty="0" smtClean="0"/>
              <a:t>序列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en-US" altLang="zh-CN" dirty="0" smtClean="0"/>
              <a:t>String</a:t>
            </a:r>
            <a:r>
              <a:rPr lang="zh-CN" altLang="en-US" dirty="0" smtClean="0"/>
              <a:t>序列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774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函数的定义和调用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先定义(</a:t>
            </a:r>
            <a:r>
              <a:rPr lang="en-US" altLang="zh-CN" sz="2000" dirty="0" smtClean="0">
                <a:solidFill>
                  <a:schemeClr val="bg1"/>
                </a:solidFill>
              </a:rPr>
              <a:t>define)</a:t>
            </a: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再通过函数名调用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调用时传递参数</a:t>
            </a: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调用执行的是函数体(语句序列)</a:t>
            </a: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调用产生返回值</a:t>
            </a:r>
          </a:p>
          <a:p>
            <a:pPr marL="104775" eaLnBrk="1" hangingPunct="1">
              <a:lnSpc>
                <a:spcPct val="15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函数定义可置于程序中任何地方,但必须在</a:t>
            </a:r>
            <a:r>
              <a:rPr lang="zh-CN" altLang="en-US" sz="20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调用之前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643570" y="1500174"/>
            <a:ext cx="2892425" cy="193899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latin typeface="Courier New" pitchFamily="49" charset="0"/>
              </a:rPr>
              <a:t>def </a:t>
            </a:r>
            <a:r>
              <a:rPr lang="zh-CN" altLang="en-US" sz="2000" b="1" dirty="0" err="1">
                <a:solidFill>
                  <a:srgbClr val="3333FF"/>
                </a:solidFill>
                <a:latin typeface="Courier New" pitchFamily="49" charset="0"/>
              </a:rPr>
              <a:t>函数名字</a:t>
            </a:r>
            <a:r>
              <a:rPr lang="en-US" altLang="zh-CN" sz="2000" b="1" dirty="0">
                <a:latin typeface="Courier New" pitchFamily="49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x</a:t>
            </a:r>
            <a:r>
              <a:rPr lang="en-US" altLang="zh-CN" sz="2000" b="1" dirty="0">
                <a:latin typeface="Courier New" pitchFamily="49" charset="0"/>
              </a:rPr>
              <a:t>):</a:t>
            </a:r>
          </a:p>
          <a:p>
            <a:r>
              <a:rPr lang="zh-CN" altLang="en-US" sz="2000" b="1" dirty="0">
                <a:latin typeface="Courier New" pitchFamily="49" charset="0"/>
              </a:rPr>
              <a:t>    </a:t>
            </a:r>
            <a:r>
              <a:rPr lang="en-US" altLang="zh-CN" sz="2000" b="1" dirty="0">
                <a:latin typeface="Courier New" pitchFamily="49" charset="0"/>
              </a:rPr>
              <a:t>y = x * x</a:t>
            </a:r>
          </a:p>
          <a:p>
            <a:r>
              <a:rPr lang="en-US" altLang="zh-CN" sz="2000" b="1" dirty="0">
                <a:latin typeface="Courier New" pitchFamily="49" charset="0"/>
              </a:rPr>
              <a:t>    </a:t>
            </a:r>
            <a:r>
              <a:rPr lang="en-US" altLang="zh-CN" sz="2000" b="1" dirty="0" smtClean="0">
                <a:latin typeface="Courier New" pitchFamily="49" charset="0"/>
              </a:rPr>
              <a:t>return </a:t>
            </a:r>
            <a:r>
              <a:rPr lang="en-US" altLang="zh-CN" sz="2000" b="1" dirty="0">
                <a:solidFill>
                  <a:schemeClr val="accent1"/>
                </a:solidFill>
                <a:latin typeface="Courier New" pitchFamily="49" charset="0"/>
              </a:rPr>
              <a:t>y</a:t>
            </a:r>
          </a:p>
          <a:p>
            <a:endParaRPr lang="zh-CN" altLang="en-US" sz="2000" b="1" dirty="0">
              <a:latin typeface="Courier New" pitchFamily="49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Courier New" pitchFamily="49" charset="0"/>
              </a:rPr>
              <a:t>a</a:t>
            </a:r>
            <a:r>
              <a:rPr lang="en-US" altLang="zh-CN" sz="2000" b="1" dirty="0">
                <a:latin typeface="Courier New" pitchFamily="49" charset="0"/>
              </a:rPr>
              <a:t> = </a:t>
            </a:r>
            <a:r>
              <a:rPr lang="en-US" altLang="zh-CN" sz="2000" b="1" dirty="0" err="1">
                <a:solidFill>
                  <a:srgbClr val="3333FF"/>
                </a:solidFill>
                <a:latin typeface="Courier New" pitchFamily="49" charset="0"/>
              </a:rPr>
              <a:t>func</a:t>
            </a:r>
            <a:r>
              <a:rPr lang="en-US" altLang="zh-CN" sz="2000" b="1" dirty="0">
                <a:latin typeface="Courier New" pitchFamily="49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US" altLang="zh-CN" sz="2000" b="1" dirty="0">
                <a:latin typeface="Courier New" pitchFamily="49" charset="0"/>
              </a:rPr>
              <a:t>)</a:t>
            </a:r>
          </a:p>
          <a:p>
            <a:endParaRPr lang="en-US" altLang="zh-CN" sz="2000" b="1" dirty="0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2928926" y="1643050"/>
            <a:ext cx="27432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572264" y="2071678"/>
            <a:ext cx="0" cy="841375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7143767" y="2643181"/>
            <a:ext cx="1" cy="206375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2971800" y="2597462"/>
            <a:ext cx="4171968" cy="45719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3143240" y="2071677"/>
            <a:ext cx="3429024" cy="45719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1" name="AutoShape 12"/>
          <p:cNvSpPr>
            <a:spLocks/>
          </p:cNvSpPr>
          <p:nvPr/>
        </p:nvSpPr>
        <p:spPr bwMode="auto">
          <a:xfrm rot="10800000">
            <a:off x="6072198" y="1928802"/>
            <a:ext cx="228600" cy="533400"/>
          </a:xfrm>
          <a:prstGeom prst="rightBrace">
            <a:avLst>
              <a:gd name="adj1" fmla="val 2777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4500562" y="3286123"/>
            <a:ext cx="904880" cy="45719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V="1">
            <a:off x="5410199" y="2214554"/>
            <a:ext cx="45719" cy="107157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5429256" y="2214554"/>
            <a:ext cx="627063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3048000" y="3638866"/>
            <a:ext cx="4381520" cy="45719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V="1">
            <a:off x="5832475" y="3143248"/>
            <a:ext cx="0" cy="5334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V="1">
            <a:off x="7429520" y="2428868"/>
            <a:ext cx="0" cy="12192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000">
              <a:latin typeface="Arial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93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函数定义、调用及调用过程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lnSpc>
                <a:spcPct val="90000"/>
              </a:lnSpc>
              <a:buSzTx/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</a:rPr>
              <a:t>函数定义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def &lt;</a:t>
            </a:r>
            <a:r>
              <a:rPr lang="zh-CN" altLang="en-US" sz="2000" dirty="0" smtClean="0">
                <a:solidFill>
                  <a:schemeClr val="bg1"/>
                </a:solidFill>
              </a:rPr>
              <a:t>函数名</a:t>
            </a:r>
            <a:r>
              <a:rPr lang="en-US" altLang="zh-CN" sz="2000" dirty="0" smtClean="0">
                <a:solidFill>
                  <a:schemeClr val="bg1"/>
                </a:solidFill>
              </a:rPr>
              <a:t>&gt;(&lt;</a:t>
            </a:r>
            <a:r>
              <a:rPr lang="zh-CN" altLang="en-US" sz="2000" dirty="0" smtClean="0">
                <a:solidFill>
                  <a:srgbClr val="FFC000"/>
                </a:solidFill>
              </a:rPr>
              <a:t>形参</a:t>
            </a:r>
            <a:r>
              <a:rPr lang="zh-CN" altLang="en-US" sz="2000" dirty="0" smtClean="0">
                <a:solidFill>
                  <a:schemeClr val="bg1"/>
                </a:solidFill>
              </a:rPr>
              <a:t>列表&gt;):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 smtClean="0">
                <a:solidFill>
                  <a:schemeClr val="bg1"/>
                </a:solidFill>
              </a:rPr>
              <a:t>    &lt;函数体&gt;</a:t>
            </a:r>
          </a:p>
          <a:p>
            <a:pPr marL="104775" eaLnBrk="1" hangingPunct="1">
              <a:lnSpc>
                <a:spcPct val="90000"/>
              </a:lnSpc>
              <a:buSzTx/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</a:rPr>
              <a:t>函数调用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 smtClean="0">
                <a:solidFill>
                  <a:schemeClr val="bg1"/>
                </a:solidFill>
              </a:rPr>
              <a:t>&lt;函数名&gt;(&lt;</a:t>
            </a:r>
            <a:r>
              <a:rPr lang="zh-CN" altLang="en-US" sz="2000" dirty="0" smtClean="0">
                <a:solidFill>
                  <a:srgbClr val="FFC000"/>
                </a:solidFill>
              </a:rPr>
              <a:t>实参</a:t>
            </a:r>
            <a:r>
              <a:rPr lang="zh-CN" altLang="en-US" sz="2000" dirty="0" smtClean="0">
                <a:solidFill>
                  <a:schemeClr val="bg1"/>
                </a:solidFill>
              </a:rPr>
              <a:t>列表&gt;)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lnSpc>
                <a:spcPct val="90000"/>
              </a:lnSpc>
              <a:buSzPct val="120000"/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</a:rPr>
              <a:t>函数调用过程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调用者暂停，程序控制转移到被调用函数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函数形参被赋值为实参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执行函数体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程序控制返回调用者(调用点的下一条语句)</a:t>
            </a:r>
          </a:p>
        </p:txBody>
      </p:sp>
      <p:sp>
        <p:nvSpPr>
          <p:cNvPr id="5" name="椭圆 4"/>
          <p:cNvSpPr/>
          <p:nvPr/>
        </p:nvSpPr>
        <p:spPr>
          <a:xfrm>
            <a:off x="2614613" y="1639888"/>
            <a:ext cx="685800" cy="381000"/>
          </a:xfrm>
          <a:prstGeom prst="ellipse">
            <a:avLst/>
          </a:prstGeom>
          <a:noFill/>
          <a:ln w="38100" cmpd="sng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>
              <a:solidFill>
                <a:srgbClr val="64645A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397125" y="2708275"/>
            <a:ext cx="685800" cy="381000"/>
          </a:xfrm>
          <a:prstGeom prst="ellipse">
            <a:avLst/>
          </a:prstGeom>
          <a:noFill/>
          <a:ln w="38100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000">
              <a:solidFill>
                <a:srgbClr val="64645A"/>
              </a:solidFill>
            </a:endParaRPr>
          </a:p>
        </p:txBody>
      </p:sp>
      <p:cxnSp>
        <p:nvCxnSpPr>
          <p:cNvPr id="7" name="直接箭头连接符 6"/>
          <p:cNvCxnSpPr>
            <a:stCxn id="5" idx="6"/>
          </p:cNvCxnSpPr>
          <p:nvPr/>
        </p:nvCxnSpPr>
        <p:spPr>
          <a:xfrm>
            <a:off x="3300413" y="1830388"/>
            <a:ext cx="1690687" cy="460375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" idx="6"/>
          </p:cNvCxnSpPr>
          <p:nvPr/>
        </p:nvCxnSpPr>
        <p:spPr>
          <a:xfrm flipV="1">
            <a:off x="3082925" y="2743200"/>
            <a:ext cx="2251075" cy="15557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21200" y="2281238"/>
            <a:ext cx="1217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7030A0"/>
                </a:solidFill>
                <a:latin typeface="幼圆" pitchFamily="49" charset="-122"/>
                <a:ea typeface="幼圆" pitchFamily="49" charset="-122"/>
              </a:rPr>
              <a:t>“匹配”</a:t>
            </a:r>
          </a:p>
        </p:txBody>
      </p:sp>
    </p:spTree>
    <p:extLst>
      <p:ext uri="{BB962C8B-B14F-4D97-AF65-F5344CB8AC3E}">
        <p14:creationId xmlns:p14="http://schemas.microsoft.com/office/powerpoint/2010/main" val="5839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函数参数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171448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函数参数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207167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通常来讲是函数的输入内容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5918" y="2500306"/>
            <a:ext cx="4714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无参数函数                   </a:t>
            </a:r>
            <a:r>
              <a:rPr lang="en-US" altLang="zh-CN" dirty="0" smtClean="0">
                <a:solidFill>
                  <a:schemeClr val="bg1"/>
                </a:solidFill>
              </a:rPr>
              <a:t>def </a:t>
            </a:r>
            <a:r>
              <a:rPr lang="en-US" altLang="zh-CN" dirty="0" err="1" smtClean="0">
                <a:solidFill>
                  <a:schemeClr val="bg1"/>
                </a:solidFill>
              </a:rPr>
              <a:t>func</a:t>
            </a:r>
            <a:r>
              <a:rPr lang="en-US" altLang="zh-CN" dirty="0" smtClean="0">
                <a:solidFill>
                  <a:schemeClr val="bg1"/>
                </a:solidFill>
              </a:rPr>
              <a:t>()</a:t>
            </a:r>
            <a:r>
              <a:rPr lang="zh-CN" altLang="en-US" dirty="0" smtClean="0">
                <a:solidFill>
                  <a:schemeClr val="bg1"/>
                </a:solidFill>
              </a:rPr>
              <a:t>                          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一个参数的函数          </a:t>
            </a:r>
            <a:r>
              <a:rPr lang="en-US" altLang="zh-CN" dirty="0" smtClean="0">
                <a:solidFill>
                  <a:schemeClr val="bg1"/>
                </a:solidFill>
              </a:rPr>
              <a:t>def </a:t>
            </a:r>
            <a:r>
              <a:rPr lang="en-US" altLang="zh-CN" dirty="0" err="1" smtClean="0">
                <a:solidFill>
                  <a:schemeClr val="bg1"/>
                </a:solidFill>
              </a:rPr>
              <a:t>func</a:t>
            </a:r>
            <a:r>
              <a:rPr lang="en-US" altLang="zh-CN" dirty="0" smtClean="0">
                <a:solidFill>
                  <a:schemeClr val="bg1"/>
                </a:solidFill>
              </a:rPr>
              <a:t>(x)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两个参数的函数          </a:t>
            </a:r>
            <a:r>
              <a:rPr lang="en-US" altLang="zh-CN" dirty="0" smtClean="0">
                <a:solidFill>
                  <a:schemeClr val="bg1"/>
                </a:solidFill>
              </a:rPr>
              <a:t>def </a:t>
            </a:r>
            <a:r>
              <a:rPr lang="en-US" altLang="zh-CN" dirty="0" err="1" smtClean="0">
                <a:solidFill>
                  <a:schemeClr val="bg1"/>
                </a:solidFill>
              </a:rPr>
              <a:t>func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x,y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>
                <a:solidFill>
                  <a:schemeClr val="bg1"/>
                </a:solidFill>
              </a:rPr>
              <a:t>多个参数的函数          </a:t>
            </a:r>
            <a:r>
              <a:rPr lang="en-US" altLang="zh-CN" dirty="0" smtClean="0">
                <a:solidFill>
                  <a:schemeClr val="bg1"/>
                </a:solidFill>
              </a:rPr>
              <a:t>def </a:t>
            </a:r>
            <a:r>
              <a:rPr lang="en-US" altLang="zh-CN" dirty="0" err="1" smtClean="0">
                <a:solidFill>
                  <a:schemeClr val="bg1"/>
                </a:solidFill>
              </a:rPr>
              <a:t>func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x,y,z</a:t>
            </a:r>
            <a:r>
              <a:rPr lang="en-US" altLang="zh-CN" dirty="0" smtClean="0">
                <a:solidFill>
                  <a:schemeClr val="bg1"/>
                </a:solidFill>
              </a:rPr>
              <a:t> …)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29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参数传递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对于函数定义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def f(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x,y,z</a:t>
            </a:r>
            <a:r>
              <a:rPr lang="en-US" altLang="zh-CN" sz="2000" dirty="0" smtClean="0">
                <a:solidFill>
                  <a:schemeClr val="bg1"/>
                </a:solidFill>
              </a:rPr>
              <a:t>): ...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按位置传递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f(1,2,3)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实参可以是字面值,也可以是已赋值的变量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f(1,a,b)</a:t>
            </a:r>
          </a:p>
        </p:txBody>
      </p:sp>
    </p:spTree>
    <p:extLst>
      <p:ext uri="{BB962C8B-B14F-4D97-AF65-F5344CB8AC3E}">
        <p14:creationId xmlns:p14="http://schemas.microsoft.com/office/powerpoint/2010/main" val="32448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参数传递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r>
              <a:rPr lang="zh-CN" altLang="en-US" dirty="0" smtClean="0">
                <a:solidFill>
                  <a:schemeClr val="bg1"/>
                </a:solidFill>
              </a:rPr>
              <a:t>按位置传递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marL="0" indent="0" eaLnBrk="1" hangingPunct="1">
              <a:buClr>
                <a:srgbClr val="5A134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FFC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&gt;&gt;&gt; def </a:t>
            </a:r>
            <a:r>
              <a:rPr lang="en-US" altLang="zh-CN" sz="1800" dirty="0" err="1" smtClean="0">
                <a:solidFill>
                  <a:srgbClr val="FFC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printInfo</a:t>
            </a:r>
            <a:r>
              <a:rPr lang="en-US" altLang="zh-CN" sz="1800" dirty="0" smtClean="0">
                <a:solidFill>
                  <a:srgbClr val="FFC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1800" dirty="0" err="1" smtClean="0">
                <a:solidFill>
                  <a:srgbClr val="FFC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height,weight</a:t>
            </a:r>
            <a:r>
              <a:rPr lang="en-US" altLang="zh-CN" sz="1800" dirty="0" smtClean="0">
                <a:solidFill>
                  <a:srgbClr val="FFC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):</a:t>
            </a:r>
          </a:p>
          <a:p>
            <a:pPr marL="0" indent="0" eaLnBrk="1" hangingPunct="1">
              <a:buClr>
                <a:srgbClr val="5A134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FFC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print "Height:",height</a:t>
            </a:r>
          </a:p>
          <a:p>
            <a:pPr marL="0" indent="0" eaLnBrk="1" hangingPunct="1">
              <a:buClr>
                <a:srgbClr val="5A134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FFC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	print "Weight:",weight</a:t>
            </a:r>
          </a:p>
          <a:p>
            <a:pPr marL="0" indent="0" eaLnBrk="1" hangingPunct="1">
              <a:buClr>
                <a:srgbClr val="5A1340"/>
              </a:buClr>
              <a:buSzTx/>
              <a:buFont typeface="Wingdings" panose="05000000000000000000" pitchFamily="2" charset="2"/>
              <a:buNone/>
            </a:pPr>
            <a:endParaRPr lang="en-US" altLang="zh-CN" sz="1800" dirty="0" smtClean="0">
              <a:solidFill>
                <a:srgbClr val="FFC000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0" indent="0" eaLnBrk="1" hangingPunct="1">
              <a:buClr>
                <a:srgbClr val="5A134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dirty="0" smtClean="0">
                <a:solidFill>
                  <a:srgbClr val="FFC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&gt;&gt;&gt; </a:t>
            </a:r>
            <a:r>
              <a:rPr lang="en-US" altLang="zh-CN" sz="1800" dirty="0" err="1" smtClean="0">
                <a:solidFill>
                  <a:srgbClr val="FFC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printInfo</a:t>
            </a:r>
            <a:r>
              <a:rPr lang="en-US" altLang="zh-CN" sz="1800" dirty="0" smtClean="0">
                <a:solidFill>
                  <a:srgbClr val="FFC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(80,1.80)</a:t>
            </a:r>
          </a:p>
          <a:p>
            <a:pPr marL="0" indent="0" eaLnBrk="1" hangingPunct="1">
              <a:buClr>
                <a:srgbClr val="5A134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b="0" dirty="0" smtClean="0">
                <a:solidFill>
                  <a:srgbClr val="FFC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Height: 80</a:t>
            </a:r>
          </a:p>
          <a:p>
            <a:pPr marL="0" indent="0" eaLnBrk="1" hangingPunct="1">
              <a:buClr>
                <a:srgbClr val="5A134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b="0" dirty="0" smtClean="0">
                <a:solidFill>
                  <a:srgbClr val="FFC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Weight: 1.8</a:t>
            </a:r>
            <a:endParaRPr lang="zh-CN" altLang="en-US" sz="1800" b="0" dirty="0" smtClean="0">
              <a:solidFill>
                <a:srgbClr val="FFC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无</a:t>
            </a:r>
            <a:r>
              <a:rPr lang="zh-CN" altLang="en-US" dirty="0" smtClean="0">
                <a:solidFill>
                  <a:schemeClr val="bg1"/>
                </a:solidFill>
              </a:rPr>
              <a:t>参数函数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744" y="2276872"/>
            <a:ext cx="2302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</a:rPr>
              <a:t>def</a:t>
            </a:r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</a:rPr>
              <a:t>func</a:t>
            </a:r>
            <a:r>
              <a:rPr lang="en-US" altLang="zh-CN" dirty="0" smtClean="0">
                <a:solidFill>
                  <a:schemeClr val="bg1"/>
                </a:solidFill>
              </a:rPr>
              <a:t>( ):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print (“warning!!”)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1029" y="1772816"/>
            <a:ext cx="485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无</a:t>
            </a:r>
            <a:r>
              <a:rPr lang="zh-CN" altLang="en-US" dirty="0" smtClean="0">
                <a:solidFill>
                  <a:schemeClr val="bg1"/>
                </a:solidFill>
              </a:rPr>
              <a:t>参数函数：函数在调用时不需要传递参数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8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函数返回值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Clr>
                <a:schemeClr val="bg1"/>
              </a:buClr>
              <a:buSzTx/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</a:rPr>
              <a:t>函数与调用者之间的信息交互: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sz="2000" dirty="0" smtClean="0">
                <a:solidFill>
                  <a:schemeClr val="bg1"/>
                </a:solidFill>
              </a:rPr>
              <a:t>通过形参从调用者输入值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u"/>
            </a:pPr>
            <a:r>
              <a:rPr lang="zh-CN" altLang="en-US" sz="2000" dirty="0" smtClean="0">
                <a:solidFill>
                  <a:schemeClr val="bg1"/>
                </a:solidFill>
              </a:rPr>
              <a:t>通过返回值向调用者输出值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zh-CN" altLang="en-US" sz="2000" dirty="0" smtClean="0"/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SzTx/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</a:rPr>
              <a:t>定义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def &lt;</a:t>
            </a:r>
            <a:r>
              <a:rPr lang="zh-CN" altLang="en-US" sz="2000" dirty="0" smtClean="0">
                <a:solidFill>
                  <a:schemeClr val="bg1"/>
                </a:solidFill>
              </a:rPr>
              <a:t>函数名&gt;(&lt;形参&gt;)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smtClean="0"/>
              <a:t>      </a:t>
            </a:r>
            <a:r>
              <a:rPr lang="en-US" altLang="zh-CN" sz="2000" dirty="0" smtClean="0">
                <a:solidFill>
                  <a:schemeClr val="bg1"/>
                </a:solidFill>
              </a:rPr>
              <a:t>……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&lt;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表达式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1&gt;, ..., &lt;</a:t>
            </a:r>
            <a:r>
              <a:rPr lang="zh-CN" alt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表达式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n&gt;</a:t>
            </a:r>
          </a:p>
          <a:p>
            <a:pPr marL="104775" eaLnBrk="1" hangingPunct="1">
              <a:buClr>
                <a:srgbClr val="5A1340"/>
              </a:buClr>
              <a:buSzTx/>
              <a:buFont typeface="Wingdings" panose="05000000000000000000" pitchFamily="2" charset="2"/>
              <a:buNone/>
            </a:pPr>
            <a:endParaRPr lang="en-US" altLang="zh-CN" sz="2000" dirty="0" smtClean="0">
              <a:solidFill>
                <a:srgbClr val="0000FF"/>
              </a:solidFill>
            </a:endParaRPr>
          </a:p>
          <a:p>
            <a:pPr marL="104775" eaLnBrk="1" hangingPunct="1">
              <a:buClr>
                <a:srgbClr val="0000FF"/>
              </a:buClr>
              <a:buSzTx/>
              <a:buFont typeface="Kozuka Mincho Pro M" pitchFamily="18" charset="-128"/>
              <a:buChar char="☆"/>
            </a:pPr>
            <a:r>
              <a:rPr lang="zh-CN" altLang="en-US" sz="2000" dirty="0" smtClean="0">
                <a:solidFill>
                  <a:srgbClr val="FFC000"/>
                </a:solidFill>
              </a:rPr>
              <a:t>语义：一旦遇到</a:t>
            </a:r>
            <a:r>
              <a:rPr lang="en-US" altLang="zh-CN" sz="2000" dirty="0" smtClean="0">
                <a:solidFill>
                  <a:srgbClr val="FFC000"/>
                </a:solidFill>
              </a:rPr>
              <a:t>return</a:t>
            </a:r>
            <a:r>
              <a:rPr lang="zh-CN" altLang="en-US" sz="2000" dirty="0" smtClean="0">
                <a:solidFill>
                  <a:srgbClr val="FFC000"/>
                </a:solidFill>
              </a:rPr>
              <a:t>语句，就终止执行函数，并将控制返回到函数调用点，同时将各表达式的计算结果返回给调用者。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1295400" y="4038600"/>
            <a:ext cx="381000" cy="3810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557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函数返回值的形式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无返回值：无</a:t>
            </a:r>
            <a:r>
              <a:rPr lang="en-US" altLang="zh-CN" dirty="0" smtClean="0">
                <a:solidFill>
                  <a:schemeClr val="bg1"/>
                </a:solidFill>
              </a:rPr>
              <a:t>return</a:t>
            </a:r>
            <a:r>
              <a:rPr lang="zh-CN" altLang="en-US" dirty="0" smtClean="0">
                <a:solidFill>
                  <a:schemeClr val="bg1"/>
                </a:solidFill>
              </a:rPr>
              <a:t>语句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单个返回值：</a:t>
            </a:r>
            <a:r>
              <a:rPr lang="en-US" altLang="zh-CN" dirty="0" smtClean="0">
                <a:solidFill>
                  <a:schemeClr val="bg1"/>
                </a:solidFill>
              </a:rPr>
              <a:t>return X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对个返回值     </a:t>
            </a:r>
            <a:r>
              <a:rPr lang="en-US" altLang="zh-CN" dirty="0" smtClean="0">
                <a:solidFill>
                  <a:schemeClr val="bg1"/>
                </a:solidFill>
              </a:rPr>
              <a:t>return (X,Y,Z)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985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函数返回值的使用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1643050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lnSpc>
                <a:spcPct val="8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如果没有或者用不上函数返回值</a:t>
            </a:r>
            <a:r>
              <a:rPr lang="en-US" altLang="zh-CN" sz="2000" dirty="0" smtClean="0">
                <a:solidFill>
                  <a:schemeClr val="bg1"/>
                </a:solidFill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</a:rPr>
              <a:t>则函数调用可以直接当成一条语句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f(3)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8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如果想使用函数返回值</a:t>
            </a:r>
            <a:r>
              <a:rPr lang="en-US" altLang="zh-CN" sz="2000" dirty="0" smtClean="0">
                <a:solidFill>
                  <a:schemeClr val="bg1"/>
                </a:solidFill>
              </a:rPr>
              <a:t>, </a:t>
            </a:r>
            <a:r>
              <a:rPr lang="zh-CN" altLang="en-US" sz="2000" dirty="0" smtClean="0">
                <a:solidFill>
                  <a:schemeClr val="bg1"/>
                </a:solidFill>
              </a:rPr>
              <a:t>则有两种用法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用变量接收返回值</a:t>
            </a:r>
            <a:r>
              <a:rPr lang="en-US" altLang="zh-CN" sz="2000" dirty="0" smtClean="0">
                <a:solidFill>
                  <a:schemeClr val="bg1"/>
                </a:solidFill>
              </a:rPr>
              <a:t>, </a:t>
            </a:r>
            <a:r>
              <a:rPr lang="zh-CN" altLang="en-US" sz="2000" dirty="0" smtClean="0">
                <a:solidFill>
                  <a:schemeClr val="bg1"/>
                </a:solidFill>
              </a:rPr>
              <a:t>如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x = f(3</a:t>
            </a:r>
            <a:r>
              <a:rPr lang="zh-CN" altLang="en-US" sz="2000" dirty="0" smtClean="0">
                <a:solidFill>
                  <a:schemeClr val="bg1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print 2 + x * 4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直接用在表达式中</a:t>
            </a:r>
            <a:r>
              <a:rPr lang="en-US" altLang="zh-CN" sz="2000" dirty="0" smtClean="0">
                <a:solidFill>
                  <a:schemeClr val="bg1"/>
                </a:solidFill>
              </a:rPr>
              <a:t>, </a:t>
            </a:r>
            <a:r>
              <a:rPr lang="zh-CN" altLang="en-US" sz="2000" dirty="0" smtClean="0">
                <a:solidFill>
                  <a:schemeClr val="bg1"/>
                </a:solidFill>
              </a:rPr>
              <a:t>如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print 2 + f(3) * 4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104775" eaLnBrk="1" hangingPunct="1">
              <a:lnSpc>
                <a:spcPct val="8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</a:rPr>
              <a:t>忘记接收函数返回值是</a:t>
            </a:r>
            <a:r>
              <a:rPr lang="en-US" altLang="zh-CN" sz="2000" dirty="0" smtClean="0">
                <a:solidFill>
                  <a:schemeClr val="bg1"/>
                </a:solidFill>
              </a:rPr>
              <a:t>Python</a:t>
            </a:r>
            <a:r>
              <a:rPr lang="zh-CN" altLang="en-US" sz="2000" dirty="0" smtClean="0">
                <a:solidFill>
                  <a:schemeClr val="bg1"/>
                </a:solidFill>
              </a:rPr>
              <a:t>初学者的常见错误</a:t>
            </a:r>
          </a:p>
        </p:txBody>
      </p:sp>
    </p:spTree>
    <p:extLst>
      <p:ext uri="{BB962C8B-B14F-4D97-AF65-F5344CB8AC3E}">
        <p14:creationId xmlns:p14="http://schemas.microsoft.com/office/powerpoint/2010/main" val="1382850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函数返回值使用例</a:t>
            </a:r>
            <a:r>
              <a:rPr lang="en-US" altLang="zh-CN" dirty="0" smtClean="0">
                <a:solidFill>
                  <a:schemeClr val="bg1"/>
                </a:solidFill>
              </a:rPr>
              <a:t>(1)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500166" y="1500174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&gt;&gt;&gt; def sq(x):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        return x * x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endParaRPr lang="en-US" altLang="zh-CN" sz="20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&gt;&gt;&gt; sq(2)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b="0" dirty="0" smtClean="0">
                <a:solidFill>
                  <a:schemeClr val="bg1"/>
                </a:solidFill>
                <a:latin typeface="Courier New" pitchFamily="49" charset="0"/>
              </a:rPr>
              <a:t>4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&gt;&gt;&gt; print sq(3) + 1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b="0" dirty="0" smtClean="0">
                <a:solidFill>
                  <a:schemeClr val="bg1"/>
                </a:solidFill>
                <a:latin typeface="Courier New" pitchFamily="49" charset="0"/>
              </a:rPr>
              <a:t>10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&gt;&gt;&gt; a = 4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&gt;&gt;&gt; b = sq(a)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&gt;&gt;&gt; print b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b="0" dirty="0" smtClean="0">
                <a:solidFill>
                  <a:schemeClr val="bg1"/>
                </a:solidFill>
                <a:latin typeface="Courier New" pitchFamily="49" charset="0"/>
              </a:rPr>
              <a:t>16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endParaRPr lang="zh-CN" altLang="en-US" sz="2000" dirty="0" smtClean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15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构建</a:t>
            </a:r>
            <a:r>
              <a:rPr lang="en-US" altLang="zh-CN" dirty="0" smtClean="0">
                <a:solidFill>
                  <a:schemeClr val="bg1"/>
                </a:solidFill>
              </a:rPr>
              <a:t>for</a:t>
            </a:r>
            <a:r>
              <a:rPr lang="zh-CN" altLang="en-US" dirty="0" smtClean="0">
                <a:solidFill>
                  <a:schemeClr val="bg1"/>
                </a:solidFill>
              </a:rPr>
              <a:t>循环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5816" y="2420888"/>
            <a:ext cx="2941831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 </a:t>
            </a:r>
            <a:r>
              <a:rPr lang="en-US" altLang="zh-CN" dirty="0" err="1"/>
              <a:t>iterating_var</a:t>
            </a:r>
            <a:r>
              <a:rPr lang="en-US" altLang="zh-CN" dirty="0"/>
              <a:t> in sequence: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可执行表达式</a:t>
            </a:r>
            <a:r>
              <a:rPr lang="en-US" altLang="zh-CN" dirty="0" smtClean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535931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函数返回值使用例</a:t>
            </a:r>
            <a:r>
              <a:rPr lang="en-US" altLang="zh-CN" dirty="0" smtClean="0">
                <a:solidFill>
                  <a:schemeClr val="bg1"/>
                </a:solidFill>
              </a:rPr>
              <a:t>(2)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  <a:latin typeface="Courier New" pitchFamily="49" charset="0"/>
              </a:rPr>
              <a:t>求两点距离的函数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from math import 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sqrt</a:t>
            </a:r>
            <a:endParaRPr lang="en-US" altLang="zh-CN" sz="20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def sq(x):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    return x * x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endParaRPr lang="en-US" altLang="zh-CN" sz="20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def dist(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u,v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):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    d = 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sqrt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(sq(v[0]-u[0])+sq(v[1]-u[1]))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    return d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</a:pPr>
            <a:endParaRPr lang="zh-CN" altLang="en-US" sz="20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  <a:latin typeface="Courier New" pitchFamily="49" charset="0"/>
              </a:rPr>
              <a:t>用一个函数辅助定义另一个函数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  <a:latin typeface="Courier New" pitchFamily="49" charset="0"/>
              </a:rPr>
              <a:t>这是化繁为简的常用做法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0700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函数返回值使用例</a:t>
            </a:r>
            <a:r>
              <a:rPr lang="en-US" altLang="zh-CN" dirty="0" smtClean="0">
                <a:solidFill>
                  <a:schemeClr val="bg1"/>
                </a:solidFill>
              </a:rPr>
              <a:t>(3)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</a:pPr>
            <a:r>
              <a:rPr lang="zh-CN" altLang="en-US" sz="2000" dirty="0" smtClean="0">
                <a:solidFill>
                  <a:schemeClr val="bg1"/>
                </a:solidFill>
                <a:latin typeface="Courier New" pitchFamily="49" charset="0"/>
              </a:rPr>
              <a:t>多个返回值的接收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&gt;&gt;&gt; def 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headtail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(list):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        return </a:t>
            </a:r>
            <a:r>
              <a:rPr lang="zh-CN" altLang="en-US" sz="2000" dirty="0" smtClean="0">
                <a:solidFill>
                  <a:schemeClr val="bg1"/>
                </a:solidFill>
                <a:latin typeface="Courier New" pitchFamily="49" charset="0"/>
              </a:rPr>
              <a:t>（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list[0],list[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len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(list)-1])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用多个变量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&gt;&gt;&gt; 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h,t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headtail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([1,2,3,4,5])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&gt;&gt;&gt; print 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h,t</a:t>
            </a:r>
            <a:endParaRPr lang="en-US" altLang="zh-CN" sz="20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b="0" dirty="0" smtClean="0">
                <a:solidFill>
                  <a:schemeClr val="bg1"/>
                </a:solidFill>
                <a:latin typeface="Courier New" pitchFamily="49" charset="0"/>
              </a:rPr>
              <a:t>1 5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bg1"/>
                </a:solidFill>
              </a:rPr>
              <a:t>用一个变量</a:t>
            </a:r>
            <a:r>
              <a:rPr lang="en-US" altLang="zh-CN" sz="2000" dirty="0" smtClean="0">
                <a:solidFill>
                  <a:schemeClr val="bg1"/>
                </a:solidFill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</a:rPr>
              <a:t>接受的值是元组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&gt;&gt;&gt; v = </a:t>
            </a:r>
            <a:r>
              <a:rPr lang="en-US" altLang="zh-CN" sz="2000" dirty="0" err="1" smtClean="0">
                <a:solidFill>
                  <a:schemeClr val="bg1"/>
                </a:solidFill>
                <a:latin typeface="Courier New" pitchFamily="49" charset="0"/>
              </a:rPr>
              <a:t>headtail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([1,2,3,4,5])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&gt;&gt;&gt; v</a:t>
            </a:r>
          </a:p>
          <a:p>
            <a:pPr marL="104775" eaLnBrk="1" hangingPunct="1">
              <a:lnSpc>
                <a:spcPct val="90000"/>
              </a:lnSpc>
              <a:buClr>
                <a:srgbClr val="5A1340"/>
              </a:buClr>
              <a:buSzTx/>
              <a:buFontTx/>
              <a:buNone/>
            </a:pPr>
            <a:r>
              <a:rPr lang="en-US" altLang="zh-CN" sz="2000" b="0" dirty="0" smtClean="0">
                <a:solidFill>
                  <a:schemeClr val="bg1"/>
                </a:solidFill>
                <a:latin typeface="Courier New" pitchFamily="49" charset="0"/>
              </a:rPr>
              <a:t>(1, 5) </a:t>
            </a:r>
            <a:endParaRPr lang="zh-CN" altLang="en-US" sz="2000" b="0" dirty="0" smtClean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09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课后作业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844824"/>
            <a:ext cx="667843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</a:rPr>
              <a:t>上次的作业，不用 </a:t>
            </a:r>
            <a:r>
              <a:rPr lang="en-US" altLang="zh-CN" sz="2000" dirty="0">
                <a:solidFill>
                  <a:schemeClr val="bg1"/>
                </a:solidFill>
              </a:rPr>
              <a:t>while</a:t>
            </a:r>
            <a:r>
              <a:rPr lang="zh-CN" altLang="en-US" sz="2000" dirty="0">
                <a:solidFill>
                  <a:schemeClr val="bg1"/>
                </a:solidFill>
              </a:rPr>
              <a:t> 实现，用函数实现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</a:rPr>
              <a:t>可乐厂家进行夏季冰爽可乐大促销，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</a:rPr>
              <a:t>6 </a:t>
            </a:r>
            <a:r>
              <a:rPr lang="zh-CN" altLang="en-US" sz="2000" dirty="0">
                <a:solidFill>
                  <a:schemeClr val="bg1"/>
                </a:solidFill>
              </a:rPr>
              <a:t>个空瓶可以免费换一瓶可乐，小明现在有 </a:t>
            </a:r>
            <a:r>
              <a:rPr lang="en-US" altLang="zh-CN" sz="2000" dirty="0">
                <a:solidFill>
                  <a:schemeClr val="bg1"/>
                </a:solidFill>
              </a:rPr>
              <a:t>51 </a:t>
            </a:r>
            <a:r>
              <a:rPr lang="zh-CN" altLang="en-US" sz="2000" dirty="0">
                <a:solidFill>
                  <a:schemeClr val="bg1"/>
                </a:solidFill>
              </a:rPr>
              <a:t>个空瓶，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</a:rPr>
              <a:t>请用代码计算一下小明最多可以喝几瓶可乐。</a:t>
            </a:r>
          </a:p>
        </p:txBody>
      </p:sp>
    </p:spTree>
    <p:extLst>
      <p:ext uri="{BB962C8B-B14F-4D97-AF65-F5344CB8AC3E}">
        <p14:creationId xmlns:p14="http://schemas.microsoft.com/office/powerpoint/2010/main" val="14364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课后作业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5856" y="1124744"/>
            <a:ext cx="4619278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/>
            <a:r>
              <a:rPr lang="mr-IN" altLang="zh-CN" sz="2000" dirty="0">
                <a:solidFill>
                  <a:schemeClr val="bg1"/>
                </a:solidFill>
              </a:rPr>
              <a:t>import math</a:t>
            </a:r>
          </a:p>
          <a:p>
            <a:pPr marL="285750" lvl="0" indent="-285750"/>
            <a:endParaRPr lang="mr-IN" altLang="zh-CN" sz="2000" dirty="0">
              <a:solidFill>
                <a:schemeClr val="bg1"/>
              </a:solidFill>
            </a:endParaRPr>
          </a:p>
          <a:p>
            <a:pPr marL="285750" lvl="0" indent="-285750"/>
            <a:r>
              <a:rPr lang="mr-IN" altLang="zh-CN" sz="2000" dirty="0">
                <a:solidFill>
                  <a:schemeClr val="bg1"/>
                </a:solidFill>
              </a:rPr>
              <a:t>init = 51</a:t>
            </a:r>
          </a:p>
          <a:p>
            <a:pPr marL="285750" lvl="0" indent="-285750"/>
            <a:r>
              <a:rPr lang="mr-IN" altLang="zh-CN" sz="2000" dirty="0">
                <a:solidFill>
                  <a:schemeClr val="bg1"/>
                </a:solidFill>
              </a:rPr>
              <a:t>marketing = 6</a:t>
            </a:r>
          </a:p>
          <a:p>
            <a:pPr marL="285750" lvl="0" indent="-285750"/>
            <a:endParaRPr lang="mr-IN" altLang="zh-CN" sz="2000" dirty="0">
              <a:solidFill>
                <a:schemeClr val="bg1"/>
              </a:solidFill>
            </a:endParaRPr>
          </a:p>
          <a:p>
            <a:pPr marL="285750" lvl="0" indent="-285750"/>
            <a:r>
              <a:rPr lang="mr-IN" altLang="zh-CN" sz="2000" dirty="0">
                <a:solidFill>
                  <a:schemeClr val="bg1"/>
                </a:solidFill>
              </a:rPr>
              <a:t>def func(all):</a:t>
            </a:r>
          </a:p>
          <a:p>
            <a:pPr marL="285750" lvl="0" indent="-285750"/>
            <a:r>
              <a:rPr lang="mr-IN" altLang="zh-CN" sz="2000" dirty="0">
                <a:solidFill>
                  <a:schemeClr val="bg1"/>
                </a:solidFill>
              </a:rPr>
              <a:t>    recive = all / marketing</a:t>
            </a:r>
          </a:p>
          <a:p>
            <a:pPr marL="285750" lvl="0" indent="-285750"/>
            <a:r>
              <a:rPr lang="mr-IN" altLang="zh-CN" sz="2000" dirty="0">
                <a:solidFill>
                  <a:schemeClr val="bg1"/>
                </a:solidFill>
              </a:rPr>
              <a:t>    surplus = all % marketing</a:t>
            </a:r>
          </a:p>
          <a:p>
            <a:pPr marL="285750" lvl="0" indent="-285750"/>
            <a:r>
              <a:rPr lang="mr-IN" altLang="zh-CN" sz="2000" dirty="0">
                <a:solidFill>
                  <a:schemeClr val="bg1"/>
                </a:solidFill>
              </a:rPr>
              <a:t>    print "</a:t>
            </a:r>
            <a:r>
              <a:rPr lang="zh-CN" altLang="mr-IN" sz="2000" dirty="0">
                <a:solidFill>
                  <a:schemeClr val="bg1"/>
                </a:solidFill>
              </a:rPr>
              <a:t>这一次，可以换 </a:t>
            </a:r>
            <a:r>
              <a:rPr lang="mr-IN" altLang="zh-CN" sz="2000" dirty="0">
                <a:solidFill>
                  <a:schemeClr val="bg1"/>
                </a:solidFill>
              </a:rPr>
              <a:t>" , recive , "</a:t>
            </a:r>
            <a:r>
              <a:rPr lang="zh-CN" altLang="mr-IN" sz="2000" dirty="0">
                <a:solidFill>
                  <a:schemeClr val="bg1"/>
                </a:solidFill>
              </a:rPr>
              <a:t>瓶</a:t>
            </a:r>
            <a:r>
              <a:rPr lang="mr-IN" altLang="zh-CN" sz="2000" dirty="0">
                <a:solidFill>
                  <a:schemeClr val="bg1"/>
                </a:solidFill>
              </a:rPr>
              <a:t>"</a:t>
            </a:r>
          </a:p>
          <a:p>
            <a:pPr marL="285750" lvl="0" indent="-285750"/>
            <a:r>
              <a:rPr lang="mr-IN" altLang="zh-CN" sz="2000" dirty="0">
                <a:solidFill>
                  <a:schemeClr val="bg1"/>
                </a:solidFill>
              </a:rPr>
              <a:t>    if (recive + surplus &gt;= marketing):</a:t>
            </a:r>
          </a:p>
          <a:p>
            <a:pPr marL="285750" lvl="0" indent="-285750"/>
            <a:r>
              <a:rPr lang="mr-IN" altLang="zh-CN" sz="2000" dirty="0">
                <a:solidFill>
                  <a:schemeClr val="bg1"/>
                </a:solidFill>
              </a:rPr>
              <a:t>        recive = recive + func(recive + surplus)</a:t>
            </a:r>
          </a:p>
          <a:p>
            <a:pPr marL="285750" lvl="0" indent="-285750"/>
            <a:r>
              <a:rPr lang="mr-IN" altLang="zh-CN" sz="2000" dirty="0">
                <a:solidFill>
                  <a:schemeClr val="bg1"/>
                </a:solidFill>
              </a:rPr>
              <a:t>    </a:t>
            </a:r>
          </a:p>
          <a:p>
            <a:pPr marL="285750" lvl="0" indent="-285750"/>
            <a:r>
              <a:rPr lang="mr-IN" altLang="zh-CN" sz="2000" dirty="0">
                <a:solidFill>
                  <a:schemeClr val="bg1"/>
                </a:solidFill>
              </a:rPr>
              <a:t>    return recive</a:t>
            </a:r>
          </a:p>
          <a:p>
            <a:pPr marL="285750" lvl="0" indent="-285750"/>
            <a:endParaRPr lang="mr-IN" altLang="zh-CN" sz="2000" dirty="0">
              <a:solidFill>
                <a:schemeClr val="bg1"/>
              </a:solidFill>
            </a:endParaRPr>
          </a:p>
          <a:p>
            <a:pPr marL="285750" lvl="0" indent="-285750"/>
            <a:r>
              <a:rPr lang="mr-IN" altLang="zh-CN" sz="2000" dirty="0">
                <a:solidFill>
                  <a:schemeClr val="bg1"/>
                </a:solidFill>
              </a:rPr>
              <a:t>result = func(init)</a:t>
            </a:r>
          </a:p>
          <a:p>
            <a:pPr marL="285750" lvl="0" indent="-285750"/>
            <a:r>
              <a:rPr lang="mr-IN" altLang="zh-CN" sz="2000" dirty="0">
                <a:solidFill>
                  <a:schemeClr val="bg1"/>
                </a:solidFill>
              </a:rPr>
              <a:t>print "</a:t>
            </a:r>
            <a:r>
              <a:rPr lang="zh-CN" altLang="mr-IN" sz="2000" dirty="0">
                <a:solidFill>
                  <a:schemeClr val="bg1"/>
                </a:solidFill>
              </a:rPr>
              <a:t>总共可以喝 </a:t>
            </a:r>
            <a:r>
              <a:rPr lang="mr-IN" altLang="zh-CN" sz="2000" dirty="0">
                <a:solidFill>
                  <a:schemeClr val="bg1"/>
                </a:solidFill>
              </a:rPr>
              <a:t>" , result , " </a:t>
            </a:r>
            <a:r>
              <a:rPr lang="zh-CN" altLang="mr-IN" sz="2000" dirty="0">
                <a:solidFill>
                  <a:schemeClr val="bg1"/>
                </a:solidFill>
              </a:rPr>
              <a:t>瓶可乐</a:t>
            </a:r>
            <a:r>
              <a:rPr lang="mr-IN" altLang="zh-CN" sz="2000" dirty="0">
                <a:solidFill>
                  <a:schemeClr val="bg1"/>
                </a:solidFill>
              </a:rPr>
              <a:t>"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1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For</a:t>
            </a:r>
            <a:r>
              <a:rPr lang="zh-CN" altLang="en-US" dirty="0" smtClean="0">
                <a:solidFill>
                  <a:schemeClr val="bg1"/>
                </a:solidFill>
              </a:rPr>
              <a:t>循环实例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9513" y="2355238"/>
            <a:ext cx="3010376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nb-NO" altLang="zh-CN" dirty="0"/>
              <a:t>for letter in 'Python': </a:t>
            </a:r>
          </a:p>
          <a:p>
            <a:r>
              <a:rPr lang="nb-NO" altLang="zh-CN" dirty="0"/>
              <a:t>   print 'Current Letter :', </a:t>
            </a:r>
            <a:r>
              <a:rPr lang="nb-NO" altLang="zh-CN" dirty="0" smtClean="0"/>
              <a:t>letter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19513" y="19877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字符</a:t>
            </a:r>
            <a:r>
              <a:rPr lang="zh-CN" altLang="en-US" dirty="0">
                <a:solidFill>
                  <a:schemeClr val="bg1"/>
                </a:solidFill>
              </a:rPr>
              <a:t>串</a:t>
            </a:r>
            <a:r>
              <a:rPr lang="zh-CN" altLang="en-US" dirty="0" smtClean="0">
                <a:solidFill>
                  <a:schemeClr val="bg1"/>
                </a:solidFill>
              </a:rPr>
              <a:t>：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12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For</a:t>
            </a:r>
            <a:r>
              <a:rPr lang="zh-CN" altLang="en-US" dirty="0" smtClean="0">
                <a:solidFill>
                  <a:schemeClr val="bg1"/>
                </a:solidFill>
              </a:rPr>
              <a:t>循环</a:t>
            </a:r>
            <a:r>
              <a:rPr lang="zh-CN" altLang="en-US" dirty="0">
                <a:solidFill>
                  <a:schemeClr val="bg1"/>
                </a:solidFill>
              </a:rPr>
              <a:t>实例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58112" y="2842426"/>
            <a:ext cx="3486852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fruits = ['banana', 'apple',  'mango']</a:t>
            </a:r>
          </a:p>
          <a:p>
            <a:r>
              <a:rPr lang="en-US" altLang="zh-CN" dirty="0"/>
              <a:t>for fruit in fruits: </a:t>
            </a:r>
          </a:p>
          <a:p>
            <a:r>
              <a:rPr lang="en-US" altLang="zh-CN" dirty="0"/>
              <a:t>   print 'Current fruit :', fruit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58112" y="2473094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</a:rPr>
              <a:t>序列：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4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For</a:t>
            </a:r>
            <a:r>
              <a:rPr lang="zh-CN" altLang="en-US" dirty="0" smtClean="0">
                <a:solidFill>
                  <a:schemeClr val="bg1"/>
                </a:solidFill>
              </a:rPr>
              <a:t>循环实例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1840" y="2924944"/>
            <a:ext cx="2747034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 in range(1,10): </a:t>
            </a:r>
            <a:endParaRPr lang="en-US" altLang="zh-CN" dirty="0"/>
          </a:p>
          <a:p>
            <a:r>
              <a:rPr lang="en-US" altLang="zh-CN" dirty="0"/>
              <a:t>   print 'Current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:', </a:t>
            </a:r>
            <a:r>
              <a:rPr lang="en-US" altLang="zh-CN" dirty="0" err="1" smtClean="0"/>
              <a:t>num</a:t>
            </a:r>
            <a:endParaRPr lang="en-US" altLang="zh-CN" dirty="0" smtClean="0"/>
          </a:p>
          <a:p>
            <a:r>
              <a:rPr lang="en-US" altLang="zh-CN" dirty="0"/>
              <a:t> e</a:t>
            </a:r>
            <a:r>
              <a:rPr lang="nb-NO" altLang="zh-CN" dirty="0"/>
              <a:t>lse: </a:t>
            </a:r>
          </a:p>
          <a:p>
            <a:r>
              <a:rPr lang="nb-NO" altLang="zh-CN" dirty="0"/>
              <a:t>        </a:t>
            </a:r>
            <a:r>
              <a:rPr lang="en-US" altLang="zh-CN" dirty="0"/>
              <a:t>print(“</a:t>
            </a:r>
            <a:r>
              <a:rPr lang="zh-CN" altLang="en-US" dirty="0"/>
              <a:t>执行完毕！</a:t>
            </a:r>
            <a:r>
              <a:rPr lang="en-US" altLang="zh-CN" dirty="0" smtClean="0"/>
              <a:t>”)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97540" y="25556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数字序列：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43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什么是函数呢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6942" y="2882404"/>
            <a:ext cx="1368152" cy="7200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</a:t>
            </a:r>
          </a:p>
        </p:txBody>
      </p:sp>
      <p:sp>
        <p:nvSpPr>
          <p:cNvPr id="5" name="矩形 4"/>
          <p:cNvSpPr/>
          <p:nvPr/>
        </p:nvSpPr>
        <p:spPr>
          <a:xfrm>
            <a:off x="3869019" y="2882404"/>
            <a:ext cx="1368152" cy="7200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17291" y="2869332"/>
            <a:ext cx="1368152" cy="7200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输出结果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635094" y="3098428"/>
            <a:ext cx="1233925" cy="22909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237171" y="3127896"/>
            <a:ext cx="1113408" cy="22909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51018" y="4250556"/>
            <a:ext cx="3048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5083" y="4250556"/>
            <a:ext cx="53091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F(x)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1367" y="4309214"/>
            <a:ext cx="2520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y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8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引例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100" y="1785926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打印输出一棵树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28926" y="250030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4775">
              <a:buClr>
                <a:srgbClr val="5A1340"/>
              </a:buClr>
            </a:pPr>
            <a:r>
              <a:rPr lang="en-US" altLang="zh-CN" dirty="0" smtClean="0">
                <a:solidFill>
                  <a:srgbClr val="FF0000"/>
                </a:solidFill>
                <a:latin typeface="Courier New" pitchFamily="49" charset="0"/>
              </a:rPr>
              <a:t>print "   *"</a:t>
            </a:r>
          </a:p>
          <a:p>
            <a:pPr marL="104775">
              <a:buClr>
                <a:srgbClr val="5A1340"/>
              </a:buClr>
            </a:pPr>
            <a:r>
              <a:rPr lang="en-US" altLang="zh-CN" dirty="0" smtClean="0">
                <a:solidFill>
                  <a:srgbClr val="FF0000"/>
                </a:solidFill>
                <a:latin typeface="Courier New" pitchFamily="49" charset="0"/>
              </a:rPr>
              <a:t>print "  ***"</a:t>
            </a:r>
          </a:p>
          <a:p>
            <a:pPr marL="104775">
              <a:buClr>
                <a:srgbClr val="5A1340"/>
              </a:buClr>
            </a:pPr>
            <a:r>
              <a:rPr lang="en-US" altLang="zh-CN" dirty="0" smtClean="0">
                <a:solidFill>
                  <a:srgbClr val="FF0000"/>
                </a:solidFill>
                <a:latin typeface="Courier New" pitchFamily="49" charset="0"/>
              </a:rPr>
              <a:t>print " *****"</a:t>
            </a:r>
          </a:p>
          <a:p>
            <a:pPr marL="104775">
              <a:buClr>
                <a:srgbClr val="5A1340"/>
              </a:buClr>
            </a:pPr>
            <a:r>
              <a:rPr lang="en-US" altLang="zh-CN" dirty="0" smtClean="0">
                <a:solidFill>
                  <a:srgbClr val="FF0000"/>
                </a:solidFill>
                <a:latin typeface="Courier New" pitchFamily="49" charset="0"/>
              </a:rPr>
              <a:t>print "*******"</a:t>
            </a:r>
          </a:p>
          <a:p>
            <a:pPr marL="104775">
              <a:buClr>
                <a:srgbClr val="5A1340"/>
              </a:buClr>
            </a:pPr>
            <a:r>
              <a:rPr lang="en-US" altLang="zh-CN" dirty="0" smtClean="0">
                <a:solidFill>
                  <a:srgbClr val="FFC000"/>
                </a:solidFill>
                <a:latin typeface="Courier New" pitchFamily="49" charset="0"/>
              </a:rPr>
              <a:t>print "   *"</a:t>
            </a:r>
          </a:p>
          <a:p>
            <a:pPr marL="104775">
              <a:buClr>
                <a:srgbClr val="5A1340"/>
              </a:buClr>
            </a:pPr>
            <a:r>
              <a:rPr lang="en-US" altLang="zh-CN" dirty="0" smtClean="0">
                <a:solidFill>
                  <a:srgbClr val="FFC000"/>
                </a:solidFill>
                <a:latin typeface="Courier New" pitchFamily="49" charset="0"/>
              </a:rPr>
              <a:t>print "  ***"</a:t>
            </a:r>
          </a:p>
          <a:p>
            <a:pPr marL="104775">
              <a:buClr>
                <a:srgbClr val="5A1340"/>
              </a:buClr>
            </a:pPr>
            <a:r>
              <a:rPr lang="en-US" altLang="zh-CN" dirty="0" smtClean="0">
                <a:solidFill>
                  <a:srgbClr val="FFC000"/>
                </a:solidFill>
                <a:latin typeface="Courier New" pitchFamily="49" charset="0"/>
              </a:rPr>
              <a:t>print " *****"</a:t>
            </a:r>
          </a:p>
          <a:p>
            <a:pPr marL="104775">
              <a:buClr>
                <a:srgbClr val="5A1340"/>
              </a:buClr>
            </a:pPr>
            <a:r>
              <a:rPr lang="en-US" altLang="zh-CN" dirty="0" smtClean="0">
                <a:solidFill>
                  <a:srgbClr val="FFC000"/>
                </a:solidFill>
                <a:latin typeface="Courier New" pitchFamily="49" charset="0"/>
              </a:rPr>
              <a:t>print "*******"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928926" y="2428868"/>
            <a:ext cx="2357454" cy="121444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928926" y="3643314"/>
            <a:ext cx="2357454" cy="1143008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5286380" y="2857496"/>
            <a:ext cx="928694" cy="14287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286380" y="4143380"/>
            <a:ext cx="928694" cy="142876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8" idx="3"/>
            <a:endCxn id="9" idx="3"/>
          </p:cNvCxnSpPr>
          <p:nvPr/>
        </p:nvCxnSpPr>
        <p:spPr>
          <a:xfrm>
            <a:off x="6215074" y="2928934"/>
            <a:ext cx="1588" cy="1285884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43636" y="3000372"/>
            <a:ext cx="2723823" cy="12003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这两个块的代码是一样的</a:t>
            </a:r>
            <a:endParaRPr lang="en-US" altLang="zh-CN" dirty="0" smtClean="0"/>
          </a:p>
          <a:p>
            <a:r>
              <a:rPr lang="zh-CN" altLang="en-US" dirty="0" smtClean="0"/>
              <a:t>我们是否可以简化，减少</a:t>
            </a:r>
            <a:endParaRPr lang="en-US" altLang="zh-CN" dirty="0" smtClean="0"/>
          </a:p>
          <a:p>
            <a:r>
              <a:rPr lang="zh-CN" altLang="en-US" dirty="0" smtClean="0"/>
              <a:t>劳动呢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65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引例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Clr>
                <a:srgbClr val="5A1340"/>
              </a:buClr>
              <a:buSzTx/>
              <a:buNone/>
            </a:pPr>
            <a:r>
              <a:rPr lang="zh-CN" altLang="en-US" sz="2000" dirty="0" smtClean="0">
                <a:solidFill>
                  <a:schemeClr val="bg1"/>
                </a:solidFill>
              </a:rPr>
              <a:t>编程实例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  <a:r>
              <a:rPr lang="zh-CN" altLang="en-US" sz="2000" dirty="0" smtClean="0">
                <a:solidFill>
                  <a:schemeClr val="bg1"/>
                </a:solidFill>
              </a:rPr>
              <a:t>画一棵树</a:t>
            </a:r>
          </a:p>
          <a:p>
            <a:pPr marL="104775" eaLnBrk="1" hangingPunct="1"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print "   *"</a:t>
            </a:r>
          </a:p>
          <a:p>
            <a:pPr marL="104775" eaLnBrk="1" hangingPunct="1"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print "  ***"</a:t>
            </a:r>
          </a:p>
          <a:p>
            <a:pPr marL="104775" eaLnBrk="1" hangingPunct="1"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print " *****"</a:t>
            </a:r>
          </a:p>
          <a:p>
            <a:pPr marL="104775" eaLnBrk="1" hangingPunct="1"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print "*******"</a:t>
            </a:r>
          </a:p>
          <a:p>
            <a:pPr marL="104775" eaLnBrk="1" hangingPunct="1"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rgbClr val="FFC000"/>
                </a:solidFill>
                <a:latin typeface="+mn-ea"/>
              </a:rPr>
              <a:t>print "   *"</a:t>
            </a:r>
          </a:p>
          <a:p>
            <a:pPr marL="104775" eaLnBrk="1" hangingPunct="1"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rgbClr val="FFC000"/>
                </a:solidFill>
                <a:latin typeface="+mn-ea"/>
              </a:rPr>
              <a:t>print "  ***"</a:t>
            </a:r>
          </a:p>
          <a:p>
            <a:pPr marL="104775" eaLnBrk="1" hangingPunct="1"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rgbClr val="FFC000"/>
                </a:solidFill>
                <a:latin typeface="+mn-ea"/>
              </a:rPr>
              <a:t>print " *****"</a:t>
            </a:r>
          </a:p>
          <a:p>
            <a:pPr marL="104775" eaLnBrk="1" hangingPunct="1">
              <a:buClr>
                <a:srgbClr val="5A134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rgbClr val="FFC000"/>
                </a:solidFill>
                <a:latin typeface="+mn-ea"/>
              </a:rPr>
              <a:t>print "*******"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286380" y="1643050"/>
            <a:ext cx="3357586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</a:rPr>
              <a:t>def treetop():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</a:rPr>
              <a:t>print "   *"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</a:rPr>
              <a:t>    print "  ***"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     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</a:rPr>
              <a:t>    print " *****"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</a:rPr>
              <a:t>    </a:t>
            </a:r>
          </a:p>
          <a:p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</a:rPr>
              <a:t>    print "*******"</a:t>
            </a:r>
          </a:p>
          <a:p>
            <a:endParaRPr lang="en-US" altLang="zh-CN" sz="2000" b="1" dirty="0">
              <a:solidFill>
                <a:schemeClr val="bg1"/>
              </a:solidFill>
              <a:latin typeface="Courier New" pitchFamily="49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treetop()</a:t>
            </a:r>
            <a:r>
              <a:rPr lang="en-US" altLang="zh-CN" sz="2000" b="1" dirty="0">
                <a:latin typeface="Courier New" pitchFamily="49" charset="0"/>
              </a:rPr>
              <a:t>	     </a:t>
            </a:r>
          </a:p>
          <a:p>
            <a:r>
              <a:rPr lang="en-US" altLang="zh-CN" sz="2000" b="1" dirty="0">
                <a:solidFill>
                  <a:srgbClr val="FFC000"/>
                </a:solidFill>
                <a:latin typeface="Courier New" pitchFamily="49" charset="0"/>
              </a:rPr>
              <a:t>treetop()</a:t>
            </a:r>
            <a:endParaRPr lang="en-US" altLang="zh-CN" sz="20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910" y="1714488"/>
            <a:ext cx="3071834" cy="4357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86380" y="1643050"/>
            <a:ext cx="3357586" cy="4429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714744" y="3500438"/>
            <a:ext cx="150019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7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什么是函数呢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86182" y="2714620"/>
            <a:ext cx="1357322" cy="5715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57290" y="2714620"/>
            <a:ext cx="1357322" cy="5715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15074" y="2714620"/>
            <a:ext cx="1357322" cy="5715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2714612" y="2928934"/>
            <a:ext cx="1071570" cy="2143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143504" y="2928934"/>
            <a:ext cx="1071570" cy="2143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786182" y="3786190"/>
            <a:ext cx="1357322" cy="571504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57290" y="3786190"/>
            <a:ext cx="1357322" cy="5715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无输入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215074" y="3786190"/>
            <a:ext cx="1357322" cy="57150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输出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2714612" y="4000504"/>
            <a:ext cx="1071570" cy="2143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143504" y="4000504"/>
            <a:ext cx="1071570" cy="2143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714744" y="2500306"/>
            <a:ext cx="1500198" cy="207170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357290" y="1196752"/>
            <a:ext cx="6215106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我们从窗口给手工匠一块橡皮泥，他关上窗户，过了一会他打开窗户给了我们一只水杯，函数就是帮我们做一件事情的小黑屋。你不知道他怎么做的，可能屋子里面有个生产杯子的流水线，但是事情做了、杯子我有了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7290" y="4714884"/>
            <a:ext cx="621510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如果我们想要带花纹的杯子怎么办，没有这样的流水线，这就需要我们自己去写个函数了。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13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1106</Words>
  <Application>Microsoft Macintosh PowerPoint</Application>
  <PresentationFormat>全屏显示(4:3)</PresentationFormat>
  <Paragraphs>217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Calibri</vt:lpstr>
      <vt:lpstr>Courier New</vt:lpstr>
      <vt:lpstr>Kozuka Mincho Pro M</vt:lpstr>
      <vt:lpstr>Mangal</vt:lpstr>
      <vt:lpstr>Wingdings</vt:lpstr>
      <vt:lpstr>黑体</vt:lpstr>
      <vt:lpstr>宋体</vt:lpstr>
      <vt:lpstr>幼圆</vt:lpstr>
      <vt:lpstr>Office 主题</vt:lpstr>
      <vt:lpstr>For 循环的流程</vt:lpstr>
      <vt:lpstr>构建for循环</vt:lpstr>
      <vt:lpstr>For循环实例</vt:lpstr>
      <vt:lpstr>For循环实例</vt:lpstr>
      <vt:lpstr>For循环实例</vt:lpstr>
      <vt:lpstr>PowerPoint 演示文稿</vt:lpstr>
      <vt:lpstr>引例</vt:lpstr>
      <vt:lpstr>引例</vt:lpstr>
      <vt:lpstr>什么是函数呢</vt:lpstr>
      <vt:lpstr>函数的定义和调用</vt:lpstr>
      <vt:lpstr>函数定义、调用及调用过程</vt:lpstr>
      <vt:lpstr>函数参数</vt:lpstr>
      <vt:lpstr>参数传递</vt:lpstr>
      <vt:lpstr>参数传递:按位置传递</vt:lpstr>
      <vt:lpstr>无参数函数</vt:lpstr>
      <vt:lpstr>函数返回值</vt:lpstr>
      <vt:lpstr>函数返回值的形式</vt:lpstr>
      <vt:lpstr>函数返回值的使用</vt:lpstr>
      <vt:lpstr>函数返回值使用例(1)</vt:lpstr>
      <vt:lpstr>函数返回值使用例(2)</vt:lpstr>
      <vt:lpstr>函数返回值使用例(3)</vt:lpstr>
      <vt:lpstr>课后作业</vt:lpstr>
      <vt:lpstr>课后作业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控制结构</dc:title>
  <dc:creator>Jack_p Liu_刘鹏</dc:creator>
  <cp:lastModifiedBy>刘DJ</cp:lastModifiedBy>
  <cp:revision>58</cp:revision>
  <dcterms:created xsi:type="dcterms:W3CDTF">2017-06-15T05:30:33Z</dcterms:created>
  <dcterms:modified xsi:type="dcterms:W3CDTF">2018-01-24T09:45:22Z</dcterms:modified>
</cp:coreProperties>
</file>