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3" r:id="rId2"/>
    <p:sldId id="284" r:id="rId3"/>
    <p:sldId id="285" r:id="rId4"/>
    <p:sldId id="286" r:id="rId5"/>
    <p:sldId id="287" r:id="rId6"/>
    <p:sldId id="289" r:id="rId7"/>
    <p:sldId id="261" r:id="rId8"/>
    <p:sldId id="262" r:id="rId9"/>
    <p:sldId id="272" r:id="rId10"/>
    <p:sldId id="270" r:id="rId11"/>
    <p:sldId id="269" r:id="rId12"/>
    <p:sldId id="265" r:id="rId13"/>
    <p:sldId id="266" r:id="rId14"/>
    <p:sldId id="278" r:id="rId15"/>
    <p:sldId id="279" r:id="rId16"/>
    <p:sldId id="280" r:id="rId17"/>
    <p:sldId id="281" r:id="rId18"/>
    <p:sldId id="282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8"/>
    <p:restoredTop sz="94607"/>
  </p:normalViewPr>
  <p:slideViewPr>
    <p:cSldViewPr>
      <p:cViewPr varScale="1">
        <p:scale>
          <a:sx n="124" d="100"/>
          <a:sy n="124" d="100"/>
        </p:scale>
        <p:origin x="20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DB32C-B150-4771-8CFF-B985A1249304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A951A-79CC-4E44-9579-DDAACBCD3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2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67544" y="1450752"/>
            <a:ext cx="7921625" cy="414133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可以选择不同的执行路径</a:t>
            </a:r>
          </a:p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单分支结构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&lt;</a:t>
            </a:r>
            <a:r>
              <a:rPr lang="zh-CN" altLang="en-US" sz="2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条件</a:t>
            </a:r>
            <a:r>
              <a:rPr lang="en-US" altLang="zh-CN" sz="2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&gt;:</a:t>
            </a:r>
          </a:p>
          <a:p>
            <a:pPr lvl="1" eaLnBrk="1" hangingPunct="1">
              <a:buFontTx/>
              <a:buNone/>
              <a:defRPr/>
            </a:pPr>
            <a:r>
              <a:rPr lang="zh-CN" altLang="en-US" sz="2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zh-CN" altLang="en-US" sz="2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语句体</a:t>
            </a:r>
            <a:r>
              <a:rPr lang="en-US" altLang="zh-CN" sz="2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lvl="1" eaLnBrk="1" hangingPunct="1"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&lt;</a:t>
            </a:r>
            <a:r>
              <a:rPr lang="zh-CN" altLang="en-US" sz="2000" dirty="0" smtClean="0">
                <a:solidFill>
                  <a:schemeClr val="bg1"/>
                </a:solidFill>
              </a:rPr>
              <a:t>条件</a:t>
            </a:r>
            <a:r>
              <a:rPr lang="en-US" altLang="zh-CN" sz="2000" dirty="0" smtClean="0">
                <a:solidFill>
                  <a:schemeClr val="bg1"/>
                </a:solidFill>
              </a:rPr>
              <a:t>&gt;: </a:t>
            </a:r>
            <a:r>
              <a:rPr lang="zh-CN" altLang="en-US" sz="2000" dirty="0" smtClean="0">
                <a:solidFill>
                  <a:srgbClr val="FFC000"/>
                </a:solidFill>
              </a:rPr>
              <a:t>布尔表达式</a:t>
            </a:r>
            <a:endParaRPr lang="en-US" altLang="zh-CN" sz="2000" dirty="0" smtClean="0">
              <a:solidFill>
                <a:srgbClr val="FFC000"/>
              </a:solidFill>
            </a:endParaRPr>
          </a:p>
          <a:p>
            <a:pPr lvl="1" eaLnBrk="1" hangingPunct="1"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&lt;</a:t>
            </a:r>
            <a:r>
              <a:rPr lang="zh-CN" altLang="en-US" sz="2000" dirty="0" smtClean="0">
                <a:solidFill>
                  <a:schemeClr val="bg1"/>
                </a:solidFill>
              </a:rPr>
              <a:t>语句体</a:t>
            </a:r>
            <a:r>
              <a:rPr lang="en-US" altLang="zh-CN" sz="2000" dirty="0" smtClean="0">
                <a:solidFill>
                  <a:schemeClr val="bg1"/>
                </a:solidFill>
              </a:rPr>
              <a:t>&gt;: </a:t>
            </a:r>
            <a:r>
              <a:rPr lang="zh-CN" altLang="en-US" sz="2000" dirty="0" smtClean="0">
                <a:solidFill>
                  <a:srgbClr val="FFC000"/>
                </a:solidFill>
              </a:rPr>
              <a:t>语句序列</a:t>
            </a:r>
            <a:endParaRPr lang="en-US" altLang="zh-CN" sz="2000" dirty="0" smtClean="0">
              <a:solidFill>
                <a:srgbClr val="FFC000"/>
              </a:solidFill>
            </a:endParaRPr>
          </a:p>
          <a:p>
            <a:pPr lvl="2"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左边需要</a:t>
            </a:r>
            <a:r>
              <a:rPr lang="en-US" altLang="zh-CN" sz="2000" dirty="0" smtClean="0">
                <a:solidFill>
                  <a:schemeClr val="bg1"/>
                </a:solidFill>
              </a:rPr>
              <a:t>“</a:t>
            </a:r>
            <a:r>
              <a:rPr lang="zh-CN" altLang="en-US" sz="2000" dirty="0" smtClean="0">
                <a:solidFill>
                  <a:schemeClr val="bg1"/>
                </a:solidFill>
              </a:rPr>
              <a:t>缩进</a:t>
            </a:r>
            <a:r>
              <a:rPr lang="en-US" altLang="zh-CN" sz="2000" dirty="0" smtClean="0">
                <a:solidFill>
                  <a:schemeClr val="bg1"/>
                </a:solidFill>
              </a:rPr>
              <a:t>”</a:t>
            </a:r>
            <a:r>
              <a:rPr lang="zh-CN" altLang="en-US" sz="2000" dirty="0" smtClean="0">
                <a:solidFill>
                  <a:schemeClr val="bg1"/>
                </a:solidFill>
              </a:rPr>
              <a:t>一些空格（或者</a:t>
            </a:r>
            <a:r>
              <a:rPr lang="en-US" altLang="zh-CN" sz="2000" dirty="0" smtClean="0">
                <a:solidFill>
                  <a:schemeClr val="bg1"/>
                </a:solidFill>
              </a:rPr>
              <a:t>Tab</a:t>
            </a:r>
            <a:r>
              <a:rPr lang="zh-CN" altLang="en-US" sz="2000" dirty="0" smtClean="0">
                <a:solidFill>
                  <a:schemeClr val="bg1"/>
                </a:solidFill>
              </a:rPr>
              <a:t>）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语义：计算</a:t>
            </a:r>
            <a:r>
              <a:rPr lang="en-US" altLang="zh-CN" sz="2000" dirty="0" smtClean="0">
                <a:solidFill>
                  <a:schemeClr val="bg1"/>
                </a:solidFill>
              </a:rPr>
              <a:t>&lt;</a:t>
            </a:r>
            <a:r>
              <a:rPr lang="zh-CN" altLang="en-US" sz="2000" dirty="0" smtClean="0">
                <a:solidFill>
                  <a:schemeClr val="bg1"/>
                </a:solidFill>
              </a:rPr>
              <a:t>条件</a:t>
            </a:r>
            <a:r>
              <a:rPr lang="en-US" altLang="zh-CN" sz="2000" dirty="0" smtClean="0">
                <a:solidFill>
                  <a:schemeClr val="bg1"/>
                </a:solidFill>
              </a:rPr>
              <a:t>&gt;</a:t>
            </a:r>
            <a:r>
              <a:rPr lang="zh-CN" altLang="en-US" sz="2000" dirty="0" smtClean="0">
                <a:solidFill>
                  <a:schemeClr val="bg1"/>
                </a:solidFill>
              </a:rPr>
              <a:t>的真假，若为真</a:t>
            </a:r>
            <a:r>
              <a:rPr lang="zh-CN" altLang="en-US" sz="2000" dirty="0">
                <a:solidFill>
                  <a:schemeClr val="bg1"/>
                </a:solidFill>
              </a:rPr>
              <a:t>，</a:t>
            </a:r>
            <a:r>
              <a:rPr lang="zh-CN" altLang="en-US" sz="2000" dirty="0" smtClean="0">
                <a:solidFill>
                  <a:schemeClr val="bg1"/>
                </a:solidFill>
              </a:rPr>
              <a:t>则执行</a:t>
            </a:r>
            <a:r>
              <a:rPr lang="en-US" altLang="zh-CN" sz="2000" dirty="0" smtClean="0">
                <a:solidFill>
                  <a:schemeClr val="bg1"/>
                </a:solidFill>
              </a:rPr>
              <a:t>&lt;</a:t>
            </a:r>
            <a:r>
              <a:rPr lang="zh-CN" altLang="en-US" sz="2000" dirty="0" smtClean="0">
                <a:solidFill>
                  <a:schemeClr val="bg1"/>
                </a:solidFill>
              </a:rPr>
              <a:t>语句体</a:t>
            </a:r>
            <a:r>
              <a:rPr lang="en-US" altLang="zh-CN" sz="2000" dirty="0" smtClean="0">
                <a:solidFill>
                  <a:schemeClr val="bg1"/>
                </a:solidFill>
              </a:rPr>
              <a:t>&gt;</a:t>
            </a:r>
            <a:r>
              <a:rPr lang="zh-CN" altLang="en-US" sz="2000" dirty="0" smtClean="0">
                <a:solidFill>
                  <a:schemeClr val="bg1"/>
                </a:solidFill>
              </a:rPr>
              <a:t>；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若为假</a:t>
            </a:r>
            <a:r>
              <a:rPr lang="en-US" altLang="zh-CN" sz="2000" dirty="0" smtClean="0">
                <a:solidFill>
                  <a:schemeClr val="bg1"/>
                </a:solidFill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</a:rPr>
              <a:t>则直接把控制转向下一条语句</a:t>
            </a:r>
            <a:r>
              <a:rPr lang="zh-CN" altLang="en-US" sz="2000" dirty="0">
                <a:solidFill>
                  <a:schemeClr val="bg1"/>
                </a:solidFill>
              </a:rPr>
              <a:t>。</a:t>
            </a:r>
            <a:endParaRPr lang="zh-CN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If</a:t>
            </a:r>
            <a:r>
              <a:rPr lang="zh-CN" altLang="en-US" dirty="0" smtClean="0">
                <a:solidFill>
                  <a:schemeClr val="bg1"/>
                </a:solidFill>
              </a:rPr>
              <a:t> 条件表达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1331" y="2258111"/>
            <a:ext cx="1872757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If </a:t>
            </a:r>
            <a:r>
              <a:rPr lang="zh-CN" altLang="en-US" dirty="0" smtClean="0">
                <a:solidFill>
                  <a:schemeClr val="bg1"/>
                </a:solidFill>
              </a:rPr>
              <a:t>表达式 </a:t>
            </a:r>
            <a:r>
              <a:rPr lang="en-US" altLang="zh-CN" dirty="0" smtClean="0">
                <a:solidFill>
                  <a:schemeClr val="bg1"/>
                </a:solidFill>
              </a:rPr>
              <a:t>== True: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</a:rPr>
              <a:t>可执行语句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Picture 10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234728"/>
            <a:ext cx="2584450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65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比较（关系）运算符</a:t>
            </a:r>
            <a:r>
              <a:rPr lang="en-US" altLang="zh-CN" dirty="0">
                <a:solidFill>
                  <a:schemeClr val="bg1"/>
                </a:solidFill>
              </a:rPr>
              <a:t>—</a:t>
            </a:r>
            <a:r>
              <a:rPr lang="zh-CN" altLang="en-US" dirty="0">
                <a:solidFill>
                  <a:schemeClr val="bg1"/>
                </a:solidFill>
              </a:rPr>
              <a:t>示例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889362"/>
              </p:ext>
            </p:extLst>
          </p:nvPr>
        </p:nvGraphicFramePr>
        <p:xfrm>
          <a:off x="2627784" y="2636912"/>
          <a:ext cx="367240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if ( a &lt;= b ):</a:t>
                      </a:r>
                    </a:p>
                    <a:p>
                      <a:r>
                        <a:rPr lang="en-US" altLang="zh-CN" dirty="0" smtClean="0"/>
                        <a:t>    print "6 - a </a:t>
                      </a:r>
                      <a:r>
                        <a:rPr lang="zh-CN" altLang="en-US" dirty="0" smtClean="0"/>
                        <a:t>小于等于 </a:t>
                      </a:r>
                      <a:r>
                        <a:rPr lang="en-US" altLang="zh-CN" dirty="0" smtClean="0"/>
                        <a:t>b"</a:t>
                      </a:r>
                    </a:p>
                    <a:p>
                      <a:r>
                        <a:rPr lang="en-US" altLang="zh-CN" dirty="0" smtClean="0"/>
                        <a:t>else:</a:t>
                      </a:r>
                    </a:p>
                    <a:p>
                      <a:r>
                        <a:rPr lang="en-US" altLang="zh-CN" dirty="0" smtClean="0"/>
                        <a:t>    print "6 - a </a:t>
                      </a:r>
                      <a:r>
                        <a:rPr lang="zh-CN" altLang="en-US" dirty="0" smtClean="0"/>
                        <a:t>大于 </a:t>
                      </a:r>
                      <a:r>
                        <a:rPr lang="en-US" altLang="zh-CN" dirty="0" smtClean="0"/>
                        <a:t>b"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28287"/>
              </p:ext>
            </p:extLst>
          </p:nvPr>
        </p:nvGraphicFramePr>
        <p:xfrm>
          <a:off x="2627784" y="3968472"/>
          <a:ext cx="367240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if ( b &gt;= a ):</a:t>
                      </a:r>
                    </a:p>
                    <a:p>
                      <a:r>
                        <a:rPr lang="en-US" altLang="zh-CN" dirty="0" smtClean="0"/>
                        <a:t>    print "7 - b </a:t>
                      </a:r>
                      <a:r>
                        <a:rPr lang="zh-CN" altLang="en-US" dirty="0" smtClean="0"/>
                        <a:t>大于等于 </a:t>
                      </a:r>
                      <a:r>
                        <a:rPr lang="en-US" altLang="zh-CN" dirty="0" smtClean="0"/>
                        <a:t>a"</a:t>
                      </a:r>
                    </a:p>
                    <a:p>
                      <a:r>
                        <a:rPr lang="en-US" altLang="zh-CN" dirty="0" smtClean="0"/>
                        <a:t>else:</a:t>
                      </a:r>
                    </a:p>
                    <a:p>
                      <a:r>
                        <a:rPr lang="en-US" altLang="zh-CN" dirty="0" smtClean="0"/>
                        <a:t>    print "7 - b </a:t>
                      </a:r>
                      <a:r>
                        <a:rPr lang="zh-CN" altLang="en-US" dirty="0" smtClean="0"/>
                        <a:t>小于 </a:t>
                      </a:r>
                      <a:r>
                        <a:rPr lang="en-US" altLang="zh-CN" dirty="0" smtClean="0"/>
                        <a:t>a"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49152"/>
              </p:ext>
            </p:extLst>
          </p:nvPr>
        </p:nvGraphicFramePr>
        <p:xfrm>
          <a:off x="971600" y="3501008"/>
          <a:ext cx="887760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776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altLang="zh-CN" dirty="0" smtClean="0"/>
                        <a:t>a = 5</a:t>
                      </a:r>
                    </a:p>
                    <a:p>
                      <a:r>
                        <a:rPr lang="pt-BR" altLang="zh-CN" dirty="0" smtClean="0"/>
                        <a:t>b = 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8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逻辑运算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marL="104775" eaLnBrk="1" hangingPunct="1">
              <a:buClr>
                <a:srgbClr val="5A1340"/>
              </a:buClr>
              <a:buSzTx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逻辑运算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&lt;</a:t>
            </a:r>
            <a:r>
              <a:rPr lang="zh-CN" altLang="en-US" sz="2000" dirty="0" smtClean="0">
                <a:solidFill>
                  <a:schemeClr val="bg1"/>
                </a:solidFill>
              </a:rPr>
              <a:t>布尔表达式</a:t>
            </a:r>
            <a:r>
              <a:rPr lang="en-US" altLang="zh-CN" sz="2000" dirty="0" smtClean="0">
                <a:solidFill>
                  <a:schemeClr val="bg1"/>
                </a:solidFill>
              </a:rPr>
              <a:t>1&gt;</a:t>
            </a:r>
            <a:r>
              <a:rPr lang="zh-CN" altLang="en-US" sz="2000" dirty="0" smtClean="0">
                <a:solidFill>
                  <a:schemeClr val="bg1"/>
                </a:solidFill>
              </a:rPr>
              <a:t>   </a:t>
            </a:r>
            <a:r>
              <a:rPr lang="en-US" altLang="zh-CN" sz="2000" dirty="0" smtClean="0">
                <a:solidFill>
                  <a:schemeClr val="bg1"/>
                </a:solidFill>
              </a:rPr>
              <a:t>&lt;</a:t>
            </a:r>
            <a:r>
              <a:rPr lang="zh-CN" altLang="en-US" sz="2000" dirty="0" smtClean="0">
                <a:solidFill>
                  <a:schemeClr val="bg1"/>
                </a:solidFill>
              </a:rPr>
              <a:t>逻辑运算符</a:t>
            </a:r>
            <a:r>
              <a:rPr lang="en-US" altLang="zh-CN" sz="2000" dirty="0" smtClean="0">
                <a:solidFill>
                  <a:schemeClr val="bg1"/>
                </a:solidFill>
              </a:rPr>
              <a:t>&gt;</a:t>
            </a:r>
            <a:r>
              <a:rPr lang="zh-CN" altLang="en-US" sz="2000" dirty="0" smtClean="0">
                <a:solidFill>
                  <a:schemeClr val="bg1"/>
                </a:solidFill>
              </a:rPr>
              <a:t>   </a:t>
            </a:r>
            <a:r>
              <a:rPr lang="en-US" altLang="zh-CN" sz="2000" dirty="0" smtClean="0">
                <a:solidFill>
                  <a:schemeClr val="bg1"/>
                </a:solidFill>
              </a:rPr>
              <a:t>&lt;</a:t>
            </a:r>
            <a:r>
              <a:rPr lang="zh-CN" altLang="en-US" sz="2000" dirty="0" smtClean="0">
                <a:solidFill>
                  <a:schemeClr val="bg1"/>
                </a:solidFill>
              </a:rPr>
              <a:t>布尔表达式</a:t>
            </a:r>
            <a:r>
              <a:rPr lang="en-US" altLang="zh-CN" sz="2000" dirty="0" smtClean="0">
                <a:solidFill>
                  <a:schemeClr val="bg1"/>
                </a:solidFill>
              </a:rPr>
              <a:t>2&gt;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逻辑运算符：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and, or, not</a:t>
            </a:r>
          </a:p>
        </p:txBody>
      </p:sp>
    </p:spTree>
    <p:extLst>
      <p:ext uri="{BB962C8B-B14F-4D97-AF65-F5344CB8AC3E}">
        <p14:creationId xmlns:p14="http://schemas.microsoft.com/office/powerpoint/2010/main" val="5660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Python</a:t>
            </a:r>
            <a:r>
              <a:rPr lang="zh-CN" altLang="en-US" b="1" dirty="0">
                <a:solidFill>
                  <a:schemeClr val="bg1"/>
                </a:solidFill>
              </a:rPr>
              <a:t>逻辑运算</a:t>
            </a:r>
            <a:r>
              <a:rPr lang="zh-CN" altLang="en-US" b="1" dirty="0" smtClean="0">
                <a:solidFill>
                  <a:schemeClr val="bg1"/>
                </a:solidFill>
              </a:rPr>
              <a:t>符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060003"/>
              </p:ext>
            </p:extLst>
          </p:nvPr>
        </p:nvGraphicFramePr>
        <p:xfrm>
          <a:off x="457200" y="1493872"/>
          <a:ext cx="8229600" cy="40233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effectLst/>
                        </a:rPr>
                        <a:t>运算符</a:t>
                      </a:r>
                      <a:endParaRPr lang="zh-CN" alt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逻辑表达式</a:t>
                      </a:r>
                      <a:endParaRPr lang="zh-CN" altLang="en-US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描述</a:t>
                      </a:r>
                      <a:endParaRPr lang="zh-CN" altLang="en-US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 smtClean="0">
                          <a:effectLst/>
                        </a:rPr>
                        <a:t>实例</a:t>
                      </a:r>
                      <a:r>
                        <a:rPr lang="en-US" altLang="zh-CN" dirty="0" smtClean="0">
                          <a:effectLst/>
                        </a:rPr>
                        <a:t>(a=10, b=20)</a:t>
                      </a:r>
                      <a:endParaRPr lang="zh-CN" alt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and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 and y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布尔</a:t>
                      </a:r>
                      <a:r>
                        <a:rPr lang="en-US" altLang="zh-CN">
                          <a:effectLst/>
                        </a:rPr>
                        <a:t>"</a:t>
                      </a:r>
                      <a:r>
                        <a:rPr lang="zh-CN" altLang="en-US">
                          <a:effectLst/>
                        </a:rPr>
                        <a:t>与</a:t>
                      </a:r>
                      <a:r>
                        <a:rPr lang="en-US" altLang="zh-CN">
                          <a:effectLst/>
                        </a:rPr>
                        <a:t>" - </a:t>
                      </a:r>
                      <a:r>
                        <a:rPr lang="zh-CN" altLang="en-US">
                          <a:effectLst/>
                        </a:rPr>
                        <a:t>如果 </a:t>
                      </a:r>
                      <a:r>
                        <a:rPr lang="en-US">
                          <a:effectLst/>
                        </a:rPr>
                        <a:t>x </a:t>
                      </a:r>
                      <a:r>
                        <a:rPr lang="zh-CN" altLang="en-US">
                          <a:effectLst/>
                        </a:rPr>
                        <a:t>为 </a:t>
                      </a:r>
                      <a:r>
                        <a:rPr lang="en-US">
                          <a:effectLst/>
                        </a:rPr>
                        <a:t>False，x and y </a:t>
                      </a:r>
                      <a:r>
                        <a:rPr lang="zh-CN" altLang="en-US">
                          <a:effectLst/>
                        </a:rPr>
                        <a:t>返回 </a:t>
                      </a:r>
                      <a:r>
                        <a:rPr lang="en-US">
                          <a:effectLst/>
                        </a:rPr>
                        <a:t>False，</a:t>
                      </a:r>
                      <a:r>
                        <a:rPr lang="zh-CN" altLang="en-US">
                          <a:effectLst/>
                        </a:rPr>
                        <a:t>否则它返回 </a:t>
                      </a:r>
                      <a:r>
                        <a:rPr lang="en-US">
                          <a:effectLst/>
                        </a:rPr>
                        <a:t>y </a:t>
                      </a:r>
                      <a:r>
                        <a:rPr lang="zh-CN" altLang="en-US">
                          <a:effectLst/>
                        </a:rPr>
                        <a:t>的计算值。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(a and b) </a:t>
                      </a:r>
                      <a:r>
                        <a:rPr lang="en-US" dirty="0" err="1">
                          <a:effectLst/>
                        </a:rPr>
                        <a:t>返回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Ture</a:t>
                      </a:r>
                      <a:r>
                        <a:rPr lang="en-US" dirty="0" smtClean="0">
                          <a:effectLst/>
                        </a:rPr>
                        <a:t>。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or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 or y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布尔</a:t>
                      </a:r>
                      <a:r>
                        <a:rPr lang="en-US" altLang="zh-CN">
                          <a:effectLst/>
                        </a:rPr>
                        <a:t>"</a:t>
                      </a:r>
                      <a:r>
                        <a:rPr lang="zh-CN" altLang="en-US">
                          <a:effectLst/>
                        </a:rPr>
                        <a:t>或</a:t>
                      </a:r>
                      <a:r>
                        <a:rPr lang="en-US" altLang="zh-CN">
                          <a:effectLst/>
                        </a:rPr>
                        <a:t>" - </a:t>
                      </a:r>
                      <a:r>
                        <a:rPr lang="zh-CN" altLang="en-US">
                          <a:effectLst/>
                        </a:rPr>
                        <a:t>如果 </a:t>
                      </a:r>
                      <a:r>
                        <a:rPr lang="en-US">
                          <a:effectLst/>
                        </a:rPr>
                        <a:t>x </a:t>
                      </a:r>
                      <a:r>
                        <a:rPr lang="zh-CN" altLang="en-US">
                          <a:effectLst/>
                        </a:rPr>
                        <a:t>是非 </a:t>
                      </a:r>
                      <a:r>
                        <a:rPr lang="en-US" altLang="zh-CN">
                          <a:effectLst/>
                        </a:rPr>
                        <a:t>0</a:t>
                      </a:r>
                      <a:r>
                        <a:rPr lang="zh-CN" altLang="en-US">
                          <a:effectLst/>
                        </a:rPr>
                        <a:t>，它返回 </a:t>
                      </a:r>
                      <a:r>
                        <a:rPr lang="en-US">
                          <a:effectLst/>
                        </a:rPr>
                        <a:t>x </a:t>
                      </a:r>
                      <a:r>
                        <a:rPr lang="zh-CN" altLang="en-US">
                          <a:effectLst/>
                        </a:rPr>
                        <a:t>的值，否则它返回 </a:t>
                      </a:r>
                      <a:r>
                        <a:rPr lang="en-US">
                          <a:effectLst/>
                        </a:rPr>
                        <a:t>y </a:t>
                      </a:r>
                      <a:r>
                        <a:rPr lang="zh-CN" altLang="en-US">
                          <a:effectLst/>
                        </a:rPr>
                        <a:t>的计算值。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(a or b) </a:t>
                      </a:r>
                      <a:r>
                        <a:rPr lang="en-US" dirty="0" err="1">
                          <a:effectLst/>
                        </a:rPr>
                        <a:t>返回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False。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not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not x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布尔</a:t>
                      </a:r>
                      <a:r>
                        <a:rPr lang="en-US" altLang="zh-CN">
                          <a:effectLst/>
                        </a:rPr>
                        <a:t>"</a:t>
                      </a:r>
                      <a:r>
                        <a:rPr lang="zh-CN" altLang="en-US">
                          <a:effectLst/>
                        </a:rPr>
                        <a:t>非</a:t>
                      </a:r>
                      <a:r>
                        <a:rPr lang="en-US" altLang="zh-CN">
                          <a:effectLst/>
                        </a:rPr>
                        <a:t>" - </a:t>
                      </a:r>
                      <a:r>
                        <a:rPr lang="zh-CN" altLang="en-US">
                          <a:effectLst/>
                        </a:rPr>
                        <a:t>如果 </a:t>
                      </a:r>
                      <a:r>
                        <a:rPr lang="en-US">
                          <a:effectLst/>
                        </a:rPr>
                        <a:t>x </a:t>
                      </a:r>
                      <a:r>
                        <a:rPr lang="zh-CN" altLang="en-US">
                          <a:effectLst/>
                        </a:rPr>
                        <a:t>为 </a:t>
                      </a:r>
                      <a:r>
                        <a:rPr lang="en-US">
                          <a:effectLst/>
                        </a:rPr>
                        <a:t>True，</a:t>
                      </a:r>
                      <a:r>
                        <a:rPr lang="zh-CN" altLang="en-US">
                          <a:effectLst/>
                        </a:rPr>
                        <a:t>返回 </a:t>
                      </a:r>
                      <a:r>
                        <a:rPr lang="en-US">
                          <a:effectLst/>
                        </a:rPr>
                        <a:t>False 。</a:t>
                      </a:r>
                      <a:r>
                        <a:rPr lang="zh-CN" altLang="en-US">
                          <a:effectLst/>
                        </a:rPr>
                        <a:t>如果 </a:t>
                      </a:r>
                      <a:r>
                        <a:rPr lang="en-US">
                          <a:effectLst/>
                        </a:rPr>
                        <a:t>x </a:t>
                      </a:r>
                      <a:r>
                        <a:rPr lang="zh-CN" altLang="en-US">
                          <a:effectLst/>
                        </a:rPr>
                        <a:t>为 </a:t>
                      </a:r>
                      <a:r>
                        <a:rPr lang="en-US">
                          <a:effectLst/>
                        </a:rPr>
                        <a:t>False，</a:t>
                      </a:r>
                      <a:r>
                        <a:rPr lang="zh-CN" altLang="en-US">
                          <a:effectLst/>
                        </a:rPr>
                        <a:t>它返回 </a:t>
                      </a:r>
                      <a:r>
                        <a:rPr lang="en-US">
                          <a:effectLst/>
                        </a:rPr>
                        <a:t>True。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not(a and b) </a:t>
                      </a:r>
                      <a:r>
                        <a:rPr lang="en-US" dirty="0" err="1">
                          <a:effectLst/>
                        </a:rPr>
                        <a:t>返回</a:t>
                      </a:r>
                      <a:r>
                        <a:rPr lang="en-US" dirty="0">
                          <a:effectLst/>
                        </a:rPr>
                        <a:t> False</a:t>
                      </a: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2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Python</a:t>
            </a:r>
            <a:r>
              <a:rPr lang="zh-CN" altLang="en-US" b="1" dirty="0">
                <a:solidFill>
                  <a:schemeClr val="bg1"/>
                </a:solidFill>
              </a:rPr>
              <a:t>逻辑运算符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089809"/>
              </p:ext>
            </p:extLst>
          </p:nvPr>
        </p:nvGraphicFramePr>
        <p:xfrm>
          <a:off x="3059832" y="2564904"/>
          <a:ext cx="4200128" cy="1188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00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if ( 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&gt;</a:t>
                      </a:r>
                      <a:r>
                        <a:rPr lang="en-US" altLang="zh-CN" baseline="0" dirty="0" smtClean="0"/>
                        <a:t> 15</a:t>
                      </a:r>
                      <a:r>
                        <a:rPr lang="en-US" altLang="zh-CN" dirty="0" smtClean="0"/>
                        <a:t> and b &gt; 15 ):</a:t>
                      </a:r>
                    </a:p>
                    <a:p>
                      <a:r>
                        <a:rPr lang="en-US" altLang="zh-CN" dirty="0" smtClean="0"/>
                        <a:t>    print "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 </a:t>
                      </a:r>
                      <a:r>
                        <a:rPr lang="zh-CN" altLang="en-US" dirty="0" smtClean="0"/>
                        <a:t>和 </a:t>
                      </a:r>
                      <a:r>
                        <a:rPr lang="en-US" altLang="zh-CN" dirty="0" smtClean="0"/>
                        <a:t>b </a:t>
                      </a:r>
                      <a:r>
                        <a:rPr lang="zh-CN" altLang="en-US" dirty="0" smtClean="0"/>
                        <a:t>都大于 </a:t>
                      </a:r>
                      <a:r>
                        <a:rPr lang="en-US" altLang="zh-CN" dirty="0" smtClean="0"/>
                        <a:t>15"</a:t>
                      </a:r>
                    </a:p>
                    <a:p>
                      <a:r>
                        <a:rPr lang="en-US" altLang="zh-CN" dirty="0" smtClean="0"/>
                        <a:t>else:</a:t>
                      </a:r>
                    </a:p>
                    <a:p>
                      <a:r>
                        <a:rPr lang="en-US" altLang="zh-CN" dirty="0" smtClean="0"/>
                        <a:t>    print "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 和 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 不是都大于 </a:t>
                      </a:r>
                      <a:r>
                        <a:rPr lang="en-US" altLang="zh-CN" dirty="0" smtClean="0"/>
                        <a:t>15"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310845"/>
              </p:ext>
            </p:extLst>
          </p:nvPr>
        </p:nvGraphicFramePr>
        <p:xfrm>
          <a:off x="3059832" y="3910176"/>
          <a:ext cx="4200128" cy="1188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00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if ( 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&gt;</a:t>
                      </a:r>
                      <a:r>
                        <a:rPr lang="en-US" altLang="zh-CN" baseline="0" dirty="0" smtClean="0"/>
                        <a:t> 15</a:t>
                      </a:r>
                      <a:r>
                        <a:rPr lang="en-US" altLang="zh-CN" dirty="0" smtClean="0"/>
                        <a:t> 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 &gt; 15 ):</a:t>
                      </a:r>
                    </a:p>
                    <a:p>
                      <a:r>
                        <a:rPr lang="en-US" altLang="zh-CN" dirty="0" smtClean="0"/>
                        <a:t>    print "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 </a:t>
                      </a:r>
                      <a:r>
                        <a:rPr lang="zh-CN" altLang="en-US" dirty="0" smtClean="0"/>
                        <a:t>和 </a:t>
                      </a:r>
                      <a:r>
                        <a:rPr lang="en-US" altLang="zh-CN" dirty="0" smtClean="0"/>
                        <a:t>b </a:t>
                      </a:r>
                      <a:r>
                        <a:rPr lang="zh-CN" altLang="en-US" dirty="0" smtClean="0"/>
                        <a:t>有一个大于 </a:t>
                      </a:r>
                      <a:r>
                        <a:rPr lang="en-US" altLang="zh-CN" dirty="0" smtClean="0"/>
                        <a:t>15"</a:t>
                      </a:r>
                    </a:p>
                    <a:p>
                      <a:r>
                        <a:rPr lang="en-US" altLang="zh-CN" dirty="0" smtClean="0"/>
                        <a:t>else:</a:t>
                      </a:r>
                    </a:p>
                    <a:p>
                      <a:r>
                        <a:rPr lang="en-US" altLang="zh-CN" dirty="0" smtClean="0"/>
                        <a:t>    print "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 和 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 都不大于 </a:t>
                      </a:r>
                      <a:r>
                        <a:rPr lang="en-US" altLang="zh-CN" dirty="0" smtClean="0"/>
                        <a:t>15"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92491"/>
              </p:ext>
            </p:extLst>
          </p:nvPr>
        </p:nvGraphicFramePr>
        <p:xfrm>
          <a:off x="1403648" y="3573016"/>
          <a:ext cx="887760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776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altLang="zh-CN" dirty="0" smtClean="0"/>
                        <a:t>a = 21</a:t>
                      </a:r>
                    </a:p>
                    <a:p>
                      <a:r>
                        <a:rPr lang="pt-BR" altLang="zh-CN" dirty="0" smtClean="0"/>
                        <a:t>b = 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5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While </a:t>
            </a:r>
            <a:r>
              <a:rPr lang="zh-CN" altLang="en-US" dirty="0" smtClean="0">
                <a:solidFill>
                  <a:schemeClr val="bg1"/>
                </a:solidFill>
              </a:rPr>
              <a:t>循环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5219700" cy="4572000"/>
          </a:xfrm>
        </p:spPr>
        <p:txBody>
          <a:bodyPr>
            <a:normAutofit/>
          </a:bodyPr>
          <a:lstStyle/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while &lt;</a:t>
            </a:r>
            <a:r>
              <a:rPr lang="zh-CN" altLang="en-US" sz="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布尔表达式</a:t>
            </a:r>
            <a:r>
              <a:rPr lang="en-US" altLang="zh-CN" sz="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&gt;: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    &lt;</a:t>
            </a:r>
            <a:r>
              <a:rPr lang="zh-CN" altLang="en-US" sz="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循环体</a:t>
            </a:r>
            <a:r>
              <a:rPr lang="en-US" altLang="zh-CN" sz="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&gt;</a:t>
            </a:r>
          </a:p>
          <a:p>
            <a:pPr lvl="1" eaLnBrk="1" hangingPunct="1">
              <a:buFontTx/>
              <a:buNone/>
              <a:defRPr/>
            </a:pPr>
            <a:endParaRPr lang="en-US" altLang="zh-CN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endParaRPr lang="en-US" altLang="zh-CN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urier New" pitchFamily="49" charset="0"/>
            </a:endParaRPr>
          </a:p>
          <a:p>
            <a:pPr algn="l" eaLnBrk="1" hangingPunct="1">
              <a:lnSpc>
                <a:spcPct val="110000"/>
              </a:lnSpc>
              <a:buClr>
                <a:srgbClr val="3333FF"/>
              </a:buClr>
              <a:buFont typeface="幼圆" pitchFamily="49" charset="-122"/>
              <a:buChar char="☆"/>
              <a:defRPr/>
            </a:pPr>
            <a:r>
              <a:rPr lang="zh-CN" altLang="en-US" sz="2000" dirty="0" smtClean="0">
                <a:solidFill>
                  <a:schemeClr val="bg1"/>
                </a:solidFill>
                <a:cs typeface="Courier New" pitchFamily="49" charset="0"/>
              </a:rPr>
              <a:t>语义：当布尔表达式计算结果为</a:t>
            </a:r>
            <a:r>
              <a:rPr lang="en-US" altLang="zh-CN" sz="2000" dirty="0" smtClean="0">
                <a:solidFill>
                  <a:schemeClr val="bg1"/>
                </a:solidFill>
                <a:cs typeface="Courier New" pitchFamily="49" charset="0"/>
              </a:rPr>
              <a:t>True</a:t>
            </a:r>
            <a:r>
              <a:rPr lang="zh-CN" altLang="en-US" sz="2000" dirty="0" smtClean="0">
                <a:solidFill>
                  <a:schemeClr val="bg1"/>
                </a:solidFill>
                <a:cs typeface="Courier New" pitchFamily="49" charset="0"/>
              </a:rPr>
              <a:t>时，执行一遍循环体，执行完毕控制转回</a:t>
            </a:r>
            <a:r>
              <a:rPr lang="en-US" altLang="zh-CN" sz="2000" dirty="0" smtClean="0">
                <a:solidFill>
                  <a:schemeClr val="bg1"/>
                </a:solidFill>
                <a:cs typeface="Courier New" pitchFamily="49" charset="0"/>
              </a:rPr>
              <a:t>while</a:t>
            </a:r>
            <a:r>
              <a:rPr lang="zh-CN" altLang="en-US" sz="2000" dirty="0" smtClean="0">
                <a:solidFill>
                  <a:schemeClr val="bg1"/>
                </a:solidFill>
                <a:cs typeface="Courier New" pitchFamily="49" charset="0"/>
              </a:rPr>
              <a:t>语句开始处重新测试布尔表达式；当布尔表达式计算结果为</a:t>
            </a:r>
            <a:r>
              <a:rPr lang="en-US" altLang="zh-CN" sz="2000" dirty="0" smtClean="0">
                <a:solidFill>
                  <a:schemeClr val="bg1"/>
                </a:solidFill>
                <a:cs typeface="Courier New" pitchFamily="49" charset="0"/>
              </a:rPr>
              <a:t>False</a:t>
            </a:r>
            <a:r>
              <a:rPr lang="zh-CN" altLang="en-US" sz="2000" dirty="0" smtClean="0">
                <a:solidFill>
                  <a:schemeClr val="bg1"/>
                </a:solidFill>
                <a:cs typeface="Courier New" pitchFamily="49" charset="0"/>
              </a:rPr>
              <a:t>，控制转向下一条语句。</a:t>
            </a:r>
            <a:endParaRPr lang="en-US" altLang="zh-CN" sz="2000" dirty="0" smtClean="0">
              <a:solidFill>
                <a:schemeClr val="bg1"/>
              </a:solidFill>
              <a:cs typeface="Courier New" pitchFamily="49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888" y="2204690"/>
            <a:ext cx="281622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线形标注 1 5"/>
          <p:cNvSpPr/>
          <p:nvPr/>
        </p:nvSpPr>
        <p:spPr>
          <a:xfrm>
            <a:off x="3995936" y="1019200"/>
            <a:ext cx="2787922" cy="609600"/>
          </a:xfrm>
          <a:prstGeom prst="borderCallout1">
            <a:avLst>
              <a:gd name="adj1" fmla="val 49633"/>
              <a:gd name="adj2" fmla="val -3431"/>
              <a:gd name="adj3" fmla="val 277471"/>
              <a:gd name="adj4" fmla="val -58596"/>
            </a:avLst>
          </a:prstGeom>
          <a:noFill/>
          <a:ln>
            <a:solidFill>
              <a:srgbClr val="FF0000"/>
            </a:solidFill>
            <a:prstDash val="sys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sz="2000" b="1" dirty="0">
                <a:solidFill>
                  <a:srgbClr val="92D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循环次数取决于测试条件何时变为</a:t>
            </a:r>
            <a:r>
              <a:rPr lang="en-US" altLang="zh-CN" sz="2000" b="1" dirty="0">
                <a:solidFill>
                  <a:srgbClr val="92D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False</a:t>
            </a:r>
            <a:endParaRPr lang="zh-CN" altLang="en-US" sz="2000" b="1" dirty="0">
              <a:solidFill>
                <a:srgbClr val="92D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6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例子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31640" y="1485900"/>
            <a:ext cx="5728885" cy="132343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 err="1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i</a:t>
            </a:r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 = 0</a:t>
            </a:r>
          </a:p>
          <a:p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while </a:t>
            </a:r>
            <a:r>
              <a:rPr lang="en-US" altLang="zh-CN" sz="2000" b="1" dirty="0" err="1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i</a:t>
            </a:r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&lt;10:</a:t>
            </a:r>
          </a:p>
          <a:p>
            <a:r>
              <a:rPr lang="en-US" altLang="zh-CN" sz="2000" dirty="0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     </a:t>
            </a:r>
            <a:r>
              <a:rPr lang="en-US" altLang="zh-CN" sz="2000" b="1" dirty="0" err="1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i</a:t>
            </a:r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 = i+1</a:t>
            </a:r>
          </a:p>
          <a:p>
            <a:r>
              <a:rPr lang="en-US" altLang="zh-CN" sz="2000" dirty="0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     </a:t>
            </a:r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print </a:t>
            </a:r>
            <a:r>
              <a:rPr lang="en-US" altLang="zh-CN" sz="2000" b="1" dirty="0" err="1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i</a:t>
            </a:r>
            <a:endParaRPr lang="en-US" altLang="zh-CN" sz="2000" b="1" dirty="0">
              <a:solidFill>
                <a:srgbClr val="FFC000"/>
              </a:solidFill>
              <a:latin typeface="Courier New" pitchFamily="49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07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break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1412776"/>
            <a:ext cx="493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在循环执行时， 满足某种条件就</a:t>
            </a:r>
            <a:r>
              <a:rPr lang="zh-CN" altLang="en-US" dirty="0">
                <a:solidFill>
                  <a:schemeClr val="bg1"/>
                </a:solidFill>
              </a:rPr>
              <a:t>不再循环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31640" y="2177569"/>
            <a:ext cx="5728885" cy="255454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mr-IN" altLang="zh-CN" sz="2000" b="1" dirty="0" err="1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i = </a:t>
            </a:r>
            <a:r>
              <a:rPr lang="en-US" altLang="zh-CN" sz="2000" b="1" dirty="0" err="1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0</a:t>
            </a:r>
            <a:endParaRPr lang="mr-IN" altLang="zh-CN" sz="2000" b="1" dirty="0" err="1">
              <a:solidFill>
                <a:srgbClr val="FFC000"/>
              </a:solidFill>
              <a:latin typeface="Courier New" pitchFamily="49" charset="0"/>
              <a:ea typeface="黑体" pitchFamily="49" charset="-122"/>
            </a:endParaRPr>
          </a:p>
          <a:p>
            <a:r>
              <a:rPr lang="mr-IN" altLang="zh-CN" sz="2000" b="1" dirty="0" err="1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while i &lt; 10:</a:t>
            </a:r>
            <a:endParaRPr lang="en-US" altLang="zh-CN" sz="2000" b="1" dirty="0" err="1">
              <a:solidFill>
                <a:srgbClr val="FFC000"/>
              </a:solidFill>
              <a:latin typeface="Courier New" pitchFamily="49" charset="0"/>
              <a:ea typeface="黑体" pitchFamily="49" charset="-122"/>
            </a:endParaRPr>
          </a:p>
          <a:p>
            <a:r>
              <a:rPr lang="mr-IN" altLang="zh-CN" sz="2000" b="1" dirty="0" err="1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 </a:t>
            </a:r>
            <a:r>
              <a:rPr lang="en-US" altLang="zh-CN" sz="2000" b="1" dirty="0" err="1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   </a:t>
            </a:r>
            <a:r>
              <a:rPr lang="mr-IN" altLang="zh-CN" sz="2000" b="1" dirty="0" err="1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i = i + 1</a:t>
            </a:r>
          </a:p>
          <a:p>
            <a:r>
              <a:rPr lang="mr-IN" altLang="zh-CN" sz="2000" b="1" dirty="0" err="1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    </a:t>
            </a:r>
          </a:p>
          <a:p>
            <a:r>
              <a:rPr lang="mr-IN" altLang="zh-CN" sz="2000" b="1" dirty="0" err="1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    if i &gt; 5:</a:t>
            </a:r>
          </a:p>
          <a:p>
            <a:r>
              <a:rPr lang="mr-IN" altLang="zh-CN" sz="2000" b="1" dirty="0" err="1">
                <a:solidFill>
                  <a:srgbClr val="92D050"/>
                </a:solidFill>
                <a:latin typeface="Courier New" pitchFamily="49" charset="0"/>
                <a:ea typeface="黑体" pitchFamily="49" charset="-122"/>
              </a:rPr>
              <a:t>        break</a:t>
            </a:r>
          </a:p>
          <a:p>
            <a:r>
              <a:rPr lang="mr-IN" altLang="zh-CN" sz="2000" b="1" dirty="0" err="1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    </a:t>
            </a:r>
            <a:endParaRPr lang="en-US" altLang="zh-CN" sz="2000" b="1" dirty="0" err="1">
              <a:solidFill>
                <a:srgbClr val="FFC000"/>
              </a:solidFill>
              <a:latin typeface="Courier New" pitchFamily="49" charset="0"/>
              <a:ea typeface="黑体" pitchFamily="49" charset="-122"/>
            </a:endParaRPr>
          </a:p>
          <a:p>
            <a:r>
              <a:rPr lang="mr-IN" altLang="zh-CN" sz="2000" b="1" dirty="0" err="1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 </a:t>
            </a:r>
            <a:r>
              <a:rPr lang="en-US" altLang="zh-CN" sz="2000" b="1" dirty="0" err="1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   </a:t>
            </a:r>
            <a:r>
              <a:rPr lang="mr-IN" altLang="zh-CN" sz="2000" b="1" dirty="0" err="1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print i</a:t>
            </a:r>
          </a:p>
        </p:txBody>
      </p:sp>
    </p:spTree>
    <p:extLst>
      <p:ext uri="{BB962C8B-B14F-4D97-AF65-F5344CB8AC3E}">
        <p14:creationId xmlns:p14="http://schemas.microsoft.com/office/powerpoint/2010/main" val="81911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continue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1412776"/>
            <a:ext cx="722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在循环执行时， 满足某种条件就跳出</a:t>
            </a:r>
            <a:r>
              <a:rPr lang="zh-CN" altLang="en-US" b="1" dirty="0">
                <a:solidFill>
                  <a:srgbClr val="92D050"/>
                </a:solidFill>
              </a:rPr>
              <a:t>本次</a:t>
            </a:r>
            <a:r>
              <a:rPr lang="zh-CN" altLang="en-US" dirty="0">
                <a:solidFill>
                  <a:schemeClr val="bg1"/>
                </a:solidFill>
              </a:rPr>
              <a:t>循环，继续下一次循环。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31640" y="2177569"/>
            <a:ext cx="5728885" cy="255454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mr-IN" altLang="zh-CN" sz="2000" b="1" dirty="0" err="1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i = 0</a:t>
            </a:r>
          </a:p>
          <a:p>
            <a:r>
              <a:rPr lang="mr-IN" altLang="zh-CN" sz="2000" b="1" dirty="0" err="1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while i &lt; 10:</a:t>
            </a:r>
          </a:p>
          <a:p>
            <a:r>
              <a:rPr lang="mr-IN" altLang="zh-CN" sz="2000" b="1" dirty="0" err="1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    i = i + 1</a:t>
            </a:r>
          </a:p>
          <a:p>
            <a:r>
              <a:rPr lang="mr-IN" altLang="zh-CN" sz="2000" b="1" dirty="0" err="1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    </a:t>
            </a:r>
          </a:p>
          <a:p>
            <a:r>
              <a:rPr lang="mr-IN" altLang="zh-CN" sz="2000" b="1" dirty="0" err="1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    if i == 5:</a:t>
            </a:r>
          </a:p>
          <a:p>
            <a:r>
              <a:rPr lang="mr-IN" altLang="zh-CN" sz="2000" b="1" dirty="0" err="1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        </a:t>
            </a:r>
            <a:r>
              <a:rPr lang="mr-IN" altLang="zh-CN" sz="2000" b="1" dirty="0" err="1">
                <a:solidFill>
                  <a:srgbClr val="92D050"/>
                </a:solidFill>
                <a:latin typeface="Courier New" pitchFamily="49" charset="0"/>
                <a:ea typeface="黑体" pitchFamily="49" charset="-122"/>
              </a:rPr>
              <a:t>continue</a:t>
            </a:r>
          </a:p>
          <a:p>
            <a:r>
              <a:rPr lang="mr-IN" altLang="zh-CN" sz="2000" b="1" dirty="0" err="1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    </a:t>
            </a:r>
          </a:p>
          <a:p>
            <a:r>
              <a:rPr lang="mr-IN" altLang="zh-CN" sz="2000" b="1" dirty="0" err="1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    print i</a:t>
            </a:r>
          </a:p>
        </p:txBody>
      </p:sp>
    </p:spTree>
    <p:extLst>
      <p:ext uri="{BB962C8B-B14F-4D97-AF65-F5344CB8AC3E}">
        <p14:creationId xmlns:p14="http://schemas.microsoft.com/office/powerpoint/2010/main" val="145561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课后作业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01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</a:rPr>
              <a:t>小于 </a:t>
            </a:r>
            <a:r>
              <a:rPr lang="en-US" altLang="zh-CN" sz="2000" dirty="0">
                <a:solidFill>
                  <a:schemeClr val="bg1"/>
                </a:solidFill>
              </a:rPr>
              <a:t>10</a:t>
            </a:r>
            <a:r>
              <a:rPr lang="zh-CN" altLang="en-US" sz="2000" dirty="0">
                <a:solidFill>
                  <a:schemeClr val="bg1"/>
                </a:solidFill>
              </a:rPr>
              <a:t> 的数里面，所有偶数的和是多少？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</a:rPr>
              <a:t>据说国际象棋是由古波斯王国的一个人发明的。棋盘由</a:t>
            </a:r>
            <a:r>
              <a:rPr lang="en-US" altLang="zh-CN" sz="2000" dirty="0">
                <a:solidFill>
                  <a:schemeClr val="bg1"/>
                </a:solidFill>
              </a:rPr>
              <a:t>64</a:t>
            </a:r>
            <a:r>
              <a:rPr lang="zh-CN" altLang="en-US" sz="2000" dirty="0">
                <a:solidFill>
                  <a:schemeClr val="bg1"/>
                </a:solidFill>
              </a:rPr>
              <a:t>个格子组成。发明者要求国王的奖励很简单：第一个放一粒米，第二格放</a:t>
            </a: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粒米，以此类推，每一格上的数量都是前一格的</a:t>
            </a: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倍，请计算放满</a:t>
            </a:r>
            <a:r>
              <a:rPr lang="en-US" altLang="zh-CN" sz="2000" dirty="0">
                <a:solidFill>
                  <a:schemeClr val="bg1"/>
                </a:solidFill>
              </a:rPr>
              <a:t>64</a:t>
            </a:r>
            <a:r>
              <a:rPr lang="zh-CN" altLang="en-US" sz="2000" dirty="0">
                <a:solidFill>
                  <a:schemeClr val="bg1"/>
                </a:solidFill>
              </a:rPr>
              <a:t>格需要多少粒米？国王能满足发明者的要求吗？</a:t>
            </a:r>
          </a:p>
        </p:txBody>
      </p:sp>
    </p:spTree>
    <p:extLst>
      <p:ext uri="{BB962C8B-B14F-4D97-AF65-F5344CB8AC3E}">
        <p14:creationId xmlns:p14="http://schemas.microsoft.com/office/powerpoint/2010/main" val="30798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单分支编程实例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温度转换程序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增加热浪告警功能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>
              <a:defRPr/>
            </a:pPr>
            <a:endParaRPr lang="en-US" altLang="zh-CN" sz="2000" dirty="0">
              <a:solidFill>
                <a:schemeClr val="bg1"/>
              </a:solidFill>
            </a:endParaRPr>
          </a:p>
          <a:p>
            <a:pPr lvl="1" eaLnBrk="1" hangingPunct="1">
              <a:defRPr/>
            </a:pPr>
            <a:endParaRPr lang="zh-CN" altLang="en-US" sz="2000" dirty="0" smtClean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mr-IN" altLang="zh-CN" sz="2000" dirty="0">
                <a:solidFill>
                  <a:schemeClr val="bg1"/>
                </a:solidFill>
              </a:rPr>
              <a:t>c = 3</a:t>
            </a:r>
            <a:r>
              <a:rPr lang="en-US" altLang="zh-CN" sz="2000" dirty="0">
                <a:solidFill>
                  <a:schemeClr val="bg1"/>
                </a:solidFill>
              </a:rPr>
              <a:t>6</a:t>
            </a:r>
            <a:endParaRPr lang="mr-IN" altLang="zh-CN" sz="2000" dirty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mr-IN" altLang="zh-CN" sz="2000" dirty="0">
                <a:solidFill>
                  <a:schemeClr val="bg1"/>
                </a:solidFill>
              </a:rPr>
              <a:t>print "</a:t>
            </a:r>
            <a:r>
              <a:rPr lang="zh-CN" altLang="mr-IN" sz="2000" dirty="0">
                <a:solidFill>
                  <a:schemeClr val="bg1"/>
                </a:solidFill>
              </a:rPr>
              <a:t>现在的温度：</a:t>
            </a:r>
            <a:r>
              <a:rPr lang="mr-IN" altLang="zh-CN" sz="2000" dirty="0">
                <a:solidFill>
                  <a:schemeClr val="bg1"/>
                </a:solidFill>
              </a:rPr>
              <a:t>", c, " </a:t>
            </a:r>
            <a:r>
              <a:rPr lang="zh-CN" altLang="mr-IN" sz="2000" dirty="0">
                <a:solidFill>
                  <a:schemeClr val="bg1"/>
                </a:solidFill>
              </a:rPr>
              <a:t>摄氏度</a:t>
            </a:r>
            <a:r>
              <a:rPr lang="mr-IN" altLang="zh-CN" sz="2000" dirty="0">
                <a:solidFill>
                  <a:schemeClr val="bg1"/>
                </a:solidFill>
              </a:rPr>
              <a:t>"</a:t>
            </a:r>
          </a:p>
          <a:p>
            <a:pPr lvl="1">
              <a:defRPr/>
            </a:pPr>
            <a:r>
              <a:rPr lang="mr-IN" altLang="zh-CN" sz="2000" dirty="0">
                <a:solidFill>
                  <a:schemeClr val="bg1"/>
                </a:solidFill>
              </a:rPr>
              <a:t>if c &gt; 3</a:t>
            </a:r>
            <a:r>
              <a:rPr lang="en-US" altLang="zh-CN" sz="2000" dirty="0">
                <a:solidFill>
                  <a:schemeClr val="bg1"/>
                </a:solidFill>
              </a:rPr>
              <a:t>5 </a:t>
            </a:r>
            <a:r>
              <a:rPr lang="mr-IN" altLang="zh-CN" sz="2000" dirty="0">
                <a:solidFill>
                  <a:schemeClr val="bg1"/>
                </a:solidFill>
              </a:rPr>
              <a:t>:</a:t>
            </a:r>
          </a:p>
          <a:p>
            <a:pPr lvl="1">
              <a:defRPr/>
            </a:pPr>
            <a:r>
              <a:rPr lang="mr-IN" altLang="zh-CN" sz="2000" dirty="0">
                <a:solidFill>
                  <a:schemeClr val="bg1"/>
                </a:solidFill>
              </a:rPr>
              <a:t>    print </a:t>
            </a:r>
            <a:r>
              <a:rPr lang="en-US" altLang="zh-CN" sz="2000" dirty="0">
                <a:solidFill>
                  <a:schemeClr val="bg1"/>
                </a:solidFill>
              </a:rPr>
              <a:t>"</a:t>
            </a:r>
            <a:r>
              <a:rPr lang="zh-CN" altLang="en-US" sz="2000" dirty="0">
                <a:solidFill>
                  <a:schemeClr val="bg1"/>
                </a:solidFill>
              </a:rPr>
              <a:t>预警，预警，热浪预警！</a:t>
            </a:r>
            <a:r>
              <a:rPr lang="mr-IN" altLang="zh-CN" sz="2000" dirty="0">
                <a:solidFill>
                  <a:schemeClr val="bg1"/>
                </a:solidFill>
              </a:rPr>
              <a:t>" </a:t>
            </a:r>
          </a:p>
          <a:p>
            <a:pPr lvl="1" eaLnBrk="1" hangingPunct="1">
              <a:defRPr/>
            </a:pPr>
            <a:endParaRPr lang="zh-CN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267744" y="3547533"/>
            <a:ext cx="152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2000"/>
          </a:p>
        </p:txBody>
      </p:sp>
      <p:sp>
        <p:nvSpPr>
          <p:cNvPr id="6" name="线形标注 1 5"/>
          <p:cNvSpPr/>
          <p:nvPr/>
        </p:nvSpPr>
        <p:spPr>
          <a:xfrm>
            <a:off x="4398640" y="4572000"/>
            <a:ext cx="1371600" cy="304800"/>
          </a:xfrm>
          <a:prstGeom prst="borderCallout1">
            <a:avLst>
              <a:gd name="adj1" fmla="val 18750"/>
              <a:gd name="adj2" fmla="val -8333"/>
              <a:gd name="adj3" fmla="val -242696"/>
              <a:gd name="adj4" fmla="val -144162"/>
            </a:avLst>
          </a:prstGeom>
          <a:noFill/>
          <a:ln>
            <a:solidFill>
              <a:srgbClr val="FF0000"/>
            </a:solidFill>
            <a:prstDash val="sys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sz="2000" b="1" dirty="0">
                <a:solidFill>
                  <a:srgbClr val="FFC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注意</a:t>
            </a:r>
            <a:r>
              <a:rPr lang="en-US" altLang="zh-CN" sz="2000" b="1" dirty="0">
                <a:solidFill>
                  <a:srgbClr val="FFC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lang="zh-CN" altLang="en-US" sz="2000" b="1" dirty="0">
                <a:solidFill>
                  <a:srgbClr val="FFC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冒号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3168989" y="4996408"/>
            <a:ext cx="1371600" cy="304800"/>
          </a:xfrm>
          <a:prstGeom prst="borderCallout1">
            <a:avLst>
              <a:gd name="adj1" fmla="val 18750"/>
              <a:gd name="adj2" fmla="val -8333"/>
              <a:gd name="adj3" fmla="val -251029"/>
              <a:gd name="adj4" fmla="val -110211"/>
            </a:avLst>
          </a:prstGeom>
          <a:noFill/>
          <a:ln>
            <a:solidFill>
              <a:srgbClr val="FF0000"/>
            </a:solidFill>
            <a:prstDash val="sys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sz="2000" b="1" dirty="0">
                <a:solidFill>
                  <a:srgbClr val="FFC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注意</a:t>
            </a:r>
            <a:r>
              <a:rPr lang="en-US" altLang="zh-CN" sz="2000" b="1" dirty="0">
                <a:solidFill>
                  <a:srgbClr val="FFC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lang="zh-CN" altLang="en-US" sz="2000" b="1" dirty="0">
                <a:solidFill>
                  <a:srgbClr val="FFC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缩进</a:t>
            </a:r>
          </a:p>
        </p:txBody>
      </p:sp>
      <p:sp>
        <p:nvSpPr>
          <p:cNvPr id="8" name="椭圆 7"/>
          <p:cNvSpPr/>
          <p:nvPr/>
        </p:nvSpPr>
        <p:spPr>
          <a:xfrm>
            <a:off x="1475656" y="3904208"/>
            <a:ext cx="152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1243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两路分支结构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语法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&lt;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条件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&lt;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语句体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&lt;</a:t>
            </a:r>
            <a:r>
              <a:rPr lang="zh-CN" altLang="en-US" sz="2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语句体</a:t>
            </a:r>
            <a:r>
              <a:rPr lang="en-US" altLang="zh-CN" sz="2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if</a:t>
            </a:r>
            <a:r>
              <a:rPr lang="zh-CN" altLang="en-US" sz="2000" dirty="0" smtClean="0">
                <a:solidFill>
                  <a:schemeClr val="bg1"/>
                </a:solidFill>
              </a:rPr>
              <a:t>和</a:t>
            </a:r>
            <a:r>
              <a:rPr lang="en-US" altLang="zh-CN" sz="2000" dirty="0" smtClean="0">
                <a:solidFill>
                  <a:schemeClr val="bg1"/>
                </a:solidFill>
              </a:rPr>
              <a:t>else</a:t>
            </a:r>
            <a:r>
              <a:rPr lang="zh-CN" altLang="en-US" sz="2000" dirty="0" smtClean="0">
                <a:solidFill>
                  <a:schemeClr val="bg1"/>
                </a:solidFill>
              </a:rPr>
              <a:t>是非此即彼的关系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下列语句对吗</a:t>
            </a:r>
            <a:r>
              <a:rPr lang="en-US" altLang="zh-CN" sz="2000" dirty="0" smtClean="0">
                <a:solidFill>
                  <a:schemeClr val="bg1"/>
                </a:solidFill>
              </a:rPr>
              <a:t>?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if c &gt;= 35:</a:t>
            </a:r>
          </a:p>
          <a:p>
            <a:pPr lvl="1"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</a:rPr>
              <a:t>    print "</a:t>
            </a:r>
            <a:r>
              <a:rPr lang="zh-CN" altLang="en-US" sz="2000" dirty="0">
                <a:solidFill>
                  <a:schemeClr val="bg1"/>
                </a:solidFill>
              </a:rPr>
              <a:t>天气太热了</a:t>
            </a:r>
            <a:r>
              <a:rPr lang="en-US" altLang="zh-CN" sz="2000" dirty="0">
                <a:solidFill>
                  <a:schemeClr val="bg1"/>
                </a:solidFill>
              </a:rPr>
              <a:t>"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else:</a:t>
            </a:r>
          </a:p>
          <a:p>
            <a:pPr lvl="1"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</a:rPr>
              <a:t>    print "</a:t>
            </a:r>
            <a:r>
              <a:rPr lang="zh-CN" altLang="en-US" sz="2000" dirty="0" smtClean="0">
                <a:solidFill>
                  <a:schemeClr val="bg1"/>
                </a:solidFill>
              </a:rPr>
              <a:t>温度还没有达到热浪预警</a:t>
            </a:r>
            <a:r>
              <a:rPr lang="en-US" altLang="zh-CN" sz="2000" dirty="0" smtClean="0">
                <a:solidFill>
                  <a:schemeClr val="bg1"/>
                </a:solidFill>
              </a:rPr>
              <a:t>" </a:t>
            </a:r>
            <a:endParaRPr lang="zh-CN" alt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181100"/>
            <a:ext cx="3744913" cy="312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线形标注 1 5"/>
          <p:cNvSpPr/>
          <p:nvPr/>
        </p:nvSpPr>
        <p:spPr>
          <a:xfrm>
            <a:off x="5791200" y="1676400"/>
            <a:ext cx="1676400" cy="762000"/>
          </a:xfrm>
          <a:prstGeom prst="borderCallout1">
            <a:avLst>
              <a:gd name="adj1" fmla="val 48750"/>
              <a:gd name="adj2" fmla="val -2962"/>
              <a:gd name="adj3" fmla="val 205870"/>
              <a:gd name="adj4" fmla="val -131579"/>
            </a:avLst>
          </a:prstGeom>
          <a:noFill/>
          <a:ln>
            <a:solidFill>
              <a:srgbClr val="FF0000"/>
            </a:solidFill>
            <a:prstDash val="sys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2000" b="1" dirty="0">
              <a:solidFill>
                <a:srgbClr val="7030A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820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多路分支：</a:t>
            </a:r>
            <a:r>
              <a:rPr lang="en-US" altLang="zh-CN" dirty="0">
                <a:solidFill>
                  <a:schemeClr val="bg1"/>
                </a:solidFill>
              </a:rPr>
              <a:t>if-</a:t>
            </a:r>
            <a:r>
              <a:rPr lang="en-US" altLang="zh-CN" dirty="0" err="1">
                <a:solidFill>
                  <a:schemeClr val="bg1"/>
                </a:solidFill>
              </a:rPr>
              <a:t>elif</a:t>
            </a:r>
            <a:r>
              <a:rPr lang="en-US" altLang="zh-CN" dirty="0">
                <a:solidFill>
                  <a:schemeClr val="bg1"/>
                </a:solidFill>
              </a:rPr>
              <a:t>-else</a:t>
            </a:r>
            <a:r>
              <a:rPr lang="zh-CN" altLang="en-US" dirty="0">
                <a:solidFill>
                  <a:schemeClr val="bg1"/>
                </a:solidFill>
              </a:rPr>
              <a:t> 结构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762943" y="1371600"/>
            <a:ext cx="7921625" cy="457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000" noProof="1" smtClean="0">
                <a:solidFill>
                  <a:schemeClr val="bg1"/>
                </a:solidFill>
              </a:rPr>
              <a:t>语法</a:t>
            </a:r>
            <a:endParaRPr lang="zh-CN" altLang="zh-CN" sz="2000" noProof="1" smtClean="0">
              <a:solidFill>
                <a:schemeClr val="bg1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2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&lt;</a:t>
            </a:r>
            <a:r>
              <a:rPr lang="zh-CN" altLang="en-US" sz="2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条件</a:t>
            </a:r>
            <a:r>
              <a:rPr lang="zh-CN" altLang="zh-CN" sz="2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1&gt;:</a:t>
            </a:r>
          </a:p>
          <a:p>
            <a:pPr lvl="1" eaLnBrk="1" hangingPunct="1">
              <a:buFontTx/>
              <a:buNone/>
              <a:defRPr/>
            </a:pPr>
            <a:r>
              <a:rPr lang="zh-CN" altLang="zh-CN" sz="2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&lt;语句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体</a:t>
            </a:r>
            <a:r>
              <a:rPr lang="zh-CN" altLang="zh-CN" sz="2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en-US" altLang="zh-CN" sz="2000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buFontTx/>
              <a:buNone/>
              <a:defRPr/>
            </a:pPr>
            <a:endParaRPr lang="zh-CN" altLang="zh-CN" sz="2000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2000" b="1" noProof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 &lt;</a:t>
            </a:r>
            <a:r>
              <a:rPr lang="zh-CN" altLang="en-US" sz="2000" b="1" noProof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条件</a:t>
            </a:r>
            <a:r>
              <a:rPr lang="zh-CN" altLang="zh-CN" sz="2000" b="1" noProof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2&gt;:</a:t>
            </a:r>
          </a:p>
          <a:p>
            <a:pPr lvl="1" eaLnBrk="1" hangingPunct="1">
              <a:buFontTx/>
              <a:buNone/>
              <a:defRPr/>
            </a:pPr>
            <a:r>
              <a:rPr lang="zh-CN" altLang="zh-CN" sz="2000" b="1" noProof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&lt;</a:t>
            </a:r>
            <a:r>
              <a:rPr lang="zh-CN" altLang="en-US" sz="2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语句体</a:t>
            </a:r>
            <a:r>
              <a:rPr lang="zh-CN" altLang="zh-CN" sz="2000" b="1" noProof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zh-CN" altLang="zh-CN" sz="2000" b="1" noProof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b="1" noProof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 &lt;</a:t>
            </a:r>
            <a:r>
              <a:rPr lang="zh-CN" altLang="en-US" sz="2000" b="1" noProof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条件</a:t>
            </a:r>
            <a:r>
              <a:rPr lang="en-US" altLang="zh-CN" sz="2000" b="1" noProof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n&gt;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b="1" noProof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&lt;</a:t>
            </a:r>
            <a:r>
              <a:rPr lang="zh-CN" altLang="en-US" sz="2000" b="1" noProof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</a:t>
            </a:r>
            <a:r>
              <a:rPr lang="en-US" altLang="zh-CN" sz="2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体</a:t>
            </a:r>
            <a:r>
              <a:rPr lang="en-US" altLang="zh-CN" sz="2000" b="1" noProof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lvl="1" eaLnBrk="1" hangingPunct="1">
              <a:buFontTx/>
              <a:buNone/>
              <a:defRPr/>
            </a:pPr>
            <a:endParaRPr lang="en-US" altLang="zh-CN" sz="2000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2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</a:t>
            </a:r>
            <a:r>
              <a:rPr lang="en-US" altLang="zh-CN" sz="20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&lt;</a:t>
            </a:r>
            <a:r>
              <a:rPr lang="zh-CN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体</a:t>
            </a:r>
            <a:r>
              <a:rPr lang="zh-CN" altLang="zh-CN" sz="2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  <p:sp>
        <p:nvSpPr>
          <p:cNvPr id="5" name="线形标注 1 4"/>
          <p:cNvSpPr/>
          <p:nvPr/>
        </p:nvSpPr>
        <p:spPr>
          <a:xfrm>
            <a:off x="4788024" y="4708376"/>
            <a:ext cx="2660104" cy="304800"/>
          </a:xfrm>
          <a:prstGeom prst="borderCallout1">
            <a:avLst>
              <a:gd name="adj1" fmla="val 40809"/>
              <a:gd name="adj2" fmla="val -21"/>
              <a:gd name="adj3" fmla="val 229853"/>
              <a:gd name="adj4" fmla="val -57314"/>
            </a:avLst>
          </a:prstGeom>
          <a:noFill/>
          <a:ln>
            <a:solidFill>
              <a:srgbClr val="FF0000"/>
            </a:solidFill>
            <a:prstDash val="sys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else</a:t>
            </a:r>
            <a:r>
              <a:rPr lang="zh-CN" altLang="en-US" sz="2000" b="1" dirty="0">
                <a:solidFill>
                  <a:srgbClr val="FFC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子句可选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28184" y="1563757"/>
            <a:ext cx="2656176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 = 1</a:t>
            </a:r>
          </a:p>
          <a:p>
            <a:r>
              <a:rPr lang="en-US" altLang="zh-CN" dirty="0" smtClean="0"/>
              <a:t> if con &gt; 1: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  print(“con</a:t>
            </a:r>
            <a:r>
              <a:rPr lang="zh-CN" altLang="en-US" dirty="0" smtClean="0"/>
              <a:t>的值大于</a:t>
            </a:r>
            <a:r>
              <a:rPr lang="en-US" altLang="zh-CN" dirty="0" smtClean="0"/>
              <a:t>1”)</a:t>
            </a:r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con  ==  1: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print(“con </a:t>
            </a:r>
            <a:r>
              <a:rPr lang="zh-CN" altLang="en-US" dirty="0" smtClean="0"/>
              <a:t>的值</a:t>
            </a:r>
            <a:r>
              <a:rPr lang="zh-CN" altLang="en-US" dirty="0"/>
              <a:t>等</a:t>
            </a:r>
            <a:r>
              <a:rPr lang="zh-CN" altLang="en-US" dirty="0" smtClean="0"/>
              <a:t>于</a:t>
            </a:r>
            <a:r>
              <a:rPr lang="en-US" altLang="zh-CN" dirty="0" smtClean="0"/>
              <a:t>1”)</a:t>
            </a:r>
          </a:p>
          <a:p>
            <a:r>
              <a:rPr lang="en-US" altLang="zh-CN" dirty="0"/>
              <a:t>  else:</a:t>
            </a:r>
          </a:p>
          <a:p>
            <a:r>
              <a:rPr lang="en-US" altLang="zh-CN" dirty="0"/>
              <a:t>     print(“con </a:t>
            </a:r>
            <a:r>
              <a:rPr lang="zh-CN" altLang="en-US" dirty="0"/>
              <a:t>的</a:t>
            </a:r>
            <a:r>
              <a:rPr lang="zh-CN" altLang="en-US" dirty="0" smtClean="0"/>
              <a:t>值</a:t>
            </a:r>
            <a:r>
              <a:rPr lang="zh-CN" altLang="en-US" dirty="0"/>
              <a:t>小</a:t>
            </a:r>
            <a:r>
              <a:rPr lang="zh-CN" altLang="en-US" dirty="0" smtClean="0"/>
              <a:t>于</a:t>
            </a:r>
            <a:r>
              <a:rPr lang="en-US" altLang="zh-CN" dirty="0"/>
              <a:t>1</a:t>
            </a:r>
            <a:r>
              <a:rPr lang="en-US" altLang="zh-CN" dirty="0" smtClean="0"/>
              <a:t>”)</a:t>
            </a:r>
          </a:p>
          <a:p>
            <a:r>
              <a:rPr lang="en-US" altLang="zh-CN" dirty="0" smtClean="0"/>
              <a:t> print(“</a:t>
            </a:r>
            <a:r>
              <a:rPr lang="zh-CN" altLang="en-US" dirty="0" smtClean="0"/>
              <a:t>执行完毕</a:t>
            </a:r>
            <a:r>
              <a:rPr lang="en-US" altLang="zh-CN" dirty="0" smtClean="0"/>
              <a:t>”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94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多路分支编程实例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555031" y="1371600"/>
            <a:ext cx="7921625" cy="457200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mr-IN" altLang="zh-CN" sz="2000" dirty="0">
                <a:solidFill>
                  <a:schemeClr val="bg1"/>
                </a:solidFill>
                <a:latin typeface="Courier New" panose="02070309020205020404" pitchFamily="49" charset="0"/>
              </a:rPr>
              <a:t>c = 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</a:rPr>
              <a:t>1</a:t>
            </a:r>
            <a:r>
              <a:rPr lang="mr-IN" altLang="zh-CN" sz="2000" dirty="0">
                <a:solidFill>
                  <a:schemeClr val="bg1"/>
                </a:solidFill>
                <a:latin typeface="Courier New" panose="02070309020205020404" pitchFamily="49" charset="0"/>
              </a:rPr>
              <a:t>6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endParaRPr lang="mr-IN" altLang="zh-CN" sz="20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mr-IN" altLang="zh-CN" sz="2000" dirty="0">
                <a:solidFill>
                  <a:schemeClr val="bg1"/>
                </a:solidFill>
                <a:latin typeface="Courier New" panose="02070309020205020404" pitchFamily="49" charset="0"/>
              </a:rPr>
              <a:t>print ""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mr-IN" altLang="zh-CN" sz="2000" dirty="0">
                <a:solidFill>
                  <a:schemeClr val="bg1"/>
                </a:solidFill>
                <a:latin typeface="Courier New" panose="02070309020205020404" pitchFamily="49" charset="0"/>
              </a:rPr>
              <a:t>print "</a:t>
            </a:r>
            <a:r>
              <a:rPr lang="zh-CN" altLang="mr-IN" sz="2000" dirty="0">
                <a:solidFill>
                  <a:schemeClr val="bg1"/>
                </a:solidFill>
                <a:latin typeface="Courier New" panose="02070309020205020404" pitchFamily="49" charset="0"/>
              </a:rPr>
              <a:t>现在的温度：</a:t>
            </a:r>
            <a:r>
              <a:rPr lang="mr-IN" altLang="zh-CN" sz="2000" dirty="0">
                <a:solidFill>
                  <a:schemeClr val="bg1"/>
                </a:solidFill>
                <a:latin typeface="Courier New" panose="02070309020205020404" pitchFamily="49" charset="0"/>
              </a:rPr>
              <a:t>", c, " </a:t>
            </a:r>
            <a:r>
              <a:rPr lang="zh-CN" altLang="mr-IN" sz="2000" dirty="0">
                <a:solidFill>
                  <a:schemeClr val="bg1"/>
                </a:solidFill>
                <a:latin typeface="Courier New" panose="02070309020205020404" pitchFamily="49" charset="0"/>
              </a:rPr>
              <a:t>摄氏度</a:t>
            </a:r>
            <a:r>
              <a:rPr lang="mr-IN" altLang="zh-CN" sz="2000" dirty="0">
                <a:solidFill>
                  <a:schemeClr val="bg1"/>
                </a:solidFill>
                <a:latin typeface="Courier New" panose="02070309020205020404" pitchFamily="49" charset="0"/>
              </a:rPr>
              <a:t>"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mr-IN" altLang="zh-CN" sz="2000" dirty="0">
                <a:solidFill>
                  <a:schemeClr val="bg1"/>
                </a:solidFill>
                <a:latin typeface="Courier New" panose="02070309020205020404" pitchFamily="49" charset="0"/>
              </a:rPr>
              <a:t>print ""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endParaRPr lang="mr-IN" altLang="zh-CN" sz="20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mr-IN" altLang="zh-CN" sz="2000" dirty="0">
                <a:solidFill>
                  <a:schemeClr val="bg1"/>
                </a:solidFill>
                <a:latin typeface="Courier New" panose="02070309020205020404" pitchFamily="49" charset="0"/>
              </a:rPr>
              <a:t>if c &gt; 35 :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mr-IN" altLang="zh-CN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print "</a:t>
            </a:r>
            <a:r>
              <a:rPr lang="zh-CN" altLang="mr-IN" sz="2000" dirty="0">
                <a:solidFill>
                  <a:schemeClr val="bg1"/>
                </a:solidFill>
                <a:latin typeface="Courier New" panose="02070309020205020404" pitchFamily="49" charset="0"/>
              </a:rPr>
              <a:t>预警，预警，热浪预警！</a:t>
            </a:r>
            <a:r>
              <a:rPr lang="mr-IN" altLang="zh-CN" sz="2000" dirty="0">
                <a:solidFill>
                  <a:schemeClr val="bg1"/>
                </a:solidFill>
                <a:latin typeface="Courier New" panose="02070309020205020404" pitchFamily="49" charset="0"/>
              </a:rPr>
              <a:t>"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mr-IN" altLang="zh-CN" sz="2000" dirty="0">
                <a:solidFill>
                  <a:schemeClr val="bg1"/>
                </a:solidFill>
                <a:latin typeface="Courier New" panose="02070309020205020404" pitchFamily="49" charset="0"/>
              </a:rPr>
              <a:t>elif c &gt; 30: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mr-IN" altLang="zh-CN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print "</a:t>
            </a:r>
            <a:r>
              <a:rPr lang="zh-CN" altLang="mr-IN" sz="2000" dirty="0">
                <a:solidFill>
                  <a:schemeClr val="bg1"/>
                </a:solidFill>
                <a:latin typeface="Courier New" panose="02070309020205020404" pitchFamily="49" charset="0"/>
              </a:rPr>
              <a:t>天气炎热，外出请注意防晒！</a:t>
            </a:r>
            <a:r>
              <a:rPr lang="mr-IN" altLang="zh-CN" sz="2000" dirty="0">
                <a:solidFill>
                  <a:schemeClr val="bg1"/>
                </a:solidFill>
                <a:latin typeface="Courier New" panose="02070309020205020404" pitchFamily="49" charset="0"/>
              </a:rPr>
              <a:t>"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mr-IN" altLang="zh-CN" sz="2000" dirty="0">
                <a:solidFill>
                  <a:schemeClr val="bg1"/>
                </a:solidFill>
                <a:latin typeface="Courier New" panose="02070309020205020404" pitchFamily="49" charset="0"/>
              </a:rPr>
              <a:t>elif c &gt; 20: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mr-IN" altLang="zh-CN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print "</a:t>
            </a:r>
            <a:r>
              <a:rPr lang="zh-CN" altLang="mr-IN" sz="2000" dirty="0">
                <a:solidFill>
                  <a:schemeClr val="bg1"/>
                </a:solidFill>
                <a:latin typeface="Courier New" panose="02070309020205020404" pitchFamily="49" charset="0"/>
              </a:rPr>
              <a:t>温度适宜</a:t>
            </a:r>
            <a:r>
              <a:rPr lang="mr-IN" altLang="zh-CN" sz="2000" dirty="0">
                <a:solidFill>
                  <a:schemeClr val="bg1"/>
                </a:solidFill>
                <a:latin typeface="Courier New" panose="02070309020205020404" pitchFamily="49" charset="0"/>
              </a:rPr>
              <a:t>"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mr-IN" altLang="zh-CN" sz="2000" dirty="0">
                <a:solidFill>
                  <a:schemeClr val="bg1"/>
                </a:solidFill>
                <a:latin typeface="Courier New" panose="02070309020205020404" pitchFamily="49" charset="0"/>
              </a:rPr>
              <a:t>elif c &gt; 10: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mr-IN" altLang="zh-CN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print "</a:t>
            </a:r>
            <a:r>
              <a:rPr lang="zh-CN" altLang="mr-IN" sz="2000" dirty="0">
                <a:solidFill>
                  <a:schemeClr val="bg1"/>
                </a:solidFill>
                <a:latin typeface="Courier New" panose="02070309020205020404" pitchFamily="49" charset="0"/>
              </a:rPr>
              <a:t>天凉了！</a:t>
            </a:r>
            <a:r>
              <a:rPr lang="mr-IN" altLang="zh-CN" sz="2000" dirty="0">
                <a:solidFill>
                  <a:schemeClr val="bg1"/>
                </a:solidFill>
                <a:latin typeface="Courier New" panose="02070309020205020404" pitchFamily="49" charset="0"/>
              </a:rPr>
              <a:t>"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mr-IN" altLang="zh-CN" sz="2000" dirty="0">
                <a:solidFill>
                  <a:schemeClr val="bg1"/>
                </a:solidFill>
                <a:latin typeface="Courier New" panose="02070309020205020404" pitchFamily="49" charset="0"/>
              </a:rPr>
              <a:t>elif c &gt; 0: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mr-IN" altLang="zh-CN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print "</a:t>
            </a:r>
            <a:r>
              <a:rPr lang="zh-CN" altLang="mr-IN" sz="2000" dirty="0">
                <a:solidFill>
                  <a:schemeClr val="bg1"/>
                </a:solidFill>
                <a:latin typeface="Courier New" panose="02070309020205020404" pitchFamily="49" charset="0"/>
              </a:rPr>
              <a:t>天冷了，注意保暖！</a:t>
            </a:r>
            <a:r>
              <a:rPr lang="mr-IN" altLang="zh-CN" sz="2000" dirty="0">
                <a:solidFill>
                  <a:schemeClr val="bg1"/>
                </a:solidFill>
                <a:latin typeface="Courier New" panose="02070309020205020404" pitchFamily="49" charset="0"/>
              </a:rPr>
              <a:t>"    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mr-IN" altLang="zh-CN" sz="2000" dirty="0">
                <a:solidFill>
                  <a:schemeClr val="bg1"/>
                </a:solidFill>
                <a:latin typeface="Courier New" panose="02070309020205020404" pitchFamily="49" charset="0"/>
              </a:rPr>
              <a:t>elif c &gt; -10: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mr-IN" altLang="zh-CN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print "</a:t>
            </a:r>
            <a:r>
              <a:rPr lang="zh-CN" altLang="mr-IN" sz="2000" dirty="0">
                <a:solidFill>
                  <a:schemeClr val="bg1"/>
                </a:solidFill>
                <a:latin typeface="Courier New" panose="02070309020205020404" pitchFamily="49" charset="0"/>
              </a:rPr>
              <a:t>室外温度过低，外出请注意保暖！</a:t>
            </a:r>
            <a:r>
              <a:rPr lang="mr-IN" altLang="zh-CN" sz="2000" dirty="0">
                <a:solidFill>
                  <a:schemeClr val="bg1"/>
                </a:solidFill>
                <a:latin typeface="Courier New" panose="02070309020205020404" pitchFamily="49" charset="0"/>
              </a:rPr>
              <a:t>"        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mr-IN" altLang="zh-CN" sz="2000" dirty="0">
                <a:solidFill>
                  <a:schemeClr val="bg1"/>
                </a:solidFill>
                <a:latin typeface="Courier New" panose="02070309020205020404" pitchFamily="49" charset="0"/>
              </a:rPr>
              <a:t>else: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mr-IN" altLang="zh-CN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print "</a:t>
            </a:r>
            <a:r>
              <a:rPr lang="zh-CN" altLang="mr-IN" sz="2000" dirty="0">
                <a:solidFill>
                  <a:schemeClr val="bg1"/>
                </a:solidFill>
                <a:latin typeface="Courier New" panose="02070309020205020404" pitchFamily="49" charset="0"/>
              </a:rPr>
              <a:t>预警，预警，特冷寒潮！</a:t>
            </a:r>
            <a:r>
              <a:rPr lang="mr-IN" altLang="zh-CN" sz="2000" dirty="0">
                <a:solidFill>
                  <a:schemeClr val="bg1"/>
                </a:solidFill>
                <a:latin typeface="Courier New" panose="02070309020205020404" pitchFamily="49" charset="0"/>
              </a:rPr>
              <a:t>" </a:t>
            </a:r>
            <a:endParaRPr lang="en-US" altLang="zh-CN" sz="2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33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引例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119675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布尔运算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3053" y="1660158"/>
            <a:ext cx="624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在这样的运算中，只有两种可能：非白即黑，非真即假。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336" y="2029490"/>
            <a:ext cx="204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</a:rPr>
              <a:t>True</a:t>
            </a:r>
            <a:r>
              <a:rPr lang="zh-CN" altLang="en-US" dirty="0" smtClean="0">
                <a:solidFill>
                  <a:schemeClr val="bg1"/>
                </a:solidFill>
              </a:rPr>
              <a:t>：表示真实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</a:rPr>
              <a:t>False</a:t>
            </a:r>
            <a:r>
              <a:rPr lang="zh-CN" altLang="en-US" dirty="0" smtClean="0">
                <a:solidFill>
                  <a:schemeClr val="bg1"/>
                </a:solidFill>
              </a:rPr>
              <a:t>：表示假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比较（关系）</a:t>
            </a:r>
            <a:r>
              <a:rPr lang="zh-CN" altLang="en-US" dirty="0" smtClean="0">
                <a:solidFill>
                  <a:schemeClr val="bg1"/>
                </a:solidFill>
              </a:rPr>
              <a:t>运算符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475980"/>
              </p:ext>
            </p:extLst>
          </p:nvPr>
        </p:nvGraphicFramePr>
        <p:xfrm>
          <a:off x="2902098" y="1600200"/>
          <a:ext cx="5558334" cy="452596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06959"/>
                <a:gridCol w="2520280"/>
                <a:gridCol w="2131095"/>
              </a:tblGrid>
              <a:tr h="48492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dirty="0">
                          <a:effectLst/>
                        </a:rPr>
                        <a:t>运算符</a:t>
                      </a:r>
                      <a:endParaRPr lang="zh-CN" altLang="en-US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2874" marR="22874" marT="22874" marB="228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描述</a:t>
                      </a:r>
                      <a:endParaRPr lang="zh-CN" altLang="en-US" sz="14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2874" marR="22874" marT="22874" marB="228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dirty="0" smtClean="0">
                          <a:effectLst/>
                        </a:rPr>
                        <a:t>实例</a:t>
                      </a:r>
                      <a:r>
                        <a:rPr lang="en-US" altLang="zh-CN" sz="1400" dirty="0" smtClean="0">
                          <a:effectLst/>
                        </a:rPr>
                        <a:t>(a=10, b=20)</a:t>
                      </a:r>
                      <a:endParaRPr lang="zh-CN" altLang="en-US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2874" marR="22874" marT="22874" marB="22874"/>
                </a:tc>
              </a:tr>
              <a:tr h="326333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==</a:t>
                      </a:r>
                    </a:p>
                  </a:txBody>
                  <a:tcPr marL="38123" marR="38123" marT="53372" marB="53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</a:rPr>
                        <a:t>等于 </a:t>
                      </a:r>
                      <a:r>
                        <a:rPr lang="en-US" altLang="zh-CN" sz="1400" dirty="0">
                          <a:effectLst/>
                        </a:rPr>
                        <a:t>- </a:t>
                      </a:r>
                      <a:r>
                        <a:rPr lang="zh-CN" altLang="en-US" sz="1400" dirty="0">
                          <a:effectLst/>
                        </a:rPr>
                        <a:t>比较对象是否相等</a:t>
                      </a:r>
                    </a:p>
                  </a:txBody>
                  <a:tcPr marL="38123" marR="38123" marT="53372" marB="53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(a == b) </a:t>
                      </a:r>
                      <a:r>
                        <a:rPr lang="zh-CN" altLang="en-US" sz="1400">
                          <a:effectLst/>
                        </a:rPr>
                        <a:t>返回 </a:t>
                      </a:r>
                      <a:r>
                        <a:rPr lang="en-US" sz="1400">
                          <a:effectLst/>
                        </a:rPr>
                        <a:t>False。</a:t>
                      </a:r>
                    </a:p>
                  </a:txBody>
                  <a:tcPr marL="38123" marR="38123" marT="53372" marB="53372"/>
                </a:tc>
              </a:tr>
              <a:tr h="54592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!=</a:t>
                      </a:r>
                    </a:p>
                  </a:txBody>
                  <a:tcPr marL="38123" marR="38123" marT="53372" marB="53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不等于 </a:t>
                      </a:r>
                      <a:r>
                        <a:rPr lang="en-US" altLang="zh-CN" sz="1400">
                          <a:effectLst/>
                        </a:rPr>
                        <a:t>- </a:t>
                      </a:r>
                      <a:r>
                        <a:rPr lang="zh-CN" altLang="en-US" sz="1400">
                          <a:effectLst/>
                        </a:rPr>
                        <a:t>比较两个对象是否不相等</a:t>
                      </a:r>
                    </a:p>
                  </a:txBody>
                  <a:tcPr marL="38123" marR="38123" marT="53372" marB="53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(a != b) </a:t>
                      </a:r>
                      <a:r>
                        <a:rPr lang="zh-CN" altLang="en-US" sz="1400">
                          <a:effectLst/>
                        </a:rPr>
                        <a:t>返回 </a:t>
                      </a:r>
                      <a:r>
                        <a:rPr lang="en-US" sz="1400">
                          <a:effectLst/>
                        </a:rPr>
                        <a:t>true.</a:t>
                      </a:r>
                    </a:p>
                  </a:txBody>
                  <a:tcPr marL="38123" marR="38123" marT="53372" marB="53372"/>
                </a:tc>
              </a:tr>
              <a:tr h="54592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&lt;&gt;</a:t>
                      </a:r>
                    </a:p>
                  </a:txBody>
                  <a:tcPr marL="38123" marR="38123" marT="53372" marB="53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不等于 </a:t>
                      </a:r>
                      <a:r>
                        <a:rPr lang="en-US" altLang="zh-CN" sz="1400">
                          <a:effectLst/>
                        </a:rPr>
                        <a:t>- </a:t>
                      </a:r>
                      <a:r>
                        <a:rPr lang="zh-CN" altLang="en-US" sz="1400">
                          <a:effectLst/>
                        </a:rPr>
                        <a:t>比较两个对象是否不相等</a:t>
                      </a:r>
                    </a:p>
                  </a:txBody>
                  <a:tcPr marL="38123" marR="38123" marT="53372" marB="53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(a &lt;&gt; b) </a:t>
                      </a:r>
                      <a:r>
                        <a:rPr lang="zh-CN" altLang="en-US" sz="1400">
                          <a:effectLst/>
                        </a:rPr>
                        <a:t>返回 </a:t>
                      </a:r>
                      <a:r>
                        <a:rPr lang="en-US" sz="1400">
                          <a:effectLst/>
                        </a:rPr>
                        <a:t>true。</a:t>
                      </a:r>
                      <a:r>
                        <a:rPr lang="zh-CN" altLang="en-US" sz="1400">
                          <a:effectLst/>
                        </a:rPr>
                        <a:t>这个运算符类似 </a:t>
                      </a:r>
                      <a:r>
                        <a:rPr lang="en-US" altLang="zh-CN" sz="1400">
                          <a:effectLst/>
                        </a:rPr>
                        <a:t>!= </a:t>
                      </a:r>
                      <a:r>
                        <a:rPr lang="zh-CN" altLang="en-US" sz="1400">
                          <a:effectLst/>
                        </a:rPr>
                        <a:t>。</a:t>
                      </a:r>
                    </a:p>
                  </a:txBody>
                  <a:tcPr marL="38123" marR="38123" marT="53372" marB="53372"/>
                </a:tc>
              </a:tr>
              <a:tr h="326333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&gt;</a:t>
                      </a:r>
                    </a:p>
                  </a:txBody>
                  <a:tcPr marL="38123" marR="38123" marT="53372" marB="53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大于 </a:t>
                      </a:r>
                      <a:r>
                        <a:rPr lang="en-US" altLang="zh-CN" sz="1400">
                          <a:effectLst/>
                        </a:rPr>
                        <a:t>- </a:t>
                      </a:r>
                      <a:r>
                        <a:rPr lang="zh-CN" altLang="en-US" sz="1400">
                          <a:effectLst/>
                        </a:rPr>
                        <a:t>返回</a:t>
                      </a:r>
                      <a:r>
                        <a:rPr lang="en-US" sz="1400">
                          <a:effectLst/>
                        </a:rPr>
                        <a:t>x</a:t>
                      </a:r>
                      <a:r>
                        <a:rPr lang="zh-CN" altLang="en-US" sz="1400">
                          <a:effectLst/>
                        </a:rPr>
                        <a:t>是否大于</a:t>
                      </a:r>
                      <a:r>
                        <a:rPr lang="en-US" sz="1400">
                          <a:effectLst/>
                        </a:rPr>
                        <a:t>y</a:t>
                      </a:r>
                    </a:p>
                  </a:txBody>
                  <a:tcPr marL="38123" marR="38123" marT="53372" marB="53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(a &gt; b) </a:t>
                      </a:r>
                      <a:r>
                        <a:rPr lang="zh-CN" altLang="en-US" sz="1400">
                          <a:effectLst/>
                        </a:rPr>
                        <a:t>返回 </a:t>
                      </a:r>
                      <a:r>
                        <a:rPr lang="en-US" sz="1400">
                          <a:effectLst/>
                        </a:rPr>
                        <a:t>False。</a:t>
                      </a:r>
                    </a:p>
                  </a:txBody>
                  <a:tcPr marL="38123" marR="38123" marT="53372" marB="53372"/>
                </a:tc>
              </a:tr>
              <a:tr h="120468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&lt;</a:t>
                      </a:r>
                    </a:p>
                  </a:txBody>
                  <a:tcPr marL="38123" marR="38123" marT="53372" marB="53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</a:rPr>
                        <a:t>小于 </a:t>
                      </a:r>
                      <a:r>
                        <a:rPr lang="en-US" altLang="zh-CN" sz="1400" dirty="0">
                          <a:effectLst/>
                        </a:rPr>
                        <a:t>- </a:t>
                      </a:r>
                      <a:r>
                        <a:rPr lang="zh-CN" altLang="en-US" sz="1400" dirty="0">
                          <a:effectLst/>
                        </a:rPr>
                        <a:t>返回</a:t>
                      </a:r>
                      <a:r>
                        <a:rPr lang="en-US" altLang="zh-CN" sz="1400" dirty="0">
                          <a:effectLst/>
                        </a:rPr>
                        <a:t>x</a:t>
                      </a:r>
                      <a:r>
                        <a:rPr lang="zh-CN" altLang="en-US" sz="1400" dirty="0">
                          <a:effectLst/>
                        </a:rPr>
                        <a:t>是否小于</a:t>
                      </a:r>
                      <a:r>
                        <a:rPr lang="en-US" altLang="zh-CN" sz="1400" dirty="0">
                          <a:effectLst/>
                        </a:rPr>
                        <a:t>y</a:t>
                      </a:r>
                      <a:r>
                        <a:rPr lang="zh-CN" altLang="en-US" sz="1400" dirty="0">
                          <a:effectLst/>
                        </a:rPr>
                        <a:t>。所有比较运算符返回</a:t>
                      </a:r>
                      <a:r>
                        <a:rPr lang="en-US" altLang="zh-CN" sz="1400" dirty="0">
                          <a:effectLst/>
                        </a:rPr>
                        <a:t>1</a:t>
                      </a:r>
                      <a:r>
                        <a:rPr lang="zh-CN" altLang="en-US" sz="1400" dirty="0">
                          <a:effectLst/>
                        </a:rPr>
                        <a:t>表示真，返回</a:t>
                      </a:r>
                      <a:r>
                        <a:rPr lang="en-US" altLang="zh-CN" sz="1400" dirty="0">
                          <a:effectLst/>
                        </a:rPr>
                        <a:t>0</a:t>
                      </a:r>
                      <a:r>
                        <a:rPr lang="zh-CN" altLang="en-US" sz="1400" dirty="0">
                          <a:effectLst/>
                        </a:rPr>
                        <a:t>表示假。这分别与特殊的变量</a:t>
                      </a:r>
                      <a:r>
                        <a:rPr lang="en-US" altLang="zh-CN" sz="1400" dirty="0">
                          <a:effectLst/>
                        </a:rPr>
                        <a:t>True</a:t>
                      </a:r>
                      <a:r>
                        <a:rPr lang="zh-CN" altLang="en-US" sz="1400" dirty="0">
                          <a:effectLst/>
                        </a:rPr>
                        <a:t>和</a:t>
                      </a:r>
                      <a:r>
                        <a:rPr lang="en-US" altLang="zh-CN" sz="1400" dirty="0">
                          <a:effectLst/>
                        </a:rPr>
                        <a:t>False</a:t>
                      </a:r>
                      <a:r>
                        <a:rPr lang="zh-CN" altLang="en-US" sz="1400" dirty="0">
                          <a:effectLst/>
                        </a:rPr>
                        <a:t>等价。注意，这些变量名的大写。</a:t>
                      </a:r>
                    </a:p>
                  </a:txBody>
                  <a:tcPr marL="38123" marR="38123" marT="53372" marB="53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(a &lt; b) </a:t>
                      </a:r>
                      <a:r>
                        <a:rPr lang="zh-CN" altLang="en-US" sz="1400">
                          <a:effectLst/>
                        </a:rPr>
                        <a:t>返回 </a:t>
                      </a:r>
                      <a:r>
                        <a:rPr lang="en-US" sz="1400">
                          <a:effectLst/>
                        </a:rPr>
                        <a:t>true。</a:t>
                      </a:r>
                    </a:p>
                  </a:txBody>
                  <a:tcPr marL="38123" marR="38123" marT="53372" marB="53372"/>
                </a:tc>
              </a:tr>
              <a:tr h="54592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&gt;=</a:t>
                      </a:r>
                    </a:p>
                  </a:txBody>
                  <a:tcPr marL="38123" marR="38123" marT="53372" marB="53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大于等于 </a:t>
                      </a:r>
                      <a:r>
                        <a:rPr lang="en-US" altLang="zh-CN" sz="1400">
                          <a:effectLst/>
                        </a:rPr>
                        <a:t>- </a:t>
                      </a:r>
                      <a:r>
                        <a:rPr lang="zh-CN" altLang="en-US" sz="1400">
                          <a:effectLst/>
                        </a:rPr>
                        <a:t>返回</a:t>
                      </a:r>
                      <a:r>
                        <a:rPr lang="en-US" sz="1400">
                          <a:effectLst/>
                        </a:rPr>
                        <a:t>x</a:t>
                      </a:r>
                      <a:r>
                        <a:rPr lang="zh-CN" altLang="en-US" sz="1400">
                          <a:effectLst/>
                        </a:rPr>
                        <a:t>是否大于等于</a:t>
                      </a:r>
                      <a:r>
                        <a:rPr lang="en-US" sz="1400">
                          <a:effectLst/>
                        </a:rPr>
                        <a:t>y。</a:t>
                      </a:r>
                    </a:p>
                  </a:txBody>
                  <a:tcPr marL="38123" marR="38123" marT="53372" marB="53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(a &gt;= b) </a:t>
                      </a:r>
                      <a:r>
                        <a:rPr lang="zh-CN" altLang="en-US" sz="1400">
                          <a:effectLst/>
                        </a:rPr>
                        <a:t>返回 </a:t>
                      </a:r>
                      <a:r>
                        <a:rPr lang="en-US" sz="1400">
                          <a:effectLst/>
                        </a:rPr>
                        <a:t>False。</a:t>
                      </a:r>
                    </a:p>
                  </a:txBody>
                  <a:tcPr marL="38123" marR="38123" marT="53372" marB="53372"/>
                </a:tc>
              </a:tr>
              <a:tr h="54592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&lt;=</a:t>
                      </a:r>
                    </a:p>
                  </a:txBody>
                  <a:tcPr marL="38123" marR="38123" marT="53372" marB="53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小于等于 </a:t>
                      </a:r>
                      <a:r>
                        <a:rPr lang="en-US" altLang="zh-CN" sz="1400">
                          <a:effectLst/>
                        </a:rPr>
                        <a:t>- </a:t>
                      </a:r>
                      <a:r>
                        <a:rPr lang="zh-CN" altLang="en-US" sz="1400">
                          <a:effectLst/>
                        </a:rPr>
                        <a:t>返回</a:t>
                      </a:r>
                      <a:r>
                        <a:rPr lang="en-US" sz="1400">
                          <a:effectLst/>
                        </a:rPr>
                        <a:t>x</a:t>
                      </a:r>
                      <a:r>
                        <a:rPr lang="zh-CN" altLang="en-US" sz="1400">
                          <a:effectLst/>
                        </a:rPr>
                        <a:t>是否小于等于</a:t>
                      </a:r>
                      <a:r>
                        <a:rPr lang="en-US" sz="1400">
                          <a:effectLst/>
                        </a:rPr>
                        <a:t>y。</a:t>
                      </a:r>
                    </a:p>
                  </a:txBody>
                  <a:tcPr marL="38123" marR="38123" marT="53372" marB="53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(a &lt;= b) </a:t>
                      </a:r>
                      <a:r>
                        <a:rPr lang="zh-CN" altLang="en-US" sz="1400" dirty="0">
                          <a:effectLst/>
                        </a:rPr>
                        <a:t>返回 </a:t>
                      </a:r>
                      <a:r>
                        <a:rPr lang="en-US" sz="1400" dirty="0">
                          <a:effectLst/>
                        </a:rPr>
                        <a:t>true。</a:t>
                      </a:r>
                    </a:p>
                  </a:txBody>
                  <a:tcPr marL="38123" marR="38123" marT="53372" marB="5337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01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比较（关系）</a:t>
            </a:r>
            <a:r>
              <a:rPr lang="zh-CN" altLang="en-US" dirty="0" smtClean="0">
                <a:solidFill>
                  <a:schemeClr val="bg1"/>
                </a:solidFill>
              </a:rPr>
              <a:t>运算符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示例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04635"/>
              </p:ext>
            </p:extLst>
          </p:nvPr>
        </p:nvGraphicFramePr>
        <p:xfrm>
          <a:off x="1331640" y="2924944"/>
          <a:ext cx="887760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776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altLang="zh-CN" dirty="0" smtClean="0"/>
                        <a:t>a = 21</a:t>
                      </a:r>
                    </a:p>
                    <a:p>
                      <a:r>
                        <a:rPr lang="pt-BR" altLang="zh-CN" dirty="0" smtClean="0"/>
                        <a:t>b = 10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798433"/>
              </p:ext>
            </p:extLst>
          </p:nvPr>
        </p:nvGraphicFramePr>
        <p:xfrm>
          <a:off x="2843808" y="1916832"/>
          <a:ext cx="367240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if ( a == b ):</a:t>
                      </a:r>
                    </a:p>
                    <a:p>
                      <a:r>
                        <a:rPr lang="en-US" altLang="zh-CN" dirty="0" smtClean="0"/>
                        <a:t>    print "a </a:t>
                      </a:r>
                      <a:r>
                        <a:rPr lang="zh-CN" altLang="en-US" dirty="0" smtClean="0"/>
                        <a:t>等于 </a:t>
                      </a:r>
                      <a:r>
                        <a:rPr lang="en-US" altLang="zh-CN" dirty="0" smtClean="0"/>
                        <a:t>b"</a:t>
                      </a:r>
                    </a:p>
                    <a:p>
                      <a:r>
                        <a:rPr lang="en-US" altLang="zh-CN" dirty="0" smtClean="0"/>
                        <a:t>else:</a:t>
                      </a:r>
                    </a:p>
                    <a:p>
                      <a:r>
                        <a:rPr lang="en-US" altLang="zh-CN" dirty="0" smtClean="0"/>
                        <a:t>    print "a </a:t>
                      </a:r>
                      <a:r>
                        <a:rPr lang="zh-CN" altLang="en-US" dirty="0" smtClean="0"/>
                        <a:t>不等于 </a:t>
                      </a:r>
                      <a:r>
                        <a:rPr lang="en-US" altLang="zh-CN" dirty="0" smtClean="0"/>
                        <a:t>b"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84746"/>
              </p:ext>
            </p:extLst>
          </p:nvPr>
        </p:nvGraphicFramePr>
        <p:xfrm>
          <a:off x="2843808" y="3212976"/>
          <a:ext cx="367240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if ( a &lt; b ):</a:t>
                      </a:r>
                    </a:p>
                    <a:p>
                      <a:r>
                        <a:rPr lang="en-US" altLang="zh-CN" dirty="0" smtClean="0"/>
                        <a:t>    print "a </a:t>
                      </a:r>
                      <a:r>
                        <a:rPr lang="zh-CN" altLang="en-US" dirty="0" smtClean="0"/>
                        <a:t>小于 </a:t>
                      </a:r>
                      <a:r>
                        <a:rPr lang="en-US" altLang="zh-CN" dirty="0" smtClean="0"/>
                        <a:t>b"</a:t>
                      </a:r>
                    </a:p>
                    <a:p>
                      <a:r>
                        <a:rPr lang="en-US" altLang="zh-CN" dirty="0" smtClean="0"/>
                        <a:t>else:</a:t>
                      </a:r>
                    </a:p>
                    <a:p>
                      <a:r>
                        <a:rPr lang="en-US" altLang="zh-CN" dirty="0" smtClean="0"/>
                        <a:t>    print "a </a:t>
                      </a:r>
                      <a:r>
                        <a:rPr lang="zh-CN" altLang="en-US" dirty="0" smtClean="0"/>
                        <a:t>不小于 </a:t>
                      </a:r>
                      <a:r>
                        <a:rPr lang="en-US" altLang="zh-CN" dirty="0" smtClean="0"/>
                        <a:t>b"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025393"/>
              </p:ext>
            </p:extLst>
          </p:nvPr>
        </p:nvGraphicFramePr>
        <p:xfrm>
          <a:off x="2843808" y="4544536"/>
          <a:ext cx="367240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if ( a &gt; b ):</a:t>
                      </a:r>
                    </a:p>
                    <a:p>
                      <a:r>
                        <a:rPr lang="en-US" altLang="zh-CN" dirty="0" smtClean="0"/>
                        <a:t>    print "a </a:t>
                      </a:r>
                      <a:r>
                        <a:rPr lang="zh-CN" altLang="en-US" dirty="0" smtClean="0"/>
                        <a:t>大于 </a:t>
                      </a:r>
                      <a:r>
                        <a:rPr lang="en-US" altLang="zh-CN" dirty="0" smtClean="0"/>
                        <a:t>b"</a:t>
                      </a:r>
                    </a:p>
                    <a:p>
                      <a:r>
                        <a:rPr lang="en-US" altLang="zh-CN" dirty="0" smtClean="0"/>
                        <a:t>else:</a:t>
                      </a:r>
                    </a:p>
                    <a:p>
                      <a:r>
                        <a:rPr lang="en-US" altLang="zh-CN" dirty="0" smtClean="0"/>
                        <a:t>    print "a </a:t>
                      </a:r>
                      <a:r>
                        <a:rPr lang="zh-CN" altLang="en-US" dirty="0" smtClean="0"/>
                        <a:t>不大于 </a:t>
                      </a:r>
                      <a:r>
                        <a:rPr lang="en-US" altLang="zh-CN" dirty="0" smtClean="0"/>
                        <a:t>b"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2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比较（关系）</a:t>
            </a:r>
            <a:r>
              <a:rPr lang="zh-CN" altLang="en-US" dirty="0" smtClean="0">
                <a:solidFill>
                  <a:schemeClr val="bg1"/>
                </a:solidFill>
              </a:rPr>
              <a:t>运算符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示例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754186"/>
              </p:ext>
            </p:extLst>
          </p:nvPr>
        </p:nvGraphicFramePr>
        <p:xfrm>
          <a:off x="1331640" y="3140968"/>
          <a:ext cx="887760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776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altLang="zh-CN" dirty="0" smtClean="0"/>
                        <a:t>a = 21</a:t>
                      </a:r>
                    </a:p>
                    <a:p>
                      <a:r>
                        <a:rPr lang="pt-BR" altLang="zh-CN" dirty="0" smtClean="0"/>
                        <a:t>b = 10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947523"/>
              </p:ext>
            </p:extLst>
          </p:nvPr>
        </p:nvGraphicFramePr>
        <p:xfrm>
          <a:off x="2843808" y="2348880"/>
          <a:ext cx="266429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if ( a != b ):</a:t>
                      </a:r>
                    </a:p>
                    <a:p>
                      <a:r>
                        <a:rPr lang="en-US" altLang="zh-CN" dirty="0" smtClean="0"/>
                        <a:t>    print "a </a:t>
                      </a:r>
                      <a:r>
                        <a:rPr lang="zh-CN" altLang="en-US" dirty="0" smtClean="0"/>
                        <a:t>不等于 </a:t>
                      </a:r>
                      <a:r>
                        <a:rPr lang="en-US" altLang="zh-CN" dirty="0" smtClean="0"/>
                        <a:t>b"</a:t>
                      </a:r>
                    </a:p>
                    <a:p>
                      <a:r>
                        <a:rPr lang="en-US" altLang="zh-CN" dirty="0" smtClean="0"/>
                        <a:t>else:</a:t>
                      </a:r>
                    </a:p>
                    <a:p>
                      <a:r>
                        <a:rPr lang="en-US" altLang="zh-CN" dirty="0" smtClean="0"/>
                        <a:t>    print “ a </a:t>
                      </a:r>
                      <a:r>
                        <a:rPr lang="zh-CN" altLang="en-US" dirty="0" smtClean="0"/>
                        <a:t>等于 </a:t>
                      </a:r>
                      <a:r>
                        <a:rPr lang="en-US" altLang="zh-CN" dirty="0" smtClean="0"/>
                        <a:t>b"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940597"/>
              </p:ext>
            </p:extLst>
          </p:nvPr>
        </p:nvGraphicFramePr>
        <p:xfrm>
          <a:off x="2843808" y="3680440"/>
          <a:ext cx="266429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if ( a &lt;&gt; b ):</a:t>
                      </a:r>
                    </a:p>
                    <a:p>
                      <a:r>
                        <a:rPr lang="en-US" altLang="zh-CN" dirty="0" smtClean="0"/>
                        <a:t>    print "a </a:t>
                      </a:r>
                      <a:r>
                        <a:rPr lang="zh-CN" altLang="en-US" dirty="0" smtClean="0"/>
                        <a:t>不等于 </a:t>
                      </a:r>
                      <a:r>
                        <a:rPr lang="en-US" altLang="zh-CN" dirty="0" smtClean="0"/>
                        <a:t>b"</a:t>
                      </a:r>
                    </a:p>
                    <a:p>
                      <a:r>
                        <a:rPr lang="en-US" altLang="zh-CN" dirty="0" smtClean="0"/>
                        <a:t>else:</a:t>
                      </a:r>
                    </a:p>
                    <a:p>
                      <a:r>
                        <a:rPr lang="en-US" altLang="zh-CN" dirty="0" smtClean="0"/>
                        <a:t>    print "a </a:t>
                      </a:r>
                      <a:r>
                        <a:rPr lang="zh-CN" altLang="en-US" dirty="0" smtClean="0"/>
                        <a:t>等于 </a:t>
                      </a:r>
                      <a:r>
                        <a:rPr lang="en-US" altLang="zh-CN" dirty="0" smtClean="0"/>
                        <a:t>b"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3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1311</Words>
  <Application>Microsoft Macintosh PowerPoint</Application>
  <PresentationFormat>全屏显示(4:3)</PresentationFormat>
  <Paragraphs>213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Calibri</vt:lpstr>
      <vt:lpstr>Courier New</vt:lpstr>
      <vt:lpstr>Mangal</vt:lpstr>
      <vt:lpstr>Wingdings</vt:lpstr>
      <vt:lpstr>黑体</vt:lpstr>
      <vt:lpstr>宋体</vt:lpstr>
      <vt:lpstr>幼圆</vt:lpstr>
      <vt:lpstr>Office 主题</vt:lpstr>
      <vt:lpstr>If 条件表达</vt:lpstr>
      <vt:lpstr>单分支编程实例</vt:lpstr>
      <vt:lpstr>两路分支结构</vt:lpstr>
      <vt:lpstr>多路分支：if-elif-else 结构</vt:lpstr>
      <vt:lpstr>多路分支编程实例</vt:lpstr>
      <vt:lpstr>引例</vt:lpstr>
      <vt:lpstr>比较（关系）运算符</vt:lpstr>
      <vt:lpstr>比较（关系）运算符—示例</vt:lpstr>
      <vt:lpstr>比较（关系）运算符—示例</vt:lpstr>
      <vt:lpstr>比较（关系）运算符—示例</vt:lpstr>
      <vt:lpstr>逻辑运算</vt:lpstr>
      <vt:lpstr>Python逻辑运算符</vt:lpstr>
      <vt:lpstr>Python逻辑运算符</vt:lpstr>
      <vt:lpstr>While 循环</vt:lpstr>
      <vt:lpstr>例子</vt:lpstr>
      <vt:lpstr>break</vt:lpstr>
      <vt:lpstr>continue</vt:lpstr>
      <vt:lpstr>课后作业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变量与运算</dc:title>
  <dc:creator>Jack_p Liu_刘鹏</dc:creator>
  <cp:lastModifiedBy>刘DJ</cp:lastModifiedBy>
  <cp:revision>43</cp:revision>
  <dcterms:created xsi:type="dcterms:W3CDTF">2017-06-15T05:30:33Z</dcterms:created>
  <dcterms:modified xsi:type="dcterms:W3CDTF">2018-01-24T09:44:50Z</dcterms:modified>
</cp:coreProperties>
</file>