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25" r:id="rId5"/>
    <p:sldId id="420" r:id="rId6"/>
    <p:sldId id="421" r:id="rId7"/>
    <p:sldId id="422" r:id="rId8"/>
    <p:sldId id="423" r:id="rId9"/>
    <p:sldId id="424" r:id="rId10"/>
    <p:sldId id="291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hover	Boolean	false	是否启用点击态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hover-class	String	none	指定按下去的样式类。当 hover-class="none" 时，没有点击态效果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hover-start-time	Number	50	按住后多久出现点击态，单位毫秒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hover-stay-time	Number	400	手指松开后点击态保留时间，单位毫秒</a:t>
            </a: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swiper-item  </a:t>
            </a:r>
            <a:r>
              <a:rPr lang="zh-CN" altLang="en-US" smtClean="0"/>
              <a:t>宽高自动设置成</a:t>
            </a:r>
            <a:r>
              <a:rPr lang="en-US" altLang="zh-CN" smtClean="0"/>
              <a:t>100%</a:t>
            </a:r>
            <a:endParaRPr lang="en-US" altLang="zh-CN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968243" y="417016"/>
            <a:ext cx="32380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>
                <a:latin typeface="+mj-lt"/>
                <a:ea typeface="+mj-ea"/>
              </a:rPr>
              <a:t>本课内容</a:t>
            </a:r>
            <a:endParaRPr lang="zh-CN" altLang="en-US" smtClean="0">
              <a:latin typeface="+mj-lt"/>
              <a:ea typeface="+mj-ea"/>
            </a:endParaRPr>
          </a:p>
        </p:txBody>
      </p:sp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 rot="0">
            <a:off x="4015740" y="2281555"/>
            <a:ext cx="3638550" cy="574040"/>
            <a:chOff x="2754992" y="2418896"/>
            <a:chExt cx="3638550" cy="465138"/>
          </a:xfrm>
        </p:grpSpPr>
        <p:sp>
          <p:nvSpPr>
            <p:cNvPr id="18" name="MH_Entry_1"/>
            <p:cNvSpPr/>
            <p:nvPr>
              <p:custDataLst>
                <p:tags r:id="rId3"/>
              </p:custDataLst>
            </p:nvPr>
          </p:nvSpPr>
          <p:spPr>
            <a:xfrm>
              <a:off x="3093130" y="2418896"/>
              <a:ext cx="3300412" cy="465138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80000" tIns="36000" rIns="36000" bIns="36000" anchor="ctr">
              <a:noAutofit/>
            </a:bodyPr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kern="0" dirty="0">
                  <a:solidFill>
                    <a:srgbClr val="A50021"/>
                  </a:solidFill>
                  <a:latin typeface="+mn-lt"/>
                  <a:ea typeface="+mn-ea"/>
                </a:rPr>
                <a:t>简介</a:t>
              </a:r>
              <a:endParaRPr lang="zh-CN" altLang="en-US" sz="3200" kern="0" dirty="0">
                <a:solidFill>
                  <a:srgbClr val="A5002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MH_Number_1"/>
            <p:cNvSpPr/>
            <p:nvPr>
              <p:custDataLst>
                <p:tags r:id="rId4"/>
              </p:custDataLst>
            </p:nvPr>
          </p:nvSpPr>
          <p:spPr>
            <a:xfrm>
              <a:off x="2754992" y="2449059"/>
              <a:ext cx="406400" cy="4064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62500" lnSpcReduction="20000"/>
            </a:bodyPr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zh-CN" altLang="en-US" sz="2400" kern="0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5"/>
            </p:custDataLst>
          </p:nvPr>
        </p:nvGrpSpPr>
        <p:grpSpPr>
          <a:xfrm rot="0">
            <a:off x="4015740" y="3536315"/>
            <a:ext cx="3638550" cy="574040"/>
            <a:chOff x="2754992" y="2418896"/>
            <a:chExt cx="3638550" cy="465138"/>
          </a:xfrm>
        </p:grpSpPr>
        <p:sp>
          <p:nvSpPr>
            <p:cNvPr id="5" name="MH_Entry_1"/>
            <p:cNvSpPr/>
            <p:nvPr>
              <p:custDataLst>
                <p:tags r:id="rId6"/>
              </p:custDataLst>
            </p:nvPr>
          </p:nvSpPr>
          <p:spPr>
            <a:xfrm>
              <a:off x="3093130" y="2418896"/>
              <a:ext cx="3300412" cy="465138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80000" tIns="36000" rIns="36000" bIns="36000" anchor="ctr">
              <a:noAutofit/>
            </a:bodyPr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kern="0" dirty="0">
                  <a:solidFill>
                    <a:srgbClr val="C00000"/>
                  </a:solidFill>
                  <a:latin typeface="+mn-lt"/>
                  <a:ea typeface="+mn-ea"/>
                </a:rPr>
                <a:t>框架</a:t>
              </a:r>
              <a:endParaRPr lang="zh-CN" altLang="en-US" sz="3200" kern="0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MH_Number_1"/>
            <p:cNvSpPr/>
            <p:nvPr>
              <p:custDataLst>
                <p:tags r:id="rId7"/>
              </p:custDataLst>
            </p:nvPr>
          </p:nvSpPr>
          <p:spPr>
            <a:xfrm>
              <a:off x="2754992" y="2449059"/>
              <a:ext cx="406400" cy="4064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62500" lnSpcReduction="20000"/>
            </a:bodyPr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kern="0" dirty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2400" kern="0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8"/>
            </p:custDataLst>
          </p:nvPr>
        </p:nvGrpSpPr>
        <p:grpSpPr>
          <a:xfrm rot="0">
            <a:off x="4015740" y="4822825"/>
            <a:ext cx="3638550" cy="574040"/>
            <a:chOff x="2754992" y="2418896"/>
            <a:chExt cx="3638550" cy="465138"/>
          </a:xfrm>
        </p:grpSpPr>
        <p:sp>
          <p:nvSpPr>
            <p:cNvPr id="8" name="MH_Entry_1"/>
            <p:cNvSpPr/>
            <p:nvPr>
              <p:custDataLst>
                <p:tags r:id="rId9"/>
              </p:custDataLst>
            </p:nvPr>
          </p:nvSpPr>
          <p:spPr>
            <a:xfrm>
              <a:off x="3093130" y="2418896"/>
              <a:ext cx="3300412" cy="465138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80000" tIns="36000" rIns="36000" bIns="36000" anchor="ctr">
              <a:noAutofit/>
            </a:bodyPr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kern="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endParaRPr lang="zh-CN" altLang="en-US" sz="3200" b="1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MH_Number_1"/>
            <p:cNvSpPr/>
            <p:nvPr>
              <p:custDataLst>
                <p:tags r:id="rId10"/>
              </p:custDataLst>
            </p:nvPr>
          </p:nvSpPr>
          <p:spPr>
            <a:xfrm>
              <a:off x="2754992" y="2449059"/>
              <a:ext cx="406400" cy="4064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62500" lnSpcReduction="20000"/>
            </a:bodyPr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kern="0" dirty="0">
                  <a:solidFill>
                    <a:srgbClr val="FFFFFF"/>
                  </a:solidFill>
                  <a:latin typeface="+mn-lt"/>
                  <a:ea typeface="+mn-ea"/>
                </a:rPr>
                <a:t>3</a:t>
              </a:r>
              <a:endParaRPr lang="en-US" sz="2400" kern="0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316098" y="375106"/>
            <a:ext cx="32380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1316355" y="678815"/>
            <a:ext cx="10005695" cy="50552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endParaRPr lang="en-US" altLang="zh-CN" sz="28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28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indent="-4572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组件是视图层的基本组成单元。</a:t>
            </a:r>
            <a:endParaRPr lang="en-US" altLang="zh-CN" sz="28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indent="-4572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组件自带一些功能与</a:t>
            </a:r>
            <a:r>
              <a:rPr lang="en-US" altLang="zh-CN" sz="2800" b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微信风格</a:t>
            </a:r>
            <a:r>
              <a:rPr lang="en-US" altLang="zh-CN" sz="28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的样式。</a:t>
            </a:r>
            <a:endParaRPr lang="en-US" altLang="zh-CN" sz="28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indent="-4572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一个组件通常包括</a:t>
            </a:r>
            <a:r>
              <a:rPr lang="en-US" altLang="zh-CN" sz="2800" b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开始标签</a:t>
            </a:r>
            <a:r>
              <a:rPr lang="en-US" altLang="zh-CN" sz="28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和</a:t>
            </a:r>
            <a:r>
              <a:rPr lang="en-US" altLang="zh-CN" sz="2800" b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结束标签</a:t>
            </a:r>
            <a:r>
              <a:rPr lang="en-US" altLang="zh-CN" sz="28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，属性用来修饰这个组件，内容在两个标签之内。</a:t>
            </a:r>
            <a:endParaRPr lang="zh-CN" altLang="en-US" sz="28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endParaRPr lang="en-US" altLang="zh-CN" sz="28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28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316098" y="375106"/>
            <a:ext cx="32380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共同属性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2954020" y="1796415"/>
            <a:ext cx="4841875" cy="3555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marL="457200" indent="-457200">
              <a:buClr>
                <a:srgbClr val="C00000"/>
              </a:buClr>
              <a:buFont typeface="Wingdings" panose="05000000000000000000" charset="0"/>
              <a:buChar char="Ø"/>
            </a:pPr>
            <a:endParaRPr lang="en-US" altLang="zh-CN" sz="28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charset="0"/>
              <a:buChar char="Ø"/>
            </a:pPr>
            <a:endParaRPr lang="en-US" altLang="zh-CN" sz="28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indent="-4572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id</a:t>
            </a:r>
            <a:endParaRPr lang="en-US" altLang="zh-CN"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marL="457200" indent="-4572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class</a:t>
            </a:r>
            <a:endParaRPr lang="en-US" altLang="zh-CN"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marL="457200" indent="-4572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style</a:t>
            </a:r>
            <a:endParaRPr lang="en-US" altLang="zh-CN"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marL="457200" indent="-457200"/>
            <a:endParaRPr lang="en-US" altLang="zh-CN"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610860" y="1796415"/>
            <a:ext cx="4841875" cy="3555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marL="457200" indent="-457200">
              <a:buClr>
                <a:srgbClr val="C00000"/>
              </a:buClr>
              <a:buFont typeface="Wingdings" panose="05000000000000000000" charset="0"/>
              <a:buChar char="Ø"/>
            </a:pPr>
            <a:endParaRPr lang="en-US" altLang="zh-CN" sz="28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charset="0"/>
              <a:buChar char="Ø"/>
            </a:pPr>
            <a:endParaRPr lang="en-US" altLang="zh-CN" sz="28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indent="-4572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hidden</a:t>
            </a:r>
            <a:endParaRPr lang="en-US" altLang="zh-CN" sz="2800" b="0" dirty="0">
              <a:solidFill>
                <a:srgbClr val="C00000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marL="457200" indent="-4572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data-*</a:t>
            </a:r>
            <a:endParaRPr lang="en-US" altLang="zh-CN"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marL="457200" indent="-4572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bind*/catch*</a:t>
            </a:r>
            <a:endParaRPr lang="en-US" altLang="zh-CN"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marL="457200" indent="-457200"/>
            <a:endParaRPr lang="en-US" altLang="zh-CN"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视图容器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view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680085" y="995045"/>
            <a:ext cx="5233670" cy="1249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&lt;view &gt;1&lt;/view&gt;</a:t>
            </a:r>
            <a:endParaRPr lang="en-US" altLang="zh-CN"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/>
          <p:nvPr>
            <p:ph type="body" idx="1"/>
          </p:nvPr>
        </p:nvSpPr>
        <p:spPr>
          <a:xfrm>
            <a:off x="680085" y="2397125"/>
            <a:ext cx="10422890" cy="405955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00200" y="34131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hover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hover-class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hover-start-time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hover-stay-time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占位符 9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044740" y="1797920"/>
            <a:ext cx="9964800" cy="38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6858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60000"/>
              <a:buFontTx/>
              <a:buNone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323850" indent="0" algn="just" defTabSz="6858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60000"/>
                  <a:lumOff val="40000"/>
                </a:schemeClr>
              </a:buClr>
              <a:buFontTx/>
              <a:buNone/>
              <a:defRPr sz="2000" kern="1200" baseline="0">
                <a:solidFill>
                  <a:schemeClr val="tx2"/>
                </a:solidFill>
                <a:latin typeface="幼圆" pitchFamily="49" charset="-122"/>
                <a:ea typeface="黑体" panose="02010609060101010101" pitchFamily="49" charset="-122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fontAlgn="auto">
              <a:lnSpc>
                <a:spcPct val="150000"/>
              </a:lnSpc>
              <a:tabLst>
                <a:tab pos="5551170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弹性盒子：</a:t>
            </a:r>
            <a:r>
              <a:rPr lang="en-US" altLang="zh-CN" sz="2800" dirty="0">
                <a:latin typeface="+mn-lt"/>
                <a:ea typeface="微软雅黑" panose="020B0503020204020204" pitchFamily="34" charset="-122"/>
              </a:rPr>
              <a:t>display:flex;</a:t>
            </a:r>
            <a:endParaRPr lang="en-US" altLang="zh-CN" sz="2800" dirty="0">
              <a:latin typeface="+mn-lt"/>
              <a:ea typeface="微软雅黑" panose="020B0503020204020204" pitchFamily="34" charset="-122"/>
            </a:endParaRPr>
          </a:p>
          <a:p>
            <a:pPr defTabSz="685800" fontAlgn="auto">
              <a:lnSpc>
                <a:spcPct val="150000"/>
              </a:lnSpc>
              <a:tabLst>
                <a:tab pos="5551170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主轴分布：</a:t>
            </a:r>
            <a:r>
              <a:rPr lang="en-US" altLang="zh-CN" sz="2800" dirty="0">
                <a:latin typeface="+mn-lt"/>
                <a:ea typeface="微软雅黑" panose="020B0503020204020204" pitchFamily="34" charset="-122"/>
              </a:rPr>
              <a:t>justify-content:</a:t>
            </a:r>
            <a:endParaRPr lang="en-US" altLang="zh-CN" sz="2800" dirty="0">
              <a:latin typeface="+mn-lt"/>
              <a:ea typeface="微软雅黑" panose="020B0503020204020204" pitchFamily="34" charset="-122"/>
            </a:endParaRPr>
          </a:p>
          <a:p>
            <a:pPr defTabSz="685800" fontAlgn="auto">
              <a:tabLst>
                <a:tab pos="5551170" algn="l"/>
              </a:tabLs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65975" y="3413125"/>
            <a:ext cx="3169920" cy="30327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150000"/>
              </a:lnSpc>
              <a:buClr>
                <a:srgbClr val="00B050"/>
              </a:buClr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tx1"/>
                </a:solidFill>
              </a:rPr>
              <a:t>flex-star</a:t>
            </a:r>
            <a:endParaRPr lang="en-US" altLang="zh-CN" sz="2800">
              <a:solidFill>
                <a:schemeClr val="tx1"/>
              </a:solidFill>
            </a:endParaRPr>
          </a:p>
          <a:p>
            <a:pPr marL="285750" indent="-285750" algn="l" fontAlgn="auto">
              <a:lnSpc>
                <a:spcPct val="150000"/>
              </a:lnSpc>
              <a:buClr>
                <a:srgbClr val="00B050"/>
              </a:buClr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tx1"/>
                </a:solidFill>
              </a:rPr>
              <a:t>flex-end</a:t>
            </a:r>
            <a:endParaRPr lang="en-US" altLang="zh-CN" sz="2800">
              <a:solidFill>
                <a:schemeClr val="tx1"/>
              </a:solidFill>
            </a:endParaRPr>
          </a:p>
          <a:p>
            <a:pPr marL="285750" indent="-285750" algn="l" fontAlgn="auto">
              <a:lnSpc>
                <a:spcPct val="150000"/>
              </a:lnSpc>
              <a:buClr>
                <a:srgbClr val="00B050"/>
              </a:buClr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tx1"/>
                </a:solidFill>
              </a:rPr>
              <a:t>center</a:t>
            </a:r>
            <a:endParaRPr lang="en-US" altLang="zh-CN" sz="2800">
              <a:solidFill>
                <a:schemeClr val="tx1"/>
              </a:solidFill>
            </a:endParaRPr>
          </a:p>
          <a:p>
            <a:pPr marL="285750" indent="-285750" algn="l" fontAlgn="auto">
              <a:lnSpc>
                <a:spcPct val="150000"/>
              </a:lnSpc>
              <a:buClr>
                <a:srgbClr val="00B050"/>
              </a:buClr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tx1"/>
                </a:solidFill>
              </a:rPr>
              <a:t>space-around</a:t>
            </a:r>
            <a:endParaRPr lang="en-US" altLang="zh-CN" sz="2800">
              <a:solidFill>
                <a:schemeClr val="tx1"/>
              </a:solidFill>
            </a:endParaRPr>
          </a:p>
          <a:p>
            <a:pPr marL="285750" indent="-285750" algn="l" fontAlgn="auto">
              <a:lnSpc>
                <a:spcPct val="150000"/>
              </a:lnSpc>
              <a:buClr>
                <a:srgbClr val="00B050"/>
              </a:buClr>
              <a:buFont typeface="Wingdings" panose="05000000000000000000" charset="0"/>
              <a:buChar char="l"/>
            </a:pPr>
            <a:r>
              <a:rPr lang="en-US" altLang="zh-CN" sz="2800">
                <a:solidFill>
                  <a:schemeClr val="tx1"/>
                </a:solidFill>
              </a:rPr>
              <a:t>space-between</a:t>
            </a:r>
            <a:endParaRPr lang="en-US" altLang="zh-CN" sz="280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/>
          <p:nvPr>
            <p:ph type="body" idx="1"/>
          </p:nvPr>
        </p:nvSpPr>
        <p:spPr>
          <a:xfrm>
            <a:off x="680085" y="2397125"/>
            <a:ext cx="10422890" cy="405955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横向滚动：</a:t>
            </a:r>
            <a:r>
              <a:rPr lang="en-US" altLang="zh-CN" sz="2800">
                <a:latin typeface="+mn-lt"/>
                <a:ea typeface="微软雅黑" panose="020B0503020204020204" pitchFamily="34" charset="-122"/>
              </a:rPr>
              <a:t>scroll</a:t>
            </a:r>
            <a:r>
              <a:rPr lang="zh-CN" altLang="en-US" sz="2800">
                <a:latin typeface="+mn-lt"/>
                <a:ea typeface="微软雅黑" panose="020B0503020204020204" pitchFamily="34" charset="-122"/>
              </a:rPr>
              <a:t>-</a:t>
            </a:r>
            <a:r>
              <a:rPr lang="en-US" altLang="zh-CN" sz="2800">
                <a:latin typeface="+mn-lt"/>
                <a:ea typeface="微软雅黑" panose="020B0503020204020204" pitchFamily="34" charset="-122"/>
              </a:rPr>
              <a:t>x=“</a:t>
            </a:r>
            <a:r>
              <a:rPr lang="en-US" altLang="zh-CN"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rPr>
              <a:t>true</a:t>
            </a:r>
            <a:r>
              <a:rPr lang="en-US" altLang="zh-CN" sz="2800">
                <a:latin typeface="+mn-lt"/>
                <a:ea typeface="微软雅黑" panose="020B0503020204020204" pitchFamily="34" charset="-122"/>
              </a:rPr>
              <a:t>”                </a:t>
            </a:r>
            <a:r>
              <a:rPr lang="zh-CN" altLang="en-US" sz="2800">
                <a:latin typeface="+mn-lt"/>
                <a:ea typeface="微软雅黑" panose="020B0503020204020204" pitchFamily="34" charset="-122"/>
              </a:rPr>
              <a:t>纵</a:t>
            </a:r>
            <a:r>
              <a:rPr lang="zh-CN" altLang="en-US" sz="2800">
                <a:latin typeface="+mn-lt"/>
                <a:ea typeface="微软雅黑" panose="020B0503020204020204" pitchFamily="34" charset="-122"/>
                <a:sym typeface="+mn-ea"/>
              </a:rPr>
              <a:t>向滚动：</a:t>
            </a:r>
            <a:r>
              <a:rPr lang="en-US" altLang="zh-CN"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sym typeface="+mn-ea"/>
              </a:rPr>
              <a:t>scroll</a:t>
            </a:r>
            <a:r>
              <a:rPr lang="zh-CN" altLang="en-US" sz="2800">
                <a:latin typeface="+mn-lt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800">
                <a:latin typeface="+mn-lt"/>
                <a:ea typeface="微软雅黑" panose="020B0503020204020204" pitchFamily="34" charset="-122"/>
                <a:sym typeface="+mn-ea"/>
              </a:rPr>
              <a:t>y=“true” </a:t>
            </a:r>
            <a:endParaRPr lang="en-US" altLang="zh-CN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实战技巧</a:t>
            </a:r>
            <a:r>
              <a:rPr lang="zh-CN" altLang="en-US" sz="2800">
                <a:latin typeface="+mn-lt"/>
                <a:ea typeface="微软雅黑" panose="020B0503020204020204" pitchFamily="34" charset="-122"/>
              </a:rPr>
              <a:t>：                                     </a:t>
            </a:r>
            <a:r>
              <a:rPr lang="zh-CN" altLang="en-US" sz="280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sym typeface="+mn-ea"/>
              </a:rPr>
              <a:t>实战技巧</a:t>
            </a:r>
            <a:r>
              <a:rPr lang="zh-CN" altLang="en-US" sz="2800">
                <a:latin typeface="+mn-lt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endParaRPr lang="en-US" altLang="zh-CN" sz="280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51560" y="2397125"/>
            <a:ext cx="10370820" cy="4058920"/>
            <a:chOff x="1656" y="3775"/>
            <a:chExt cx="16332" cy="6392"/>
          </a:xfrm>
        </p:grpSpPr>
        <p:grpSp>
          <p:nvGrpSpPr>
            <p:cNvPr id="15" name="组合 14"/>
            <p:cNvGrpSpPr/>
            <p:nvPr/>
          </p:nvGrpSpPr>
          <p:grpSpPr>
            <a:xfrm rot="0">
              <a:off x="1656" y="5613"/>
              <a:ext cx="16332" cy="4555"/>
              <a:chOff x="1656" y="5613"/>
              <a:chExt cx="16332" cy="4555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656" y="6640"/>
                <a:ext cx="7440" cy="352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285750" indent="-285750" algn="l" fontAlgn="auto">
                  <a:lnSpc>
                    <a:spcPct val="200000"/>
                  </a:lnSpc>
                  <a:buClr>
                    <a:srgbClr val="C00000"/>
                  </a:buClr>
                  <a:buFont typeface="Wingdings" panose="05000000000000000000" charset="0"/>
                  <a:buChar char="ü"/>
                </a:pPr>
                <a:r>
                  <a:rPr lang="en-US" altLang="zh-CN" sz="2800">
                    <a:solidFill>
                      <a:schemeClr val="tx1"/>
                    </a:solidFill>
                    <a:ea typeface="微软雅黑" panose="020B0503020204020204" pitchFamily="34" charset="-122"/>
                    <a:sym typeface="+mn-ea"/>
                  </a:rPr>
                  <a:t> 父white-space:nowrap;</a:t>
                </a:r>
                <a:endPara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endParaRPr>
              </a:p>
              <a:p>
                <a:pPr marL="285750" indent="-285750" algn="l" fontAlgn="auto">
                  <a:lnSpc>
                    <a:spcPct val="200000"/>
                  </a:lnSpc>
                  <a:buClr>
                    <a:srgbClr val="C00000"/>
                  </a:buClr>
                  <a:buFont typeface="Wingdings" panose="05000000000000000000" charset="0"/>
                  <a:buChar char="ü"/>
                </a:pPr>
                <a:r>
                  <a:rPr lang="en-US" altLang="zh-CN" sz="2800">
                    <a:solidFill>
                      <a:schemeClr val="tx1"/>
                    </a:solidFill>
                    <a:ea typeface="微软雅黑" panose="020B0503020204020204" pitchFamily="34" charset="-122"/>
                    <a:sym typeface="+mn-ea"/>
                  </a:rPr>
                  <a:t>子display:inline-block;</a:t>
                </a:r>
                <a:endParaRPr lang="en-US" altLang="zh-CN" sz="2800">
                  <a:latin typeface="+mn-lt"/>
                  <a:ea typeface="微软雅黑" panose="020B0503020204020204" pitchFamily="34" charset="-122"/>
                </a:endParaRPr>
              </a:p>
              <a:p>
                <a:pPr indent="0" algn="l">
                  <a:buClr>
                    <a:srgbClr val="C00000"/>
                  </a:buClr>
                  <a:buFont typeface="Wingdings" panose="05000000000000000000" charset="0"/>
                  <a:buNone/>
                </a:pPr>
                <a:endPara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0548" y="5613"/>
                <a:ext cx="7440" cy="352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285750" indent="-285750" algn="l" fontAlgn="auto">
                  <a:lnSpc>
                    <a:spcPct val="200000"/>
                  </a:lnSpc>
                  <a:buClr>
                    <a:srgbClr val="C00000"/>
                  </a:buClr>
                  <a:buFont typeface="Wingdings" panose="05000000000000000000" charset="0"/>
                  <a:buChar char="ü"/>
                </a:pPr>
                <a:r>
                  <a:rPr lang="en-US" altLang="zh-CN" sz="2800">
                    <a:solidFill>
                      <a:schemeClr val="tx1"/>
                    </a:solidFill>
                    <a:ea typeface="微软雅黑" panose="020B0503020204020204" pitchFamily="34" charset="-122"/>
                    <a:sym typeface="+mn-ea"/>
                  </a:rPr>
                  <a:t> 父</a:t>
                </a:r>
                <a:r>
                  <a:rPr lang="zh-CN" altLang="en-US" sz="2800">
                    <a:solidFill>
                      <a:schemeClr val="tx1"/>
                    </a:solidFill>
                    <a:ea typeface="微软雅黑" panose="020B0503020204020204" pitchFamily="34" charset="-122"/>
                    <a:sym typeface="+mn-ea"/>
                  </a:rPr>
                  <a:t>设置固定高度</a:t>
                </a:r>
                <a:endPara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8942" y="3775"/>
              <a:ext cx="0" cy="6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995045"/>
            <a:ext cx="6018530" cy="1249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scroll-view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&gt;1&lt;/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scroll-view 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endParaRPr lang="en-US" altLang="zh-CN"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可滚动视图容器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  <a:sym typeface="+mn-ea"/>
              </a:rPr>
              <a:t>scroll-view</a:t>
            </a:r>
            <a:r>
              <a:rPr lang="zh-CN" altLang="en-US">
                <a:latin typeface="+mn-lt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/>
          <p:nvPr>
            <p:ph type="body" idx="1"/>
          </p:nvPr>
        </p:nvSpPr>
        <p:spPr>
          <a:xfrm>
            <a:off x="680085" y="2397125"/>
            <a:ext cx="10422890" cy="405955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995045"/>
            <a:ext cx="11184255" cy="1249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>
              <a:tabLst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swiper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 &lt;swiper-item&gt; &lt;/swiper-item&gt;&lt;/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swiper 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endParaRPr lang="en-US" altLang="zh-CN"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滑块视图容器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swiper</a:t>
            </a:r>
            <a:r>
              <a:rPr lang="zh-CN" altLang="en-US">
                <a:latin typeface="+mn-lt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00200" y="2438400"/>
            <a:ext cx="8702040" cy="4124960"/>
            <a:chOff x="2520" y="3840"/>
            <a:chExt cx="13704" cy="6496"/>
          </a:xfrm>
        </p:grpSpPr>
        <p:sp>
          <p:nvSpPr>
            <p:cNvPr id="5" name="矩形 4"/>
            <p:cNvSpPr/>
            <p:nvPr/>
          </p:nvSpPr>
          <p:spPr>
            <a:xfrm>
              <a:off x="2520" y="5375"/>
              <a:ext cx="7440" cy="49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indicator-dots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vertical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autoplay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interval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indent="0" algn="l">
                <a:buClr>
                  <a:srgbClr val="C00000"/>
                </a:buClr>
                <a:buFont typeface="Wingdings" panose="05000000000000000000" charset="0"/>
                <a:buNone/>
              </a:pP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280" y="3840"/>
              <a:ext cx="7944" cy="6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duration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2800">
                  <a:solidFill>
                    <a:srgbClr val="C00000"/>
                  </a:solidFill>
                  <a:ea typeface="微软雅黑" panose="020B0503020204020204" pitchFamily="34" charset="-122"/>
                  <a:sym typeface="+mn-ea"/>
                </a:rPr>
                <a:t>circular</a:t>
              </a:r>
              <a:endParaRPr lang="en-US" altLang="zh-CN" sz="28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current</a:t>
              </a:r>
              <a:r>
                <a:rPr lang="zh-CN" altLang="en-US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（</a:t>
              </a:r>
              <a:r>
                <a:rPr lang="en-US" altLang="zh-CN" sz="2800">
                  <a:solidFill>
                    <a:srgbClr val="A50021"/>
                  </a:solidFill>
                  <a:ea typeface="微软雅黑" panose="020B0503020204020204" pitchFamily="34" charset="-122"/>
                  <a:sym typeface="+mn-ea"/>
                </a:rPr>
                <a:t>e.detail.current</a:t>
              </a:r>
              <a:r>
                <a:rPr lang="zh-CN" altLang="en-US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）</a:t>
              </a:r>
              <a:endPara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bindchange</a:t>
              </a:r>
              <a:endParaRPr lang="zh-CN" altLang="en-US" sz="2800"/>
            </a:p>
          </p:txBody>
        </p:sp>
      </p:grpSp>
      <p:sp>
        <p:nvSpPr>
          <p:cNvPr id="6" name="对角圆角矩形 5"/>
          <p:cNvSpPr/>
          <p:nvPr/>
        </p:nvSpPr>
        <p:spPr>
          <a:xfrm>
            <a:off x="3383280" y="1604645"/>
            <a:ext cx="4693920" cy="640080"/>
          </a:xfrm>
          <a:prstGeom prst="round2Diag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_9*i*0"/>
  <p:tag name="KSO_WM_TEMPLATE_CATEGORY" val="custom"/>
  <p:tag name="KSO_WM_TEMPLATE_INDEX" val="160"/>
  <p:tag name="KSO_WM_UNIT_INDEX" val="0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MH" val="20150417131227"/>
  <p:tag name="MH_LIBRARY" val="CONTENTS"/>
  <p:tag name="MH_TYPE" val="ENTRY"/>
  <p:tag name="MH_ORDER" val="1"/>
  <p:tag name="KSO_WM_UNIT_TYPE" val="l_h_f"/>
  <p:tag name="KSO_WM_UNIT_INDEX" val="1_1_1"/>
  <p:tag name="KSO_WM_UNIT_ID" val="custom160_9*l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MH" val="20150417131227"/>
  <p:tag name="MH_LIBRARY" val="CONTENTS"/>
  <p:tag name="MH_TYPE" val="NUMBER"/>
  <p:tag name="MH_ORDER" val="1"/>
  <p:tag name="KSO_WM_UNIT_TYPE" val="l_i"/>
  <p:tag name="KSO_WM_UNIT_INDEX" val="1_1"/>
  <p:tag name="KSO_WM_UNIT_ID" val="custom160_9*l_i*1_1"/>
  <p:tag name="KSO_WM_UNIT_CLEAR" val="1"/>
  <p:tag name="KSO_WM_UNIT_LAYERLEVEL" val="1_1"/>
  <p:tag name="KSO_WM_DIAGRAM_GROUP_CODE" val="l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_9*i*0"/>
  <p:tag name="KSO_WM_TEMPLATE_CATEGORY" val="custom"/>
  <p:tag name="KSO_WM_TEMPLATE_INDEX" val="160"/>
  <p:tag name="KSO_WM_UNIT_INDEX" val="0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MH" val="20150417131227"/>
  <p:tag name="MH_LIBRARY" val="CONTENTS"/>
  <p:tag name="MH_TYPE" val="ENTRY"/>
  <p:tag name="MH_ORDER" val="1"/>
  <p:tag name="KSO_WM_UNIT_TYPE" val="l_h_f"/>
  <p:tag name="KSO_WM_UNIT_INDEX" val="1_1_1"/>
  <p:tag name="KSO_WM_UNIT_ID" val="custom160_9*l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MH" val="20150417131227"/>
  <p:tag name="MH_LIBRARY" val="CONTENTS"/>
  <p:tag name="MH_TYPE" val="NUMBER"/>
  <p:tag name="MH_ORDER" val="1"/>
  <p:tag name="KSO_WM_UNIT_TYPE" val="l_i"/>
  <p:tag name="KSO_WM_UNIT_INDEX" val="1_1"/>
  <p:tag name="KSO_WM_UNIT_ID" val="custom160_9*l_i*1_1"/>
  <p:tag name="KSO_WM_UNIT_CLEAR" val="1"/>
  <p:tag name="KSO_WM_UNIT_LAYERLEVEL" val="1_1"/>
  <p:tag name="KSO_WM_DIAGRAM_GROUP_CODE" val="l1-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_9*i*0"/>
  <p:tag name="KSO_WM_TEMPLATE_CATEGORY" val="custom"/>
  <p:tag name="KSO_WM_TEMPLATE_INDEX" val="160"/>
  <p:tag name="KSO_WM_UNIT_INDEX" val="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MH" val="20150417131227"/>
  <p:tag name="MH_LIBRARY" val="CONTENTS"/>
  <p:tag name="MH_TYPE" val="ENTRY"/>
  <p:tag name="MH_ORDER" val="1"/>
  <p:tag name="KSO_WM_UNIT_TYPE" val="l_h_f"/>
  <p:tag name="KSO_WM_UNIT_INDEX" val="1_1_1"/>
  <p:tag name="KSO_WM_UNIT_ID" val="custom160_9*l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MH" val="20150417131227"/>
  <p:tag name="MH_LIBRARY" val="CONTENTS"/>
  <p:tag name="MH_TYPE" val="NUMBER"/>
  <p:tag name="MH_ORDER" val="1"/>
  <p:tag name="KSO_WM_UNIT_TYPE" val="l_i"/>
  <p:tag name="KSO_WM_UNIT_INDEX" val="1_1"/>
  <p:tag name="KSO_WM_UNIT_ID" val="custom160_9*l_i*1_1"/>
  <p:tag name="KSO_WM_UNIT_CLEAR" val="1"/>
  <p:tag name="KSO_WM_UNIT_LAYERLEVEL" val="1_1"/>
  <p:tag name="KSO_WM_DIAGRAM_GROUP_CODE" val="l1-1"/>
  <p:tag name="KSO_WM_UNIT_USESOURCEFORMAT_APPLY" val="1"/>
</p:tagLst>
</file>

<file path=ppt/tags/tag32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5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9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2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51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WPS 演示</Application>
  <PresentationFormat>宽屏</PresentationFormat>
  <Paragraphs>99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80</cp:revision>
  <dcterms:created xsi:type="dcterms:W3CDTF">2016-11-30T12:12:00Z</dcterms:created>
  <dcterms:modified xsi:type="dcterms:W3CDTF">2017-01-03T05:49:38Z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