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54" r:id="rId5"/>
    <p:sldId id="455" r:id="rId6"/>
    <p:sldId id="456" r:id="rId7"/>
    <p:sldId id="457" r:id="rId8"/>
    <p:sldId id="458" r:id="rId9"/>
    <p:sldId id="459" r:id="rId10"/>
    <p:sldId id="460" r:id="rId11"/>
    <p:sldId id="291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516883" y="3038296"/>
            <a:ext cx="32380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smtClean="0">
                <a:latin typeface="+mj-lt"/>
                <a:ea typeface="+mj-ea"/>
              </a:rPr>
              <a:t>界面</a:t>
            </a:r>
            <a:endParaRPr lang="zh-CN" altLang="en-US" sz="3600" smtClean="0">
              <a:latin typeface="+mj-lt"/>
              <a:ea typeface="+mj-ea"/>
            </a:endParaRPr>
          </a:p>
        </p:txBody>
      </p:sp>
      <p:sp>
        <p:nvSpPr>
          <p:cNvPr id="2050" name=" 2050"/>
          <p:cNvSpPr/>
          <p:nvPr/>
        </p:nvSpPr>
        <p:spPr bwMode="auto">
          <a:xfrm flipH="1">
            <a:off x="3764915" y="746760"/>
            <a:ext cx="319405" cy="539496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28160" y="214376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导航栏标题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导航栏加载动画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页面跳转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下拉刷新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键盘收起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消息提示框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模态弹窗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操作菜单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创建动画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None/>
              <a:tabLst>
                <a:tab pos="3402330" algn="l"/>
              </a:tabLst>
            </a:pP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动态设置当前页面的标题</a:t>
            </a:r>
            <a:r>
              <a:rPr lang="zh-CN" sz="2800" b="0" dirty="0"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导航栏标题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wx.setNavigationBarTitle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0385" y="373570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title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占位符 4"/>
          <p:cNvSpPr/>
          <p:nvPr/>
        </p:nvSpPr>
        <p:spPr>
          <a:xfrm>
            <a:off x="807085" y="2524125"/>
            <a:ext cx="1042289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60000"/>
              <a:buFontTx/>
              <a:buNone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23850" indent="0" algn="just" defTabSz="6858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60000"/>
                  <a:lumOff val="40000"/>
                </a:schemeClr>
              </a:buClr>
              <a:buFontTx/>
              <a:buNone/>
              <a:defRPr sz="2000" kern="1200" baseline="0">
                <a:solidFill>
                  <a:schemeClr val="tx2"/>
                </a:solidFill>
                <a:latin typeface="幼圆" pitchFamily="49" charset="-122"/>
                <a:ea typeface="黑体" panose="02010609060101010101" pitchFamily="49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80085" y="295148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760470" algn="l"/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隐藏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加载动画</a:t>
            </a:r>
            <a:r>
              <a:rPr 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显示加载动画</a:t>
            </a:r>
            <a:r>
              <a:rPr 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680085" y="279400"/>
            <a:ext cx="9682480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导航条加载动画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wx.showNavigationBarLoading()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80085" y="3042920"/>
            <a:ext cx="9682480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加载动画隐藏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wx.hideNavigationBarLoading()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4387215" algn="l"/>
                <a:tab pos="501396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保留当前页面，跳转到应用内</a:t>
            </a:r>
            <a:r>
              <a:rPr sz="2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</a:t>
            </a:r>
            <a:r>
              <a:rPr sz="2800" b="0" dirty="0">
                <a:solidFill>
                  <a:srgbClr val="C00000"/>
                </a:solidFill>
                <a:ea typeface="微软雅黑" panose="020B0503020204020204" pitchFamily="34" charset="-122"/>
                <a:cs typeface="+mn-cs"/>
              </a:rPr>
              <a:t> tabBar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的页面的路径</a:t>
            </a:r>
            <a:r>
              <a:rPr 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，可带参</a:t>
            </a:r>
            <a:r>
              <a:rPr lang="zh-CN" sz="2800" b="0" dirty="0"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界面导航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wx.navigateTo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0385" y="373570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url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占位符 4"/>
          <p:cNvSpPr/>
          <p:nvPr/>
        </p:nvSpPr>
        <p:spPr>
          <a:xfrm>
            <a:off x="807085" y="2524125"/>
            <a:ext cx="1042289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60000"/>
              <a:buFontTx/>
              <a:buNone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23850" indent="0" algn="just" defTabSz="6858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60000"/>
                  <a:lumOff val="40000"/>
                </a:schemeClr>
              </a:buClr>
              <a:buFontTx/>
              <a:buNone/>
              <a:defRPr sz="2000" kern="1200" baseline="0">
                <a:solidFill>
                  <a:schemeClr val="tx2"/>
                </a:solidFill>
                <a:latin typeface="幼圆" pitchFamily="49" charset="-122"/>
                <a:ea typeface="黑体" panose="02010609060101010101" pitchFamily="49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61380" y="2524125"/>
            <a:ext cx="7889240" cy="3627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</a:rPr>
              <a:t>wx.navigateBack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</a:rPr>
              <a:t>)</a:t>
            </a:r>
            <a:endParaRPr lang="zh-CN" altLang="en-US" sz="2800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作用：返回到原页面。</a:t>
            </a:r>
            <a:endParaRPr lang="en-US" altLang="zh-CN" sz="2800" smtClean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544300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不</a:t>
            </a:r>
            <a:r>
              <a:rPr sz="2800" b="0" dirty="0">
                <a:solidFill>
                  <a:srgbClr val="C00000"/>
                </a:solidFill>
                <a:ea typeface="微软雅黑" panose="020B0503020204020204" pitchFamily="34" charset="-122"/>
                <a:cs typeface="+mn-cs"/>
              </a:rPr>
              <a:t>保留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当前页面，跳转到应用内</a:t>
            </a:r>
            <a:r>
              <a:rPr sz="2800" b="0" dirty="0">
                <a:solidFill>
                  <a:srgbClr val="C00000"/>
                </a:solidFill>
                <a:ea typeface="微软雅黑" panose="020B0503020204020204" pitchFamily="34" charset="-122"/>
                <a:cs typeface="+mn-cs"/>
              </a:rPr>
              <a:t>非 tabBar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 的页面的路径</a:t>
            </a:r>
            <a:r>
              <a:rPr lang="zh-CN"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，可带参</a:t>
            </a:r>
            <a:r>
              <a:rPr lang="zh-CN" sz="2800" b="0" dirty="0"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界面导航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  <a:sym typeface="+mn-ea"/>
              </a:rPr>
              <a:t>wx.redirectTo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0385" y="373570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url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占位符 4"/>
          <p:cNvSpPr/>
          <p:nvPr/>
        </p:nvSpPr>
        <p:spPr>
          <a:xfrm>
            <a:off x="807085" y="2524125"/>
            <a:ext cx="1042289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60000"/>
              <a:buFontTx/>
              <a:buNone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23850" indent="0" algn="just" defTabSz="6858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60000"/>
                  <a:lumOff val="40000"/>
                </a:schemeClr>
              </a:buClr>
              <a:buFontTx/>
              <a:buNone/>
              <a:defRPr sz="2000" kern="1200" baseline="0">
                <a:solidFill>
                  <a:schemeClr val="tx2"/>
                </a:solidFill>
                <a:latin typeface="幼圆" pitchFamily="49" charset="-122"/>
                <a:ea typeface="黑体" panose="02010609060101010101" pitchFamily="49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1105" y="2545080"/>
            <a:ext cx="7889240" cy="3627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</a:rPr>
              <a:t>wx.navigateBack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</a:rPr>
              <a:t>)</a:t>
            </a:r>
            <a:endParaRPr lang="zh-CN" altLang="en-US" sz="2800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作用：返回到原页面。</a:t>
            </a:r>
            <a:endParaRPr lang="zh-CN" altLang="en-US" sz="2800" smtClean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注意：因为当前页不保留，已经关闭，所以</a:t>
            </a:r>
            <a:endParaRPr lang="zh-CN" altLang="en-US" sz="2800" smtClean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返回的是当前页的上一页。</a:t>
            </a:r>
            <a:endParaRPr lang="zh-CN" altLang="en-US" sz="2800" smtClean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544300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跳转到应用内</a:t>
            </a:r>
            <a:r>
              <a:rPr sz="2800" b="0" dirty="0">
                <a:solidFill>
                  <a:srgbClr val="C00000"/>
                </a:solidFill>
                <a:ea typeface="微软雅黑" panose="020B0503020204020204" pitchFamily="34" charset="-122"/>
                <a:cs typeface="+mn-cs"/>
              </a:rPr>
              <a:t> tabBar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 的页面</a:t>
            </a:r>
            <a:r>
              <a:rPr lang="zh-CN"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，并</a:t>
            </a:r>
            <a:r>
              <a:rPr lang="zh-CN" sz="2800" b="0" dirty="0">
                <a:solidFill>
                  <a:srgbClr val="C00000"/>
                </a:solidFill>
                <a:ea typeface="微软雅黑" panose="020B0503020204020204" pitchFamily="34" charset="-122"/>
                <a:cs typeface="+mn-cs"/>
              </a:rPr>
              <a:t>关闭</a:t>
            </a:r>
            <a:r>
              <a:rPr lang="zh-CN"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其他所有非 tabBar页面。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界面导航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  <a:sym typeface="+mn-ea"/>
              </a:rPr>
              <a:t>wx.switchTab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0385" y="373570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url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占位符 4"/>
          <p:cNvSpPr/>
          <p:nvPr/>
        </p:nvSpPr>
        <p:spPr>
          <a:xfrm>
            <a:off x="807085" y="2524125"/>
            <a:ext cx="1042289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60000"/>
              <a:buFontTx/>
              <a:buNone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23850" indent="0" algn="just" defTabSz="6858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60000"/>
                  <a:lumOff val="40000"/>
                </a:schemeClr>
              </a:buClr>
              <a:buFontTx/>
              <a:buNone/>
              <a:defRPr sz="2000" kern="1200" baseline="0">
                <a:solidFill>
                  <a:schemeClr val="tx2"/>
                </a:solidFill>
                <a:latin typeface="幼圆" pitchFamily="49" charset="-122"/>
                <a:ea typeface="黑体" panose="02010609060101010101" pitchFamily="49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7560" y="3046095"/>
            <a:ext cx="7889240" cy="183578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 smtClean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注意：</a:t>
            </a:r>
            <a:r>
              <a:rPr lang="en-US" altLang="zh-CN" sz="28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url </a:t>
            </a: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后面</a:t>
            </a:r>
            <a:r>
              <a:rPr lang="zh-CN" altLang="en-US" sz="2800" smtClean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不能</a:t>
            </a: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带参数</a:t>
            </a:r>
            <a:endParaRPr lang="zh-CN" altLang="en-US" sz="2800" smtClean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停止当前页面的下拉刷新</a:t>
            </a:r>
            <a:r>
              <a:rPr lang="zh-CN" sz="2800" b="0" dirty="0"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界面刷新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wx.stopPullDownRefresh()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0720" y="3126105"/>
            <a:ext cx="11183620" cy="2265680"/>
            <a:chOff x="1071" y="440"/>
            <a:chExt cx="17612" cy="3568"/>
          </a:xfrm>
        </p:grpSpPr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1071" y="440"/>
              <a:ext cx="17613" cy="35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pPr defTabSz="685800" fontAlgn="auto">
                <a:lnSpc>
                  <a:spcPct val="200000"/>
                </a:lnSpc>
                <a:tabLst>
                  <a:tab pos="3939540" algn="l"/>
                  <a:tab pos="6446520" algn="l"/>
                </a:tabLst>
              </a:pPr>
              <a:r>
                <a:rPr lang="zh-CN" altLang="en-US" sz="2800" b="0" smtClean="0">
                  <a:latin typeface="+mn-lt"/>
                  <a:ea typeface="微软雅黑" panose="020B0503020204020204" pitchFamily="34" charset="-122"/>
                </a:rPr>
                <a:t>作用：</a:t>
              </a:r>
              <a:r>
                <a:rPr lang="en-US" altLang="zh-CN" sz="2800" b="0" dirty="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 </a:t>
              </a:r>
              <a:r>
                <a:rPr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收起键盘</a:t>
              </a:r>
              <a:r>
                <a:rPr sz="2800" b="0" dirty="0">
                  <a:ea typeface="微软雅黑" panose="020B0503020204020204" pitchFamily="34" charset="-122"/>
                  <a:cs typeface="+mn-cs"/>
                </a:rPr>
                <a:t>。</a:t>
              </a:r>
              <a:r>
                <a:rPr sz="2800" b="0" dirty="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          </a:t>
              </a:r>
              <a:endPara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1071" y="440"/>
              <a:ext cx="13017" cy="184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界面键盘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tabLst>
                  <a:tab pos="7073265" algn="l"/>
                </a:tabLst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——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wx.hideKeyboard()</a:t>
              </a:r>
              <a:endParaRPr lang="zh-CN" altLang="en-US" dirty="0">
                <a:latin typeface="+mn-lt"/>
                <a:ea typeface="微软雅黑" panose="020B0503020204020204" pitchFamily="34" charset="-122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44*190"/>
  <p:tag name="KSO_WM_SLIDE_SIZE" val="260*252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40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47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WPS 演示</Application>
  <PresentationFormat>宽屏</PresentationFormat>
  <Paragraphs>122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90</cp:revision>
  <dcterms:created xsi:type="dcterms:W3CDTF">2016-11-30T12:12:00Z</dcterms:created>
  <dcterms:modified xsi:type="dcterms:W3CDTF">2017-01-03T07:11:12Z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