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20" r:id="rId5"/>
    <p:sldId id="421" r:id="rId6"/>
    <p:sldId id="422" r:id="rId7"/>
    <p:sldId id="423" r:id="rId8"/>
    <p:sldId id="29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3.png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21715" y="1816735"/>
            <a:ext cx="10673715" cy="485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事件是</a:t>
            </a:r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视图层到逻辑层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的通讯方式。</a:t>
            </a:r>
            <a:endParaRPr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sz="2800">
                <a:ea typeface="微软雅黑" panose="020B0503020204020204" pitchFamily="34" charset="-122"/>
                <a:sym typeface="+mn-ea"/>
              </a:rPr>
              <a:t>事件可以将用户的行为反馈到逻辑层进行处理。</a:t>
            </a:r>
            <a:endParaRPr sz="2800"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事件可以绑定在组件上，当达到触发事件，就会执行逻辑层中对应的事件处理函数。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事件对象可以</a:t>
            </a: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携带额外信息，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id, dataset, touches</a:t>
            </a: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835" y="419100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page.wxml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>
                <a:latin typeface="+mj-lt"/>
                <a:ea typeface="+mj-ea"/>
              </a:rPr>
              <a:t>                   ———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dirty="0">
                <a:latin typeface="+mj-lt"/>
                <a:ea typeface="+mj-ea"/>
              </a:rPr>
              <a:t> 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23595" y="688340"/>
            <a:ext cx="10926445" cy="5832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lvl="2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defTabSz="914400"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  <a:tabLst>
                <a:tab pos="7520940" algn="l"/>
              </a:tabLst>
            </a:pP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非冒泡事件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：当一个组件上的事件被触发后，该事件不会向父节点传递。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catch</a:t>
            </a:r>
            <a:endParaRPr lang="en-US" altLang="zh-CN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冒泡事件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：当一个组件上的事件被触发后，该事件会向父节点传递。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bind</a:t>
            </a:r>
            <a:endParaRPr lang="en-US" altLang="zh-CN" sz="280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sz="2800">
                <a:ea typeface="微软雅黑" panose="020B0503020204020204" pitchFamily="34" charset="-122"/>
                <a:sym typeface="+mn-ea"/>
              </a:rPr>
              <a:t>key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以</a:t>
            </a:r>
            <a:r>
              <a:rPr lang="zh-CN" sz="2800">
                <a:ea typeface="微软雅黑" panose="020B0503020204020204" pitchFamily="34" charset="-122"/>
                <a:sym typeface="+mn-ea"/>
              </a:rPr>
              <a:t>bind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zh-CN" sz="2800">
                <a:ea typeface="微软雅黑" panose="020B0503020204020204" pitchFamily="34" charset="-122"/>
                <a:sym typeface="+mn-ea"/>
              </a:rPr>
              <a:t>catch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开头，然后跟上事件的类型，如</a:t>
            </a:r>
            <a:r>
              <a:rPr lang="zh-CN" sz="2800">
                <a:ea typeface="微软雅黑" panose="020B0503020204020204" pitchFamily="34" charset="-122"/>
                <a:sym typeface="+mn-ea"/>
              </a:rPr>
              <a:t>bindtap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sz="2800">
                <a:ea typeface="微软雅黑" panose="020B0503020204020204" pitchFamily="34" charset="-122"/>
                <a:sym typeface="+mn-ea"/>
              </a:rPr>
              <a:t>catchtouchstart</a:t>
            </a:r>
            <a:endParaRPr lang="zh-CN" sz="2800">
              <a:ea typeface="微软雅黑" panose="020B0503020204020204" pitchFamily="34" charset="-122"/>
              <a:sym typeface="+mn-ea"/>
            </a:endParaRPr>
          </a:p>
          <a:p>
            <a:pPr marL="514350" indent="-514350" defTabSz="914400"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  <a:tabLst>
                <a:tab pos="3312795" algn="l"/>
              </a:tabLst>
            </a:pPr>
            <a:r>
              <a:rPr lang="zh-CN" sz="2800"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是一个字符串，需要在对应的 </a:t>
            </a:r>
            <a:r>
              <a:rPr lang="zh-CN" sz="2800">
                <a:ea typeface="微软雅黑" panose="020B0503020204020204" pitchFamily="34" charset="-122"/>
                <a:sym typeface="+mn-ea"/>
              </a:rPr>
              <a:t>Page 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中定义同名的函数。不然当触发事件的时候会</a:t>
            </a: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报错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en-US" altLang="zh-CN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23595" y="144780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绑定事件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+mj-ea"/>
              </a:rPr>
              <a:t>                  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23595" y="688340"/>
            <a:ext cx="10926445" cy="5832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lvl="2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r>
              <a:rPr sz="2800">
                <a:ea typeface="微软雅黑" panose="020B0503020204020204" pitchFamily="34" charset="-122"/>
                <a:sym typeface="+mn-ea"/>
              </a:rPr>
              <a:t>当组件触发事件时，逻辑层绑定该事件的处理函数会收到一个</a:t>
            </a:r>
            <a:r>
              <a:rPr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事件对象</a:t>
            </a:r>
            <a:r>
              <a:rPr lang="en-US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——event / e</a:t>
            </a:r>
            <a:r>
              <a:rPr sz="2800">
                <a:ea typeface="微软雅黑" panose="020B0503020204020204" pitchFamily="34" charset="-122"/>
                <a:sym typeface="+mn-ea"/>
              </a:rPr>
              <a:t>。</a:t>
            </a:r>
            <a:endParaRPr sz="2800"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sz="2800"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sz="2800"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en-US" sz="2800"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en-US" altLang="zh-CN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23595" y="144780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+mj-ea"/>
              </a:rPr>
              <a:t>                  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2240" y="3198495"/>
            <a:ext cx="3627120" cy="32308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target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currentTarget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detail            value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touches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17360" y="2861310"/>
            <a:ext cx="3627120" cy="32308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id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dataset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offsetLeft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 7"/>
          <p:cNvSpPr/>
          <p:nvPr/>
        </p:nvSpPr>
        <p:spPr bwMode="auto">
          <a:xfrm flipH="1">
            <a:off x="6781800" y="3669030"/>
            <a:ext cx="91440" cy="178308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1" name=" 141"/>
          <p:cNvSpPr/>
          <p:nvPr/>
        </p:nvSpPr>
        <p:spPr>
          <a:xfrm>
            <a:off x="5242560" y="4507230"/>
            <a:ext cx="1524000" cy="12192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9"/>
          <p:cNvSpPr/>
          <p:nvPr/>
        </p:nvSpPr>
        <p:spPr>
          <a:xfrm rot="1020000">
            <a:off x="4206240" y="4031615"/>
            <a:ext cx="2499360" cy="13716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41"/>
          <p:cNvSpPr/>
          <p:nvPr/>
        </p:nvSpPr>
        <p:spPr>
          <a:xfrm>
            <a:off x="3931920" y="5330190"/>
            <a:ext cx="1127760" cy="12192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054100" y="340995"/>
            <a:ext cx="3999865" cy="1202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综合练习：   导航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15" y="2470785"/>
            <a:ext cx="6866890" cy="2602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4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79</cp:revision>
  <dcterms:created xsi:type="dcterms:W3CDTF">2016-11-30T12:12:00Z</dcterms:created>
  <dcterms:modified xsi:type="dcterms:W3CDTF">2017-02-05T23:59:36Z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