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45" r:id="rId5"/>
    <p:sldId id="438" r:id="rId6"/>
    <p:sldId id="439" r:id="rId7"/>
    <p:sldId id="440" r:id="rId8"/>
    <p:sldId id="441" r:id="rId9"/>
    <p:sldId id="442" r:id="rId10"/>
    <p:sldId id="443" r:id="rId11"/>
    <p:sldId id="291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bindconfirm 。为了更好的操作体验，点击键盘的完成按钮时触发，event.detail = {value: value}</a:t>
            </a: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516883" y="3038296"/>
            <a:ext cx="32380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表单组件</a:t>
            </a:r>
            <a:endParaRPr lang="zh-CN" altLang="en-US" sz="3600" smtClean="0">
              <a:latin typeface="+mj-lt"/>
              <a:ea typeface="+mj-ea"/>
            </a:endParaRPr>
          </a:p>
        </p:txBody>
      </p:sp>
      <p:sp>
        <p:nvSpPr>
          <p:cNvPr id="2050" name=" 2050"/>
          <p:cNvSpPr/>
          <p:nvPr/>
        </p:nvSpPr>
        <p:spPr bwMode="auto">
          <a:xfrm flipH="1">
            <a:off x="4498975" y="502920"/>
            <a:ext cx="319405" cy="589851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55540" y="217487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2">
                    <a:lumMod val="20000"/>
                    <a:lumOff val="80000"/>
                  </a:schemeClr>
                </a:solidFill>
                <a:ea typeface="微软雅黑" panose="020B0503020204020204" pitchFamily="34" charset="-122"/>
                <a:sym typeface="+mn-ea"/>
              </a:rPr>
              <a:t>button</a:t>
            </a:r>
            <a:endParaRPr lang="en-US" altLang="zh-CN" sz="2800">
              <a:solidFill>
                <a:schemeClr val="tx2">
                  <a:lumMod val="20000"/>
                  <a:lumOff val="80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2">
                    <a:lumMod val="20000"/>
                    <a:lumOff val="80000"/>
                  </a:schemeClr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2">
                    <a:lumMod val="20000"/>
                    <a:lumOff val="80000"/>
                  </a:schemeClr>
                </a:solidFill>
                <a:ea typeface="微软雅黑" panose="020B0503020204020204" pitchFamily="34" charset="-122"/>
                <a:sym typeface="+mn-ea"/>
              </a:rPr>
              <a:t>lable</a:t>
            </a:r>
            <a:endParaRPr lang="en-US" altLang="zh-CN" sz="2800">
              <a:solidFill>
                <a:schemeClr val="tx2">
                  <a:lumMod val="20000"/>
                  <a:lumOff val="80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2">
                    <a:lumMod val="20000"/>
                    <a:lumOff val="80000"/>
                  </a:schemeClr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2">
                    <a:lumMod val="20000"/>
                    <a:lumOff val="80000"/>
                  </a:schemeClr>
                </a:solidFill>
                <a:ea typeface="微软雅黑" panose="020B0503020204020204" pitchFamily="34" charset="-122"/>
                <a:sym typeface="+mn-ea"/>
              </a:rPr>
              <a:t>checkbox</a:t>
            </a:r>
            <a:endParaRPr lang="en-US" altLang="zh-CN" sz="2800">
              <a:solidFill>
                <a:schemeClr val="tx2">
                  <a:lumMod val="20000"/>
                  <a:lumOff val="80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2">
                    <a:lumMod val="20000"/>
                    <a:lumOff val="80000"/>
                  </a:schemeClr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2">
                    <a:lumMod val="20000"/>
                    <a:lumOff val="80000"/>
                  </a:schemeClr>
                </a:solidFill>
                <a:ea typeface="微软雅黑" panose="020B0503020204020204" pitchFamily="34" charset="-122"/>
                <a:sym typeface="+mn-ea"/>
              </a:rPr>
              <a:t>radio</a:t>
            </a:r>
            <a:endParaRPr lang="en-US" altLang="zh-CN" sz="2800">
              <a:solidFill>
                <a:schemeClr val="tx2">
                  <a:lumMod val="20000"/>
                  <a:lumOff val="80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2">
                    <a:lumMod val="20000"/>
                    <a:lumOff val="80000"/>
                  </a:schemeClr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2">
                    <a:lumMod val="20000"/>
                    <a:lumOff val="80000"/>
                  </a:schemeClr>
                </a:solidFill>
                <a:ea typeface="微软雅黑" panose="020B0503020204020204" pitchFamily="34" charset="-122"/>
                <a:sym typeface="+mn-ea"/>
              </a:rPr>
              <a:t>switch</a:t>
            </a:r>
            <a:endParaRPr lang="en-US" altLang="zh-CN" sz="2800">
              <a:solidFill>
                <a:schemeClr val="tx2">
                  <a:lumMod val="20000"/>
                  <a:lumOff val="80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2">
                    <a:lumMod val="20000"/>
                    <a:lumOff val="80000"/>
                  </a:schemeClr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2">
                    <a:lumMod val="20000"/>
                    <a:lumOff val="80000"/>
                  </a:schemeClr>
                </a:solidFill>
                <a:ea typeface="微软雅黑" panose="020B0503020204020204" pitchFamily="34" charset="-122"/>
                <a:sym typeface="+mn-ea"/>
              </a:rPr>
              <a:t>slider</a:t>
            </a:r>
            <a:endParaRPr lang="en-US" altLang="zh-CN" sz="2800">
              <a:solidFill>
                <a:schemeClr val="tx2">
                  <a:lumMod val="20000"/>
                  <a:lumOff val="80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textarea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input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picker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picker-view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form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ts val="45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textarea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/&gt;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  <a:sym typeface="+mn-ea"/>
              </a:rPr>
              <a:t>textarea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80085" y="2397125"/>
            <a:ext cx="10422890" cy="405955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00200" y="2692400"/>
            <a:ext cx="7345680" cy="3977640"/>
            <a:chOff x="2520" y="4240"/>
            <a:chExt cx="11568" cy="6264"/>
          </a:xfrm>
        </p:grpSpPr>
        <p:sp>
          <p:nvSpPr>
            <p:cNvPr id="11" name="矩形 10"/>
            <p:cNvSpPr/>
            <p:nvPr/>
          </p:nvSpPr>
          <p:spPr>
            <a:xfrm>
              <a:off x="2520" y="5375"/>
              <a:ext cx="7440" cy="49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value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placeholder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placeholder-style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placeholder-class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indent="0" algn="l">
                <a:buClr>
                  <a:srgbClr val="C00000"/>
                </a:buClr>
                <a:buFont typeface="Wingdings" panose="05000000000000000000" charset="0"/>
                <a:buNone/>
              </a:pP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112" y="4240"/>
              <a:ext cx="5976" cy="6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auto-height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disabled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cursor-spacing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maxlength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376920" y="2692400"/>
            <a:ext cx="3794760" cy="39776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bindfocus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bindblur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bindinput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bindconfirm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input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/&gt;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  <a:sym typeface="+mn-ea"/>
              </a:rPr>
              <a:t>input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80085" y="2397125"/>
            <a:ext cx="10422890" cy="405955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00200" y="3244215"/>
            <a:ext cx="7345680" cy="3977640"/>
            <a:chOff x="2520" y="5109"/>
            <a:chExt cx="11568" cy="6264"/>
          </a:xfrm>
        </p:grpSpPr>
        <p:sp>
          <p:nvSpPr>
            <p:cNvPr id="11" name="矩形 10"/>
            <p:cNvSpPr/>
            <p:nvPr/>
          </p:nvSpPr>
          <p:spPr>
            <a:xfrm>
              <a:off x="2520" y="5375"/>
              <a:ext cx="7440" cy="49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value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type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password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placeholder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placeholder-style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112" y="5109"/>
              <a:ext cx="5976" cy="6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placeholder-class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maxlength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disabled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cursor-spacing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focus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indent="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None/>
              </a:pP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144000" y="2545080"/>
            <a:ext cx="3794760" cy="39776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bindfocus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bindinput 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bindblur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bindconfirm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picker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&lt;</a:t>
            </a:r>
            <a:r>
              <a:rPr lang="en-US"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/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picker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picker(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滚动选择器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80085" y="2397125"/>
            <a:ext cx="10422890" cy="405955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普通选择器：</a:t>
            </a:r>
            <a:r>
              <a:rPr sz="280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rPr>
              <a:t>mode = selector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rPr>
              <a:t>默认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rPr>
              <a:t>)</a:t>
            </a:r>
            <a:endParaRPr lang="en-US" sz="2800" dirty="0">
              <a:solidFill>
                <a:schemeClr val="tx1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2"/>
          <p:cNvSpPr/>
          <p:nvPr/>
        </p:nvSpPr>
        <p:spPr>
          <a:xfrm>
            <a:off x="680085" y="3118485"/>
            <a:ext cx="10422890" cy="405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60000"/>
              <a:buFontTx/>
              <a:buNone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23850" indent="0" algn="just" defTabSz="6858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60000"/>
                  <a:lumOff val="40000"/>
                </a:schemeClr>
              </a:buClr>
              <a:buFontTx/>
              <a:buNone/>
              <a:defRPr sz="2000" kern="1200" baseline="0">
                <a:solidFill>
                  <a:schemeClr val="tx2"/>
                </a:solidFill>
                <a:latin typeface="幼圆" pitchFamily="49" charset="-122"/>
                <a:ea typeface="黑体" panose="02010609060101010101" pitchFamily="49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69720" y="373824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range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value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disabled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bindchange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80085" y="1592580"/>
            <a:ext cx="10422890" cy="4059555"/>
          </a:xfrm>
        </p:spPr>
        <p:txBody>
          <a:bodyPr/>
          <a:p>
            <a:pPr defTabSz="685800" fontAlgn="auto">
              <a:lnSpc>
                <a:spcPct val="200000"/>
              </a:lnSpc>
              <a:tabLst>
                <a:tab pos="4745355" algn="l"/>
                <a:tab pos="4834890" algn="l"/>
              </a:tabLst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时间选择器：</a:t>
            </a:r>
            <a:r>
              <a:rPr sz="280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rPr>
              <a:t>mode =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rPr>
              <a:t>“time”</a:t>
            </a:r>
            <a:endParaRPr lang="en-US" sz="2800" dirty="0">
              <a:solidFill>
                <a:schemeClr val="tx1"/>
              </a:solidFill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80085" y="279400"/>
            <a:ext cx="10422890" cy="6233795"/>
            <a:chOff x="1071" y="440"/>
            <a:chExt cx="16414" cy="9817"/>
          </a:xfrm>
        </p:grpSpPr>
        <p:sp>
          <p:nvSpPr>
            <p:cNvPr id="20" name="文本框 19"/>
            <p:cNvSpPr txBox="1"/>
            <p:nvPr>
              <p:custDataLst>
                <p:tags r:id="rId2"/>
              </p:custDataLst>
            </p:nvPr>
          </p:nvSpPr>
          <p:spPr>
            <a:xfrm>
              <a:off x="1071" y="440"/>
              <a:ext cx="13017" cy="184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表单组件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tabLst>
                  <a:tab pos="7073265" algn="l"/>
                </a:tabLst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——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picker(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滚动选择器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)</a:t>
              </a:r>
              <a:endParaRPr lang="en-US" altLang="zh-CN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" name="文本占位符 2"/>
            <p:cNvSpPr/>
            <p:nvPr/>
          </p:nvSpPr>
          <p:spPr>
            <a:xfrm>
              <a:off x="1071" y="3864"/>
              <a:ext cx="16414" cy="63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just" defTabSz="685800" rtl="0" eaLnBrk="1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>
                    <a:lumMod val="75000"/>
                  </a:schemeClr>
                </a:buClr>
                <a:buSzPct val="60000"/>
                <a:buFontTx/>
                <a:buNone/>
                <a:defRPr sz="2400" kern="1200" baseline="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1pPr>
              <a:lvl2pPr marL="323850" indent="0" algn="just" defTabSz="685800" rtl="0" eaLnBrk="1" latinLnBrk="0" hangingPunct="1">
                <a:lnSpc>
                  <a:spcPct val="13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>
                    <a:lumMod val="60000"/>
                    <a:lumOff val="40000"/>
                  </a:schemeClr>
                </a:buClr>
                <a:buFontTx/>
                <a:buNone/>
                <a:defRPr sz="2000" kern="1200" baseline="0">
                  <a:solidFill>
                    <a:schemeClr val="tx2"/>
                  </a:solidFill>
                  <a:latin typeface="幼圆" pitchFamily="49" charset="-122"/>
                  <a:ea typeface="黑体" panose="02010609060101010101" pitchFamily="49" charset="-122"/>
                  <a:cs typeface="+mn-cs"/>
                </a:defRPr>
              </a:lvl2pPr>
              <a:lvl3pPr marL="685800" indent="0" algn="l" defTabSz="6858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Tx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Tx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FontTx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200000"/>
                </a:lnSpc>
              </a:pPr>
              <a:r>
                <a:rPr lang="zh-CN" altLang="en-US" sz="2800">
                  <a:latin typeface="+mn-lt"/>
                  <a:ea typeface="微软雅黑" panose="020B0503020204020204" pitchFamily="34" charset="-122"/>
                </a:rPr>
                <a:t>属性：</a:t>
              </a:r>
              <a:endParaRPr lang="zh-CN" altLang="en-US" sz="280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832" y="5296"/>
              <a:ext cx="7440" cy="49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star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end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value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disabled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bindchange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indent="0" algn="l">
                <a:buClr>
                  <a:srgbClr val="C00000"/>
                </a:buClr>
                <a:buFont typeface="Wingdings" panose="05000000000000000000" charset="0"/>
                <a:buNone/>
              </a:pP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64580" y="157480"/>
            <a:ext cx="5910580" cy="6355715"/>
            <a:chOff x="9708" y="248"/>
            <a:chExt cx="9308" cy="10009"/>
          </a:xfrm>
        </p:grpSpPr>
        <p:sp>
          <p:nvSpPr>
            <p:cNvPr id="8" name="矩形 7"/>
            <p:cNvSpPr/>
            <p:nvPr/>
          </p:nvSpPr>
          <p:spPr>
            <a:xfrm>
              <a:off x="9708" y="248"/>
              <a:ext cx="8640" cy="792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日期选择器：</a:t>
              </a:r>
              <a:r>
                <a:rPr sz="2800" dirty="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mode = </a:t>
              </a:r>
              <a:r>
                <a:rPr lang="en-US" sz="2800" dirty="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“date”</a:t>
              </a:r>
              <a:endParaRPr lang="en-US" sz="280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endParaRPr>
            </a:p>
            <a:p>
              <a:pPr algn="l"/>
              <a:endParaRPr 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属性：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576" y="5296"/>
              <a:ext cx="7440" cy="49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star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end(</a:t>
              </a:r>
              <a:r>
                <a:rPr lang="zh-CN" altLang="en-US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暂时不支持</a:t>
              </a: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)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value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disabled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fields</a:t>
              </a:r>
              <a:r>
                <a:rPr lang="zh-CN" altLang="en-US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（</a:t>
              </a: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year/month/</a:t>
              </a:r>
              <a:r>
                <a:rPr lang="en-US" altLang="zh-CN" sz="2800">
                  <a:solidFill>
                    <a:srgbClr val="C00000"/>
                  </a:solidFill>
                  <a:ea typeface="微软雅黑" panose="020B0503020204020204" pitchFamily="34" charset="-122"/>
                  <a:sym typeface="+mn-ea"/>
                </a:rPr>
                <a:t>day</a:t>
              </a:r>
              <a:r>
                <a:rPr lang="zh-CN" altLang="en-US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）</a:t>
              </a:r>
              <a:endPara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ts val="55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bindchange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indent="0" algn="l">
                <a:buClr>
                  <a:srgbClr val="C00000"/>
                </a:buClr>
                <a:buFont typeface="Wingdings" panose="05000000000000000000" charset="0"/>
                <a:buNone/>
              </a:pP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5532120" y="1824990"/>
            <a:ext cx="45720" cy="48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5572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picker-view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indicator-style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=""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value="</a:t>
            </a:r>
            <a:r>
              <a:rPr lang="en-US"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[ ]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" bindchange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=""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picker-view-column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</a:t>
            </a:r>
            <a:r>
              <a:rPr 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&lt;view&gt;&lt;/view&gt;</a:t>
            </a:r>
            <a:endParaRPr lang="en-US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&lt;/picker-view-column&gt;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&lt;/picker-view&gt;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  <a:sym typeface="+mn-ea"/>
              </a:rPr>
              <a:t>picker-view 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滚动选择器</a:t>
            </a:r>
            <a:r>
              <a:rPr lang="en-US" altLang="zh-CN" dirty="0">
                <a:latin typeface="+mn-lt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050" name=" 2050"/>
          <p:cNvSpPr/>
          <p:nvPr/>
        </p:nvSpPr>
        <p:spPr bwMode="auto">
          <a:xfrm flipH="1">
            <a:off x="1643380" y="2099310"/>
            <a:ext cx="199390" cy="355092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25440" y="1212215"/>
            <a:ext cx="6706870" cy="5815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fontAlgn="auto">
              <a:lnSpc>
                <a:spcPct val="20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注意事项：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将组件内的用户输入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switch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/&gt; 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	  	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input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/&gt; &lt;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checkbox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/&gt; &lt;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slider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/&gt;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	 	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radio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/&gt;  &lt;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picker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/&gt;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提交。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2.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</a:t>
            </a:r>
            <a:r>
              <a:rPr lang="zh-CN" altLang="en-US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表单组件中的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value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值，需要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	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在表单组件中加上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name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来作为   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	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key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00000"/>
              </a:lnSpc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lang="en-US"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form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&lt;/</a:t>
            </a:r>
            <a:r>
              <a:rPr lang="en-US"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form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form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en-US" altLang="zh-CN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59280" y="254508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bindsubmit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bindreset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44*190"/>
  <p:tag name="KSO_WM_SLIDE_SIZE" val="260*252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43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1256</Words>
  <Application>WPS 演示</Application>
  <PresentationFormat>宽屏</PresentationFormat>
  <Paragraphs>140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85</cp:revision>
  <dcterms:created xsi:type="dcterms:W3CDTF">2016-11-30T12:12:00Z</dcterms:created>
  <dcterms:modified xsi:type="dcterms:W3CDTF">2017-01-03T07:50:53Z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